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
  </p:notesMasterIdLst>
  <p:sldIdLst>
    <p:sldId id="256" r:id="rId2"/>
    <p:sldId id="257" r:id="rId3"/>
  </p:sldIdLst>
  <p:sldSz cx="30267275" cy="42794238"/>
  <p:notesSz cx="6858000" cy="9144000"/>
  <p:defaultTextStyle>
    <a:defPPr>
      <a:defRPr lang="en-US"/>
    </a:defPPr>
    <a:lvl1pPr marL="0" algn="l" defTabSz="3506907" rtl="0" eaLnBrk="1" latinLnBrk="0" hangingPunct="1">
      <a:defRPr sz="6903" kern="1200">
        <a:solidFill>
          <a:schemeClr val="tx1"/>
        </a:solidFill>
        <a:latin typeface="+mn-lt"/>
        <a:ea typeface="+mn-ea"/>
        <a:cs typeface="+mn-cs"/>
      </a:defRPr>
    </a:lvl1pPr>
    <a:lvl2pPr marL="1753453" algn="l" defTabSz="3506907" rtl="0" eaLnBrk="1" latinLnBrk="0" hangingPunct="1">
      <a:defRPr sz="6903" kern="1200">
        <a:solidFill>
          <a:schemeClr val="tx1"/>
        </a:solidFill>
        <a:latin typeface="+mn-lt"/>
        <a:ea typeface="+mn-ea"/>
        <a:cs typeface="+mn-cs"/>
      </a:defRPr>
    </a:lvl2pPr>
    <a:lvl3pPr marL="3506907" algn="l" defTabSz="3506907" rtl="0" eaLnBrk="1" latinLnBrk="0" hangingPunct="1">
      <a:defRPr sz="6903" kern="1200">
        <a:solidFill>
          <a:schemeClr val="tx1"/>
        </a:solidFill>
        <a:latin typeface="+mn-lt"/>
        <a:ea typeface="+mn-ea"/>
        <a:cs typeface="+mn-cs"/>
      </a:defRPr>
    </a:lvl3pPr>
    <a:lvl4pPr marL="5260360" algn="l" defTabSz="3506907" rtl="0" eaLnBrk="1" latinLnBrk="0" hangingPunct="1">
      <a:defRPr sz="6903" kern="1200">
        <a:solidFill>
          <a:schemeClr val="tx1"/>
        </a:solidFill>
        <a:latin typeface="+mn-lt"/>
        <a:ea typeface="+mn-ea"/>
        <a:cs typeface="+mn-cs"/>
      </a:defRPr>
    </a:lvl4pPr>
    <a:lvl5pPr marL="7013814" algn="l" defTabSz="3506907" rtl="0" eaLnBrk="1" latinLnBrk="0" hangingPunct="1">
      <a:defRPr sz="6903" kern="1200">
        <a:solidFill>
          <a:schemeClr val="tx1"/>
        </a:solidFill>
        <a:latin typeface="+mn-lt"/>
        <a:ea typeface="+mn-ea"/>
        <a:cs typeface="+mn-cs"/>
      </a:defRPr>
    </a:lvl5pPr>
    <a:lvl6pPr marL="8767267" algn="l" defTabSz="3506907" rtl="0" eaLnBrk="1" latinLnBrk="0" hangingPunct="1">
      <a:defRPr sz="6903" kern="1200">
        <a:solidFill>
          <a:schemeClr val="tx1"/>
        </a:solidFill>
        <a:latin typeface="+mn-lt"/>
        <a:ea typeface="+mn-ea"/>
        <a:cs typeface="+mn-cs"/>
      </a:defRPr>
    </a:lvl6pPr>
    <a:lvl7pPr marL="10520721" algn="l" defTabSz="3506907" rtl="0" eaLnBrk="1" latinLnBrk="0" hangingPunct="1">
      <a:defRPr sz="6903" kern="1200">
        <a:solidFill>
          <a:schemeClr val="tx1"/>
        </a:solidFill>
        <a:latin typeface="+mn-lt"/>
        <a:ea typeface="+mn-ea"/>
        <a:cs typeface="+mn-cs"/>
      </a:defRPr>
    </a:lvl7pPr>
    <a:lvl8pPr marL="12274174" algn="l" defTabSz="3506907" rtl="0" eaLnBrk="1" latinLnBrk="0" hangingPunct="1">
      <a:defRPr sz="6903" kern="1200">
        <a:solidFill>
          <a:schemeClr val="tx1"/>
        </a:solidFill>
        <a:latin typeface="+mn-lt"/>
        <a:ea typeface="+mn-ea"/>
        <a:cs typeface="+mn-cs"/>
      </a:defRPr>
    </a:lvl8pPr>
    <a:lvl9pPr marL="14027628" algn="l" defTabSz="3506907" rtl="0" eaLnBrk="1" latinLnBrk="0" hangingPunct="1">
      <a:defRPr sz="690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927" userDrawn="1">
          <p15:clr>
            <a:srgbClr val="A4A3A4"/>
          </p15:clr>
        </p15:guide>
        <p15:guide id="2" pos="310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27082"/>
    <a:srgbClr val="8FA7AD"/>
    <a:srgbClr val="A15265"/>
    <a:srgbClr val="998FB8"/>
    <a:srgbClr val="A8ACC4"/>
    <a:srgbClr val="D5A4BA"/>
    <a:srgbClr val="E5ACAC"/>
    <a:srgbClr val="B4A59E"/>
    <a:srgbClr val="8F7DAD"/>
    <a:srgbClr val="8B7C6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46"/>
    <p:restoredTop sz="94825"/>
  </p:normalViewPr>
  <p:slideViewPr>
    <p:cSldViewPr snapToGrid="0" snapToObjects="1" showGuides="1">
      <p:cViewPr>
        <p:scale>
          <a:sx n="28" d="100"/>
          <a:sy n="28" d="100"/>
        </p:scale>
        <p:origin x="480" y="144"/>
      </p:cViewPr>
      <p:guideLst>
        <p:guide orient="horz" pos="18927"/>
        <p:guide pos="310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package" Target="../embeddings/Microsoft_Excel_Worksheet5.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r>
              <a:rPr lang="en-US" sz="3200" b="1" dirty="0" smtClean="0">
                <a:solidFill>
                  <a:srgbClr val="2C3E50"/>
                </a:solidFill>
                <a:latin typeface="Helvetica" charset="0"/>
                <a:ea typeface="Helvetica" charset="0"/>
                <a:cs typeface="Helvetica" charset="0"/>
              </a:rPr>
              <a:t>File Views</a:t>
            </a:r>
            <a:endParaRPr lang="en-US" sz="3200" b="1" dirty="0">
              <a:solidFill>
                <a:srgbClr val="2C3E50"/>
              </a:solidFill>
              <a:latin typeface="Helvetica" charset="0"/>
              <a:ea typeface="Helvetica" charset="0"/>
              <a:cs typeface="Helvetica" charset="0"/>
            </a:endParaRPr>
          </a:p>
        </c:rich>
      </c:tx>
      <c:layout/>
      <c:overlay val="0"/>
      <c:spPr>
        <a:noFill/>
        <a:ln>
          <a:noFill/>
        </a:ln>
        <a:effectLst/>
      </c:spPr>
      <c:txPr>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endParaRPr lang="en-US"/>
        </a:p>
      </c:txPr>
    </c:title>
    <c:autoTitleDeleted val="0"/>
    <c:plotArea>
      <c:layout/>
      <c:pieChart>
        <c:varyColors val="1"/>
        <c:ser>
          <c:idx val="0"/>
          <c:order val="0"/>
          <c:tx>
            <c:strRef>
              <c:f>Sheet1!$B$1</c:f>
              <c:strCache>
                <c:ptCount val="1"/>
                <c:pt idx="0">
                  <c:v>Views</c:v>
                </c:pt>
              </c:strCache>
            </c:strRef>
          </c:tx>
          <c:spPr>
            <a:ln>
              <a:solidFill>
                <a:srgbClr val="ECF0F1"/>
              </a:solidFill>
            </a:ln>
          </c:spPr>
          <c:dPt>
            <c:idx val="0"/>
            <c:bubble3D val="0"/>
            <c:spPr>
              <a:solidFill>
                <a:srgbClr val="998FB8"/>
              </a:solidFill>
              <a:ln w="19050">
                <a:solidFill>
                  <a:srgbClr val="ECF0F1"/>
                </a:solidFill>
              </a:ln>
              <a:effectLst/>
            </c:spPr>
          </c:dPt>
          <c:dPt>
            <c:idx val="1"/>
            <c:bubble3D val="0"/>
            <c:spPr>
              <a:solidFill>
                <a:srgbClr val="8FA7AD"/>
              </a:solidFill>
              <a:ln w="19050">
                <a:solidFill>
                  <a:srgbClr val="ECF0F1"/>
                </a:solidFill>
              </a:ln>
              <a:effectLst/>
            </c:spPr>
          </c:dPt>
          <c:dPt>
            <c:idx val="2"/>
            <c:bubble3D val="0"/>
            <c:spPr>
              <a:solidFill>
                <a:schemeClr val="accent3"/>
              </a:solidFill>
              <a:ln w="19050">
                <a:solidFill>
                  <a:srgbClr val="ECF0F1"/>
                </a:solidFill>
              </a:ln>
              <a:effectLst/>
            </c:spPr>
          </c:dPt>
          <c:dPt>
            <c:idx val="3"/>
            <c:bubble3D val="0"/>
            <c:spPr>
              <a:solidFill>
                <a:schemeClr val="accent4"/>
              </a:solidFill>
              <a:ln w="19050">
                <a:solidFill>
                  <a:srgbClr val="ECF0F1"/>
                </a:solidFill>
              </a:ln>
              <a:effectLst/>
            </c:spPr>
          </c:dPt>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rgbClr val="ECF0F1"/>
                    </a:solidFill>
                    <a:latin typeface="Helvetica" charset="0"/>
                    <a:ea typeface="Helvetica" charset="0"/>
                    <a:cs typeface="Helvetica" charset="0"/>
                  </a:defRPr>
                </a:pPr>
                <a:endParaRPr lang="en-US"/>
              </a:p>
            </c:txPr>
            <c:dLblPos val="in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Sheet1!$A$2:$A$5</c:f>
              <c:strCache>
                <c:ptCount val="2"/>
                <c:pt idx="0">
                  <c:v>Humans</c:v>
                </c:pt>
                <c:pt idx="1">
                  <c:v>Bots</c:v>
                </c:pt>
              </c:strCache>
            </c:strRef>
          </c:cat>
          <c:val>
            <c:numRef>
              <c:f>Sheet1!$B$2:$B$5</c:f>
              <c:numCache>
                <c:formatCode>#,##0</c:formatCode>
                <c:ptCount val="4"/>
                <c:pt idx="0">
                  <c:v>11601.0</c:v>
                </c:pt>
                <c:pt idx="1">
                  <c:v>134120.0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r>
              <a:rPr lang="en-US" sz="3200" b="1" dirty="0" smtClean="0">
                <a:solidFill>
                  <a:srgbClr val="2C3E50"/>
                </a:solidFill>
                <a:latin typeface="Helvetica" charset="0"/>
                <a:ea typeface="Helvetica" charset="0"/>
                <a:cs typeface="Helvetica" charset="0"/>
              </a:rPr>
              <a:t>File Downloads</a:t>
            </a:r>
            <a:endParaRPr lang="en-US" sz="3200" b="1" dirty="0">
              <a:solidFill>
                <a:srgbClr val="2C3E50"/>
              </a:solidFill>
              <a:latin typeface="Helvetica" charset="0"/>
              <a:ea typeface="Helvetica" charset="0"/>
              <a:cs typeface="Helvetica" charset="0"/>
            </a:endParaRPr>
          </a:p>
        </c:rich>
      </c:tx>
      <c:layout/>
      <c:overlay val="0"/>
      <c:spPr>
        <a:noFill/>
        <a:ln>
          <a:noFill/>
        </a:ln>
        <a:effectLst/>
      </c:spPr>
      <c:txPr>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endParaRPr lang="en-US"/>
        </a:p>
      </c:txPr>
    </c:title>
    <c:autoTitleDeleted val="0"/>
    <c:plotArea>
      <c:layout/>
      <c:pieChart>
        <c:varyColors val="1"/>
        <c:ser>
          <c:idx val="0"/>
          <c:order val="0"/>
          <c:tx>
            <c:strRef>
              <c:f>Sheet1!$B$1</c:f>
              <c:strCache>
                <c:ptCount val="1"/>
                <c:pt idx="0">
                  <c:v>Downloads</c:v>
                </c:pt>
              </c:strCache>
            </c:strRef>
          </c:tx>
          <c:spPr>
            <a:ln>
              <a:solidFill>
                <a:srgbClr val="ECF0F1"/>
              </a:solidFill>
            </a:ln>
          </c:spPr>
          <c:dPt>
            <c:idx val="0"/>
            <c:bubble3D val="0"/>
            <c:spPr>
              <a:solidFill>
                <a:srgbClr val="998FB8"/>
              </a:solidFill>
              <a:ln w="19050">
                <a:solidFill>
                  <a:srgbClr val="ECF0F1"/>
                </a:solidFill>
              </a:ln>
              <a:effectLst/>
            </c:spPr>
          </c:dPt>
          <c:dPt>
            <c:idx val="1"/>
            <c:bubble3D val="0"/>
            <c:spPr>
              <a:solidFill>
                <a:srgbClr val="8FA7AD"/>
              </a:solidFill>
              <a:ln w="19050">
                <a:solidFill>
                  <a:srgbClr val="ECF0F1"/>
                </a:solidFill>
              </a:ln>
              <a:effectLst/>
            </c:spPr>
          </c:dPt>
          <c:dPt>
            <c:idx val="2"/>
            <c:bubble3D val="0"/>
            <c:spPr>
              <a:solidFill>
                <a:schemeClr val="accent3"/>
              </a:solidFill>
              <a:ln w="19050">
                <a:solidFill>
                  <a:srgbClr val="ECF0F1"/>
                </a:solidFill>
              </a:ln>
              <a:effectLst/>
            </c:spPr>
          </c:dPt>
          <c:dPt>
            <c:idx val="3"/>
            <c:bubble3D val="0"/>
            <c:spPr>
              <a:solidFill>
                <a:schemeClr val="accent4"/>
              </a:solidFill>
              <a:ln w="19050">
                <a:solidFill>
                  <a:srgbClr val="ECF0F1"/>
                </a:solidFill>
              </a:ln>
              <a:effectLst/>
            </c:spPr>
          </c:dPt>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rgbClr val="ECF0F1"/>
                    </a:solidFill>
                    <a:latin typeface="Helvetica" charset="0"/>
                    <a:ea typeface="Helvetica" charset="0"/>
                    <a:cs typeface="Helvetica" charset="0"/>
                  </a:defRPr>
                </a:pPr>
                <a:endParaRPr lang="en-US"/>
              </a:p>
            </c:txPr>
            <c:dLblPos val="in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Sheet1!$A$2:$A$5</c:f>
              <c:strCache>
                <c:ptCount val="2"/>
                <c:pt idx="0">
                  <c:v>Humans</c:v>
                </c:pt>
                <c:pt idx="1">
                  <c:v>Bots</c:v>
                </c:pt>
              </c:strCache>
            </c:strRef>
          </c:cat>
          <c:val>
            <c:numRef>
              <c:f>Sheet1!$B$2:$B$5</c:f>
              <c:numCache>
                <c:formatCode>#,##0</c:formatCode>
                <c:ptCount val="4"/>
                <c:pt idx="0">
                  <c:v>14053.0</c:v>
                </c:pt>
                <c:pt idx="1">
                  <c:v>34634.0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r>
              <a:rPr lang="en-US" sz="3200" b="1" dirty="0" smtClean="0">
                <a:solidFill>
                  <a:srgbClr val="2C3E50"/>
                </a:solidFill>
                <a:latin typeface="Helvetica" charset="0"/>
                <a:ea typeface="Helvetica" charset="0"/>
                <a:cs typeface="Helvetica" charset="0"/>
              </a:rPr>
              <a:t>File Streams</a:t>
            </a:r>
          </a:p>
        </c:rich>
      </c:tx>
      <c:layout/>
      <c:overlay val="0"/>
      <c:spPr>
        <a:noFill/>
        <a:ln>
          <a:noFill/>
        </a:ln>
        <a:effectLst/>
      </c:spPr>
      <c:txPr>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endParaRPr lang="en-US"/>
        </a:p>
      </c:txPr>
    </c:title>
    <c:autoTitleDeleted val="0"/>
    <c:plotArea>
      <c:layout/>
      <c:pieChart>
        <c:varyColors val="1"/>
        <c:ser>
          <c:idx val="0"/>
          <c:order val="0"/>
          <c:tx>
            <c:strRef>
              <c:f>Sheet1!$B$1</c:f>
              <c:strCache>
                <c:ptCount val="1"/>
                <c:pt idx="0">
                  <c:v>Streams</c:v>
                </c:pt>
              </c:strCache>
            </c:strRef>
          </c:tx>
          <c:spPr>
            <a:ln>
              <a:solidFill>
                <a:srgbClr val="ECF0F1"/>
              </a:solidFill>
            </a:ln>
          </c:spPr>
          <c:dPt>
            <c:idx val="0"/>
            <c:bubble3D val="0"/>
            <c:spPr>
              <a:solidFill>
                <a:srgbClr val="998FB8"/>
              </a:solidFill>
              <a:ln w="19050">
                <a:solidFill>
                  <a:srgbClr val="ECF0F1"/>
                </a:solidFill>
              </a:ln>
              <a:effectLst/>
            </c:spPr>
          </c:dPt>
          <c:dPt>
            <c:idx val="1"/>
            <c:bubble3D val="0"/>
            <c:spPr>
              <a:solidFill>
                <a:srgbClr val="8FA7AD"/>
              </a:solidFill>
              <a:ln w="19050">
                <a:solidFill>
                  <a:srgbClr val="ECF0F1"/>
                </a:solidFill>
              </a:ln>
              <a:effectLst/>
            </c:spPr>
          </c:dPt>
          <c:dPt>
            <c:idx val="2"/>
            <c:bubble3D val="0"/>
            <c:spPr>
              <a:solidFill>
                <a:schemeClr val="accent3"/>
              </a:solidFill>
              <a:ln w="19050">
                <a:solidFill>
                  <a:srgbClr val="ECF0F1"/>
                </a:solidFill>
              </a:ln>
              <a:effectLst/>
            </c:spPr>
          </c:dPt>
          <c:dPt>
            <c:idx val="3"/>
            <c:bubble3D val="0"/>
            <c:spPr>
              <a:solidFill>
                <a:schemeClr val="accent4"/>
              </a:solidFill>
              <a:ln w="19050">
                <a:solidFill>
                  <a:srgbClr val="ECF0F1"/>
                </a:solidFill>
              </a:ln>
              <a:effectLst/>
            </c:spPr>
          </c:dPt>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rgbClr val="ECF0F1"/>
                    </a:solidFill>
                    <a:latin typeface="Helvetica" charset="0"/>
                    <a:ea typeface="Helvetica" charset="0"/>
                    <a:cs typeface="Helvetica" charset="0"/>
                  </a:defRPr>
                </a:pPr>
                <a:endParaRPr lang="en-US"/>
              </a:p>
            </c:txPr>
            <c:dLblPos val="in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Sheet1!$A$2:$A$5</c:f>
              <c:strCache>
                <c:ptCount val="2"/>
                <c:pt idx="0">
                  <c:v>Humans</c:v>
                </c:pt>
                <c:pt idx="1">
                  <c:v>Bots</c:v>
                </c:pt>
              </c:strCache>
            </c:strRef>
          </c:cat>
          <c:val>
            <c:numRef>
              <c:f>Sheet1!$B$2:$B$5</c:f>
              <c:numCache>
                <c:formatCode>General</c:formatCode>
                <c:ptCount val="4"/>
                <c:pt idx="0">
                  <c:v>344.0</c:v>
                </c:pt>
                <c:pt idx="1">
                  <c:v>498.0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spPr>
            <a:ln>
              <a:solidFill>
                <a:schemeClr val="bg1"/>
              </a:solidFill>
            </a:ln>
          </c:spPr>
          <c:dPt>
            <c:idx val="0"/>
            <c:bubble3D val="0"/>
            <c:spPr>
              <a:solidFill>
                <a:srgbClr val="E5ACAC"/>
              </a:solidFill>
              <a:ln w="19050">
                <a:solidFill>
                  <a:schemeClr val="bg1"/>
                </a:solidFill>
              </a:ln>
              <a:effectLst/>
            </c:spPr>
          </c:dPt>
          <c:dPt>
            <c:idx val="1"/>
            <c:bubble3D val="0"/>
            <c:spPr>
              <a:solidFill>
                <a:srgbClr val="A8ACC4"/>
              </a:solidFill>
              <a:ln w="19050">
                <a:solidFill>
                  <a:schemeClr val="bg1"/>
                </a:solidFill>
              </a:ln>
              <a:effectLst/>
            </c:spPr>
          </c:dPt>
          <c:dPt>
            <c:idx val="2"/>
            <c:bubble3D val="0"/>
            <c:spPr>
              <a:solidFill>
                <a:srgbClr val="B4A59E"/>
              </a:solidFill>
              <a:ln w="19050">
                <a:solidFill>
                  <a:schemeClr val="bg1"/>
                </a:solidFill>
              </a:ln>
              <a:effectLst/>
            </c:spPr>
          </c:dPt>
          <c:dPt>
            <c:idx val="3"/>
            <c:bubble3D val="0"/>
            <c:spPr>
              <a:solidFill>
                <a:srgbClr val="A27082"/>
              </a:solidFill>
              <a:ln w="19050">
                <a:solidFill>
                  <a:schemeClr val="bg1"/>
                </a:solidFill>
              </a:ln>
              <a:effectLst/>
            </c:spPr>
          </c:dPt>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rgbClr val="ECF0F1"/>
                    </a:solidFill>
                    <a:latin typeface="Helvetica" charset="0"/>
                    <a:ea typeface="Helvetica" charset="0"/>
                    <a:cs typeface="Helvetica" charset="0"/>
                  </a:defRPr>
                </a:pPr>
                <a:endParaRPr lang="en-US"/>
              </a:p>
            </c:txPr>
            <c:dLblPos val="in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Sheet1!$A$2:$A$5</c:f>
              <c:strCache>
                <c:ptCount val="4"/>
                <c:pt idx="0">
                  <c:v>Other</c:v>
                </c:pt>
                <c:pt idx="1">
                  <c:v>Google</c:v>
                </c:pt>
                <c:pt idx="2">
                  <c:v>Direct URL</c:v>
                </c:pt>
                <c:pt idx="3">
                  <c:v>DRS Search and Browse</c:v>
                </c:pt>
              </c:strCache>
            </c:strRef>
          </c:cat>
          <c:val>
            <c:numRef>
              <c:f>Sheet1!$B$2:$B$5</c:f>
              <c:numCache>
                <c:formatCode>_(* #,##0_);_(* \(#,##0\);_(* "-"??_);_(@_)</c:formatCode>
                <c:ptCount val="4"/>
                <c:pt idx="0">
                  <c:v>5978.0</c:v>
                </c:pt>
                <c:pt idx="1">
                  <c:v>16179.0</c:v>
                </c:pt>
                <c:pt idx="2">
                  <c:v>23240.0</c:v>
                </c:pt>
                <c:pt idx="3">
                  <c:v>57699.0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r>
              <a:rPr lang="en-US" sz="3200" b="1" dirty="0" smtClean="0">
                <a:solidFill>
                  <a:srgbClr val="2C3E50"/>
                </a:solidFill>
                <a:latin typeface="Helvetica" charset="0"/>
                <a:ea typeface="Helvetica" charset="0"/>
                <a:cs typeface="Helvetica" charset="0"/>
              </a:rPr>
              <a:t>All DRS Impressions</a:t>
            </a:r>
            <a:endParaRPr lang="en-US" sz="3200" b="1" dirty="0">
              <a:solidFill>
                <a:srgbClr val="2C3E50"/>
              </a:solidFill>
              <a:latin typeface="Helvetica" charset="0"/>
              <a:ea typeface="Helvetica" charset="0"/>
              <a:cs typeface="Helvetica" charset="0"/>
            </a:endParaRPr>
          </a:p>
        </c:rich>
      </c:tx>
      <c:layout/>
      <c:overlay val="0"/>
      <c:spPr>
        <a:noFill/>
        <a:ln>
          <a:noFill/>
        </a:ln>
        <a:effectLst/>
      </c:spPr>
      <c:txPr>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endParaRPr lang="en-US"/>
        </a:p>
      </c:txPr>
    </c:title>
    <c:autoTitleDeleted val="0"/>
    <c:plotArea>
      <c:layout/>
      <c:pieChart>
        <c:varyColors val="1"/>
        <c:ser>
          <c:idx val="0"/>
          <c:order val="0"/>
          <c:tx>
            <c:strRef>
              <c:f>Sheet1!$B$1</c:f>
              <c:strCache>
                <c:ptCount val="1"/>
                <c:pt idx="0">
                  <c:v>Count</c:v>
                </c:pt>
              </c:strCache>
            </c:strRef>
          </c:tx>
          <c:spPr>
            <a:ln w="38100">
              <a:solidFill>
                <a:srgbClr val="ECF0F1"/>
              </a:solidFill>
            </a:ln>
          </c:spPr>
          <c:dPt>
            <c:idx val="0"/>
            <c:bubble3D val="0"/>
            <c:spPr>
              <a:solidFill>
                <a:srgbClr val="998FB8"/>
              </a:solidFill>
              <a:ln w="38100">
                <a:solidFill>
                  <a:srgbClr val="ECF0F1"/>
                </a:solidFill>
              </a:ln>
              <a:effectLst/>
            </c:spPr>
          </c:dPt>
          <c:dPt>
            <c:idx val="1"/>
            <c:bubble3D val="0"/>
            <c:spPr>
              <a:solidFill>
                <a:srgbClr val="8FA7AD"/>
              </a:solidFill>
              <a:ln w="38100">
                <a:solidFill>
                  <a:srgbClr val="ECF0F1"/>
                </a:solidFill>
              </a:ln>
              <a:effectLst/>
            </c:spPr>
          </c:dPt>
          <c:dPt>
            <c:idx val="2"/>
            <c:bubble3D val="0"/>
            <c:spPr>
              <a:solidFill>
                <a:schemeClr val="accent3"/>
              </a:solidFill>
              <a:ln w="38100">
                <a:solidFill>
                  <a:srgbClr val="ECF0F1"/>
                </a:solidFill>
              </a:ln>
              <a:effectLst/>
            </c:spPr>
          </c:dPt>
          <c:dPt>
            <c:idx val="3"/>
            <c:bubble3D val="0"/>
            <c:spPr>
              <a:solidFill>
                <a:schemeClr val="accent4"/>
              </a:solidFill>
              <a:ln w="38100">
                <a:solidFill>
                  <a:srgbClr val="ECF0F1"/>
                </a:solidFill>
              </a:ln>
              <a:effectLst/>
            </c:spPr>
          </c:dPt>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rgbClr val="ECF0F1"/>
                    </a:solidFill>
                    <a:latin typeface="Helvetica" charset="0"/>
                    <a:ea typeface="Helvetica" charset="0"/>
                    <a:cs typeface="Helvetica" charset="0"/>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Sheet1!$A$2:$A$5</c:f>
              <c:strCache>
                <c:ptCount val="2"/>
                <c:pt idx="0">
                  <c:v>Public</c:v>
                </c:pt>
                <c:pt idx="1">
                  <c:v>Not Public</c:v>
                </c:pt>
              </c:strCache>
            </c:strRef>
          </c:cat>
          <c:val>
            <c:numRef>
              <c:f>Sheet1!$B$2:$B$5</c:f>
              <c:numCache>
                <c:formatCode>#,##0</c:formatCode>
                <c:ptCount val="4"/>
                <c:pt idx="0">
                  <c:v>180688.0</c:v>
                </c:pt>
                <c:pt idx="1">
                  <c:v>943654.0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7A6B22-0AC0-E647-B4AB-610E8EE21CF0}" type="datetimeFigureOut">
              <a:rPr lang="en-US" smtClean="0"/>
              <a:t>5/27/16</a:t>
            </a:fld>
            <a:endParaRPr lang="en-US"/>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022B30-946F-2349-960C-96E93C564FDA}" type="slidenum">
              <a:rPr lang="en-US" smtClean="0"/>
              <a:t>‹#›</a:t>
            </a:fld>
            <a:endParaRPr lang="en-US"/>
          </a:p>
        </p:txBody>
      </p:sp>
    </p:spTree>
    <p:extLst>
      <p:ext uri="{BB962C8B-B14F-4D97-AF65-F5344CB8AC3E}">
        <p14:creationId xmlns:p14="http://schemas.microsoft.com/office/powerpoint/2010/main" val="741070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022B30-946F-2349-960C-96E93C564FDA}" type="slidenum">
              <a:rPr lang="en-US" smtClean="0"/>
              <a:t>1</a:t>
            </a:fld>
            <a:endParaRPr lang="en-US"/>
          </a:p>
        </p:txBody>
      </p:sp>
    </p:spTree>
    <p:extLst>
      <p:ext uri="{BB962C8B-B14F-4D97-AF65-F5344CB8AC3E}">
        <p14:creationId xmlns:p14="http://schemas.microsoft.com/office/powerpoint/2010/main" val="1910577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046" y="7003597"/>
            <a:ext cx="25727184" cy="14898735"/>
          </a:xfrm>
        </p:spPr>
        <p:txBody>
          <a:bodyPr anchor="b"/>
          <a:lstStyle>
            <a:lvl1pPr algn="ctr">
              <a:defRPr sz="19861"/>
            </a:lvl1pPr>
          </a:lstStyle>
          <a:p>
            <a:r>
              <a:rPr lang="en-US" smtClean="0"/>
              <a:t>Click to edit Master title style</a:t>
            </a:r>
            <a:endParaRPr lang="en-US" dirty="0"/>
          </a:p>
        </p:txBody>
      </p:sp>
      <p:sp>
        <p:nvSpPr>
          <p:cNvPr id="3" name="Subtitle 2"/>
          <p:cNvSpPr>
            <a:spLocks noGrp="1"/>
          </p:cNvSpPr>
          <p:nvPr>
            <p:ph type="subTitle" idx="1"/>
          </p:nvPr>
        </p:nvSpPr>
        <p:spPr>
          <a:xfrm>
            <a:off x="3783410" y="22476884"/>
            <a:ext cx="22700456" cy="10332032"/>
          </a:xfrm>
        </p:spPr>
        <p:txBody>
          <a:bodyPr/>
          <a:lstStyle>
            <a:lvl1pPr marL="0" indent="0" algn="ctr">
              <a:buNone/>
              <a:defRPr sz="7944"/>
            </a:lvl1pPr>
            <a:lvl2pPr marL="1513378" indent="0" algn="ctr">
              <a:buNone/>
              <a:defRPr sz="6620"/>
            </a:lvl2pPr>
            <a:lvl3pPr marL="3026755" indent="0" algn="ctr">
              <a:buNone/>
              <a:defRPr sz="5958"/>
            </a:lvl3pPr>
            <a:lvl4pPr marL="4540133" indent="0" algn="ctr">
              <a:buNone/>
              <a:defRPr sz="5296"/>
            </a:lvl4pPr>
            <a:lvl5pPr marL="6053511" indent="0" algn="ctr">
              <a:buNone/>
              <a:defRPr sz="5296"/>
            </a:lvl5pPr>
            <a:lvl6pPr marL="7566889" indent="0" algn="ctr">
              <a:buNone/>
              <a:defRPr sz="5296"/>
            </a:lvl6pPr>
            <a:lvl7pPr marL="9080266" indent="0" algn="ctr">
              <a:buNone/>
              <a:defRPr sz="5296"/>
            </a:lvl7pPr>
            <a:lvl8pPr marL="10593644" indent="0" algn="ctr">
              <a:buNone/>
              <a:defRPr sz="5296"/>
            </a:lvl8pPr>
            <a:lvl9pPr marL="12107022" indent="0" algn="ctr">
              <a:buNone/>
              <a:defRPr sz="5296"/>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80E51A3-104B-B744-9E20-3025749670C7}" type="datetimeFigureOut">
              <a:rPr lang="en-US" smtClean="0"/>
              <a:t>5/27/16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894417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0E51A3-104B-B744-9E20-3025749670C7}" type="datetimeFigureOut">
              <a:rPr lang="en-US" smtClean="0"/>
              <a:t>5/27/16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461764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0020" y="2278397"/>
            <a:ext cx="6526381" cy="3626613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080877" y="2278397"/>
            <a:ext cx="19200803" cy="3626613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0E51A3-104B-B744-9E20-3025749670C7}" type="datetimeFigureOut">
              <a:rPr lang="en-US" smtClean="0"/>
              <a:t>5/27/16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666945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0E51A3-104B-B744-9E20-3025749670C7}" type="datetimeFigureOut">
              <a:rPr lang="en-US" smtClean="0"/>
              <a:t>5/27/16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877195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112" y="10668854"/>
            <a:ext cx="26105525" cy="17801211"/>
          </a:xfrm>
        </p:spPr>
        <p:txBody>
          <a:bodyPr anchor="b"/>
          <a:lstStyle>
            <a:lvl1pPr>
              <a:defRPr sz="19861"/>
            </a:lvl1pPr>
          </a:lstStyle>
          <a:p>
            <a:r>
              <a:rPr lang="en-US" smtClean="0"/>
              <a:t>Click to edit Master title style</a:t>
            </a:r>
            <a:endParaRPr lang="en-US" dirty="0"/>
          </a:p>
        </p:txBody>
      </p:sp>
      <p:sp>
        <p:nvSpPr>
          <p:cNvPr id="3" name="Text Placeholder 2"/>
          <p:cNvSpPr>
            <a:spLocks noGrp="1"/>
          </p:cNvSpPr>
          <p:nvPr>
            <p:ph type="body" idx="1"/>
          </p:nvPr>
        </p:nvSpPr>
        <p:spPr>
          <a:xfrm>
            <a:off x="2065112" y="28638472"/>
            <a:ext cx="26105525" cy="9361236"/>
          </a:xfrm>
        </p:spPr>
        <p:txBody>
          <a:bodyPr/>
          <a:lstStyle>
            <a:lvl1pPr marL="0" indent="0">
              <a:buNone/>
              <a:defRPr sz="7944">
                <a:solidFill>
                  <a:schemeClr val="tx1"/>
                </a:solidFill>
              </a:defRPr>
            </a:lvl1pPr>
            <a:lvl2pPr marL="1513378" indent="0">
              <a:buNone/>
              <a:defRPr sz="6620">
                <a:solidFill>
                  <a:schemeClr val="tx1">
                    <a:tint val="75000"/>
                  </a:schemeClr>
                </a:solidFill>
              </a:defRPr>
            </a:lvl2pPr>
            <a:lvl3pPr marL="3026755" indent="0">
              <a:buNone/>
              <a:defRPr sz="5958">
                <a:solidFill>
                  <a:schemeClr val="tx1">
                    <a:tint val="75000"/>
                  </a:schemeClr>
                </a:solidFill>
              </a:defRPr>
            </a:lvl3pPr>
            <a:lvl4pPr marL="4540133" indent="0">
              <a:buNone/>
              <a:defRPr sz="5296">
                <a:solidFill>
                  <a:schemeClr val="tx1">
                    <a:tint val="75000"/>
                  </a:schemeClr>
                </a:solidFill>
              </a:defRPr>
            </a:lvl4pPr>
            <a:lvl5pPr marL="6053511" indent="0">
              <a:buNone/>
              <a:defRPr sz="5296">
                <a:solidFill>
                  <a:schemeClr val="tx1">
                    <a:tint val="75000"/>
                  </a:schemeClr>
                </a:solidFill>
              </a:defRPr>
            </a:lvl5pPr>
            <a:lvl6pPr marL="7566889" indent="0">
              <a:buNone/>
              <a:defRPr sz="5296">
                <a:solidFill>
                  <a:schemeClr val="tx1">
                    <a:tint val="75000"/>
                  </a:schemeClr>
                </a:solidFill>
              </a:defRPr>
            </a:lvl6pPr>
            <a:lvl7pPr marL="9080266" indent="0">
              <a:buNone/>
              <a:defRPr sz="5296">
                <a:solidFill>
                  <a:schemeClr val="tx1">
                    <a:tint val="75000"/>
                  </a:schemeClr>
                </a:solidFill>
              </a:defRPr>
            </a:lvl7pPr>
            <a:lvl8pPr marL="10593644" indent="0">
              <a:buNone/>
              <a:defRPr sz="5296">
                <a:solidFill>
                  <a:schemeClr val="tx1">
                    <a:tint val="75000"/>
                  </a:schemeClr>
                </a:solidFill>
              </a:defRPr>
            </a:lvl8pPr>
            <a:lvl9pPr marL="12107022" indent="0">
              <a:buNone/>
              <a:defRPr sz="5296">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0E51A3-104B-B744-9E20-3025749670C7}" type="datetimeFigureOut">
              <a:rPr lang="en-US" smtClean="0"/>
              <a:t>5/27/16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549901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080875" y="11391985"/>
            <a:ext cx="12863592" cy="2715255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5322808" y="11391985"/>
            <a:ext cx="12863592" cy="2715255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80E51A3-104B-B744-9E20-3025749670C7}" type="datetimeFigureOut">
              <a:rPr lang="en-US" smtClean="0"/>
              <a:t>5/27/16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574041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278406"/>
            <a:ext cx="26105525" cy="8271575"/>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084821" y="10490535"/>
            <a:ext cx="1280447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smtClean="0"/>
              <a:t>Click to edit Master text styles</a:t>
            </a:r>
          </a:p>
        </p:txBody>
      </p:sp>
      <p:sp>
        <p:nvSpPr>
          <p:cNvPr id="4" name="Content Placeholder 3"/>
          <p:cNvSpPr>
            <a:spLocks noGrp="1"/>
          </p:cNvSpPr>
          <p:nvPr>
            <p:ph sz="half" idx="2"/>
          </p:nvPr>
        </p:nvSpPr>
        <p:spPr>
          <a:xfrm>
            <a:off x="2084821" y="15631784"/>
            <a:ext cx="12804474" cy="2299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5322810" y="10490535"/>
            <a:ext cx="1286753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smtClean="0"/>
              <a:t>Click to edit Master text styles</a:t>
            </a:r>
          </a:p>
        </p:txBody>
      </p:sp>
      <p:sp>
        <p:nvSpPr>
          <p:cNvPr id="6" name="Content Placeholder 5"/>
          <p:cNvSpPr>
            <a:spLocks noGrp="1"/>
          </p:cNvSpPr>
          <p:nvPr>
            <p:ph sz="quarter" idx="4"/>
          </p:nvPr>
        </p:nvSpPr>
        <p:spPr>
          <a:xfrm>
            <a:off x="15322810" y="15631784"/>
            <a:ext cx="12867534" cy="2299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80E51A3-104B-B744-9E20-3025749670C7}" type="datetimeFigureOut">
              <a:rPr lang="en-US" smtClean="0"/>
              <a:t>5/27/16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61955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80E51A3-104B-B744-9E20-3025749670C7}" type="datetimeFigureOut">
              <a:rPr lang="en-US" smtClean="0"/>
              <a:t>5/27/16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906877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0E51A3-104B-B744-9E20-3025749670C7}" type="datetimeFigureOut">
              <a:rPr lang="en-US" smtClean="0"/>
              <a:t>5/27/16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989140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smtClean="0"/>
              <a:t>Click to edit Master title style</a:t>
            </a:r>
            <a:endParaRPr lang="en-US" dirty="0"/>
          </a:p>
        </p:txBody>
      </p:sp>
      <p:sp>
        <p:nvSpPr>
          <p:cNvPr id="3" name="Content Placeholder 2"/>
          <p:cNvSpPr>
            <a:spLocks noGrp="1"/>
          </p:cNvSpPr>
          <p:nvPr>
            <p:ph idx="1"/>
          </p:nvPr>
        </p:nvSpPr>
        <p:spPr>
          <a:xfrm>
            <a:off x="12867534" y="6161587"/>
            <a:ext cx="15322808" cy="30411646"/>
          </a:xfrm>
        </p:spPr>
        <p:txBody>
          <a:bodyPr/>
          <a:lstStyle>
            <a:lvl1pPr>
              <a:defRPr sz="10592"/>
            </a:lvl1pPr>
            <a:lvl2pPr>
              <a:defRPr sz="9268"/>
            </a:lvl2pPr>
            <a:lvl3pPr>
              <a:defRPr sz="7944"/>
            </a:lvl3pPr>
            <a:lvl4pPr>
              <a:defRPr sz="6620"/>
            </a:lvl4pPr>
            <a:lvl5pPr>
              <a:defRPr sz="6620"/>
            </a:lvl5pPr>
            <a:lvl6pPr>
              <a:defRPr sz="6620"/>
            </a:lvl6pPr>
            <a:lvl7pPr>
              <a:defRPr sz="6620"/>
            </a:lvl7pPr>
            <a:lvl8pPr>
              <a:defRPr sz="6620"/>
            </a:lvl8pPr>
            <a:lvl9pPr>
              <a:defRPr sz="662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0E51A3-104B-B744-9E20-3025749670C7}" type="datetimeFigureOut">
              <a:rPr lang="en-US" smtClean="0"/>
              <a:t>5/27/16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605811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67534" y="6161587"/>
            <a:ext cx="15322808" cy="30411646"/>
          </a:xfrm>
        </p:spPr>
        <p:txBody>
          <a:bodyPr anchor="t"/>
          <a:lstStyle>
            <a:lvl1pPr marL="0" indent="0">
              <a:buNone/>
              <a:defRPr sz="10592"/>
            </a:lvl1pPr>
            <a:lvl2pPr marL="1513378" indent="0">
              <a:buNone/>
              <a:defRPr sz="9268"/>
            </a:lvl2pPr>
            <a:lvl3pPr marL="3026755" indent="0">
              <a:buNone/>
              <a:defRPr sz="7944"/>
            </a:lvl3pPr>
            <a:lvl4pPr marL="4540133" indent="0">
              <a:buNone/>
              <a:defRPr sz="6620"/>
            </a:lvl4pPr>
            <a:lvl5pPr marL="6053511" indent="0">
              <a:buNone/>
              <a:defRPr sz="6620"/>
            </a:lvl5pPr>
            <a:lvl6pPr marL="7566889" indent="0">
              <a:buNone/>
              <a:defRPr sz="6620"/>
            </a:lvl6pPr>
            <a:lvl7pPr marL="9080266" indent="0">
              <a:buNone/>
              <a:defRPr sz="6620"/>
            </a:lvl7pPr>
            <a:lvl8pPr marL="10593644" indent="0">
              <a:buNone/>
              <a:defRPr sz="6620"/>
            </a:lvl8pPr>
            <a:lvl9pPr marL="12107022" indent="0">
              <a:buNone/>
              <a:defRPr sz="662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0E51A3-104B-B744-9E20-3025749670C7}" type="datetimeFigureOut">
              <a:rPr lang="en-US" smtClean="0"/>
              <a:t>5/27/16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45504004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0875" y="2278406"/>
            <a:ext cx="26105525" cy="827157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080875" y="11391985"/>
            <a:ext cx="26105525" cy="2715255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080875" y="39663928"/>
            <a:ext cx="6810137" cy="2278397"/>
          </a:xfrm>
          <a:prstGeom prst="rect">
            <a:avLst/>
          </a:prstGeom>
        </p:spPr>
        <p:txBody>
          <a:bodyPr vert="horz" lIns="91440" tIns="45720" rIns="91440" bIns="45720" rtlCol="0" anchor="ctr"/>
          <a:lstStyle>
            <a:lvl1pPr algn="l">
              <a:defRPr sz="3972">
                <a:solidFill>
                  <a:schemeClr val="tx1">
                    <a:tint val="75000"/>
                  </a:schemeClr>
                </a:solidFill>
              </a:defRPr>
            </a:lvl1pPr>
          </a:lstStyle>
          <a:p>
            <a:fld id="{180E51A3-104B-B744-9E20-3025749670C7}" type="datetimeFigureOut">
              <a:rPr lang="en-US" smtClean="0"/>
              <a:t>5/27/16</a:t>
            </a:fld>
            <a:endParaRPr lang="en-US"/>
          </a:p>
        </p:txBody>
      </p:sp>
      <p:sp>
        <p:nvSpPr>
          <p:cNvPr id="5" name="Footer Placeholder 4"/>
          <p:cNvSpPr>
            <a:spLocks noGrp="1"/>
          </p:cNvSpPr>
          <p:nvPr>
            <p:ph type="ftr" sz="quarter" idx="3"/>
          </p:nvPr>
        </p:nvSpPr>
        <p:spPr>
          <a:xfrm>
            <a:off x="10026035" y="39663928"/>
            <a:ext cx="10215205" cy="2278397"/>
          </a:xfrm>
          <a:prstGeom prst="rect">
            <a:avLst/>
          </a:prstGeom>
        </p:spPr>
        <p:txBody>
          <a:bodyPr vert="horz" lIns="91440" tIns="45720" rIns="91440" bIns="45720" rtlCol="0" anchor="ctr"/>
          <a:lstStyle>
            <a:lvl1pPr algn="ctr">
              <a:defRPr sz="397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76263" y="39663928"/>
            <a:ext cx="6810137" cy="2278397"/>
          </a:xfrm>
          <a:prstGeom prst="rect">
            <a:avLst/>
          </a:prstGeom>
        </p:spPr>
        <p:txBody>
          <a:bodyPr vert="horz" lIns="91440" tIns="45720" rIns="91440" bIns="45720" rtlCol="0" anchor="ctr"/>
          <a:lstStyle>
            <a:lvl1pPr algn="r">
              <a:defRPr sz="3972">
                <a:solidFill>
                  <a:schemeClr val="tx1">
                    <a:tint val="75000"/>
                  </a:schemeClr>
                </a:solidFill>
              </a:defRPr>
            </a:lvl1pPr>
          </a:lstStyle>
          <a:p>
            <a:fld id="{3C9D3753-CF77-544C-8016-357FC4E7F61F}" type="slidenum">
              <a:rPr lang="en-US" smtClean="0"/>
              <a:t>‹#›</a:t>
            </a:fld>
            <a:endParaRPr lang="en-US"/>
          </a:p>
        </p:txBody>
      </p:sp>
    </p:spTree>
    <p:extLst>
      <p:ext uri="{BB962C8B-B14F-4D97-AF65-F5344CB8AC3E}">
        <p14:creationId xmlns:p14="http://schemas.microsoft.com/office/powerpoint/2010/main" val="12662170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p:titleStyle>
    <p:bodyStyle>
      <a:lvl1pPr marL="756689" indent="-756689" algn="l" defTabSz="3026755" rtl="0" eaLnBrk="1" latinLnBrk="0" hangingPunct="1">
        <a:lnSpc>
          <a:spcPct val="90000"/>
        </a:lnSpc>
        <a:spcBef>
          <a:spcPts val="3310"/>
        </a:spcBef>
        <a:buFont typeface="Arial" panose="020B0604020202020204" pitchFamily="34" charset="0"/>
        <a:buChar char="•"/>
        <a:defRPr sz="9268" kern="1200">
          <a:solidFill>
            <a:schemeClr val="tx1"/>
          </a:solidFill>
          <a:latin typeface="+mn-lt"/>
          <a:ea typeface="+mn-ea"/>
          <a:cs typeface="+mn-cs"/>
        </a:defRPr>
      </a:lvl1pPr>
      <a:lvl2pPr marL="2270067" indent="-756689" algn="l" defTabSz="3026755" rtl="0" eaLnBrk="1" latinLnBrk="0" hangingPunct="1">
        <a:lnSpc>
          <a:spcPct val="90000"/>
        </a:lnSpc>
        <a:spcBef>
          <a:spcPts val="1655"/>
        </a:spcBef>
        <a:buFont typeface="Arial" panose="020B0604020202020204" pitchFamily="34" charset="0"/>
        <a:buChar char="•"/>
        <a:defRPr sz="7944" kern="1200">
          <a:solidFill>
            <a:schemeClr val="tx1"/>
          </a:solidFill>
          <a:latin typeface="+mn-lt"/>
          <a:ea typeface="+mn-ea"/>
          <a:cs typeface="+mn-cs"/>
        </a:defRPr>
      </a:lvl2pPr>
      <a:lvl3pPr marL="3783444" indent="-756689" algn="l" defTabSz="3026755" rtl="0" eaLnBrk="1" latinLnBrk="0" hangingPunct="1">
        <a:lnSpc>
          <a:spcPct val="90000"/>
        </a:lnSpc>
        <a:spcBef>
          <a:spcPts val="1655"/>
        </a:spcBef>
        <a:buFont typeface="Arial" panose="020B0604020202020204" pitchFamily="34" charset="0"/>
        <a:buChar char="•"/>
        <a:defRPr sz="6620" kern="1200">
          <a:solidFill>
            <a:schemeClr val="tx1"/>
          </a:solidFill>
          <a:latin typeface="+mn-lt"/>
          <a:ea typeface="+mn-ea"/>
          <a:cs typeface="+mn-cs"/>
        </a:defRPr>
      </a:lvl3pPr>
      <a:lvl4pPr marL="5296822"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4pPr>
      <a:lvl5pPr marL="6810200"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5pPr>
      <a:lvl6pPr marL="8323577"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6pPr>
      <a:lvl7pPr marL="9836955"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7pPr>
      <a:lvl8pPr marL="11350333"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8pPr>
      <a:lvl9pPr marL="12863711"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9pPr>
    </p:bodyStyle>
    <p:otherStyle>
      <a:defPPr>
        <a:defRPr lang="en-US"/>
      </a:defPPr>
      <a:lvl1pPr marL="0" algn="l" defTabSz="3026755" rtl="0" eaLnBrk="1" latinLnBrk="0" hangingPunct="1">
        <a:defRPr sz="5958" kern="1200">
          <a:solidFill>
            <a:schemeClr val="tx1"/>
          </a:solidFill>
          <a:latin typeface="+mn-lt"/>
          <a:ea typeface="+mn-ea"/>
          <a:cs typeface="+mn-cs"/>
        </a:defRPr>
      </a:lvl1pPr>
      <a:lvl2pPr marL="1513378" algn="l" defTabSz="3026755" rtl="0" eaLnBrk="1" latinLnBrk="0" hangingPunct="1">
        <a:defRPr sz="5958" kern="1200">
          <a:solidFill>
            <a:schemeClr val="tx1"/>
          </a:solidFill>
          <a:latin typeface="+mn-lt"/>
          <a:ea typeface="+mn-ea"/>
          <a:cs typeface="+mn-cs"/>
        </a:defRPr>
      </a:lvl2pPr>
      <a:lvl3pPr marL="3026755" algn="l" defTabSz="3026755" rtl="0" eaLnBrk="1" latinLnBrk="0" hangingPunct="1">
        <a:defRPr sz="5958" kern="1200">
          <a:solidFill>
            <a:schemeClr val="tx1"/>
          </a:solidFill>
          <a:latin typeface="+mn-lt"/>
          <a:ea typeface="+mn-ea"/>
          <a:cs typeface="+mn-cs"/>
        </a:defRPr>
      </a:lvl3pPr>
      <a:lvl4pPr marL="4540133" algn="l" defTabSz="3026755" rtl="0" eaLnBrk="1" latinLnBrk="0" hangingPunct="1">
        <a:defRPr sz="5958" kern="1200">
          <a:solidFill>
            <a:schemeClr val="tx1"/>
          </a:solidFill>
          <a:latin typeface="+mn-lt"/>
          <a:ea typeface="+mn-ea"/>
          <a:cs typeface="+mn-cs"/>
        </a:defRPr>
      </a:lvl4pPr>
      <a:lvl5pPr marL="6053511" algn="l" defTabSz="3026755" rtl="0" eaLnBrk="1" latinLnBrk="0" hangingPunct="1">
        <a:defRPr sz="5958" kern="1200">
          <a:solidFill>
            <a:schemeClr val="tx1"/>
          </a:solidFill>
          <a:latin typeface="+mn-lt"/>
          <a:ea typeface="+mn-ea"/>
          <a:cs typeface="+mn-cs"/>
        </a:defRPr>
      </a:lvl5pPr>
      <a:lvl6pPr marL="7566889" algn="l" defTabSz="3026755" rtl="0" eaLnBrk="1" latinLnBrk="0" hangingPunct="1">
        <a:defRPr sz="5958" kern="1200">
          <a:solidFill>
            <a:schemeClr val="tx1"/>
          </a:solidFill>
          <a:latin typeface="+mn-lt"/>
          <a:ea typeface="+mn-ea"/>
          <a:cs typeface="+mn-cs"/>
        </a:defRPr>
      </a:lvl6pPr>
      <a:lvl7pPr marL="9080266" algn="l" defTabSz="3026755" rtl="0" eaLnBrk="1" latinLnBrk="0" hangingPunct="1">
        <a:defRPr sz="5958" kern="1200">
          <a:solidFill>
            <a:schemeClr val="tx1"/>
          </a:solidFill>
          <a:latin typeface="+mn-lt"/>
          <a:ea typeface="+mn-ea"/>
          <a:cs typeface="+mn-cs"/>
        </a:defRPr>
      </a:lvl7pPr>
      <a:lvl8pPr marL="10593644" algn="l" defTabSz="3026755" rtl="0" eaLnBrk="1" latinLnBrk="0" hangingPunct="1">
        <a:defRPr sz="5958" kern="1200">
          <a:solidFill>
            <a:schemeClr val="tx1"/>
          </a:solidFill>
          <a:latin typeface="+mn-lt"/>
          <a:ea typeface="+mn-ea"/>
          <a:cs typeface="+mn-cs"/>
        </a:defRPr>
      </a:lvl8pPr>
      <a:lvl9pPr marL="12107022" algn="l" defTabSz="3026755" rtl="0" eaLnBrk="1" latinLnBrk="0" hangingPunct="1">
        <a:defRPr sz="59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5" Type="http://schemas.openxmlformats.org/officeDocument/2006/relationships/chart" Target="../charts/chart3.xml"/><Relationship Id="rId6" Type="http://schemas.openxmlformats.org/officeDocument/2006/relationships/chart" Target="../charts/chart4.xml"/><Relationship Id="rId7" Type="http://schemas.openxmlformats.org/officeDocument/2006/relationships/image" Target="../media/image1.png"/><Relationship Id="rId8" Type="http://schemas.openxmlformats.org/officeDocument/2006/relationships/image" Target="../media/image2.png"/><Relationship Id="rId9" Type="http://schemas.openxmlformats.org/officeDocument/2006/relationships/image" Target="../media/image3.png"/><Relationship Id="rId10" Type="http://schemas.openxmlformats.org/officeDocument/2006/relationships/chart" Target="../charts/chart5.xml"/><Relationship Id="rId11" Type="http://schemas.openxmlformats.org/officeDocument/2006/relationships/image" Target="../media/image4.pn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CF0F1"/>
        </a:solidFill>
        <a:effectLst/>
      </p:bgPr>
    </p:bg>
    <p:spTree>
      <p:nvGrpSpPr>
        <p:cNvPr id="1" name=""/>
        <p:cNvGrpSpPr/>
        <p:nvPr/>
      </p:nvGrpSpPr>
      <p:grpSpPr>
        <a:xfrm>
          <a:off x="0" y="0"/>
          <a:ext cx="0" cy="0"/>
          <a:chOff x="0" y="0"/>
          <a:chExt cx="0" cy="0"/>
        </a:xfrm>
      </p:grpSpPr>
      <p:graphicFrame>
        <p:nvGraphicFramePr>
          <p:cNvPr id="16" name="Chart 15"/>
          <p:cNvGraphicFramePr/>
          <p:nvPr>
            <p:extLst>
              <p:ext uri="{D42A27DB-BD31-4B8C-83A1-F6EECF244321}">
                <p14:modId xmlns:p14="http://schemas.microsoft.com/office/powerpoint/2010/main" val="37931297"/>
              </p:ext>
            </p:extLst>
          </p:nvPr>
        </p:nvGraphicFramePr>
        <p:xfrm>
          <a:off x="10551705" y="11666594"/>
          <a:ext cx="6124196" cy="6074228"/>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954157" y="959813"/>
            <a:ext cx="28346400" cy="2702195"/>
          </a:xfrm>
          <a:prstGeom prst="rect">
            <a:avLst/>
          </a:prstGeom>
          <a:noFill/>
          <a:ln w="28575">
            <a:noFill/>
          </a:ln>
        </p:spPr>
        <p:txBody>
          <a:bodyPr wrap="square" lIns="329104" tIns="164551" rIns="329104" bIns="164551" rtlCol="0" anchor="ctr">
            <a:spAutoFit/>
          </a:bodyPr>
          <a:lstStyle/>
          <a:p>
            <a:pPr algn="ctr"/>
            <a:r>
              <a:rPr lang="en-US" sz="7700" b="1" dirty="0">
                <a:solidFill>
                  <a:srgbClr val="2C3E50"/>
                </a:solidFill>
                <a:latin typeface="Gotham Bold"/>
                <a:cs typeface="Gotham Bold"/>
              </a:rPr>
              <a:t>Measuring Genuine Use of Repository Content </a:t>
            </a:r>
            <a:endParaRPr lang="en-US" sz="7700" b="1" dirty="0" smtClean="0">
              <a:solidFill>
                <a:srgbClr val="2C3E50"/>
              </a:solidFill>
              <a:latin typeface="Gotham Bold"/>
              <a:cs typeface="Gotham Bold"/>
            </a:endParaRPr>
          </a:p>
          <a:p>
            <a:pPr algn="ctr"/>
            <a:r>
              <a:rPr lang="en-US" sz="7700" b="1" dirty="0" smtClean="0">
                <a:solidFill>
                  <a:srgbClr val="2C3E50"/>
                </a:solidFill>
                <a:latin typeface="Gotham Bold"/>
                <a:cs typeface="Gotham Bold"/>
              </a:rPr>
              <a:t>at </a:t>
            </a:r>
            <a:r>
              <a:rPr lang="en-US" sz="7700" b="1" dirty="0">
                <a:solidFill>
                  <a:srgbClr val="2C3E50"/>
                </a:solidFill>
                <a:latin typeface="Gotham Bold"/>
                <a:cs typeface="Gotham Bold"/>
              </a:rPr>
              <a:t>Northeastern University</a:t>
            </a:r>
            <a:endParaRPr lang="en-US" sz="7700" b="1" dirty="0" smtClean="0">
              <a:solidFill>
                <a:srgbClr val="2C3E50"/>
              </a:solidFill>
              <a:latin typeface="Gotham Bold"/>
              <a:cs typeface="Gotham Bold"/>
            </a:endParaRPr>
          </a:p>
        </p:txBody>
      </p:sp>
      <p:sp>
        <p:nvSpPr>
          <p:cNvPr id="6" name="TextBox 5"/>
          <p:cNvSpPr txBox="1"/>
          <p:nvPr/>
        </p:nvSpPr>
        <p:spPr>
          <a:xfrm>
            <a:off x="7950682" y="3339247"/>
            <a:ext cx="14374784" cy="1163313"/>
          </a:xfrm>
          <a:prstGeom prst="rect">
            <a:avLst/>
          </a:prstGeom>
          <a:noFill/>
          <a:ln w="28575">
            <a:noFill/>
          </a:ln>
        </p:spPr>
        <p:txBody>
          <a:bodyPr wrap="square" lIns="329104" tIns="164551" rIns="329104" bIns="164551" numCol="1" rtlCol="0" anchor="ctr">
            <a:spAutoFit/>
          </a:bodyPr>
          <a:lstStyle/>
          <a:p>
            <a:pPr algn="ctr"/>
            <a:r>
              <a:rPr lang="en-US" sz="5400" dirty="0" smtClean="0">
                <a:solidFill>
                  <a:srgbClr val="2C3E50"/>
                </a:solidFill>
                <a:latin typeface="Gotham Bold"/>
                <a:cs typeface="Gotham Bold"/>
              </a:rPr>
              <a:t>Northeastern University Library</a:t>
            </a:r>
            <a:endParaRPr lang="en-US" sz="5400" dirty="0">
              <a:solidFill>
                <a:srgbClr val="2C3E50"/>
              </a:solidFill>
              <a:latin typeface="Gotham Bold"/>
              <a:cs typeface="Gotham Bold"/>
            </a:endParaRPr>
          </a:p>
        </p:txBody>
      </p:sp>
      <p:sp>
        <p:nvSpPr>
          <p:cNvPr id="7" name="TextBox 6"/>
          <p:cNvSpPr txBox="1"/>
          <p:nvPr/>
        </p:nvSpPr>
        <p:spPr>
          <a:xfrm>
            <a:off x="6841439" y="4239364"/>
            <a:ext cx="16593270" cy="1440312"/>
          </a:xfrm>
          <a:prstGeom prst="rect">
            <a:avLst/>
          </a:prstGeom>
          <a:noFill/>
          <a:ln w="28575">
            <a:noFill/>
          </a:ln>
        </p:spPr>
        <p:txBody>
          <a:bodyPr wrap="square" lIns="329104" tIns="164551" rIns="329104" bIns="164551" numCol="1" rtlCol="0" anchor="ctr">
            <a:spAutoFit/>
          </a:bodyPr>
          <a:lstStyle/>
          <a:p>
            <a:pPr algn="ctr"/>
            <a:r>
              <a:rPr lang="en-US" sz="3600" dirty="0" smtClean="0">
                <a:solidFill>
                  <a:srgbClr val="2C3E50"/>
                </a:solidFill>
                <a:latin typeface="Gotham Medium"/>
                <a:cs typeface="Gotham Medium"/>
              </a:rPr>
              <a:t>Sarah Sweeney  </a:t>
            </a:r>
            <a:r>
              <a:rPr lang="en-US" sz="3600" dirty="0" err="1" smtClean="0">
                <a:solidFill>
                  <a:srgbClr val="2C3E50"/>
                </a:solidFill>
                <a:latin typeface="Gotham Medium"/>
                <a:cs typeface="Gotham Medium"/>
              </a:rPr>
              <a:t>sj.sweeney</a:t>
            </a:r>
            <a:r>
              <a:rPr lang="en-US" sz="3600" dirty="0" err="1">
                <a:solidFill>
                  <a:srgbClr val="2C3E50"/>
                </a:solidFill>
                <a:latin typeface="Gotham Medium"/>
                <a:cs typeface="Gotham Medium"/>
              </a:rPr>
              <a:t>@</a:t>
            </a:r>
            <a:r>
              <a:rPr lang="en-US" sz="3600" dirty="0" err="1" smtClean="0">
                <a:solidFill>
                  <a:srgbClr val="2C3E50"/>
                </a:solidFill>
                <a:latin typeface="Gotham Medium"/>
                <a:cs typeface="Gotham Medium"/>
              </a:rPr>
              <a:t>neu.edu</a:t>
            </a:r>
            <a:r>
              <a:rPr lang="en-US" sz="3600" dirty="0" smtClean="0">
                <a:solidFill>
                  <a:srgbClr val="2C3E50"/>
                </a:solidFill>
                <a:latin typeface="Gotham Medium"/>
                <a:cs typeface="Gotham Medium"/>
              </a:rPr>
              <a:t>  </a:t>
            </a:r>
          </a:p>
          <a:p>
            <a:pPr algn="ctr"/>
            <a:r>
              <a:rPr lang="en-US" sz="3600" dirty="0" smtClean="0">
                <a:solidFill>
                  <a:srgbClr val="2C3E50"/>
                </a:solidFill>
                <a:latin typeface="Gotham Medium"/>
                <a:cs typeface="Gotham Medium"/>
              </a:rPr>
              <a:t>repository.library.northeastern.edu</a:t>
            </a:r>
            <a:endParaRPr lang="en-US" sz="3600" dirty="0">
              <a:solidFill>
                <a:srgbClr val="2C3E50"/>
              </a:solidFill>
              <a:latin typeface="Gotham Medium"/>
              <a:cs typeface="Gotham Medium"/>
            </a:endParaRPr>
          </a:p>
        </p:txBody>
      </p:sp>
      <p:sp>
        <p:nvSpPr>
          <p:cNvPr id="9" name="Rectangle 8"/>
          <p:cNvSpPr/>
          <p:nvPr/>
        </p:nvSpPr>
        <p:spPr>
          <a:xfrm>
            <a:off x="1" y="0"/>
            <a:ext cx="914399" cy="42794238"/>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9352876" y="851398"/>
            <a:ext cx="914399" cy="42794238"/>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794"/>
            <a:ext cx="30267275" cy="913606"/>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41880632"/>
            <a:ext cx="30267275" cy="913606"/>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62526" y="6038789"/>
            <a:ext cx="7749673" cy="7494276"/>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800" dirty="0">
                <a:solidFill>
                  <a:srgbClr val="2C3E50"/>
                </a:solidFill>
                <a:latin typeface="Gotham Medium"/>
                <a:cs typeface="Gotham Medium"/>
              </a:rPr>
              <a:t>Usage Statistics in the Digital Repository Service</a:t>
            </a:r>
          </a:p>
          <a:p>
            <a:pPr algn="just">
              <a:lnSpc>
                <a:spcPct val="30000"/>
              </a:lnSpc>
            </a:pPr>
            <a:endParaRPr lang="en-US" sz="2000" dirty="0" smtClean="0">
              <a:latin typeface="Gotham Book"/>
              <a:cs typeface="Gotham Book"/>
            </a:endParaRPr>
          </a:p>
          <a:p>
            <a:r>
              <a:rPr lang="en-US" sz="2300" dirty="0" smtClean="0">
                <a:latin typeface="Helvetica" charset="0"/>
                <a:ea typeface="Helvetica" charset="0"/>
                <a:cs typeface="Helvetica" charset="0"/>
              </a:rPr>
              <a:t>Regardless of the collection method, statistics gathered about repository usage are utilized by content owners to measure the use and impact of repository materials and to measure use of the repository as a whole. Therefore, it is vital that the usage data is gathered in a way that reflects genuine repository use and can be defended as an accurate representation of the value of the repository.</a:t>
            </a:r>
          </a:p>
          <a:p>
            <a:r>
              <a:rPr lang="en-US" sz="2000" dirty="0" smtClean="0">
                <a:latin typeface="Helvetica" charset="0"/>
                <a:ea typeface="Helvetica" charset="0"/>
                <a:cs typeface="Helvetica" charset="0"/>
              </a:rPr>
              <a:t/>
            </a:r>
            <a:br>
              <a:rPr lang="en-US" sz="2000" dirty="0" smtClean="0">
                <a:latin typeface="Helvetica" charset="0"/>
                <a:ea typeface="Helvetica" charset="0"/>
                <a:cs typeface="Helvetica" charset="0"/>
              </a:rPr>
            </a:br>
            <a:r>
              <a:rPr lang="en-US" sz="2300" dirty="0" smtClean="0">
                <a:latin typeface="Helvetica" charset="0"/>
                <a:ea typeface="Helvetica" charset="0"/>
                <a:cs typeface="Helvetica" charset="0"/>
              </a:rPr>
              <a:t>A seemingly endless number of bots exist to crawl publicly available repository content for harvesting and indexing, which helps increase discovery of repository content, but can also greatly inflate usage statistics. Although users tend to prefer higher numbers regardless of the consumer, we want to be able to defend the statistics we are gathering and declare them to be a genuine record of the use of our content. </a:t>
            </a:r>
            <a:endParaRPr lang="en-US" sz="2300" dirty="0">
              <a:latin typeface="Helvetica" charset="0"/>
              <a:ea typeface="Helvetica" charset="0"/>
              <a:cs typeface="Helvetica" charset="0"/>
            </a:endParaRPr>
          </a:p>
        </p:txBody>
      </p:sp>
      <p:sp>
        <p:nvSpPr>
          <p:cNvPr id="20" name="TextBox 19"/>
          <p:cNvSpPr txBox="1"/>
          <p:nvPr/>
        </p:nvSpPr>
        <p:spPr>
          <a:xfrm>
            <a:off x="9169400" y="6058718"/>
            <a:ext cx="20142200" cy="3166938"/>
          </a:xfrm>
          <a:prstGeom prst="rect">
            <a:avLst/>
          </a:prstGeom>
          <a:noFill/>
          <a:ln w="28575" cmpd="sng">
            <a:solidFill>
              <a:schemeClr val="tx1"/>
            </a:solidFill>
          </a:ln>
        </p:spPr>
        <p:txBody>
          <a:bodyPr wrap="square" lIns="329104" tIns="164551" rIns="329104" bIns="164551" rtlCol="0">
            <a:spAutoFit/>
          </a:bodyPr>
          <a:lstStyle/>
          <a:p>
            <a:pPr algn="ctr">
              <a:lnSpc>
                <a:spcPct val="90000"/>
              </a:lnSpc>
            </a:pPr>
            <a:r>
              <a:rPr lang="en-US" sz="3800" dirty="0" smtClean="0">
                <a:solidFill>
                  <a:srgbClr val="2C3E50"/>
                </a:solidFill>
                <a:latin typeface="Gotham Medium"/>
                <a:cs typeface="Gotham Medium"/>
              </a:rPr>
              <a:t>Not All Traffic is Equal</a:t>
            </a:r>
            <a:endParaRPr lang="en-US" sz="3800" dirty="0">
              <a:solidFill>
                <a:srgbClr val="2C3E50"/>
              </a:solidFill>
              <a:latin typeface="Gotham Medium"/>
              <a:cs typeface="Gotham Medium"/>
            </a:endParaRPr>
          </a:p>
          <a:p>
            <a:pPr algn="just">
              <a:lnSpc>
                <a:spcPct val="30000"/>
              </a:lnSpc>
            </a:pPr>
            <a:endParaRPr lang="en-US" sz="2000" dirty="0" smtClean="0">
              <a:latin typeface="Gotham Book"/>
              <a:cs typeface="Gotham Book"/>
            </a:endParaRPr>
          </a:p>
          <a:p>
            <a:r>
              <a:rPr lang="en-US" sz="2300" dirty="0">
                <a:latin typeface="Helvetica" charset="0"/>
                <a:ea typeface="Helvetica" charset="0"/>
                <a:cs typeface="Helvetica" charset="0"/>
              </a:rPr>
              <a:t>Early on in the DRS development process we decided not to leave our statistics in the hands of Google Analytics. While Google Analytics does a lot of valuable tracking, we can't easily differentiate genuine user traffic from bot, crawler, or harvester traffic. To that end, we decided to limit what counts as use by disregarding counts generated by bots and other large consumers of our content. We record all impressions (views, downloads, and streams), and we also record the agent or referrer responsible for the impression. We actively filter out agents that are known to be bots (or other agents that may not reflect genuine human use), which allows us to present accurate usage counts to users and enables us to more precisely measure repository activity.</a:t>
            </a:r>
          </a:p>
        </p:txBody>
      </p:sp>
      <p:sp>
        <p:nvSpPr>
          <p:cNvPr id="30" name="TextBox 29"/>
          <p:cNvSpPr txBox="1"/>
          <p:nvPr/>
        </p:nvSpPr>
        <p:spPr>
          <a:xfrm>
            <a:off x="9198865" y="18772853"/>
            <a:ext cx="20061936" cy="2428274"/>
          </a:xfrm>
          <a:prstGeom prst="rect">
            <a:avLst/>
          </a:prstGeom>
          <a:noFill/>
          <a:ln w="28575" cmpd="sng">
            <a:solidFill>
              <a:schemeClr val="tx1"/>
            </a:solidFill>
          </a:ln>
        </p:spPr>
        <p:txBody>
          <a:bodyPr wrap="square" lIns="329104" tIns="164551" rIns="329104" bIns="164551" rtlCol="0">
            <a:spAutoFit/>
          </a:bodyPr>
          <a:lstStyle/>
          <a:p>
            <a:pPr algn="ctr">
              <a:lnSpc>
                <a:spcPct val="90000"/>
              </a:lnSpc>
            </a:pPr>
            <a:r>
              <a:rPr lang="en-US" sz="3800" dirty="0" smtClean="0">
                <a:solidFill>
                  <a:srgbClr val="2C3E50"/>
                </a:solidFill>
                <a:latin typeface="Gotham Medium"/>
                <a:cs typeface="Gotham Medium"/>
              </a:rPr>
              <a:t>Filtering</a:t>
            </a:r>
            <a:endParaRPr lang="en-US" sz="3800" dirty="0">
              <a:solidFill>
                <a:srgbClr val="2C3E50"/>
              </a:solidFill>
              <a:latin typeface="Gotham Medium"/>
              <a:cs typeface="Gotham Medium"/>
            </a:endParaRPr>
          </a:p>
          <a:p>
            <a:pPr algn="just">
              <a:lnSpc>
                <a:spcPct val="30000"/>
              </a:lnSpc>
            </a:pPr>
            <a:endParaRPr lang="en-US" sz="2000" dirty="0" smtClean="0">
              <a:solidFill>
                <a:srgbClr val="2C3E50"/>
              </a:solidFill>
              <a:latin typeface="Gotham Book"/>
              <a:cs typeface="Gotham Book"/>
            </a:endParaRPr>
          </a:p>
          <a:p>
            <a:pPr marL="342900" indent="-342900">
              <a:buFont typeface="Arial" charset="0"/>
              <a:buChar char="•"/>
            </a:pPr>
            <a:r>
              <a:rPr lang="en-US" sz="2300" dirty="0" smtClean="0">
                <a:latin typeface="Helvetica" charset="0"/>
                <a:ea typeface="Helvetica" charset="0"/>
                <a:cs typeface="Helvetica" charset="0"/>
              </a:rPr>
              <a:t>When the impressions table is processed, the user agent value is compared against the known bots list. </a:t>
            </a:r>
          </a:p>
          <a:p>
            <a:pPr marL="342900" indent="-342900">
              <a:buFont typeface="Arial" charset="0"/>
              <a:buChar char="•"/>
            </a:pPr>
            <a:r>
              <a:rPr lang="en-US" sz="2300" dirty="0" smtClean="0">
                <a:latin typeface="Helvetica" charset="0"/>
                <a:ea typeface="Helvetica" charset="0"/>
                <a:cs typeface="Helvetica" charset="0"/>
              </a:rPr>
              <a:t>If a user agent matches a known bot, the impression’s public value is set to "false" and filtered out of the statistics that are displayed to users in the interface.</a:t>
            </a:r>
          </a:p>
          <a:p>
            <a:pPr marL="342900" indent="-342900">
              <a:buFont typeface="Arial" charset="0"/>
              <a:buChar char="•"/>
            </a:pPr>
            <a:r>
              <a:rPr lang="en-US" sz="2300" dirty="0">
                <a:latin typeface="Helvetica" charset="0"/>
                <a:ea typeface="Helvetica" charset="0"/>
                <a:cs typeface="Helvetica" charset="0"/>
              </a:rPr>
              <a:t>Jobs are run nightly and weekly</a:t>
            </a:r>
            <a:r>
              <a:rPr lang="en-US" sz="2300" dirty="0" smtClean="0">
                <a:latin typeface="Helvetica" charset="0"/>
                <a:ea typeface="Helvetica" charset="0"/>
                <a:cs typeface="Helvetica" charset="0"/>
              </a:rPr>
              <a:t>. </a:t>
            </a:r>
            <a:endParaRPr lang="en-US" sz="2300" dirty="0">
              <a:latin typeface="Helvetica" charset="0"/>
              <a:ea typeface="Helvetica" charset="0"/>
              <a:cs typeface="Helvetica" charset="0"/>
            </a:endParaRPr>
          </a:p>
        </p:txBody>
      </p:sp>
      <p:sp>
        <p:nvSpPr>
          <p:cNvPr id="37" name="TextBox 36"/>
          <p:cNvSpPr txBox="1"/>
          <p:nvPr/>
        </p:nvSpPr>
        <p:spPr>
          <a:xfrm>
            <a:off x="9198864" y="21442999"/>
            <a:ext cx="20054478" cy="1689611"/>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600" dirty="0" smtClean="0">
                <a:solidFill>
                  <a:srgbClr val="2C3E50"/>
                </a:solidFill>
                <a:latin typeface="Gotham Medium"/>
                <a:cs typeface="Gotham Medium"/>
              </a:rPr>
              <a:t>The Impressions Table</a:t>
            </a:r>
            <a:endParaRPr lang="en-US" sz="3600" dirty="0">
              <a:solidFill>
                <a:srgbClr val="2C3E50"/>
              </a:solidFill>
              <a:latin typeface="Gotham Medium"/>
              <a:cs typeface="Gotham Medium"/>
            </a:endParaRPr>
          </a:p>
          <a:p>
            <a:pPr algn="just">
              <a:lnSpc>
                <a:spcPct val="30000"/>
              </a:lnSpc>
            </a:pPr>
            <a:endParaRPr lang="en-US" sz="2000" dirty="0" smtClean="0">
              <a:latin typeface="Gotham Book"/>
              <a:cs typeface="Gotham Book"/>
            </a:endParaRPr>
          </a:p>
          <a:p>
            <a:r>
              <a:rPr lang="en-US" sz="2300" dirty="0">
                <a:latin typeface="Helvetica" charset="0"/>
                <a:ea typeface="Helvetica" charset="0"/>
                <a:cs typeface="Helvetica" charset="0"/>
              </a:rPr>
              <a:t>When the impressions table is processed, the user agent value is compared against the known bots list. If a user agent matches a known bot, the impression’s public value is set to "false" and filtered out of the statistics that are displayed to users in the interface.</a:t>
            </a:r>
          </a:p>
        </p:txBody>
      </p:sp>
      <p:graphicFrame>
        <p:nvGraphicFramePr>
          <p:cNvPr id="2" name="Table 1"/>
          <p:cNvGraphicFramePr>
            <a:graphicFrameLocks noGrp="1"/>
          </p:cNvGraphicFramePr>
          <p:nvPr>
            <p:extLst>
              <p:ext uri="{D42A27DB-BD31-4B8C-83A1-F6EECF244321}">
                <p14:modId xmlns:p14="http://schemas.microsoft.com/office/powerpoint/2010/main" val="1550149245"/>
              </p:ext>
            </p:extLst>
          </p:nvPr>
        </p:nvGraphicFramePr>
        <p:xfrm>
          <a:off x="9250326" y="23394602"/>
          <a:ext cx="19904148" cy="1747520"/>
        </p:xfrm>
        <a:graphic>
          <a:graphicData uri="http://schemas.openxmlformats.org/drawingml/2006/table">
            <a:tbl>
              <a:tblPr firstRow="1" bandRow="1">
                <a:tableStyleId>{5C22544A-7EE6-4342-B048-85BDC9FD1C3A}</a:tableStyleId>
              </a:tblPr>
              <a:tblGrid>
                <a:gridCol w="932200"/>
                <a:gridCol w="1420272"/>
                <a:gridCol w="1602317"/>
                <a:gridCol w="1233899"/>
                <a:gridCol w="1743739"/>
                <a:gridCol w="2662000"/>
                <a:gridCol w="1476768"/>
                <a:gridCol w="3586580"/>
                <a:gridCol w="779972"/>
                <a:gridCol w="1627427"/>
                <a:gridCol w="1487754"/>
                <a:gridCol w="1351220"/>
              </a:tblGrid>
              <a:tr h="370840">
                <a:tc>
                  <a:txBody>
                    <a:bodyPr/>
                    <a:lstStyle/>
                    <a:p>
                      <a:pPr algn="ctr" fontAlgn="b"/>
                      <a:r>
                        <a:rPr lang="en-US" sz="2000" b="1" i="0" u="none" strike="noStrike" dirty="0" smtClean="0">
                          <a:solidFill>
                            <a:srgbClr val="2C3E50"/>
                          </a:solidFill>
                          <a:effectLst/>
                          <a:latin typeface="Helvetica" charset="0"/>
                          <a:ea typeface="Helvetica" charset="0"/>
                          <a:cs typeface="Helvetica" charset="0"/>
                        </a:rPr>
                        <a:t>ID</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smtClean="0">
                          <a:solidFill>
                            <a:srgbClr val="2C3E50"/>
                          </a:solidFill>
                          <a:effectLst/>
                          <a:latin typeface="Helvetica" charset="0"/>
                          <a:ea typeface="Helvetica" charset="0"/>
                          <a:cs typeface="Helvetica" charset="0"/>
                        </a:rPr>
                        <a:t>PID</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err="1">
                          <a:solidFill>
                            <a:srgbClr val="2C3E50"/>
                          </a:solidFill>
                          <a:effectLst/>
                          <a:latin typeface="Helvetica" charset="0"/>
                          <a:ea typeface="Helvetica" charset="0"/>
                          <a:cs typeface="Helvetica" charset="0"/>
                        </a:rPr>
                        <a:t>session_id</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action</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err="1">
                          <a:solidFill>
                            <a:srgbClr val="2C3E50"/>
                          </a:solidFill>
                          <a:effectLst/>
                          <a:latin typeface="Helvetica" charset="0"/>
                          <a:ea typeface="Helvetica" charset="0"/>
                          <a:cs typeface="Helvetica" charset="0"/>
                        </a:rPr>
                        <a:t>ip_address</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referrer</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status</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err="1">
                          <a:solidFill>
                            <a:srgbClr val="2C3E50"/>
                          </a:solidFill>
                          <a:effectLst/>
                          <a:latin typeface="Helvetica" charset="0"/>
                          <a:ea typeface="Helvetica" charset="0"/>
                          <a:cs typeface="Helvetica" charset="0"/>
                        </a:rPr>
                        <a:t>user_agent</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public</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err="1">
                          <a:solidFill>
                            <a:srgbClr val="2C3E50"/>
                          </a:solidFill>
                          <a:effectLst/>
                          <a:latin typeface="Helvetica" charset="0"/>
                          <a:ea typeface="Helvetica" charset="0"/>
                          <a:cs typeface="Helvetica" charset="0"/>
                        </a:rPr>
                        <a:t>created_at</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updated_at</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processed</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r>
              <a:tr h="370840">
                <a:tc>
                  <a:txBody>
                    <a:bodyPr/>
                    <a:lstStyle/>
                    <a:p>
                      <a:pPr algn="l" fontAlgn="b"/>
                      <a:r>
                        <a:rPr lang="is-IS" sz="2000" b="0" i="0" u="none" strike="noStrike" dirty="0">
                          <a:solidFill>
                            <a:srgbClr val="000000"/>
                          </a:solidFill>
                          <a:effectLst/>
                          <a:latin typeface="Helvetica" charset="0"/>
                          <a:ea typeface="Helvetica" charset="0"/>
                          <a:cs typeface="Helvetica" charset="0"/>
                        </a:rPr>
                        <a:t>184159</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de-DE" sz="2000" b="0" i="0" u="none" strike="noStrike" dirty="0">
                          <a:solidFill>
                            <a:srgbClr val="000000"/>
                          </a:solidFill>
                          <a:effectLst/>
                          <a:latin typeface="Helvetica" charset="0"/>
                          <a:ea typeface="Helvetica" charset="0"/>
                          <a:cs typeface="Helvetica" charset="0"/>
                        </a:rPr>
                        <a:t>neu:190034</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fi-FI" sz="2000" b="0" i="0" u="none" strike="noStrike" dirty="0" smtClean="0">
                          <a:solidFill>
                            <a:srgbClr val="000000"/>
                          </a:solidFill>
                          <a:effectLst/>
                          <a:latin typeface="Helvetica" charset="0"/>
                          <a:ea typeface="Helvetica" charset="0"/>
                          <a:cs typeface="Helvetica" charset="0"/>
                        </a:rPr>
                        <a:t>5f79a9934</a:t>
                      </a:r>
                      <a:r>
                        <a:rPr lang="is-IS" sz="2000" b="0" i="0" u="none" strike="noStrike" dirty="0" smtClean="0">
                          <a:solidFill>
                            <a:srgbClr val="000000"/>
                          </a:solidFill>
                          <a:effectLst/>
                          <a:latin typeface="Helvetica" charset="0"/>
                          <a:ea typeface="Helvetica" charset="0"/>
                          <a:cs typeface="Helvetica" charset="0"/>
                        </a:rPr>
                        <a:t>…</a:t>
                      </a:r>
                      <a:endParaRPr lang="fi-FI"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view</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hr-HR" sz="2000" b="0" i="0" u="none" strike="noStrike" dirty="0" smtClean="0">
                          <a:solidFill>
                            <a:srgbClr val="000000"/>
                          </a:solidFill>
                          <a:effectLst/>
                          <a:latin typeface="Helvetica" charset="0"/>
                          <a:ea typeface="Helvetica" charset="0"/>
                          <a:cs typeface="Helvetica" charset="0"/>
                        </a:rPr>
                        <a:t>108.20.51</a:t>
                      </a:r>
                      <a:r>
                        <a:rPr lang="is-IS" sz="2000" b="0" i="0" u="none" strike="noStrike" dirty="0" smtClean="0">
                          <a:solidFill>
                            <a:srgbClr val="000000"/>
                          </a:solidFill>
                          <a:effectLst/>
                          <a:latin typeface="Helvetica" charset="0"/>
                          <a:ea typeface="Helvetica" charset="0"/>
                          <a:cs typeface="Helvetica" charset="0"/>
                        </a:rPr>
                        <a:t>…</a:t>
                      </a:r>
                      <a:endParaRPr lang="hr-H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direct</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COMPLETE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Mozilla/5.0 (</a:t>
                      </a:r>
                      <a:r>
                        <a:rPr lang="en-US" sz="2000" b="0" i="0" u="none" strike="noStrike" dirty="0" smtClean="0">
                          <a:solidFill>
                            <a:srgbClr val="000000"/>
                          </a:solidFill>
                          <a:effectLst/>
                          <a:latin typeface="Helvetica" charset="0"/>
                          <a:ea typeface="Helvetica" charset="0"/>
                          <a:cs typeface="Helvetica" charset="0"/>
                        </a:rPr>
                        <a:t>iPad; CPU OS</a:t>
                      </a:r>
                      <a:r>
                        <a:rPr lang="is-IS" sz="2000" b="0" i="0" u="none" strike="noStrike" dirty="0" smtClean="0">
                          <a:solidFill>
                            <a:srgbClr val="000000"/>
                          </a:solidFill>
                          <a:effectLst/>
                          <a:latin typeface="Helvetica" charset="0"/>
                          <a:ea typeface="Helvetica" charset="0"/>
                          <a:cs typeface="Helvetica" charset="0"/>
                        </a:rPr>
                        <a:t>…</a:t>
                      </a:r>
                      <a:endParaRPr lang="en-US"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5/21/15 9:41</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bg-BG" sz="2000" b="0" i="0" u="none" strike="noStrike" dirty="0">
                          <a:solidFill>
                            <a:srgbClr val="000000"/>
                          </a:solidFill>
                          <a:effectLst/>
                          <a:latin typeface="Helvetica" charset="0"/>
                          <a:ea typeface="Helvetica" charset="0"/>
                          <a:cs typeface="Helvetica" charset="0"/>
                        </a:rPr>
                        <a:t>1/22/16 1:58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r>
              <a:tr h="370840">
                <a:tc>
                  <a:txBody>
                    <a:bodyPr/>
                    <a:lstStyle/>
                    <a:p>
                      <a:pPr algn="l" fontAlgn="b"/>
                      <a:r>
                        <a:rPr lang="is-IS" sz="2000" b="0" i="0" u="none" strike="noStrike" dirty="0">
                          <a:solidFill>
                            <a:srgbClr val="000000"/>
                          </a:solidFill>
                          <a:effectLst/>
                          <a:latin typeface="Helvetica" charset="0"/>
                          <a:ea typeface="Helvetica" charset="0"/>
                          <a:cs typeface="Helvetica" charset="0"/>
                        </a:rPr>
                        <a:t>184181</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de-DE" sz="2000" b="0" i="0" u="none" strike="noStrike" dirty="0">
                          <a:solidFill>
                            <a:srgbClr val="000000"/>
                          </a:solidFill>
                          <a:effectLst/>
                          <a:latin typeface="Helvetica" charset="0"/>
                          <a:ea typeface="Helvetica" charset="0"/>
                          <a:cs typeface="Helvetica" charset="0"/>
                        </a:rPr>
                        <a:t>neu:190034</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fr-FR" sz="2000" b="0" i="0" u="none" strike="noStrike" dirty="0" smtClean="0">
                          <a:solidFill>
                            <a:srgbClr val="000000"/>
                          </a:solidFill>
                          <a:effectLst/>
                          <a:latin typeface="Helvetica" charset="0"/>
                          <a:ea typeface="Helvetica" charset="0"/>
                          <a:cs typeface="Helvetica" charset="0"/>
                        </a:rPr>
                        <a:t>a745a871e</a:t>
                      </a:r>
                      <a:r>
                        <a:rPr lang="is-IS" sz="2000" b="0" i="0" u="none" strike="noStrike" dirty="0" smtClean="0">
                          <a:solidFill>
                            <a:srgbClr val="000000"/>
                          </a:solidFill>
                          <a:effectLst/>
                          <a:latin typeface="Helvetica" charset="0"/>
                          <a:ea typeface="Helvetica" charset="0"/>
                          <a:cs typeface="Helvetica" charset="0"/>
                        </a:rPr>
                        <a:t>…</a:t>
                      </a:r>
                      <a:endParaRPr lang="fi-FI"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view</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hr-HR" sz="2000" b="0" i="0" u="none" strike="noStrike" dirty="0" smtClean="0">
                          <a:solidFill>
                            <a:srgbClr val="000000"/>
                          </a:solidFill>
                          <a:effectLst/>
                          <a:latin typeface="Helvetica" charset="0"/>
                          <a:ea typeface="Helvetica" charset="0"/>
                          <a:cs typeface="Helvetica" charset="0"/>
                        </a:rPr>
                        <a:t>129.10.107</a:t>
                      </a:r>
                      <a:r>
                        <a:rPr lang="is-IS" sz="2000" b="0" i="0" u="none" strike="noStrike" dirty="0" smtClean="0">
                          <a:solidFill>
                            <a:srgbClr val="000000"/>
                          </a:solidFill>
                          <a:effectLst/>
                          <a:latin typeface="Helvetica" charset="0"/>
                          <a:ea typeface="Helvetica" charset="0"/>
                          <a:cs typeface="Helvetica" charset="0"/>
                        </a:rPr>
                        <a:t>…</a:t>
                      </a:r>
                      <a:endParaRPr lang="hr-H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direct</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COMPLETE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it-IT" sz="2000" b="0" i="0" u="none" strike="noStrike" dirty="0" err="1">
                          <a:solidFill>
                            <a:srgbClr val="000000"/>
                          </a:solidFill>
                          <a:effectLst/>
                          <a:latin typeface="Helvetica" charset="0"/>
                          <a:ea typeface="Helvetica" charset="0"/>
                          <a:cs typeface="Helvetica" charset="0"/>
                        </a:rPr>
                        <a:t>Mozilla</a:t>
                      </a:r>
                      <a:r>
                        <a:rPr lang="it-IT" sz="2000" b="0" i="0" u="none" strike="noStrike" dirty="0">
                          <a:solidFill>
                            <a:srgbClr val="000000"/>
                          </a:solidFill>
                          <a:effectLst/>
                          <a:latin typeface="Helvetica" charset="0"/>
                          <a:ea typeface="Helvetica" charset="0"/>
                          <a:cs typeface="Helvetica" charset="0"/>
                        </a:rPr>
                        <a:t>/5.0 (Windows NT </a:t>
                      </a:r>
                      <a:r>
                        <a:rPr lang="it-IT" sz="2000" b="0" i="0" u="none" strike="noStrike" dirty="0" smtClean="0">
                          <a:solidFill>
                            <a:srgbClr val="000000"/>
                          </a:solidFill>
                          <a:effectLst/>
                          <a:latin typeface="Helvetica" charset="0"/>
                          <a:ea typeface="Helvetica" charset="0"/>
                          <a:cs typeface="Helvetica" charset="0"/>
                        </a:rPr>
                        <a:t>6.1</a:t>
                      </a:r>
                      <a:r>
                        <a:rPr lang="is-IS" sz="2000" b="0" i="0" u="none" strike="noStrike" dirty="0" smtClean="0">
                          <a:solidFill>
                            <a:srgbClr val="000000"/>
                          </a:solidFill>
                          <a:effectLst/>
                          <a:latin typeface="Helvetica" charset="0"/>
                          <a:ea typeface="Helvetica" charset="0"/>
                          <a:cs typeface="Helvetica" charset="0"/>
                        </a:rPr>
                        <a:t>…</a:t>
                      </a:r>
                      <a:endParaRPr lang="it-IT"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5/21/15 12:32</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bg-BG" sz="2000" b="0" i="0" u="none" strike="noStrike">
                          <a:solidFill>
                            <a:srgbClr val="000000"/>
                          </a:solidFill>
                          <a:effectLst/>
                          <a:latin typeface="Helvetica" charset="0"/>
                          <a:ea typeface="Helvetica" charset="0"/>
                          <a:cs typeface="Helvetica" charset="0"/>
                        </a:rPr>
                        <a:t>1/22/16 1:58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r>
              <a:tr h="257408">
                <a:tc>
                  <a:txBody>
                    <a:bodyPr/>
                    <a:lstStyle/>
                    <a:p>
                      <a:pPr algn="l" fontAlgn="b"/>
                      <a:r>
                        <a:rPr lang="is-IS" sz="2000" b="0" i="0" u="none" strike="noStrike" dirty="0">
                          <a:solidFill>
                            <a:srgbClr val="000000"/>
                          </a:solidFill>
                          <a:effectLst/>
                          <a:latin typeface="Helvetica" charset="0"/>
                          <a:ea typeface="Helvetica" charset="0"/>
                          <a:cs typeface="Helvetica" charset="0"/>
                        </a:rPr>
                        <a:t>184182</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is-IS" sz="2000" b="0" i="0" u="none" strike="noStrike">
                          <a:solidFill>
                            <a:srgbClr val="000000"/>
                          </a:solidFill>
                          <a:effectLst/>
                          <a:latin typeface="Helvetica" charset="0"/>
                          <a:ea typeface="Helvetica" charset="0"/>
                          <a:cs typeface="Helvetica" charset="0"/>
                        </a:rPr>
                        <a:t>neu:182058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fi-FI" sz="2000" b="0" i="0" u="none" strike="noStrike" dirty="0" smtClean="0">
                          <a:solidFill>
                            <a:srgbClr val="000000"/>
                          </a:solidFill>
                          <a:effectLst/>
                          <a:latin typeface="Helvetica" charset="0"/>
                          <a:ea typeface="Helvetica" charset="0"/>
                          <a:cs typeface="Helvetica" charset="0"/>
                        </a:rPr>
                        <a:t>a745a8715</a:t>
                      </a:r>
                      <a:r>
                        <a:rPr lang="is-IS" sz="2000" b="0" i="0" u="none" strike="noStrike" dirty="0" smtClean="0">
                          <a:solidFill>
                            <a:srgbClr val="000000"/>
                          </a:solidFill>
                          <a:effectLst/>
                          <a:latin typeface="Helvetica" charset="0"/>
                          <a:ea typeface="Helvetica" charset="0"/>
                          <a:cs typeface="Helvetica" charset="0"/>
                        </a:rPr>
                        <a:t>…</a:t>
                      </a:r>
                      <a:endParaRPr lang="fi-FI"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download</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hr-HR" sz="2000" b="0" i="0" u="none" strike="noStrike" dirty="0" smtClean="0">
                          <a:solidFill>
                            <a:srgbClr val="000000"/>
                          </a:solidFill>
                          <a:effectLst/>
                          <a:latin typeface="Helvetica" charset="0"/>
                          <a:ea typeface="Helvetica" charset="0"/>
                          <a:cs typeface="Helvetica" charset="0"/>
                        </a:rPr>
                        <a:t>129.10.107</a:t>
                      </a:r>
                      <a:r>
                        <a:rPr lang="is-IS" sz="2000" b="0" i="0" u="none" strike="noStrike" dirty="0" smtClean="0">
                          <a:solidFill>
                            <a:srgbClr val="000000"/>
                          </a:solidFill>
                          <a:effectLst/>
                          <a:latin typeface="Helvetica" charset="0"/>
                          <a:ea typeface="Helvetica" charset="0"/>
                          <a:cs typeface="Helvetica" charset="0"/>
                        </a:rPr>
                        <a:t>…</a:t>
                      </a:r>
                      <a:endParaRPr lang="hr-H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direct</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COMPLETE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it-IT" sz="2000" b="0" i="0" u="none" strike="noStrike" dirty="0" err="1">
                          <a:solidFill>
                            <a:srgbClr val="000000"/>
                          </a:solidFill>
                          <a:effectLst/>
                          <a:latin typeface="Helvetica" charset="0"/>
                          <a:ea typeface="Helvetica" charset="0"/>
                          <a:cs typeface="Helvetica" charset="0"/>
                        </a:rPr>
                        <a:t>Mozilla</a:t>
                      </a:r>
                      <a:r>
                        <a:rPr lang="it-IT" sz="2000" b="0" i="0" u="none" strike="noStrike" dirty="0">
                          <a:solidFill>
                            <a:srgbClr val="000000"/>
                          </a:solidFill>
                          <a:effectLst/>
                          <a:latin typeface="Helvetica" charset="0"/>
                          <a:ea typeface="Helvetica" charset="0"/>
                          <a:cs typeface="Helvetica" charset="0"/>
                        </a:rPr>
                        <a:t>/5.0 (Windows NT </a:t>
                      </a:r>
                      <a:r>
                        <a:rPr lang="it-IT" sz="2000" b="0" i="0" u="none" strike="noStrike" dirty="0" smtClean="0">
                          <a:solidFill>
                            <a:srgbClr val="000000"/>
                          </a:solidFill>
                          <a:effectLst/>
                          <a:latin typeface="Helvetica" charset="0"/>
                          <a:ea typeface="Helvetica" charset="0"/>
                          <a:cs typeface="Helvetica" charset="0"/>
                        </a:rPr>
                        <a:t>6.1</a:t>
                      </a:r>
                      <a:r>
                        <a:rPr lang="is-IS" sz="2000" b="0" i="0" u="none" strike="noStrike" dirty="0" smtClean="0">
                          <a:solidFill>
                            <a:srgbClr val="000000"/>
                          </a:solidFill>
                          <a:effectLst/>
                          <a:latin typeface="Helvetica" charset="0"/>
                          <a:ea typeface="Helvetica" charset="0"/>
                          <a:cs typeface="Helvetica" charset="0"/>
                        </a:rPr>
                        <a:t>…</a:t>
                      </a:r>
                      <a:endParaRPr lang="it-IT"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5/21/15 12:33</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bg-BG" sz="2000" b="0" i="0" u="none" strike="noStrike" dirty="0">
                          <a:solidFill>
                            <a:srgbClr val="000000"/>
                          </a:solidFill>
                          <a:effectLst/>
                          <a:latin typeface="Helvetica" charset="0"/>
                          <a:ea typeface="Helvetica" charset="0"/>
                          <a:cs typeface="Helvetica" charset="0"/>
                        </a:rPr>
                        <a:t>1/22/16 1:58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r>
              <a:tr h="280150">
                <a:tc>
                  <a:txBody>
                    <a:bodyPr/>
                    <a:lstStyle/>
                    <a:p>
                      <a:pPr algn="l" fontAlgn="b"/>
                      <a:r>
                        <a:rPr lang="is-IS" sz="2000" b="0" i="0" u="none" strike="noStrike" dirty="0">
                          <a:solidFill>
                            <a:srgbClr val="000000"/>
                          </a:solidFill>
                          <a:effectLst/>
                          <a:latin typeface="Helvetica" charset="0"/>
                          <a:ea typeface="Helvetica" charset="0"/>
                          <a:cs typeface="Helvetica" charset="0"/>
                        </a:rPr>
                        <a:t>184183</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fi-FI" sz="2000" b="0" i="0" u="none" strike="noStrike" dirty="0">
                          <a:solidFill>
                            <a:srgbClr val="000000"/>
                          </a:solidFill>
                          <a:effectLst/>
                          <a:latin typeface="Helvetica" charset="0"/>
                          <a:ea typeface="Helvetica" charset="0"/>
                          <a:cs typeface="Helvetica" charset="0"/>
                        </a:rPr>
                        <a:t>neu:1302</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fr-FR" sz="2000" b="0" i="0" u="none" strike="noStrike" dirty="0" smtClean="0">
                          <a:solidFill>
                            <a:srgbClr val="000000"/>
                          </a:solidFill>
                          <a:effectLst/>
                          <a:latin typeface="Helvetica" charset="0"/>
                          <a:ea typeface="Helvetica" charset="0"/>
                          <a:cs typeface="Helvetica" charset="0"/>
                        </a:rPr>
                        <a:t>e5d85e81e</a:t>
                      </a:r>
                      <a:r>
                        <a:rPr lang="is-IS" sz="2000" b="0" i="0" u="none" strike="noStrike" dirty="0" smtClean="0">
                          <a:solidFill>
                            <a:srgbClr val="000000"/>
                          </a:solidFill>
                          <a:effectLst/>
                          <a:latin typeface="Helvetica" charset="0"/>
                          <a:ea typeface="Helvetica" charset="0"/>
                          <a:cs typeface="Helvetica" charset="0"/>
                        </a:rPr>
                        <a:t>…</a:t>
                      </a:r>
                      <a:endParaRPr lang="fr-F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view</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hr-HR" sz="2000" b="0" i="0" u="none" strike="noStrike" dirty="0" smtClean="0">
                          <a:solidFill>
                            <a:srgbClr val="000000"/>
                          </a:solidFill>
                          <a:effectLst/>
                          <a:latin typeface="Helvetica" charset="0"/>
                          <a:ea typeface="Helvetica" charset="0"/>
                          <a:cs typeface="Helvetica" charset="0"/>
                        </a:rPr>
                        <a:t>129.10.106</a:t>
                      </a:r>
                      <a:r>
                        <a:rPr lang="is-IS" sz="2000" b="0" i="0" u="none" strike="noStrike" dirty="0" smtClean="0">
                          <a:solidFill>
                            <a:srgbClr val="000000"/>
                          </a:solidFill>
                          <a:effectLst/>
                          <a:latin typeface="Helvetica" charset="0"/>
                          <a:ea typeface="Helvetica" charset="0"/>
                          <a:cs typeface="Helvetica" charset="0"/>
                        </a:rPr>
                        <a:t>…</a:t>
                      </a:r>
                      <a:endParaRPr lang="hr-H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https://</a:t>
                      </a:r>
                      <a:r>
                        <a:rPr lang="en-US" sz="2000" b="0" i="0" u="none" strike="noStrike" dirty="0" smtClean="0">
                          <a:solidFill>
                            <a:srgbClr val="000000"/>
                          </a:solidFill>
                          <a:effectLst/>
                          <a:latin typeface="Helvetica" charset="0"/>
                          <a:ea typeface="Helvetica" charset="0"/>
                          <a:cs typeface="Helvetica" charset="0"/>
                        </a:rPr>
                        <a:t>repository</a:t>
                      </a:r>
                      <a:r>
                        <a:rPr lang="is-IS" sz="2000" b="0" i="0" u="none" strike="noStrike" dirty="0" smtClean="0">
                          <a:solidFill>
                            <a:srgbClr val="000000"/>
                          </a:solidFill>
                          <a:effectLst/>
                          <a:latin typeface="Helvetica" charset="0"/>
                          <a:ea typeface="Helvetica" charset="0"/>
                          <a:cs typeface="Helvetica" charset="0"/>
                        </a:rPr>
                        <a:t>…</a:t>
                      </a:r>
                      <a:endParaRPr lang="en-US"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COMPLETE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it-IT" sz="2000" b="0" i="0" u="none" strike="noStrike" dirty="0" err="1">
                          <a:solidFill>
                            <a:srgbClr val="000000"/>
                          </a:solidFill>
                          <a:effectLst/>
                          <a:latin typeface="Helvetica" charset="0"/>
                          <a:ea typeface="Helvetica" charset="0"/>
                          <a:cs typeface="Helvetica" charset="0"/>
                        </a:rPr>
                        <a:t>Mozilla</a:t>
                      </a:r>
                      <a:r>
                        <a:rPr lang="it-IT" sz="2000" b="0" i="0" u="none" strike="noStrike" dirty="0">
                          <a:solidFill>
                            <a:srgbClr val="000000"/>
                          </a:solidFill>
                          <a:effectLst/>
                          <a:latin typeface="Helvetica" charset="0"/>
                          <a:ea typeface="Helvetica" charset="0"/>
                          <a:cs typeface="Helvetica" charset="0"/>
                        </a:rPr>
                        <a:t>/5.0 (Windows NT </a:t>
                      </a:r>
                      <a:r>
                        <a:rPr lang="it-IT" sz="2000" b="0" i="0" u="none" strike="noStrike" dirty="0" smtClean="0">
                          <a:solidFill>
                            <a:srgbClr val="000000"/>
                          </a:solidFill>
                          <a:effectLst/>
                          <a:latin typeface="Helvetica" charset="0"/>
                          <a:ea typeface="Helvetica" charset="0"/>
                          <a:cs typeface="Helvetica" charset="0"/>
                        </a:rPr>
                        <a:t>6.1</a:t>
                      </a:r>
                      <a:r>
                        <a:rPr lang="is-IS" sz="2000" b="0" i="0" u="none" strike="noStrike" dirty="0" smtClean="0">
                          <a:solidFill>
                            <a:srgbClr val="000000"/>
                          </a:solidFill>
                          <a:effectLst/>
                          <a:latin typeface="Helvetica" charset="0"/>
                          <a:ea typeface="Helvetica" charset="0"/>
                          <a:cs typeface="Helvetica" charset="0"/>
                        </a:rPr>
                        <a:t>…</a:t>
                      </a:r>
                      <a:endParaRPr lang="it-IT"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5/21/15 12:42</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bg-BG" sz="2000" b="0" i="0" u="none" strike="noStrike" dirty="0">
                          <a:solidFill>
                            <a:srgbClr val="000000"/>
                          </a:solidFill>
                          <a:effectLst/>
                          <a:latin typeface="Helvetica" charset="0"/>
                          <a:ea typeface="Helvetica" charset="0"/>
                          <a:cs typeface="Helvetica" charset="0"/>
                        </a:rPr>
                        <a:t>1/22/16 1:58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r>
            </a:tbl>
          </a:graphicData>
        </a:graphic>
      </p:graphicFrame>
      <p:sp>
        <p:nvSpPr>
          <p:cNvPr id="41" name="TextBox 40"/>
          <p:cNvSpPr txBox="1"/>
          <p:nvPr/>
        </p:nvSpPr>
        <p:spPr>
          <a:xfrm>
            <a:off x="961631" y="21285043"/>
            <a:ext cx="7749673" cy="1631133"/>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600" dirty="0" smtClean="0">
                <a:solidFill>
                  <a:srgbClr val="2C3E50"/>
                </a:solidFill>
                <a:latin typeface="Gotham Medium"/>
                <a:cs typeface="Gotham Medium"/>
              </a:rPr>
              <a:t>Top Five Referrers</a:t>
            </a:r>
            <a:endParaRPr lang="en-US" sz="3600" dirty="0">
              <a:solidFill>
                <a:srgbClr val="2C3E50"/>
              </a:solidFill>
              <a:latin typeface="Gotham Medium"/>
              <a:cs typeface="Gotham Medium"/>
            </a:endParaRPr>
          </a:p>
          <a:p>
            <a:pPr algn="just">
              <a:lnSpc>
                <a:spcPct val="30000"/>
              </a:lnSpc>
            </a:pPr>
            <a:endParaRPr lang="en-US" sz="2000" dirty="0" smtClean="0">
              <a:latin typeface="Gotham Book"/>
              <a:cs typeface="Gotham Book"/>
            </a:endParaRPr>
          </a:p>
          <a:p>
            <a:r>
              <a:rPr lang="en-US" sz="2300" dirty="0" smtClean="0">
                <a:latin typeface="Helvetica" charset="0"/>
                <a:ea typeface="Helvetica" charset="0"/>
                <a:cs typeface="Helvetica" charset="0"/>
              </a:rPr>
              <a:t>May 2015-May 2016</a:t>
            </a:r>
          </a:p>
          <a:p>
            <a:r>
              <a:rPr lang="en-US" sz="2300" dirty="0" smtClean="0">
                <a:latin typeface="Helvetica" charset="0"/>
                <a:ea typeface="Helvetica" charset="0"/>
                <a:cs typeface="Helvetica" charset="0"/>
              </a:rPr>
              <a:t>Based on files views</a:t>
            </a:r>
            <a:endParaRPr lang="en-US" sz="2300" dirty="0">
              <a:latin typeface="Helvetica" charset="0"/>
              <a:ea typeface="Helvetica" charset="0"/>
              <a:cs typeface="Helvetica" charset="0"/>
            </a:endParaRPr>
          </a:p>
        </p:txBody>
      </p:sp>
      <p:sp>
        <p:nvSpPr>
          <p:cNvPr id="44" name="TextBox 43"/>
          <p:cNvSpPr txBox="1"/>
          <p:nvPr/>
        </p:nvSpPr>
        <p:spPr>
          <a:xfrm>
            <a:off x="972229" y="13781306"/>
            <a:ext cx="7749673" cy="1277190"/>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600" dirty="0" smtClean="0">
                <a:solidFill>
                  <a:srgbClr val="2C3E50"/>
                </a:solidFill>
                <a:latin typeface="Gotham Medium"/>
                <a:cs typeface="Gotham Medium"/>
              </a:rPr>
              <a:t>One Year of DRS Activity</a:t>
            </a:r>
          </a:p>
          <a:p>
            <a:pPr algn="just">
              <a:lnSpc>
                <a:spcPct val="30000"/>
              </a:lnSpc>
            </a:pPr>
            <a:endParaRPr lang="en-US" sz="2000" dirty="0" smtClean="0">
              <a:latin typeface="Gotham Book"/>
              <a:cs typeface="Gotham Book"/>
            </a:endParaRPr>
          </a:p>
          <a:p>
            <a:r>
              <a:rPr lang="en-US" sz="2300" dirty="0" smtClean="0">
                <a:latin typeface="Helvetica" charset="0"/>
                <a:ea typeface="Helvetica" charset="0"/>
                <a:cs typeface="Helvetica" charset="0"/>
              </a:rPr>
              <a:t>Views, downloads, and streams per month.</a:t>
            </a:r>
            <a:endParaRPr lang="en-US" sz="2300" dirty="0">
              <a:latin typeface="Helvetica" charset="0"/>
              <a:ea typeface="Helvetica" charset="0"/>
              <a:cs typeface="Helvetica" charset="0"/>
            </a:endParaRPr>
          </a:p>
        </p:txBody>
      </p:sp>
      <p:sp>
        <p:nvSpPr>
          <p:cNvPr id="46" name="TextBox 45"/>
          <p:cNvSpPr txBox="1"/>
          <p:nvPr/>
        </p:nvSpPr>
        <p:spPr>
          <a:xfrm>
            <a:off x="975351" y="31363071"/>
            <a:ext cx="7749673" cy="1277190"/>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600" dirty="0" smtClean="0">
                <a:solidFill>
                  <a:srgbClr val="2C3E50"/>
                </a:solidFill>
                <a:latin typeface="Gotham Medium"/>
                <a:cs typeface="Gotham Medium"/>
              </a:rPr>
              <a:t>Popular Items</a:t>
            </a:r>
          </a:p>
          <a:p>
            <a:pPr algn="just">
              <a:lnSpc>
                <a:spcPct val="30000"/>
              </a:lnSpc>
            </a:pPr>
            <a:endParaRPr lang="en-US" sz="2000" dirty="0" smtClean="0">
              <a:latin typeface="Gotham Book"/>
              <a:cs typeface="Gotham Book"/>
            </a:endParaRPr>
          </a:p>
          <a:p>
            <a:r>
              <a:rPr lang="en-US" sz="2300" dirty="0" smtClean="0">
                <a:latin typeface="Helvetica" charset="0"/>
                <a:ea typeface="Helvetica" charset="0"/>
                <a:cs typeface="Helvetica" charset="0"/>
              </a:rPr>
              <a:t>Views, downloads, streams displayed per hour</a:t>
            </a:r>
            <a:endParaRPr lang="en-US" sz="2300" dirty="0">
              <a:latin typeface="Helvetica" charset="0"/>
              <a:ea typeface="Helvetica" charset="0"/>
              <a:cs typeface="Helvetica" charset="0"/>
            </a:endParaRPr>
          </a:p>
        </p:txBody>
      </p:sp>
      <p:sp>
        <p:nvSpPr>
          <p:cNvPr id="50" name="TextBox 49"/>
          <p:cNvSpPr txBox="1"/>
          <p:nvPr/>
        </p:nvSpPr>
        <p:spPr>
          <a:xfrm>
            <a:off x="14020801" y="9374174"/>
            <a:ext cx="10689771" cy="858614"/>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800" dirty="0" smtClean="0">
                <a:solidFill>
                  <a:srgbClr val="2C3E50"/>
                </a:solidFill>
                <a:latin typeface="Gotham Medium"/>
                <a:cs typeface="Gotham Medium"/>
              </a:rPr>
              <a:t>April 2016 DRS Activity: Humans vs. Bots</a:t>
            </a:r>
            <a:endParaRPr lang="en-US" sz="3800" dirty="0">
              <a:solidFill>
                <a:srgbClr val="2C3E50"/>
              </a:solidFill>
              <a:latin typeface="Gotham Medium"/>
              <a:cs typeface="Gotham Medium"/>
            </a:endParaRPr>
          </a:p>
        </p:txBody>
      </p:sp>
      <p:sp>
        <p:nvSpPr>
          <p:cNvPr id="17" name="TextBox 16"/>
          <p:cNvSpPr txBox="1"/>
          <p:nvPr/>
        </p:nvSpPr>
        <p:spPr>
          <a:xfrm>
            <a:off x="10368911" y="11009459"/>
            <a:ext cx="1464356" cy="523220"/>
          </a:xfrm>
          <a:prstGeom prst="rect">
            <a:avLst/>
          </a:prstGeom>
          <a:noFill/>
        </p:spPr>
        <p:txBody>
          <a:bodyPr wrap="square" rtlCol="0">
            <a:spAutoFit/>
          </a:bodyPr>
          <a:lstStyle/>
          <a:p>
            <a:r>
              <a:rPr lang="en-US" sz="2800" dirty="0" smtClean="0"/>
              <a:t>Humans</a:t>
            </a:r>
            <a:endParaRPr lang="en-US" sz="2800" dirty="0"/>
          </a:p>
        </p:txBody>
      </p:sp>
      <p:sp>
        <p:nvSpPr>
          <p:cNvPr id="18" name="Rectangle 17"/>
          <p:cNvSpPr/>
          <p:nvPr/>
        </p:nvSpPr>
        <p:spPr>
          <a:xfrm>
            <a:off x="10019661" y="11096770"/>
            <a:ext cx="365760" cy="365760"/>
          </a:xfrm>
          <a:prstGeom prst="rect">
            <a:avLst/>
          </a:prstGeom>
          <a:solidFill>
            <a:srgbClr val="998FB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10407691" y="10429622"/>
            <a:ext cx="1042987" cy="523220"/>
          </a:xfrm>
          <a:prstGeom prst="rect">
            <a:avLst/>
          </a:prstGeom>
          <a:noFill/>
        </p:spPr>
        <p:txBody>
          <a:bodyPr wrap="square" rtlCol="0">
            <a:spAutoFit/>
          </a:bodyPr>
          <a:lstStyle/>
          <a:p>
            <a:r>
              <a:rPr lang="en-US" sz="2800" dirty="0" smtClean="0"/>
              <a:t>Bots</a:t>
            </a:r>
            <a:endParaRPr lang="en-US" sz="2800" dirty="0"/>
          </a:p>
        </p:txBody>
      </p:sp>
      <p:sp>
        <p:nvSpPr>
          <p:cNvPr id="54" name="Rectangle 53"/>
          <p:cNvSpPr/>
          <p:nvPr/>
        </p:nvSpPr>
        <p:spPr>
          <a:xfrm>
            <a:off x="10040297" y="10509677"/>
            <a:ext cx="365760" cy="365760"/>
          </a:xfrm>
          <a:prstGeom prst="rect">
            <a:avLst/>
          </a:prstGeom>
          <a:solidFill>
            <a:srgbClr val="8FA7A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4" name="Chart 23"/>
          <p:cNvGraphicFramePr/>
          <p:nvPr>
            <p:extLst>
              <p:ext uri="{D42A27DB-BD31-4B8C-83A1-F6EECF244321}">
                <p14:modId xmlns:p14="http://schemas.microsoft.com/office/powerpoint/2010/main" val="153755932"/>
              </p:ext>
            </p:extLst>
          </p:nvPr>
        </p:nvGraphicFramePr>
        <p:xfrm>
          <a:off x="15010682" y="11671530"/>
          <a:ext cx="8627911" cy="60198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6" name="Chart 55"/>
          <p:cNvGraphicFramePr/>
          <p:nvPr>
            <p:extLst>
              <p:ext uri="{D42A27DB-BD31-4B8C-83A1-F6EECF244321}">
                <p14:modId xmlns:p14="http://schemas.microsoft.com/office/powerpoint/2010/main" val="1064750090"/>
              </p:ext>
            </p:extLst>
          </p:nvPr>
        </p:nvGraphicFramePr>
        <p:xfrm>
          <a:off x="21107736" y="11674950"/>
          <a:ext cx="8627911" cy="60198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5" name="Chart 24"/>
          <p:cNvGraphicFramePr/>
          <p:nvPr>
            <p:extLst>
              <p:ext uri="{D42A27DB-BD31-4B8C-83A1-F6EECF244321}">
                <p14:modId xmlns:p14="http://schemas.microsoft.com/office/powerpoint/2010/main" val="1341521424"/>
              </p:ext>
            </p:extLst>
          </p:nvPr>
        </p:nvGraphicFramePr>
        <p:xfrm>
          <a:off x="1468490" y="22970675"/>
          <a:ext cx="6908696" cy="7075938"/>
        </p:xfrm>
        <a:graphic>
          <a:graphicData uri="http://schemas.openxmlformats.org/drawingml/2006/chart">
            <c:chart xmlns:c="http://schemas.openxmlformats.org/drawingml/2006/chart" xmlns:r="http://schemas.openxmlformats.org/officeDocument/2006/relationships" r:id="rId6"/>
          </a:graphicData>
        </a:graphic>
      </p:graphicFrame>
      <p:pic>
        <p:nvPicPr>
          <p:cNvPr id="3" name="Picture 2"/>
          <p:cNvPicPr>
            <a:picLocks noChangeAspect="1"/>
          </p:cNvPicPr>
          <p:nvPr/>
        </p:nvPicPr>
        <p:blipFill rotWithShape="1">
          <a:blip r:embed="rId7">
            <a:extLst>
              <a:ext uri="{28A0092B-C50C-407E-A947-70E740481C1C}">
                <a14:useLocalDpi xmlns:a14="http://schemas.microsoft.com/office/drawing/2010/main" val="0"/>
              </a:ext>
            </a:extLst>
          </a:blip>
          <a:srcRect l="1510" t="3414" r="16073" b="4969"/>
          <a:stretch/>
        </p:blipFill>
        <p:spPr>
          <a:xfrm>
            <a:off x="1105065" y="15066112"/>
            <a:ext cx="7487683" cy="5947937"/>
          </a:xfrm>
          <a:prstGeom prst="rect">
            <a:avLst/>
          </a:prstGeom>
          <a:ln>
            <a:solidFill>
              <a:schemeClr val="tx1"/>
            </a:solidFill>
          </a:ln>
        </p:spPr>
      </p:pic>
      <p:pic>
        <p:nvPicPr>
          <p:cNvPr id="22" name="Picture 21"/>
          <p:cNvPicPr>
            <a:picLocks noChangeAspect="1"/>
          </p:cNvPicPr>
          <p:nvPr/>
        </p:nvPicPr>
        <p:blipFill rotWithShape="1">
          <a:blip r:embed="rId8">
            <a:extLst>
              <a:ext uri="{28A0092B-C50C-407E-A947-70E740481C1C}">
                <a14:useLocalDpi xmlns:a14="http://schemas.microsoft.com/office/drawing/2010/main" val="0"/>
              </a:ext>
            </a:extLst>
          </a:blip>
          <a:srcRect t="6163"/>
          <a:stretch/>
        </p:blipFill>
        <p:spPr>
          <a:xfrm>
            <a:off x="987056" y="32644931"/>
            <a:ext cx="7731642" cy="9158618"/>
          </a:xfrm>
          <a:prstGeom prst="rect">
            <a:avLst/>
          </a:prstGeom>
          <a:ln>
            <a:solidFill>
              <a:schemeClr val="tx1"/>
            </a:solidFill>
          </a:ln>
        </p:spPr>
      </p:pic>
      <p:sp>
        <p:nvSpPr>
          <p:cNvPr id="55" name="Rectangle 54"/>
          <p:cNvSpPr/>
          <p:nvPr/>
        </p:nvSpPr>
        <p:spPr>
          <a:xfrm>
            <a:off x="954157" y="6039293"/>
            <a:ext cx="7764541" cy="35810456"/>
          </a:xfrm>
          <a:prstGeom prst="rect">
            <a:avLst/>
          </a:prstGeom>
          <a:noFill/>
          <a:ln w="38100">
            <a:solidFill>
              <a:srgbClr val="998FB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9186530" y="6042837"/>
            <a:ext cx="20138065" cy="12138838"/>
          </a:xfrm>
          <a:prstGeom prst="rect">
            <a:avLst/>
          </a:prstGeom>
          <a:noFill/>
          <a:ln w="38100">
            <a:solidFill>
              <a:srgbClr val="998FB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9190038" y="18738112"/>
            <a:ext cx="20092027" cy="23119501"/>
          </a:xfrm>
          <a:prstGeom prst="rect">
            <a:avLst/>
          </a:prstGeom>
          <a:noFill/>
          <a:ln w="38100">
            <a:solidFill>
              <a:srgbClr val="998FB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14477621" y="39780179"/>
            <a:ext cx="9366288" cy="2020727"/>
          </a:xfrm>
          <a:prstGeom prst="rect">
            <a:avLst/>
          </a:prstGeom>
          <a:noFill/>
          <a:ln w="28575" cmpd="sng">
            <a:noFill/>
          </a:ln>
        </p:spPr>
        <p:txBody>
          <a:bodyPr wrap="square" lIns="329104" tIns="164551" rIns="329104" bIns="164551" rtlCol="0">
            <a:spAutoFit/>
          </a:bodyPr>
          <a:lstStyle/>
          <a:p>
            <a:pPr algn="ctr">
              <a:lnSpc>
                <a:spcPct val="90000"/>
              </a:lnSpc>
            </a:pPr>
            <a:r>
              <a:rPr lang="en-US" sz="3800" dirty="0" smtClean="0">
                <a:solidFill>
                  <a:srgbClr val="2C3E50"/>
                </a:solidFill>
                <a:latin typeface="Gotham Medium"/>
                <a:cs typeface="Gotham Medium"/>
              </a:rPr>
              <a:t>Learn More</a:t>
            </a:r>
            <a:endParaRPr lang="en-US" sz="3800" dirty="0" smtClean="0">
              <a:solidFill>
                <a:srgbClr val="2C3E50"/>
              </a:solidFill>
              <a:latin typeface="Gotham Book"/>
              <a:cs typeface="Gotham Book"/>
            </a:endParaRPr>
          </a:p>
          <a:p>
            <a:pPr>
              <a:lnSpc>
                <a:spcPct val="110000"/>
              </a:lnSpc>
            </a:pPr>
            <a:r>
              <a:rPr lang="en-US" sz="2300" dirty="0" smtClean="0">
                <a:latin typeface="Helvetica"/>
                <a:cs typeface="Helvetica"/>
              </a:rPr>
              <a:t>For more information about the DRS visit </a:t>
            </a:r>
          </a:p>
          <a:p>
            <a:pPr>
              <a:lnSpc>
                <a:spcPct val="110000"/>
              </a:lnSpc>
            </a:pPr>
            <a:r>
              <a:rPr lang="en-US" sz="2300" dirty="0" err="1" smtClean="0">
                <a:solidFill>
                  <a:srgbClr val="2B84D2"/>
                </a:solidFill>
                <a:latin typeface="Helvetica"/>
                <a:cs typeface="Helvetica"/>
              </a:rPr>
              <a:t>dsg.neu.edu</a:t>
            </a:r>
            <a:r>
              <a:rPr lang="en-US" sz="2300" dirty="0">
                <a:solidFill>
                  <a:srgbClr val="2B84D2"/>
                </a:solidFill>
                <a:latin typeface="Helvetica"/>
                <a:cs typeface="Helvetica"/>
              </a:rPr>
              <a:t>/resources/</a:t>
            </a:r>
            <a:r>
              <a:rPr lang="en-US" sz="2300" dirty="0" err="1" smtClean="0">
                <a:solidFill>
                  <a:srgbClr val="2B84D2"/>
                </a:solidFill>
                <a:latin typeface="Helvetica"/>
                <a:cs typeface="Helvetica"/>
              </a:rPr>
              <a:t>drs</a:t>
            </a:r>
            <a:r>
              <a:rPr lang="en-US" sz="2300" dirty="0" smtClean="0">
                <a:solidFill>
                  <a:srgbClr val="2B84D2"/>
                </a:solidFill>
                <a:latin typeface="Helvetica"/>
                <a:cs typeface="Helvetica"/>
              </a:rPr>
              <a:t> </a:t>
            </a:r>
            <a:r>
              <a:rPr lang="en-US" sz="2300" dirty="0" smtClean="0">
                <a:latin typeface="Helvetica"/>
                <a:cs typeface="Helvetica"/>
              </a:rPr>
              <a:t>or  </a:t>
            </a:r>
          </a:p>
          <a:p>
            <a:pPr>
              <a:lnSpc>
                <a:spcPct val="110000"/>
              </a:lnSpc>
            </a:pPr>
            <a:r>
              <a:rPr lang="en-US" sz="2300" dirty="0" err="1" smtClean="0">
                <a:solidFill>
                  <a:srgbClr val="2B84D2"/>
                </a:solidFill>
                <a:latin typeface="Helvetica"/>
                <a:cs typeface="Helvetica"/>
              </a:rPr>
              <a:t>github.com</a:t>
            </a:r>
            <a:r>
              <a:rPr lang="en-US" sz="2300" dirty="0">
                <a:solidFill>
                  <a:srgbClr val="2B84D2"/>
                </a:solidFill>
                <a:latin typeface="Helvetica"/>
                <a:cs typeface="Helvetica"/>
              </a:rPr>
              <a:t>/NEU-Libraries/</a:t>
            </a:r>
            <a:r>
              <a:rPr lang="en-US" sz="2300" dirty="0" err="1">
                <a:solidFill>
                  <a:srgbClr val="2B84D2"/>
                </a:solidFill>
                <a:latin typeface="Helvetica"/>
                <a:cs typeface="Helvetica"/>
              </a:rPr>
              <a:t>cerberus</a:t>
            </a:r>
            <a:endParaRPr lang="en-US" sz="2300" dirty="0">
              <a:solidFill>
                <a:srgbClr val="2B84D2"/>
              </a:solidFill>
              <a:latin typeface="Helvetica"/>
              <a:cs typeface="Helvetica"/>
            </a:endParaRPr>
          </a:p>
        </p:txBody>
      </p:sp>
      <p:pic>
        <p:nvPicPr>
          <p:cNvPr id="60" name="Picture 59" descr="DRS.png"/>
          <p:cNvPicPr>
            <a:picLocks noChangeAspect="1"/>
          </p:cNvPicPr>
          <p:nvPr/>
        </p:nvPicPr>
        <p:blipFill rotWithShape="1">
          <a:blip r:embed="rId9">
            <a:extLst>
              <a:ext uri="{28A0092B-C50C-407E-A947-70E740481C1C}">
                <a14:useLocalDpi xmlns:a14="http://schemas.microsoft.com/office/drawing/2010/main" val="0"/>
              </a:ext>
            </a:extLst>
          </a:blip>
          <a:srcRect r="65238"/>
          <a:stretch/>
        </p:blipFill>
        <p:spPr>
          <a:xfrm>
            <a:off x="20780806" y="40315006"/>
            <a:ext cx="3025003" cy="1066800"/>
          </a:xfrm>
          <a:prstGeom prst="rect">
            <a:avLst/>
          </a:prstGeom>
          <a:ln w="28575">
            <a:noFill/>
          </a:ln>
        </p:spPr>
      </p:pic>
      <p:sp>
        <p:nvSpPr>
          <p:cNvPr id="61" name="TextBox 60"/>
          <p:cNvSpPr txBox="1"/>
          <p:nvPr/>
        </p:nvSpPr>
        <p:spPr>
          <a:xfrm>
            <a:off x="9193204" y="36970716"/>
            <a:ext cx="10009196" cy="2428274"/>
          </a:xfrm>
          <a:prstGeom prst="rect">
            <a:avLst/>
          </a:prstGeom>
          <a:noFill/>
          <a:ln w="28575" cmpd="sng">
            <a:solidFill>
              <a:schemeClr val="tx1"/>
            </a:solidFill>
          </a:ln>
        </p:spPr>
        <p:txBody>
          <a:bodyPr wrap="square" lIns="329104" tIns="164551" rIns="329104" bIns="164551" rtlCol="0">
            <a:spAutoFit/>
          </a:bodyPr>
          <a:lstStyle/>
          <a:p>
            <a:pPr algn="just">
              <a:lnSpc>
                <a:spcPct val="90000"/>
              </a:lnSpc>
            </a:pPr>
            <a:r>
              <a:rPr lang="en-US" sz="3800" dirty="0" smtClean="0">
                <a:solidFill>
                  <a:srgbClr val="2C3E50"/>
                </a:solidFill>
                <a:latin typeface="Gotham Medium"/>
                <a:cs typeface="Gotham Medium"/>
              </a:rPr>
              <a:t>Conclusion</a:t>
            </a:r>
          </a:p>
          <a:p>
            <a:pPr algn="just">
              <a:lnSpc>
                <a:spcPct val="30000"/>
              </a:lnSpc>
            </a:pPr>
            <a:endParaRPr lang="en-US" sz="2000" dirty="0" smtClean="0">
              <a:latin typeface="Gotham Book"/>
              <a:cs typeface="Gotham Book"/>
            </a:endParaRPr>
          </a:p>
          <a:p>
            <a:r>
              <a:rPr lang="en-US" sz="2300" dirty="0"/>
              <a:t>Measuring impact accurately is a difficult task, as is being able to confidently defend how measurements are recorded. There are several possible methods to measure use, but not all methods are transparent enough to explain to users exactly how use is being counted.</a:t>
            </a:r>
            <a:endParaRPr lang="en-US" sz="2300" dirty="0">
              <a:latin typeface="Helvetica" charset="0"/>
              <a:ea typeface="Helvetica" charset="0"/>
              <a:cs typeface="Helvetica" charset="0"/>
            </a:endParaRPr>
          </a:p>
        </p:txBody>
      </p:sp>
      <p:sp>
        <p:nvSpPr>
          <p:cNvPr id="65" name="TextBox 64"/>
          <p:cNvSpPr txBox="1"/>
          <p:nvPr/>
        </p:nvSpPr>
        <p:spPr>
          <a:xfrm>
            <a:off x="9197558" y="34086026"/>
            <a:ext cx="9986554" cy="1985076"/>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600" dirty="0" smtClean="0">
                <a:solidFill>
                  <a:srgbClr val="2C3E50"/>
                </a:solidFill>
                <a:latin typeface="Gotham Medium"/>
                <a:cs typeface="Gotham Medium"/>
              </a:rPr>
              <a:t>Daily Activity Per Hour</a:t>
            </a:r>
          </a:p>
          <a:p>
            <a:pPr algn="just">
              <a:lnSpc>
                <a:spcPct val="30000"/>
              </a:lnSpc>
            </a:pPr>
            <a:endParaRPr lang="en-US" sz="2000" dirty="0" smtClean="0">
              <a:latin typeface="Gotham Book"/>
              <a:cs typeface="Gotham Book"/>
            </a:endParaRPr>
          </a:p>
          <a:p>
            <a:r>
              <a:rPr lang="en-US" sz="2300" dirty="0" smtClean="0">
                <a:latin typeface="Helvetica" charset="0"/>
                <a:ea typeface="Helvetica" charset="0"/>
                <a:cs typeface="Helvetica" charset="0"/>
              </a:rPr>
              <a:t>Views, downloads, streams displayed per hour. Helps inform our decision about when to schedule deploys. (Best time, Saturday at 3am. Most reasonable time, Wednesdays, 7am.</a:t>
            </a:r>
            <a:endParaRPr lang="en-US" sz="2300" dirty="0">
              <a:latin typeface="Helvetica" charset="0"/>
              <a:ea typeface="Helvetica" charset="0"/>
              <a:cs typeface="Helvetica" charset="0"/>
            </a:endParaRPr>
          </a:p>
        </p:txBody>
      </p:sp>
      <p:sp>
        <p:nvSpPr>
          <p:cNvPr id="66" name="TextBox 65"/>
          <p:cNvSpPr txBox="1"/>
          <p:nvPr/>
        </p:nvSpPr>
        <p:spPr>
          <a:xfrm>
            <a:off x="9198864" y="31369363"/>
            <a:ext cx="9985248" cy="2339019"/>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600" dirty="0" smtClean="0">
                <a:solidFill>
                  <a:srgbClr val="2C3E50"/>
                </a:solidFill>
                <a:latin typeface="Gotham Medium"/>
                <a:cs typeface="Gotham Medium"/>
              </a:rPr>
              <a:t>Next Steps</a:t>
            </a:r>
            <a:endParaRPr lang="en-US" sz="3600" dirty="0">
              <a:solidFill>
                <a:srgbClr val="2C3E50"/>
              </a:solidFill>
              <a:latin typeface="Gotham Medium"/>
              <a:cs typeface="Gotham Medium"/>
            </a:endParaRPr>
          </a:p>
          <a:p>
            <a:pPr algn="just">
              <a:lnSpc>
                <a:spcPct val="30000"/>
              </a:lnSpc>
            </a:pPr>
            <a:endParaRPr lang="en-US" sz="2000" dirty="0" smtClean="0">
              <a:solidFill>
                <a:srgbClr val="2C3E50"/>
              </a:solidFill>
              <a:latin typeface="Gotham Book"/>
              <a:cs typeface="Gotham Book"/>
            </a:endParaRPr>
          </a:p>
          <a:p>
            <a:pPr marL="342900" indent="-342900">
              <a:buFont typeface="Arial" charset="0"/>
              <a:buChar char="•"/>
            </a:pPr>
            <a:r>
              <a:rPr lang="en-US" sz="2300" dirty="0" smtClean="0">
                <a:latin typeface="Helvetica" charset="0"/>
                <a:ea typeface="Helvetica" charset="0"/>
                <a:cs typeface="Helvetica" charset="0"/>
              </a:rPr>
              <a:t>Process more statistics to improve our process</a:t>
            </a:r>
          </a:p>
          <a:p>
            <a:pPr marL="342900" indent="-342900">
              <a:buFont typeface="Arial" charset="0"/>
              <a:buChar char="•"/>
            </a:pPr>
            <a:r>
              <a:rPr lang="en-US" sz="2300" dirty="0" smtClean="0">
                <a:latin typeface="Helvetica" charset="0"/>
                <a:ea typeface="Helvetica" charset="0"/>
                <a:cs typeface="Helvetica" charset="0"/>
              </a:rPr>
              <a:t>Regular </a:t>
            </a:r>
            <a:r>
              <a:rPr lang="en-US" sz="2300" dirty="0">
                <a:latin typeface="Helvetica" charset="0"/>
                <a:ea typeface="Helvetica" charset="0"/>
                <a:cs typeface="Helvetica" charset="0"/>
              </a:rPr>
              <a:t>processing/reviewing of agents list for new </a:t>
            </a:r>
            <a:r>
              <a:rPr lang="en-US" sz="2300" dirty="0" smtClean="0">
                <a:latin typeface="Helvetica" charset="0"/>
                <a:ea typeface="Helvetica" charset="0"/>
                <a:cs typeface="Helvetica" charset="0"/>
              </a:rPr>
              <a:t>bots</a:t>
            </a:r>
          </a:p>
          <a:p>
            <a:pPr marL="342900" indent="-342900">
              <a:buFont typeface="Arial" charset="0"/>
              <a:buChar char="•"/>
            </a:pPr>
            <a:r>
              <a:rPr lang="en-US" sz="2300" dirty="0" smtClean="0">
                <a:latin typeface="Helvetica" charset="0"/>
                <a:ea typeface="Helvetica" charset="0"/>
                <a:cs typeface="Helvetica" charset="0"/>
              </a:rPr>
              <a:t>Aggregated </a:t>
            </a:r>
            <a:r>
              <a:rPr lang="en-US" sz="2300" dirty="0">
                <a:latin typeface="Helvetica" charset="0"/>
                <a:ea typeface="Helvetica" charset="0"/>
                <a:cs typeface="Helvetica" charset="0"/>
              </a:rPr>
              <a:t>statistics for Curator's </a:t>
            </a:r>
            <a:r>
              <a:rPr lang="en-US" sz="2300" dirty="0" smtClean="0">
                <a:latin typeface="Helvetica" charset="0"/>
                <a:ea typeface="Helvetica" charset="0"/>
                <a:cs typeface="Helvetica" charset="0"/>
              </a:rPr>
              <a:t>Interface</a:t>
            </a:r>
          </a:p>
          <a:p>
            <a:pPr marL="342900" indent="-342900">
              <a:buFont typeface="Arial" charset="0"/>
              <a:buChar char="•"/>
            </a:pPr>
            <a:r>
              <a:rPr lang="en-US" sz="2300" dirty="0" smtClean="0">
                <a:latin typeface="Helvetica" charset="0"/>
                <a:ea typeface="Helvetica" charset="0"/>
                <a:cs typeface="Helvetica" charset="0"/>
              </a:rPr>
              <a:t>Google </a:t>
            </a:r>
            <a:r>
              <a:rPr lang="en-US" sz="2300" dirty="0">
                <a:latin typeface="Helvetica" charset="0"/>
                <a:ea typeface="Helvetica" charset="0"/>
                <a:cs typeface="Helvetica" charset="0"/>
              </a:rPr>
              <a:t>Indexing Workbench </a:t>
            </a:r>
            <a:r>
              <a:rPr lang="en-US" sz="2300" dirty="0" smtClean="0">
                <a:latin typeface="Helvetica" charset="0"/>
                <a:ea typeface="Helvetica" charset="0"/>
                <a:cs typeface="Helvetica" charset="0"/>
              </a:rPr>
              <a:t>statistics</a:t>
            </a:r>
            <a:endParaRPr lang="en-US" sz="2300" dirty="0">
              <a:latin typeface="Helvetica" charset="0"/>
              <a:ea typeface="Helvetica" charset="0"/>
              <a:cs typeface="Helvetica" charset="0"/>
            </a:endParaRPr>
          </a:p>
        </p:txBody>
      </p:sp>
      <p:sp>
        <p:nvSpPr>
          <p:cNvPr id="68" name="Rectangle 67"/>
          <p:cNvSpPr/>
          <p:nvPr/>
        </p:nvSpPr>
        <p:spPr>
          <a:xfrm rot="5400000">
            <a:off x="19061985" y="29544931"/>
            <a:ext cx="457200" cy="20169028"/>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70" name="Rectangle 69"/>
          <p:cNvSpPr/>
          <p:nvPr/>
        </p:nvSpPr>
        <p:spPr>
          <a:xfrm rot="10800000">
            <a:off x="9207355" y="36740591"/>
            <a:ext cx="10058400" cy="228600"/>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71" name="Rectangle 70"/>
          <p:cNvSpPr/>
          <p:nvPr/>
        </p:nvSpPr>
        <p:spPr>
          <a:xfrm rot="16200000">
            <a:off x="12413143" y="32392455"/>
            <a:ext cx="13716000" cy="228600"/>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72" name="Rectangle 71"/>
          <p:cNvSpPr/>
          <p:nvPr/>
        </p:nvSpPr>
        <p:spPr>
          <a:xfrm rot="10800000">
            <a:off x="13205460" y="23161751"/>
            <a:ext cx="10058400" cy="228600"/>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74" name="TextBox 73"/>
          <p:cNvSpPr txBox="1"/>
          <p:nvPr/>
        </p:nvSpPr>
        <p:spPr>
          <a:xfrm>
            <a:off x="9206401" y="29416022"/>
            <a:ext cx="9959423" cy="1661911"/>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600" dirty="0" smtClean="0">
                <a:solidFill>
                  <a:srgbClr val="2C3E50"/>
                </a:solidFill>
                <a:latin typeface="Gotham Medium"/>
                <a:cs typeface="Gotham Medium"/>
              </a:rPr>
              <a:t>Ignored Agents</a:t>
            </a:r>
          </a:p>
          <a:p>
            <a:pPr algn="just">
              <a:lnSpc>
                <a:spcPct val="30000"/>
              </a:lnSpc>
            </a:pPr>
            <a:endParaRPr lang="en-US" sz="2000" dirty="0" smtClean="0">
              <a:latin typeface="Gotham Book"/>
              <a:cs typeface="Gotham Book"/>
            </a:endParaRPr>
          </a:p>
          <a:p>
            <a:r>
              <a:rPr lang="en-US" sz="2300" dirty="0">
                <a:latin typeface="Helvetica" charset="0"/>
                <a:ea typeface="Helvetica" charset="0"/>
                <a:cs typeface="Helvetica" charset="0"/>
              </a:rPr>
              <a:t>*archive*, *bot*, *crawl*, *curl*, *java*, *lynx*, *</a:t>
            </a:r>
            <a:r>
              <a:rPr lang="en-US" sz="2300" dirty="0" err="1">
                <a:latin typeface="Helvetica" charset="0"/>
                <a:ea typeface="Helvetica" charset="0"/>
                <a:cs typeface="Helvetica" charset="0"/>
              </a:rPr>
              <a:t>nutch</a:t>
            </a:r>
            <a:r>
              <a:rPr lang="en-US" sz="2300" dirty="0">
                <a:latin typeface="Helvetica" charset="0"/>
                <a:ea typeface="Helvetica" charset="0"/>
                <a:cs typeface="Helvetica" charset="0"/>
              </a:rPr>
              <a:t>*, *scrape*, *</a:t>
            </a:r>
            <a:r>
              <a:rPr lang="en-US" sz="2300" dirty="0" err="1">
                <a:latin typeface="Helvetica" charset="0"/>
                <a:ea typeface="Helvetica" charset="0"/>
                <a:cs typeface="Helvetica" charset="0"/>
              </a:rPr>
              <a:t>scrapy</a:t>
            </a:r>
            <a:r>
              <a:rPr lang="en-US" sz="2300" dirty="0">
                <a:latin typeface="Helvetica" charset="0"/>
                <a:ea typeface="Helvetica" charset="0"/>
                <a:cs typeface="Helvetica" charset="0"/>
              </a:rPr>
              <a:t>*, *slurp*, *spider*</a:t>
            </a:r>
          </a:p>
        </p:txBody>
      </p:sp>
      <p:sp>
        <p:nvSpPr>
          <p:cNvPr id="75" name="TextBox 74"/>
          <p:cNvSpPr txBox="1"/>
          <p:nvPr/>
        </p:nvSpPr>
        <p:spPr>
          <a:xfrm>
            <a:off x="9207925" y="25400282"/>
            <a:ext cx="9957899" cy="3754791"/>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600" dirty="0" smtClean="0">
                <a:solidFill>
                  <a:srgbClr val="2C3E50"/>
                </a:solidFill>
                <a:latin typeface="Gotham Medium"/>
                <a:cs typeface="Gotham Medium"/>
              </a:rPr>
              <a:t>Important Processing Values</a:t>
            </a:r>
          </a:p>
          <a:p>
            <a:pPr algn="just">
              <a:lnSpc>
                <a:spcPct val="30000"/>
              </a:lnSpc>
            </a:pPr>
            <a:endParaRPr lang="en-US" sz="2000" dirty="0" smtClean="0">
              <a:latin typeface="Gotham Book"/>
              <a:cs typeface="Gotham Book"/>
            </a:endParaRPr>
          </a:p>
          <a:p>
            <a:pPr marL="342900" indent="-342900">
              <a:buFont typeface="Arial" charset="0"/>
              <a:buChar char="•"/>
            </a:pPr>
            <a:r>
              <a:rPr lang="en-US" sz="2300" b="1" dirty="0" smtClean="0">
                <a:latin typeface="Helvetica" charset="0"/>
                <a:ea typeface="Helvetica" charset="0"/>
                <a:cs typeface="Helvetica" charset="0"/>
              </a:rPr>
              <a:t>Status</a:t>
            </a:r>
            <a:r>
              <a:rPr lang="en-US" sz="2300" dirty="0" smtClean="0">
                <a:latin typeface="Helvetica" charset="0"/>
                <a:ea typeface="Helvetica" charset="0"/>
                <a:cs typeface="Helvetica" charset="0"/>
              </a:rPr>
              <a:t>: Used to indicate that the impression status is complete, which to allow us to exclude items that are queued for download (incomplete).</a:t>
            </a:r>
          </a:p>
          <a:p>
            <a:pPr marL="342900" indent="-342900">
              <a:buFont typeface="Arial" charset="0"/>
              <a:buChar char="•"/>
            </a:pPr>
            <a:r>
              <a:rPr lang="en-US" sz="2300" b="1" dirty="0" smtClean="0">
                <a:latin typeface="Helvetica" charset="0"/>
                <a:ea typeface="Helvetica" charset="0"/>
                <a:cs typeface="Helvetica" charset="0"/>
              </a:rPr>
              <a:t>Public</a:t>
            </a:r>
            <a:r>
              <a:rPr lang="en-US" sz="2300" dirty="0" smtClean="0">
                <a:latin typeface="Helvetica" charset="0"/>
                <a:ea typeface="Helvetica" charset="0"/>
                <a:cs typeface="Helvetica" charset="0"/>
              </a:rPr>
              <a:t>: Impressions recorded by bots will be set to False. All other traffic is True.</a:t>
            </a:r>
          </a:p>
          <a:p>
            <a:pPr marL="342900" indent="-342900">
              <a:buFont typeface="Arial" charset="0"/>
              <a:buChar char="•"/>
            </a:pPr>
            <a:r>
              <a:rPr lang="en-US" sz="2300" b="1" dirty="0" smtClean="0">
                <a:latin typeface="Helvetica" charset="0"/>
                <a:ea typeface="Helvetica" charset="0"/>
                <a:cs typeface="Helvetica" charset="0"/>
              </a:rPr>
              <a:t>Processed</a:t>
            </a:r>
            <a:r>
              <a:rPr lang="en-US" sz="2300" dirty="0" smtClean="0">
                <a:latin typeface="Helvetica" charset="0"/>
                <a:ea typeface="Helvetica" charset="0"/>
                <a:cs typeface="Helvetica" charset="0"/>
              </a:rPr>
              <a:t>: True indicates that the impression has been passed through the bot blacklist. False indicates the impression has not been reviewed, and is likely less than 24 hours old.</a:t>
            </a:r>
            <a:endParaRPr lang="en-US" sz="2300" dirty="0">
              <a:latin typeface="Helvetica" charset="0"/>
              <a:ea typeface="Helvetica" charset="0"/>
              <a:cs typeface="Helvetica" charset="0"/>
            </a:endParaRPr>
          </a:p>
        </p:txBody>
      </p:sp>
      <p:sp>
        <p:nvSpPr>
          <p:cNvPr id="76" name="Rectangle 75"/>
          <p:cNvSpPr/>
          <p:nvPr/>
        </p:nvSpPr>
        <p:spPr>
          <a:xfrm rot="10800000">
            <a:off x="9243060" y="25155142"/>
            <a:ext cx="19999452" cy="228600"/>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77" name="Rectangle 76"/>
          <p:cNvSpPr/>
          <p:nvPr/>
        </p:nvSpPr>
        <p:spPr>
          <a:xfrm rot="10800000">
            <a:off x="12352020" y="21211031"/>
            <a:ext cx="10058400" cy="228600"/>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78" name="Rectangle 77"/>
          <p:cNvSpPr/>
          <p:nvPr/>
        </p:nvSpPr>
        <p:spPr>
          <a:xfrm rot="10800000">
            <a:off x="9450542" y="29209853"/>
            <a:ext cx="9144000" cy="228600"/>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79" name="Rectangle 78"/>
          <p:cNvSpPr/>
          <p:nvPr/>
        </p:nvSpPr>
        <p:spPr>
          <a:xfrm rot="10800000">
            <a:off x="9182100" y="31110934"/>
            <a:ext cx="19999452" cy="228600"/>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47" name="Rectangle 46"/>
          <p:cNvSpPr/>
          <p:nvPr/>
        </p:nvSpPr>
        <p:spPr>
          <a:xfrm rot="10800000">
            <a:off x="946404" y="13554455"/>
            <a:ext cx="8229600" cy="228600"/>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48" name="Rectangle 47"/>
          <p:cNvSpPr/>
          <p:nvPr/>
        </p:nvSpPr>
        <p:spPr>
          <a:xfrm rot="10800000">
            <a:off x="946404" y="21034247"/>
            <a:ext cx="8229600" cy="228600"/>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49" name="Rectangle 48"/>
          <p:cNvSpPr/>
          <p:nvPr/>
        </p:nvSpPr>
        <p:spPr>
          <a:xfrm rot="10800000">
            <a:off x="970788" y="31117031"/>
            <a:ext cx="8229600" cy="228600"/>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graphicFrame>
        <p:nvGraphicFramePr>
          <p:cNvPr id="51" name="Chart 50"/>
          <p:cNvGraphicFramePr/>
          <p:nvPr>
            <p:extLst>
              <p:ext uri="{D42A27DB-BD31-4B8C-83A1-F6EECF244321}">
                <p14:modId xmlns:p14="http://schemas.microsoft.com/office/powerpoint/2010/main" val="769796409"/>
              </p:ext>
            </p:extLst>
          </p:nvPr>
        </p:nvGraphicFramePr>
        <p:xfrm>
          <a:off x="20431768" y="25539931"/>
          <a:ext cx="7435661" cy="5244869"/>
        </p:xfrm>
        <a:graphic>
          <a:graphicData uri="http://schemas.openxmlformats.org/drawingml/2006/chart">
            <c:chart xmlns:c="http://schemas.openxmlformats.org/drawingml/2006/chart" xmlns:r="http://schemas.openxmlformats.org/officeDocument/2006/relationships" r:id="rId10"/>
          </a:graphicData>
        </a:graphic>
      </p:graphicFrame>
      <p:sp>
        <p:nvSpPr>
          <p:cNvPr id="52" name="TextBox 51"/>
          <p:cNvSpPr txBox="1"/>
          <p:nvPr/>
        </p:nvSpPr>
        <p:spPr>
          <a:xfrm>
            <a:off x="20147911" y="26828579"/>
            <a:ext cx="1464356" cy="523220"/>
          </a:xfrm>
          <a:prstGeom prst="rect">
            <a:avLst/>
          </a:prstGeom>
          <a:noFill/>
        </p:spPr>
        <p:txBody>
          <a:bodyPr wrap="square" rtlCol="0">
            <a:spAutoFit/>
          </a:bodyPr>
          <a:lstStyle/>
          <a:p>
            <a:r>
              <a:rPr lang="en-US" sz="2800" dirty="0" smtClean="0"/>
              <a:t>Humans</a:t>
            </a:r>
            <a:endParaRPr lang="en-US" sz="2800" dirty="0"/>
          </a:p>
        </p:txBody>
      </p:sp>
      <p:sp>
        <p:nvSpPr>
          <p:cNvPr id="62" name="Rectangle 61"/>
          <p:cNvSpPr/>
          <p:nvPr/>
        </p:nvSpPr>
        <p:spPr>
          <a:xfrm>
            <a:off x="19798661" y="26915890"/>
            <a:ext cx="365760" cy="365760"/>
          </a:xfrm>
          <a:prstGeom prst="rect">
            <a:avLst/>
          </a:prstGeom>
          <a:solidFill>
            <a:srgbClr val="998FB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20186691" y="26248742"/>
            <a:ext cx="1042987" cy="523220"/>
          </a:xfrm>
          <a:prstGeom prst="rect">
            <a:avLst/>
          </a:prstGeom>
          <a:noFill/>
        </p:spPr>
        <p:txBody>
          <a:bodyPr wrap="square" rtlCol="0">
            <a:spAutoFit/>
          </a:bodyPr>
          <a:lstStyle/>
          <a:p>
            <a:r>
              <a:rPr lang="en-US" sz="2800" dirty="0" smtClean="0"/>
              <a:t>Bots</a:t>
            </a:r>
            <a:endParaRPr lang="en-US" sz="2800" dirty="0"/>
          </a:p>
        </p:txBody>
      </p:sp>
      <p:sp>
        <p:nvSpPr>
          <p:cNvPr id="64" name="Rectangle 63"/>
          <p:cNvSpPr/>
          <p:nvPr/>
        </p:nvSpPr>
        <p:spPr>
          <a:xfrm>
            <a:off x="19819297" y="26328797"/>
            <a:ext cx="365760" cy="365760"/>
          </a:xfrm>
          <a:prstGeom prst="rect">
            <a:avLst/>
          </a:prstGeom>
          <a:solidFill>
            <a:srgbClr val="8FA7A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rotWithShape="1">
          <a:blip r:embed="rId11">
            <a:extLst>
              <a:ext uri="{28A0092B-C50C-407E-A947-70E740481C1C}">
                <a14:useLocalDpi xmlns:a14="http://schemas.microsoft.com/office/drawing/2010/main" val="0"/>
              </a:ext>
            </a:extLst>
          </a:blip>
          <a:srcRect t="4467" r="22352"/>
          <a:stretch/>
        </p:blipFill>
        <p:spPr>
          <a:xfrm>
            <a:off x="19621728" y="31399648"/>
            <a:ext cx="9381897" cy="7957505"/>
          </a:xfrm>
          <a:prstGeom prst="rect">
            <a:avLst/>
          </a:prstGeom>
        </p:spPr>
      </p:pic>
      <p:sp>
        <p:nvSpPr>
          <p:cNvPr id="69" name="TextBox 68"/>
          <p:cNvSpPr txBox="1"/>
          <p:nvPr/>
        </p:nvSpPr>
        <p:spPr>
          <a:xfrm>
            <a:off x="21247368" y="32224488"/>
            <a:ext cx="1855519" cy="523220"/>
          </a:xfrm>
          <a:prstGeom prst="rect">
            <a:avLst/>
          </a:prstGeom>
          <a:noFill/>
        </p:spPr>
        <p:txBody>
          <a:bodyPr wrap="square" rtlCol="0">
            <a:spAutoFit/>
          </a:bodyPr>
          <a:lstStyle/>
          <a:p>
            <a:r>
              <a:rPr lang="en-US" sz="2800" dirty="0" smtClean="0"/>
              <a:t>Downloads</a:t>
            </a:r>
            <a:endParaRPr lang="en-US" sz="2800" dirty="0"/>
          </a:p>
        </p:txBody>
      </p:sp>
      <p:sp>
        <p:nvSpPr>
          <p:cNvPr id="73" name="Rectangle 72"/>
          <p:cNvSpPr/>
          <p:nvPr/>
        </p:nvSpPr>
        <p:spPr>
          <a:xfrm>
            <a:off x="20910819" y="32311799"/>
            <a:ext cx="365760" cy="365760"/>
          </a:xfrm>
          <a:prstGeom prst="rect">
            <a:avLst/>
          </a:prstGeom>
          <a:solidFill>
            <a:srgbClr val="E0BAD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p:cNvSpPr txBox="1"/>
          <p:nvPr/>
        </p:nvSpPr>
        <p:spPr>
          <a:xfrm>
            <a:off x="21286149" y="31644651"/>
            <a:ext cx="1042987" cy="523220"/>
          </a:xfrm>
          <a:prstGeom prst="rect">
            <a:avLst/>
          </a:prstGeom>
          <a:noFill/>
        </p:spPr>
        <p:txBody>
          <a:bodyPr wrap="square" rtlCol="0">
            <a:spAutoFit/>
          </a:bodyPr>
          <a:lstStyle/>
          <a:p>
            <a:r>
              <a:rPr lang="en-US" sz="2800" dirty="0" smtClean="0"/>
              <a:t>Views</a:t>
            </a:r>
            <a:endParaRPr lang="en-US" sz="2800" dirty="0"/>
          </a:p>
        </p:txBody>
      </p:sp>
      <p:sp>
        <p:nvSpPr>
          <p:cNvPr id="81" name="Rectangle 80"/>
          <p:cNvSpPr/>
          <p:nvPr/>
        </p:nvSpPr>
        <p:spPr>
          <a:xfrm>
            <a:off x="20918755" y="31724706"/>
            <a:ext cx="365760" cy="365760"/>
          </a:xfrm>
          <a:prstGeom prst="rect">
            <a:avLst/>
          </a:prstGeom>
          <a:solidFill>
            <a:srgbClr val="BA92B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p:cNvSpPr txBox="1"/>
          <p:nvPr/>
        </p:nvSpPr>
        <p:spPr>
          <a:xfrm>
            <a:off x="21256893" y="32819801"/>
            <a:ext cx="1855519" cy="523220"/>
          </a:xfrm>
          <a:prstGeom prst="rect">
            <a:avLst/>
          </a:prstGeom>
          <a:noFill/>
        </p:spPr>
        <p:txBody>
          <a:bodyPr wrap="square" rtlCol="0">
            <a:spAutoFit/>
          </a:bodyPr>
          <a:lstStyle/>
          <a:p>
            <a:r>
              <a:rPr lang="en-US" sz="2800" dirty="0" smtClean="0"/>
              <a:t>Streams</a:t>
            </a:r>
            <a:endParaRPr lang="en-US" sz="2800" dirty="0"/>
          </a:p>
        </p:txBody>
      </p:sp>
      <p:sp>
        <p:nvSpPr>
          <p:cNvPr id="83" name="Rectangle 82"/>
          <p:cNvSpPr/>
          <p:nvPr/>
        </p:nvSpPr>
        <p:spPr>
          <a:xfrm>
            <a:off x="20907644" y="32907112"/>
            <a:ext cx="365760" cy="365760"/>
          </a:xfrm>
          <a:prstGeom prst="rect">
            <a:avLst/>
          </a:prstGeom>
          <a:solidFill>
            <a:srgbClr val="AC66D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a:off x="6769368" y="33245568"/>
            <a:ext cx="1855519" cy="523220"/>
          </a:xfrm>
          <a:prstGeom prst="rect">
            <a:avLst/>
          </a:prstGeom>
          <a:noFill/>
        </p:spPr>
        <p:txBody>
          <a:bodyPr wrap="square" rtlCol="0">
            <a:spAutoFit/>
          </a:bodyPr>
          <a:lstStyle/>
          <a:p>
            <a:r>
              <a:rPr lang="en-US" sz="2800" dirty="0" smtClean="0"/>
              <a:t>Downloads</a:t>
            </a:r>
            <a:endParaRPr lang="en-US" sz="2800" dirty="0"/>
          </a:p>
        </p:txBody>
      </p:sp>
      <p:sp>
        <p:nvSpPr>
          <p:cNvPr id="85" name="Rectangle 84"/>
          <p:cNvSpPr/>
          <p:nvPr/>
        </p:nvSpPr>
        <p:spPr>
          <a:xfrm>
            <a:off x="6432819" y="33332879"/>
            <a:ext cx="365760" cy="365760"/>
          </a:xfrm>
          <a:prstGeom prst="rect">
            <a:avLst/>
          </a:prstGeom>
          <a:solidFill>
            <a:srgbClr val="E0BAD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p:cNvSpPr txBox="1"/>
          <p:nvPr/>
        </p:nvSpPr>
        <p:spPr>
          <a:xfrm>
            <a:off x="6808149" y="32665731"/>
            <a:ext cx="1042987" cy="523220"/>
          </a:xfrm>
          <a:prstGeom prst="rect">
            <a:avLst/>
          </a:prstGeom>
          <a:noFill/>
        </p:spPr>
        <p:txBody>
          <a:bodyPr wrap="square" rtlCol="0">
            <a:spAutoFit/>
          </a:bodyPr>
          <a:lstStyle/>
          <a:p>
            <a:r>
              <a:rPr lang="en-US" sz="2800" dirty="0" smtClean="0"/>
              <a:t>Views</a:t>
            </a:r>
            <a:endParaRPr lang="en-US" sz="2800" dirty="0"/>
          </a:p>
        </p:txBody>
      </p:sp>
      <p:sp>
        <p:nvSpPr>
          <p:cNvPr id="87" name="Rectangle 86"/>
          <p:cNvSpPr/>
          <p:nvPr/>
        </p:nvSpPr>
        <p:spPr>
          <a:xfrm>
            <a:off x="6440755" y="32745786"/>
            <a:ext cx="365760" cy="365760"/>
          </a:xfrm>
          <a:prstGeom prst="rect">
            <a:avLst/>
          </a:prstGeom>
          <a:solidFill>
            <a:srgbClr val="BA92B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6778893" y="33840881"/>
            <a:ext cx="1855519" cy="523220"/>
          </a:xfrm>
          <a:prstGeom prst="rect">
            <a:avLst/>
          </a:prstGeom>
          <a:noFill/>
        </p:spPr>
        <p:txBody>
          <a:bodyPr wrap="square" rtlCol="0">
            <a:spAutoFit/>
          </a:bodyPr>
          <a:lstStyle/>
          <a:p>
            <a:r>
              <a:rPr lang="en-US" sz="2800" dirty="0" smtClean="0"/>
              <a:t>Streams</a:t>
            </a:r>
            <a:endParaRPr lang="en-US" sz="2800" dirty="0"/>
          </a:p>
        </p:txBody>
      </p:sp>
      <p:sp>
        <p:nvSpPr>
          <p:cNvPr id="89" name="Rectangle 88"/>
          <p:cNvSpPr/>
          <p:nvPr/>
        </p:nvSpPr>
        <p:spPr>
          <a:xfrm>
            <a:off x="6429644" y="33928192"/>
            <a:ext cx="365760" cy="365760"/>
          </a:xfrm>
          <a:prstGeom prst="rect">
            <a:avLst/>
          </a:prstGeom>
          <a:solidFill>
            <a:srgbClr val="AC66D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p:cNvSpPr txBox="1"/>
          <p:nvPr/>
        </p:nvSpPr>
        <p:spPr>
          <a:xfrm>
            <a:off x="2105928" y="15849108"/>
            <a:ext cx="1855519" cy="523220"/>
          </a:xfrm>
          <a:prstGeom prst="rect">
            <a:avLst/>
          </a:prstGeom>
          <a:noFill/>
        </p:spPr>
        <p:txBody>
          <a:bodyPr wrap="square" rtlCol="0">
            <a:spAutoFit/>
          </a:bodyPr>
          <a:lstStyle/>
          <a:p>
            <a:r>
              <a:rPr lang="en-US" sz="2800" dirty="0" smtClean="0"/>
              <a:t>Downloads</a:t>
            </a:r>
            <a:endParaRPr lang="en-US" sz="2800" dirty="0"/>
          </a:p>
        </p:txBody>
      </p:sp>
      <p:sp>
        <p:nvSpPr>
          <p:cNvPr id="91" name="Rectangle 90"/>
          <p:cNvSpPr/>
          <p:nvPr/>
        </p:nvSpPr>
        <p:spPr>
          <a:xfrm>
            <a:off x="1769379" y="15936419"/>
            <a:ext cx="365760" cy="365760"/>
          </a:xfrm>
          <a:prstGeom prst="rect">
            <a:avLst/>
          </a:prstGeom>
          <a:solidFill>
            <a:srgbClr val="E0BAD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p:cNvSpPr txBox="1"/>
          <p:nvPr/>
        </p:nvSpPr>
        <p:spPr>
          <a:xfrm>
            <a:off x="2144709" y="15269271"/>
            <a:ext cx="1042987" cy="523220"/>
          </a:xfrm>
          <a:prstGeom prst="rect">
            <a:avLst/>
          </a:prstGeom>
          <a:noFill/>
        </p:spPr>
        <p:txBody>
          <a:bodyPr wrap="square" rtlCol="0">
            <a:spAutoFit/>
          </a:bodyPr>
          <a:lstStyle/>
          <a:p>
            <a:r>
              <a:rPr lang="en-US" sz="2800" dirty="0" smtClean="0"/>
              <a:t>Views</a:t>
            </a:r>
            <a:endParaRPr lang="en-US" sz="2800" dirty="0"/>
          </a:p>
        </p:txBody>
      </p:sp>
      <p:sp>
        <p:nvSpPr>
          <p:cNvPr id="93" name="Rectangle 92"/>
          <p:cNvSpPr/>
          <p:nvPr/>
        </p:nvSpPr>
        <p:spPr>
          <a:xfrm>
            <a:off x="1777315" y="15349326"/>
            <a:ext cx="365760" cy="365760"/>
          </a:xfrm>
          <a:prstGeom prst="rect">
            <a:avLst/>
          </a:prstGeom>
          <a:solidFill>
            <a:srgbClr val="BA92B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p:cNvSpPr txBox="1"/>
          <p:nvPr/>
        </p:nvSpPr>
        <p:spPr>
          <a:xfrm>
            <a:off x="2115453" y="16444421"/>
            <a:ext cx="1855519" cy="523220"/>
          </a:xfrm>
          <a:prstGeom prst="rect">
            <a:avLst/>
          </a:prstGeom>
          <a:noFill/>
        </p:spPr>
        <p:txBody>
          <a:bodyPr wrap="square" rtlCol="0">
            <a:spAutoFit/>
          </a:bodyPr>
          <a:lstStyle/>
          <a:p>
            <a:r>
              <a:rPr lang="en-US" sz="2800" dirty="0" smtClean="0"/>
              <a:t>Streams</a:t>
            </a:r>
            <a:endParaRPr lang="en-US" sz="2800" dirty="0"/>
          </a:p>
        </p:txBody>
      </p:sp>
      <p:sp>
        <p:nvSpPr>
          <p:cNvPr id="95" name="Rectangle 94"/>
          <p:cNvSpPr/>
          <p:nvPr/>
        </p:nvSpPr>
        <p:spPr>
          <a:xfrm>
            <a:off x="1766204" y="16531732"/>
            <a:ext cx="365760" cy="365760"/>
          </a:xfrm>
          <a:prstGeom prst="rect">
            <a:avLst/>
          </a:prstGeom>
          <a:solidFill>
            <a:srgbClr val="AC66D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1846679" y="30545141"/>
            <a:ext cx="1855519" cy="523220"/>
          </a:xfrm>
          <a:prstGeom prst="rect">
            <a:avLst/>
          </a:prstGeom>
          <a:noFill/>
        </p:spPr>
        <p:txBody>
          <a:bodyPr wrap="square" rtlCol="0">
            <a:spAutoFit/>
          </a:bodyPr>
          <a:lstStyle/>
          <a:p>
            <a:r>
              <a:rPr lang="en-US" sz="2800" dirty="0" smtClean="0"/>
              <a:t>Direct URL</a:t>
            </a:r>
            <a:endParaRPr lang="en-US" sz="2800" dirty="0"/>
          </a:p>
        </p:txBody>
      </p:sp>
      <p:sp>
        <p:nvSpPr>
          <p:cNvPr id="97" name="Rectangle 96"/>
          <p:cNvSpPr/>
          <p:nvPr/>
        </p:nvSpPr>
        <p:spPr>
          <a:xfrm>
            <a:off x="1510130" y="30632452"/>
            <a:ext cx="365760" cy="365760"/>
          </a:xfrm>
          <a:prstGeom prst="rect">
            <a:avLst/>
          </a:prstGeom>
          <a:solidFill>
            <a:srgbClr val="B4A59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p:cNvSpPr txBox="1"/>
          <p:nvPr/>
        </p:nvSpPr>
        <p:spPr>
          <a:xfrm>
            <a:off x="1856884" y="29965304"/>
            <a:ext cx="3684591" cy="523220"/>
          </a:xfrm>
          <a:prstGeom prst="rect">
            <a:avLst/>
          </a:prstGeom>
          <a:noFill/>
        </p:spPr>
        <p:txBody>
          <a:bodyPr wrap="square" rtlCol="0">
            <a:spAutoFit/>
          </a:bodyPr>
          <a:lstStyle/>
          <a:p>
            <a:r>
              <a:rPr lang="en-US" sz="2800" dirty="0" smtClean="0"/>
              <a:t>DRS Search and Browse</a:t>
            </a:r>
            <a:endParaRPr lang="en-US" sz="2800" dirty="0"/>
          </a:p>
        </p:txBody>
      </p:sp>
      <p:sp>
        <p:nvSpPr>
          <p:cNvPr id="99" name="Rectangle 98"/>
          <p:cNvSpPr/>
          <p:nvPr/>
        </p:nvSpPr>
        <p:spPr>
          <a:xfrm>
            <a:off x="1506191" y="30045359"/>
            <a:ext cx="365760" cy="365760"/>
          </a:xfrm>
          <a:prstGeom prst="rect">
            <a:avLst/>
          </a:prstGeom>
          <a:solidFill>
            <a:srgbClr val="A1526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p:cNvSpPr txBox="1"/>
          <p:nvPr/>
        </p:nvSpPr>
        <p:spPr>
          <a:xfrm>
            <a:off x="5890322" y="29957946"/>
            <a:ext cx="1855519" cy="523220"/>
          </a:xfrm>
          <a:prstGeom prst="rect">
            <a:avLst/>
          </a:prstGeom>
          <a:noFill/>
        </p:spPr>
        <p:txBody>
          <a:bodyPr wrap="square" rtlCol="0">
            <a:spAutoFit/>
          </a:bodyPr>
          <a:lstStyle/>
          <a:p>
            <a:r>
              <a:rPr lang="en-US" sz="2800" dirty="0" smtClean="0"/>
              <a:t>Google</a:t>
            </a:r>
            <a:endParaRPr lang="en-US" sz="2800" dirty="0"/>
          </a:p>
        </p:txBody>
      </p:sp>
      <p:sp>
        <p:nvSpPr>
          <p:cNvPr id="101" name="Rectangle 100"/>
          <p:cNvSpPr/>
          <p:nvPr/>
        </p:nvSpPr>
        <p:spPr>
          <a:xfrm>
            <a:off x="5543486" y="30045257"/>
            <a:ext cx="365760" cy="365760"/>
          </a:xfrm>
          <a:prstGeom prst="rect">
            <a:avLst/>
          </a:prstGeom>
          <a:solidFill>
            <a:srgbClr val="A8ACC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p:cNvSpPr txBox="1"/>
          <p:nvPr/>
        </p:nvSpPr>
        <p:spPr>
          <a:xfrm>
            <a:off x="5882702" y="30547356"/>
            <a:ext cx="1855519" cy="523220"/>
          </a:xfrm>
          <a:prstGeom prst="rect">
            <a:avLst/>
          </a:prstGeom>
          <a:noFill/>
        </p:spPr>
        <p:txBody>
          <a:bodyPr wrap="square" rtlCol="0">
            <a:spAutoFit/>
          </a:bodyPr>
          <a:lstStyle/>
          <a:p>
            <a:r>
              <a:rPr lang="en-US" sz="2800" dirty="0" smtClean="0"/>
              <a:t>Other</a:t>
            </a:r>
            <a:endParaRPr lang="en-US" sz="2800" dirty="0"/>
          </a:p>
        </p:txBody>
      </p:sp>
      <p:sp>
        <p:nvSpPr>
          <p:cNvPr id="103" name="Rectangle 102"/>
          <p:cNvSpPr/>
          <p:nvPr/>
        </p:nvSpPr>
        <p:spPr>
          <a:xfrm>
            <a:off x="5547741" y="30634667"/>
            <a:ext cx="365760" cy="365760"/>
          </a:xfrm>
          <a:prstGeom prst="rect">
            <a:avLst/>
          </a:prstGeom>
          <a:solidFill>
            <a:srgbClr val="E5ACA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55612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CF0F1"/>
        </a:solidFill>
        <a:effectLst/>
      </p:bgPr>
    </p:bg>
    <p:spTree>
      <p:nvGrpSpPr>
        <p:cNvPr id="1" name=""/>
        <p:cNvGrpSpPr/>
        <p:nvPr/>
      </p:nvGrpSpPr>
      <p:grpSpPr>
        <a:xfrm>
          <a:off x="0" y="0"/>
          <a:ext cx="0" cy="0"/>
          <a:chOff x="0" y="0"/>
          <a:chExt cx="0" cy="0"/>
        </a:xfrm>
      </p:grpSpPr>
      <p:sp>
        <p:nvSpPr>
          <p:cNvPr id="4" name="TextBox 3"/>
          <p:cNvSpPr txBox="1"/>
          <p:nvPr/>
        </p:nvSpPr>
        <p:spPr>
          <a:xfrm>
            <a:off x="19937896" y="39796507"/>
            <a:ext cx="9366288" cy="2020727"/>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800" dirty="0" smtClean="0">
                <a:solidFill>
                  <a:srgbClr val="254061"/>
                </a:solidFill>
                <a:latin typeface="Gotham Medium"/>
                <a:cs typeface="Gotham Medium"/>
              </a:rPr>
              <a:t>Learn More</a:t>
            </a:r>
            <a:endParaRPr lang="en-US" sz="3800" dirty="0" smtClean="0">
              <a:latin typeface="Gotham Book"/>
              <a:cs typeface="Gotham Book"/>
            </a:endParaRPr>
          </a:p>
          <a:p>
            <a:pPr>
              <a:lnSpc>
                <a:spcPct val="110000"/>
              </a:lnSpc>
            </a:pPr>
            <a:r>
              <a:rPr lang="en-US" sz="2300" dirty="0" smtClean="0">
                <a:latin typeface="Helvetica"/>
                <a:cs typeface="Helvetica"/>
              </a:rPr>
              <a:t>For more information about the DRS visit </a:t>
            </a:r>
          </a:p>
          <a:p>
            <a:pPr>
              <a:lnSpc>
                <a:spcPct val="110000"/>
              </a:lnSpc>
            </a:pPr>
            <a:r>
              <a:rPr lang="en-US" sz="2300" dirty="0" err="1" smtClean="0">
                <a:solidFill>
                  <a:srgbClr val="2B84D2"/>
                </a:solidFill>
                <a:latin typeface="Helvetica"/>
                <a:cs typeface="Helvetica"/>
              </a:rPr>
              <a:t>dsg.neu.edu</a:t>
            </a:r>
            <a:r>
              <a:rPr lang="en-US" sz="2300" dirty="0">
                <a:solidFill>
                  <a:srgbClr val="2B84D2"/>
                </a:solidFill>
                <a:latin typeface="Helvetica"/>
                <a:cs typeface="Helvetica"/>
              </a:rPr>
              <a:t>/resources/</a:t>
            </a:r>
            <a:r>
              <a:rPr lang="en-US" sz="2300" dirty="0" err="1" smtClean="0">
                <a:solidFill>
                  <a:srgbClr val="2B84D2"/>
                </a:solidFill>
                <a:latin typeface="Helvetica"/>
                <a:cs typeface="Helvetica"/>
              </a:rPr>
              <a:t>drs</a:t>
            </a:r>
            <a:r>
              <a:rPr lang="en-US" sz="2300" dirty="0" smtClean="0">
                <a:solidFill>
                  <a:srgbClr val="2B84D2"/>
                </a:solidFill>
                <a:latin typeface="Helvetica"/>
                <a:cs typeface="Helvetica"/>
              </a:rPr>
              <a:t> </a:t>
            </a:r>
            <a:r>
              <a:rPr lang="en-US" sz="2300" dirty="0" smtClean="0">
                <a:latin typeface="Helvetica"/>
                <a:cs typeface="Helvetica"/>
              </a:rPr>
              <a:t>or  </a:t>
            </a:r>
          </a:p>
          <a:p>
            <a:pPr>
              <a:lnSpc>
                <a:spcPct val="110000"/>
              </a:lnSpc>
            </a:pPr>
            <a:r>
              <a:rPr lang="en-US" sz="2300" dirty="0" err="1" smtClean="0">
                <a:solidFill>
                  <a:srgbClr val="2B84D2"/>
                </a:solidFill>
                <a:latin typeface="Helvetica"/>
                <a:cs typeface="Helvetica"/>
              </a:rPr>
              <a:t>github.com</a:t>
            </a:r>
            <a:r>
              <a:rPr lang="en-US" sz="2300" dirty="0">
                <a:solidFill>
                  <a:srgbClr val="2B84D2"/>
                </a:solidFill>
                <a:latin typeface="Helvetica"/>
                <a:cs typeface="Helvetica"/>
              </a:rPr>
              <a:t>/NEU-Libraries/</a:t>
            </a:r>
            <a:r>
              <a:rPr lang="en-US" sz="2300" dirty="0" err="1">
                <a:solidFill>
                  <a:srgbClr val="2B84D2"/>
                </a:solidFill>
                <a:latin typeface="Helvetica"/>
                <a:cs typeface="Helvetica"/>
              </a:rPr>
              <a:t>cerberus</a:t>
            </a:r>
            <a:endParaRPr lang="en-US" sz="2300" dirty="0">
              <a:solidFill>
                <a:srgbClr val="2B84D2"/>
              </a:solidFill>
              <a:latin typeface="Helvetica"/>
              <a:cs typeface="Helvetica"/>
            </a:endParaRPr>
          </a:p>
        </p:txBody>
      </p:sp>
      <p:sp>
        <p:nvSpPr>
          <p:cNvPr id="5" name="TextBox 4"/>
          <p:cNvSpPr txBox="1"/>
          <p:nvPr/>
        </p:nvSpPr>
        <p:spPr>
          <a:xfrm>
            <a:off x="954157" y="970393"/>
            <a:ext cx="28346400" cy="1517256"/>
          </a:xfrm>
          <a:prstGeom prst="rect">
            <a:avLst/>
          </a:prstGeom>
          <a:noFill/>
          <a:ln w="28575">
            <a:solidFill>
              <a:schemeClr val="tx1"/>
            </a:solidFill>
          </a:ln>
        </p:spPr>
        <p:txBody>
          <a:bodyPr wrap="square" lIns="329104" tIns="164551" rIns="329104" bIns="164551" rtlCol="0" anchor="ctr">
            <a:spAutoFit/>
          </a:bodyPr>
          <a:lstStyle/>
          <a:p>
            <a:pPr algn="ctr"/>
            <a:r>
              <a:rPr lang="en-US" sz="7700" b="1" dirty="0" smtClean="0">
                <a:solidFill>
                  <a:srgbClr val="2C3E50"/>
                </a:solidFill>
                <a:latin typeface="Gotham Bold"/>
                <a:cs typeface="Gotham Bold"/>
              </a:rPr>
              <a:t>Title</a:t>
            </a:r>
          </a:p>
        </p:txBody>
      </p:sp>
      <p:sp>
        <p:nvSpPr>
          <p:cNvPr id="6" name="TextBox 5"/>
          <p:cNvSpPr txBox="1"/>
          <p:nvPr/>
        </p:nvSpPr>
        <p:spPr>
          <a:xfrm>
            <a:off x="7950682" y="2507977"/>
            <a:ext cx="14374784" cy="1163313"/>
          </a:xfrm>
          <a:prstGeom prst="rect">
            <a:avLst/>
          </a:prstGeom>
          <a:noFill/>
          <a:ln w="28575">
            <a:solidFill>
              <a:schemeClr val="tx1"/>
            </a:solidFill>
          </a:ln>
        </p:spPr>
        <p:txBody>
          <a:bodyPr wrap="square" lIns="329104" tIns="164551" rIns="329104" bIns="164551" numCol="1" rtlCol="0" anchor="ctr">
            <a:spAutoFit/>
          </a:bodyPr>
          <a:lstStyle/>
          <a:p>
            <a:pPr algn="ctr"/>
            <a:r>
              <a:rPr lang="en-US" sz="5400" dirty="0" smtClean="0">
                <a:solidFill>
                  <a:srgbClr val="2C3E50"/>
                </a:solidFill>
                <a:latin typeface="Gotham Bold"/>
                <a:cs typeface="Gotham Bold"/>
              </a:rPr>
              <a:t>Northeastern University Library</a:t>
            </a:r>
            <a:endParaRPr lang="en-US" sz="5400" dirty="0">
              <a:solidFill>
                <a:srgbClr val="2C3E50"/>
              </a:solidFill>
              <a:latin typeface="Gotham Bold"/>
              <a:cs typeface="Gotham Bold"/>
            </a:endParaRPr>
          </a:p>
        </p:txBody>
      </p:sp>
      <p:sp>
        <p:nvSpPr>
          <p:cNvPr id="7" name="TextBox 6"/>
          <p:cNvSpPr txBox="1"/>
          <p:nvPr/>
        </p:nvSpPr>
        <p:spPr>
          <a:xfrm>
            <a:off x="6841439" y="3277465"/>
            <a:ext cx="16593270" cy="1440312"/>
          </a:xfrm>
          <a:prstGeom prst="rect">
            <a:avLst/>
          </a:prstGeom>
          <a:noFill/>
          <a:ln w="28575">
            <a:solidFill>
              <a:schemeClr val="tx1"/>
            </a:solidFill>
          </a:ln>
        </p:spPr>
        <p:txBody>
          <a:bodyPr wrap="square" lIns="329104" tIns="164551" rIns="329104" bIns="164551" numCol="1" rtlCol="0" anchor="ctr">
            <a:spAutoFit/>
          </a:bodyPr>
          <a:lstStyle/>
          <a:p>
            <a:pPr algn="ctr"/>
            <a:r>
              <a:rPr lang="en-US" sz="3600" dirty="0" smtClean="0">
                <a:solidFill>
                  <a:srgbClr val="2C3E50"/>
                </a:solidFill>
                <a:latin typeface="Gotham Medium"/>
                <a:cs typeface="Gotham Medium"/>
              </a:rPr>
              <a:t>Sarah Sweeney  </a:t>
            </a:r>
            <a:r>
              <a:rPr lang="en-US" sz="3600" dirty="0" err="1" smtClean="0">
                <a:solidFill>
                  <a:srgbClr val="2C3E50"/>
                </a:solidFill>
                <a:latin typeface="Gotham Medium"/>
                <a:cs typeface="Gotham Medium"/>
              </a:rPr>
              <a:t>sj.sweeney</a:t>
            </a:r>
            <a:r>
              <a:rPr lang="en-US" sz="3600" dirty="0" err="1">
                <a:solidFill>
                  <a:srgbClr val="2C3E50"/>
                </a:solidFill>
                <a:latin typeface="Gotham Medium"/>
                <a:cs typeface="Gotham Medium"/>
              </a:rPr>
              <a:t>@</a:t>
            </a:r>
            <a:r>
              <a:rPr lang="en-US" sz="3600" dirty="0" err="1" smtClean="0">
                <a:solidFill>
                  <a:srgbClr val="2C3E50"/>
                </a:solidFill>
                <a:latin typeface="Gotham Medium"/>
                <a:cs typeface="Gotham Medium"/>
              </a:rPr>
              <a:t>neu.edu</a:t>
            </a:r>
            <a:r>
              <a:rPr lang="en-US" sz="3600" dirty="0" smtClean="0">
                <a:solidFill>
                  <a:srgbClr val="2C3E50"/>
                </a:solidFill>
                <a:latin typeface="Gotham Medium"/>
                <a:cs typeface="Gotham Medium"/>
              </a:rPr>
              <a:t>  </a:t>
            </a:r>
          </a:p>
          <a:p>
            <a:pPr algn="ctr"/>
            <a:r>
              <a:rPr lang="en-US" sz="3600" dirty="0" smtClean="0">
                <a:solidFill>
                  <a:srgbClr val="2C3E50"/>
                </a:solidFill>
                <a:latin typeface="Gotham Medium"/>
                <a:cs typeface="Gotham Medium"/>
              </a:rPr>
              <a:t>repository.library.northeastern.edu</a:t>
            </a:r>
            <a:endParaRPr lang="en-US" sz="3600" dirty="0">
              <a:solidFill>
                <a:srgbClr val="2C3E50"/>
              </a:solidFill>
              <a:latin typeface="Gotham Medium"/>
              <a:cs typeface="Gotham Medium"/>
            </a:endParaRPr>
          </a:p>
        </p:txBody>
      </p:sp>
      <p:pic>
        <p:nvPicPr>
          <p:cNvPr id="8" name="Picture 7" descr="DRS.png"/>
          <p:cNvPicPr>
            <a:picLocks noChangeAspect="1"/>
          </p:cNvPicPr>
          <p:nvPr/>
        </p:nvPicPr>
        <p:blipFill rotWithShape="1">
          <a:blip r:embed="rId2">
            <a:extLst>
              <a:ext uri="{28A0092B-C50C-407E-A947-70E740481C1C}">
                <a14:useLocalDpi xmlns:a14="http://schemas.microsoft.com/office/drawing/2010/main" val="0"/>
              </a:ext>
            </a:extLst>
          </a:blip>
          <a:srcRect r="65238"/>
          <a:stretch/>
        </p:blipFill>
        <p:spPr>
          <a:xfrm>
            <a:off x="26279181" y="40369434"/>
            <a:ext cx="3025003" cy="1066800"/>
          </a:xfrm>
          <a:prstGeom prst="rect">
            <a:avLst/>
          </a:prstGeom>
          <a:ln w="28575">
            <a:solidFill>
              <a:schemeClr val="tx1"/>
            </a:solidFill>
          </a:ln>
        </p:spPr>
      </p:pic>
      <p:sp>
        <p:nvSpPr>
          <p:cNvPr id="9" name="Rectangle 8"/>
          <p:cNvSpPr/>
          <p:nvPr/>
        </p:nvSpPr>
        <p:spPr>
          <a:xfrm>
            <a:off x="1" y="0"/>
            <a:ext cx="914399" cy="42794238"/>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9352876" y="794"/>
            <a:ext cx="914399" cy="42794238"/>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794"/>
            <a:ext cx="30267275" cy="913606"/>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41880632"/>
            <a:ext cx="30267275" cy="913606"/>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987826" y="6089374"/>
            <a:ext cx="18804834" cy="2685268"/>
          </a:xfrm>
          <a:prstGeom prst="rect">
            <a:avLst/>
          </a:prstGeom>
          <a:noFill/>
          <a:ln w="28575" cmpd="sng">
            <a:solidFill>
              <a:schemeClr val="tx1"/>
            </a:solidFill>
          </a:ln>
        </p:spPr>
        <p:txBody>
          <a:bodyPr wrap="square" lIns="329104" tIns="164551" rIns="329104" bIns="164551" rtlCol="0">
            <a:spAutoFit/>
          </a:bodyPr>
          <a:lstStyle/>
          <a:p>
            <a:pPr algn="just">
              <a:lnSpc>
                <a:spcPct val="90000"/>
              </a:lnSpc>
            </a:pPr>
            <a:r>
              <a:rPr lang="en-US" sz="3800" dirty="0" smtClean="0">
                <a:solidFill>
                  <a:schemeClr val="accent1">
                    <a:lumMod val="50000"/>
                  </a:schemeClr>
                </a:solidFill>
                <a:latin typeface="Gotham Medium"/>
                <a:cs typeface="Gotham Medium"/>
              </a:rPr>
              <a:t>Heading 1</a:t>
            </a:r>
          </a:p>
          <a:p>
            <a:pPr algn="just">
              <a:lnSpc>
                <a:spcPct val="30000"/>
              </a:lnSpc>
            </a:pPr>
            <a:endParaRPr lang="en-US" sz="2000" dirty="0" smtClean="0">
              <a:latin typeface="Gotham Book"/>
              <a:cs typeface="Gotham Book"/>
            </a:endParaRPr>
          </a:p>
          <a:p>
            <a:pPr algn="just">
              <a:lnSpc>
                <a:spcPct val="110000"/>
              </a:lnSpc>
            </a:pPr>
            <a:r>
              <a:rPr lang="en-US" sz="2300" dirty="0" smtClean="0">
                <a:latin typeface="Helvetica"/>
                <a:cs typeface="Helvetica"/>
              </a:rPr>
              <a:t>Paragraph text</a:t>
            </a:r>
            <a:endParaRPr lang="en-US" sz="2300" dirty="0">
              <a:latin typeface="Helvetica"/>
              <a:cs typeface="Helvetica"/>
            </a:endParaRPr>
          </a:p>
          <a:p>
            <a:pPr algn="just">
              <a:lnSpc>
                <a:spcPct val="50000"/>
              </a:lnSpc>
            </a:pPr>
            <a:endParaRPr lang="en-US" sz="2300" dirty="0" smtClean="0">
              <a:latin typeface="Helvetica"/>
              <a:cs typeface="Helvetica"/>
            </a:endParaRPr>
          </a:p>
          <a:p>
            <a:pPr algn="just">
              <a:lnSpc>
                <a:spcPct val="110000"/>
              </a:lnSpc>
            </a:pPr>
            <a:r>
              <a:rPr lang="en-US" sz="2300" dirty="0" smtClean="0">
                <a:latin typeface="Helvetica"/>
                <a:cs typeface="Helvetica"/>
              </a:rPr>
              <a:t>The </a:t>
            </a:r>
            <a:r>
              <a:rPr lang="en-US" sz="2300" dirty="0">
                <a:latin typeface="Helvetica"/>
                <a:cs typeface="Helvetica"/>
              </a:rPr>
              <a:t>community </a:t>
            </a:r>
            <a:r>
              <a:rPr lang="en-US" sz="2300" dirty="0" smtClean="0">
                <a:latin typeface="Helvetica"/>
                <a:cs typeface="Helvetica"/>
              </a:rPr>
              <a:t>framework has </a:t>
            </a:r>
            <a:r>
              <a:rPr lang="en-US" sz="2300" dirty="0">
                <a:latin typeface="Helvetica"/>
                <a:cs typeface="Helvetica"/>
              </a:rPr>
              <a:t>not just neatly organized repository content according to the existing </a:t>
            </a:r>
            <a:r>
              <a:rPr lang="en-US" sz="2300" dirty="0" smtClean="0">
                <a:latin typeface="Helvetica"/>
                <a:cs typeface="Helvetica"/>
              </a:rPr>
              <a:t>Northeastern college and department </a:t>
            </a:r>
            <a:r>
              <a:rPr lang="en-US" sz="2300" dirty="0">
                <a:latin typeface="Helvetica"/>
                <a:cs typeface="Helvetica"/>
              </a:rPr>
              <a:t>structure, it has made it easier for the system to leverage the relationships between objects to enhance the discoverability of scholarly content in the repository.</a:t>
            </a:r>
            <a:endParaRPr lang="en-US" sz="2300" dirty="0" smtClean="0">
              <a:latin typeface="Helvetica"/>
              <a:cs typeface="Helvetica"/>
            </a:endParaRPr>
          </a:p>
        </p:txBody>
      </p:sp>
      <p:sp>
        <p:nvSpPr>
          <p:cNvPr id="15" name="TextBox 14"/>
          <p:cNvSpPr txBox="1"/>
          <p:nvPr/>
        </p:nvSpPr>
        <p:spPr>
          <a:xfrm>
            <a:off x="2206487" y="9803373"/>
            <a:ext cx="9712393" cy="3217721"/>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500" dirty="0" smtClean="0">
                <a:solidFill>
                  <a:srgbClr val="254061"/>
                </a:solidFill>
                <a:latin typeface="Gotham Medium"/>
                <a:cs typeface="Gotham Medium"/>
              </a:rPr>
              <a:t>Heading 2</a:t>
            </a:r>
          </a:p>
          <a:p>
            <a:pPr>
              <a:lnSpc>
                <a:spcPct val="30000"/>
              </a:lnSpc>
            </a:pPr>
            <a:endParaRPr lang="en-US" sz="1400" dirty="0" smtClean="0">
              <a:latin typeface="Gotham Book"/>
              <a:cs typeface="Gotham Book"/>
            </a:endParaRPr>
          </a:p>
          <a:p>
            <a:pPr marL="457200" indent="-457200">
              <a:lnSpc>
                <a:spcPct val="110000"/>
              </a:lnSpc>
              <a:buFont typeface="Arial"/>
              <a:buChar char="•"/>
            </a:pPr>
            <a:r>
              <a:rPr lang="en-US" sz="2300" dirty="0">
                <a:latin typeface="Helvetica"/>
                <a:cs typeface="Helvetica"/>
              </a:rPr>
              <a:t>Valuable repository content can be discovered through multiple search and browse options.</a:t>
            </a:r>
          </a:p>
          <a:p>
            <a:pPr marL="457200" indent="-457200">
              <a:lnSpc>
                <a:spcPct val="110000"/>
              </a:lnSpc>
              <a:buFont typeface="Arial"/>
              <a:buChar char="•"/>
            </a:pPr>
            <a:r>
              <a:rPr lang="en-US" sz="2300" dirty="0" smtClean="0">
                <a:latin typeface="Helvetica"/>
                <a:cs typeface="Helvetica"/>
              </a:rPr>
              <a:t>Communities </a:t>
            </a:r>
            <a:r>
              <a:rPr lang="en-US" sz="2300" dirty="0">
                <a:latin typeface="Helvetica"/>
                <a:cs typeface="Helvetica"/>
              </a:rPr>
              <a:t>and collections are easily organized according to an existing authoritative framework.</a:t>
            </a:r>
          </a:p>
          <a:p>
            <a:pPr marL="457200" indent="-457200">
              <a:lnSpc>
                <a:spcPct val="110000"/>
              </a:lnSpc>
              <a:buFont typeface="Arial"/>
              <a:buChar char="•"/>
            </a:pPr>
            <a:r>
              <a:rPr lang="en-US" sz="2300" dirty="0">
                <a:latin typeface="Helvetica"/>
                <a:cs typeface="Helvetica"/>
              </a:rPr>
              <a:t>The repository structure follows a model that is quickly understood by Northeastern users</a:t>
            </a:r>
            <a:r>
              <a:rPr lang="en-US" sz="2300" dirty="0" smtClean="0">
                <a:latin typeface="Helvetica"/>
                <a:cs typeface="Helvetica"/>
              </a:rPr>
              <a:t>.</a:t>
            </a:r>
            <a:endParaRPr lang="en-US" sz="2300" dirty="0">
              <a:latin typeface="Helvetica"/>
              <a:cs typeface="Helvetica"/>
            </a:endParaRPr>
          </a:p>
        </p:txBody>
      </p:sp>
      <p:sp>
        <p:nvSpPr>
          <p:cNvPr id="16" name="Rectangle 15"/>
          <p:cNvSpPr/>
          <p:nvPr/>
        </p:nvSpPr>
        <p:spPr>
          <a:xfrm rot="5400000">
            <a:off x="7151448" y="19648497"/>
            <a:ext cx="21009713" cy="441264"/>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17" name="Rectangle 16"/>
          <p:cNvSpPr/>
          <p:nvPr/>
        </p:nvSpPr>
        <p:spPr>
          <a:xfrm rot="5400000">
            <a:off x="15021203" y="14629725"/>
            <a:ext cx="457201" cy="21104352"/>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18" name="Rectangle 17"/>
          <p:cNvSpPr/>
          <p:nvPr/>
        </p:nvSpPr>
        <p:spPr>
          <a:xfrm rot="5400000">
            <a:off x="21390225" y="14948492"/>
            <a:ext cx="457200" cy="8366306"/>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19" name="Rectangle 18"/>
          <p:cNvSpPr/>
          <p:nvPr/>
        </p:nvSpPr>
        <p:spPr>
          <a:xfrm rot="10800000">
            <a:off x="556588" y="5080500"/>
            <a:ext cx="30191139" cy="228601"/>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Tree>
    <p:extLst>
      <p:ext uri="{BB962C8B-B14F-4D97-AF65-F5344CB8AC3E}">
        <p14:creationId xmlns:p14="http://schemas.microsoft.com/office/powerpoint/2010/main" val="18428591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3843</TotalTime>
  <Words>882</Words>
  <Application>Microsoft Macintosh PowerPoint</Application>
  <PresentationFormat>Custom</PresentationFormat>
  <Paragraphs>155</Paragraphs>
  <Slides>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vt:i4>
      </vt:variant>
    </vt:vector>
  </HeadingPairs>
  <TitlesOfParts>
    <vt:vector size="10" baseType="lpstr">
      <vt:lpstr>Calibri</vt:lpstr>
      <vt:lpstr>Calibri Light</vt:lpstr>
      <vt:lpstr>Gotham Bold</vt:lpstr>
      <vt:lpstr>Gotham Book</vt:lpstr>
      <vt:lpstr>Gotham Medium</vt:lpstr>
      <vt:lpstr>Helvetica</vt:lpstr>
      <vt:lpstr>Arial</vt:lpstr>
      <vt:lpstr>Office Theme</vt:lpstr>
      <vt:lpstr>PowerPoint Presentation</vt:lpstr>
      <vt:lpstr>PowerPoint Presentation</vt:lpstr>
    </vt:vector>
  </TitlesOfParts>
  <Company/>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Sweeney, Sarah</dc:creator>
  <cp:lastModifiedBy>Sweeney, Sarah</cp:lastModifiedBy>
  <cp:revision>77</cp:revision>
  <dcterms:created xsi:type="dcterms:W3CDTF">2016-05-18T13:00:18Z</dcterms:created>
  <dcterms:modified xsi:type="dcterms:W3CDTF">2016-05-28T14:05:54Z</dcterms:modified>
</cp:coreProperties>
</file>