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8" r:id="rId3"/>
    <p:sldId id="257" r:id="rId4"/>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67" userDrawn="1">
          <p15:clr>
            <a:srgbClr val="A4A3A4"/>
          </p15:clr>
        </p15:guide>
        <p15:guide id="2" pos="5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7C6D"/>
    <a:srgbClr val="DA97BA"/>
    <a:srgbClr val="B4B29A"/>
    <a:srgbClr val="A797EB"/>
    <a:srgbClr val="A15265"/>
    <a:srgbClr val="998FB8"/>
    <a:srgbClr val="3498DB"/>
    <a:srgbClr val="2C3E50"/>
    <a:srgbClr val="ECF0F1"/>
    <a:srgbClr val="914D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7"/>
    <p:restoredTop sz="94825"/>
  </p:normalViewPr>
  <p:slideViewPr>
    <p:cSldViewPr snapToGrid="0" snapToObjects="1" showGuides="1">
      <p:cViewPr>
        <p:scale>
          <a:sx n="30" d="100"/>
          <a:sy n="30" d="100"/>
        </p:scale>
        <p:origin x="1648" y="-3312"/>
      </p:cViewPr>
      <p:guideLst>
        <p:guide orient="horz" pos="9567"/>
        <p:guide pos="578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8B7C6D"/>
              </a:solidFill>
              <a:ln w="19050">
                <a:solidFill>
                  <a:schemeClr val="bg1"/>
                </a:solidFill>
              </a:ln>
              <a:effectLst/>
            </c:spPr>
          </c:dPt>
          <c:dPt>
            <c:idx val="1"/>
            <c:bubble3D val="0"/>
            <c:spPr>
              <a:solidFill>
                <a:srgbClr val="DA97BA"/>
              </a:solidFill>
              <a:ln w="19050">
                <a:solidFill>
                  <a:schemeClr val="bg1"/>
                </a:solidFill>
              </a:ln>
              <a:effectLst/>
            </c:spPr>
          </c:dPt>
          <c:dPt>
            <c:idx val="2"/>
            <c:bubble3D val="0"/>
            <c:spPr>
              <a:solidFill>
                <a:srgbClr val="B4B29A"/>
              </a:solidFill>
              <a:ln w="19050">
                <a:solidFill>
                  <a:schemeClr val="bg1"/>
                </a:solidFill>
              </a:ln>
              <a:effectLst/>
            </c:spPr>
          </c:dPt>
          <c:dPt>
            <c:idx val="3"/>
            <c:bubble3D val="0"/>
            <c:spPr>
              <a:solidFill>
                <a:srgbClr val="A797EB"/>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Helvetica" charset="0"/>
              <a:ea typeface="Helvetica" charset="0"/>
              <a:cs typeface="Helvetica" charset="0"/>
            </a:defRPr>
          </a:pPr>
          <a:endParaRPr lang="en-US"/>
        </a:p>
      </c:txPr>
    </c:legend>
    <c:plotVisOnly val="1"/>
    <c:dispBlanksAs val="gap"/>
    <c:showDLblsOverMax val="0"/>
  </c:chart>
  <c:spPr>
    <a:noFill/>
    <a:ln>
      <a:solidFill>
        <a:schemeClr val="bg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A15265"/>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Humans</c:v>
                </c:pt>
                <c:pt idx="1">
                  <c:v>Bots</c:v>
                </c:pt>
              </c:strCache>
            </c:strRef>
          </c:cat>
          <c:val>
            <c:numRef>
              <c:f>Sheet1!$B$2:$B$5</c:f>
              <c:numCache>
                <c:formatCode>General</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Humans</c:v>
                </c:pt>
                <c:pt idx="1">
                  <c:v>Bots</c:v>
                </c:pt>
              </c:strCache>
            </c:strRef>
          </c:cat>
          <c:val>
            <c:numRef>
              <c:f>Sheet1!$B$2:$B$5</c:f>
              <c:numCache>
                <c:formatCode>General</c:formatCode>
                <c:ptCount val="4"/>
                <c:pt idx="0">
                  <c:v>14053.0</c:v>
                </c:pt>
                <c:pt idx="1">
                  <c:v>34634.0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Referrers</c:v>
                </c:pt>
              </c:strCache>
            </c:strRef>
          </c:tx>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DRS Search and Browse</c:v>
                </c:pt>
                <c:pt idx="1">
                  <c:v>Direct URL</c:v>
                </c:pt>
                <c:pt idx="2">
                  <c:v>Google</c:v>
                </c:pt>
                <c:pt idx="3">
                  <c:v>Other</c:v>
                </c:pt>
              </c:strCache>
            </c:strRef>
          </c:cat>
          <c:val>
            <c:numRef>
              <c:f>Sheet1!$B$2:$B$5</c:f>
              <c:numCache>
                <c:formatCode>_(* #,##0_);_(* \(#,##0\);_(* "-"??_);_(@_)</c:formatCode>
                <c:ptCount val="4"/>
                <c:pt idx="0">
                  <c:v>57699.0</c:v>
                </c:pt>
                <c:pt idx="1">
                  <c:v>23240.0</c:v>
                </c:pt>
                <c:pt idx="2">
                  <c:v>16179.0</c:v>
                </c:pt>
                <c:pt idx="3">
                  <c:v>5978.0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Helvetica" charset="0"/>
              <a:ea typeface="Helvetica" charset="0"/>
              <a:cs typeface="Helvetica"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5/27/16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2</a:t>
            </a:fld>
            <a:endParaRPr lang="en-US"/>
          </a:p>
        </p:txBody>
      </p:sp>
    </p:spTree>
    <p:extLst>
      <p:ext uri="{BB962C8B-B14F-4D97-AF65-F5344CB8AC3E}">
        <p14:creationId xmlns:p14="http://schemas.microsoft.com/office/powerpoint/2010/main" val="129439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5/27/16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1" Type="http://schemas.openxmlformats.org/officeDocument/2006/relationships/chart" Target="../charts/chart5.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image" Target="../media/image3.png"/><Relationship Id="rId5" Type="http://schemas.openxmlformats.org/officeDocument/2006/relationships/chart" Target="../charts/chart7.xml"/><Relationship Id="rId6" Type="http://schemas.openxmlformats.org/officeDocument/2006/relationships/chart" Target="../charts/chart8.xml"/><Relationship Id="rId7" Type="http://schemas.openxmlformats.org/officeDocument/2006/relationships/chart" Target="../charts/chart9.xml"/><Relationship Id="rId8" Type="http://schemas.openxmlformats.org/officeDocument/2006/relationships/image" Target="../media/image1.png"/><Relationship Id="rId9" Type="http://schemas.openxmlformats.org/officeDocument/2006/relationships/image" Target="../media/image4.png"/><Relationship Id="rId10"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1688532174"/>
              </p:ext>
            </p:extLst>
          </p:nvPr>
        </p:nvGraphicFramePr>
        <p:xfrm>
          <a:off x="10551705" y="11666594"/>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239364"/>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851398"/>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2526" y="6038789"/>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000" dirty="0" smtClean="0">
                <a:latin typeface="Helvetica" charset="0"/>
                <a:ea typeface="Helvetica" charset="0"/>
                <a:cs typeface="Helvetica" charset="0"/>
              </a:rPr>
              <a:t/>
            </a:r>
            <a:br>
              <a:rPr lang="en-US" sz="20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6058718"/>
            <a:ext cx="20142200" cy="3166938"/>
          </a:xfrm>
          <a:prstGeom prst="rect">
            <a:avLst/>
          </a:prstGeom>
          <a:noFill/>
          <a:ln w="28575" cmpd="sng">
            <a:solidFill>
              <a:schemeClr val="tx1"/>
            </a:solid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p>
        </p:txBody>
      </p:sp>
      <p:sp>
        <p:nvSpPr>
          <p:cNvPr id="30" name="TextBox 29"/>
          <p:cNvSpPr txBox="1"/>
          <p:nvPr/>
        </p:nvSpPr>
        <p:spPr>
          <a:xfrm>
            <a:off x="9198865" y="18772853"/>
            <a:ext cx="20061936" cy="2428274"/>
          </a:xfrm>
          <a:prstGeom prst="rect">
            <a:avLst/>
          </a:prstGeom>
          <a:noFill/>
          <a:ln w="28575" cmpd="sng">
            <a:solidFill>
              <a:schemeClr val="tx1"/>
            </a:solid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marL="342900" indent="-342900">
              <a:buFont typeface="Arial" charset="0"/>
              <a:buChar char="•"/>
            </a:pPr>
            <a:r>
              <a:rPr lang="en-US" sz="2300" dirty="0" smtClean="0">
                <a:latin typeface="Helvetica" charset="0"/>
                <a:ea typeface="Helvetica" charset="0"/>
                <a:cs typeface="Helvetica" charset="0"/>
              </a:rPr>
              <a:t>When the impressions table is processed, the user agent value is compared against the known bots list. </a:t>
            </a:r>
          </a:p>
          <a:p>
            <a:pPr marL="342900" indent="-342900">
              <a:buFont typeface="Arial" charset="0"/>
              <a:buChar char="•"/>
            </a:pPr>
            <a:r>
              <a:rPr lang="en-US" sz="2300" dirty="0" smtClean="0">
                <a:latin typeface="Helvetica" charset="0"/>
                <a:ea typeface="Helvetica" charset="0"/>
                <a:cs typeface="Helvetica" charset="0"/>
              </a:rPr>
              <a:t>If a user agent matches a known bot, the impression’s public value is set to "false" and filtered out of the statistics that are displayed to users in the interface.</a:t>
            </a:r>
          </a:p>
          <a:p>
            <a:pPr marL="342900" indent="-342900">
              <a:buFont typeface="Arial" charset="0"/>
              <a:buChar char="•"/>
            </a:pPr>
            <a:r>
              <a:rPr lang="en-US" sz="2300" dirty="0">
                <a:latin typeface="Helvetica" charset="0"/>
                <a:ea typeface="Helvetica" charset="0"/>
                <a:cs typeface="Helvetica" charset="0"/>
              </a:rPr>
              <a:t>Jobs are run nightly and weekly</a:t>
            </a:r>
            <a:r>
              <a:rPr lang="en-US" sz="2300" dirty="0" smtClean="0">
                <a:latin typeface="Helvetica" charset="0"/>
                <a:ea typeface="Helvetica" charset="0"/>
                <a:cs typeface="Helvetica" charset="0"/>
              </a:rPr>
              <a:t>. </a:t>
            </a:r>
            <a:endParaRPr lang="en-US" sz="2300" dirty="0">
              <a:latin typeface="Helvetica" charset="0"/>
              <a:ea typeface="Helvetica" charset="0"/>
              <a:cs typeface="Helvetica" charset="0"/>
            </a:endParaRPr>
          </a:p>
        </p:txBody>
      </p:sp>
      <p:sp>
        <p:nvSpPr>
          <p:cNvPr id="37" name="TextBox 36"/>
          <p:cNvSpPr txBox="1"/>
          <p:nvPr/>
        </p:nvSpPr>
        <p:spPr>
          <a:xfrm>
            <a:off x="9198864" y="21442999"/>
            <a:ext cx="20054478"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user agent value is compared against the known bots list. If a user agent matches a known bot, the impression’s public value is set to "false" and filtered out of the statistics that are displayed to users in the interface.</a:t>
            </a:r>
          </a:p>
        </p:txBody>
      </p:sp>
      <p:graphicFrame>
        <p:nvGraphicFramePr>
          <p:cNvPr id="2" name="Table 1"/>
          <p:cNvGraphicFramePr>
            <a:graphicFrameLocks noGrp="1"/>
          </p:cNvGraphicFramePr>
          <p:nvPr>
            <p:extLst>
              <p:ext uri="{D42A27DB-BD31-4B8C-83A1-F6EECF244321}">
                <p14:modId xmlns:p14="http://schemas.microsoft.com/office/powerpoint/2010/main" val="1550149245"/>
              </p:ext>
            </p:extLst>
          </p:nvPr>
        </p:nvGraphicFramePr>
        <p:xfrm>
          <a:off x="9250326" y="23394602"/>
          <a:ext cx="19904148" cy="1747520"/>
        </p:xfrm>
        <a:graphic>
          <a:graphicData uri="http://schemas.openxmlformats.org/drawingml/2006/table">
            <a:tbl>
              <a:tblPr firstRow="1" bandRow="1">
                <a:tableStyleId>{5C22544A-7EE6-4342-B048-85BDC9FD1C3A}</a:tableStyleId>
              </a:tblPr>
              <a:tblGrid>
                <a:gridCol w="932200"/>
                <a:gridCol w="1420272"/>
                <a:gridCol w="1602317"/>
                <a:gridCol w="1233899"/>
                <a:gridCol w="1743739"/>
                <a:gridCol w="2662000"/>
                <a:gridCol w="1476768"/>
                <a:gridCol w="3586580"/>
                <a:gridCol w="779972"/>
                <a:gridCol w="1627427"/>
                <a:gridCol w="1487754"/>
                <a:gridCol w="1351220"/>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961631" y="21285043"/>
            <a:ext cx="7749673" cy="1631133"/>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May 2015-May 2016</a:t>
            </a:r>
          </a:p>
          <a:p>
            <a:r>
              <a:rPr lang="en-US" sz="2300" dirty="0" smtClean="0">
                <a:latin typeface="Helvetica" charset="0"/>
                <a:ea typeface="Helvetica" charset="0"/>
                <a:cs typeface="Helvetica" charset="0"/>
              </a:rPr>
              <a:t>Based on files views</a:t>
            </a:r>
            <a:endParaRPr lang="en-US" sz="2300" dirty="0">
              <a:latin typeface="Helvetica" charset="0"/>
              <a:ea typeface="Helvetica" charset="0"/>
              <a:cs typeface="Helvetica" charset="0"/>
            </a:endParaRPr>
          </a:p>
        </p:txBody>
      </p:sp>
      <p:sp>
        <p:nvSpPr>
          <p:cNvPr id="44" name="TextBox 43"/>
          <p:cNvSpPr txBox="1"/>
          <p:nvPr/>
        </p:nvSpPr>
        <p:spPr>
          <a:xfrm>
            <a:off x="972229" y="13781306"/>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and streams per month.</a:t>
            </a:r>
            <a:endParaRPr lang="en-US" sz="2300" dirty="0">
              <a:latin typeface="Helvetica" charset="0"/>
              <a:ea typeface="Helvetica" charset="0"/>
              <a:cs typeface="Helvetica" charset="0"/>
            </a:endParaRPr>
          </a:p>
        </p:txBody>
      </p:sp>
      <p:sp>
        <p:nvSpPr>
          <p:cNvPr id="46" name="TextBox 45"/>
          <p:cNvSpPr txBox="1"/>
          <p:nvPr/>
        </p:nvSpPr>
        <p:spPr>
          <a:xfrm>
            <a:off x="975351" y="31363071"/>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Popular Items</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streams displayed per hour</a:t>
            </a:r>
            <a:endParaRPr lang="en-US" sz="2300" dirty="0">
              <a:latin typeface="Helvetica" charset="0"/>
              <a:ea typeface="Helvetica" charset="0"/>
              <a:cs typeface="Helvetica" charset="0"/>
            </a:endParaRPr>
          </a:p>
        </p:txBody>
      </p:sp>
      <p:sp>
        <p:nvSpPr>
          <p:cNvPr id="50" name="TextBox 49"/>
          <p:cNvSpPr txBox="1"/>
          <p:nvPr/>
        </p:nvSpPr>
        <p:spPr>
          <a:xfrm>
            <a:off x="14020801" y="9374174"/>
            <a:ext cx="10689771"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1100945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109677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1042962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10509677"/>
            <a:ext cx="365760" cy="365760"/>
          </a:xfrm>
          <a:prstGeom prst="rect">
            <a:avLst/>
          </a:prstGeom>
          <a:solidFill>
            <a:srgbClr val="A152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96799500"/>
              </p:ext>
            </p:extLst>
          </p:nvPr>
        </p:nvGraphicFramePr>
        <p:xfrm>
          <a:off x="15010682" y="11671530"/>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2016693725"/>
              </p:ext>
            </p:extLst>
          </p:nvPr>
        </p:nvGraphicFramePr>
        <p:xfrm>
          <a:off x="21107736" y="11674950"/>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238543129"/>
              </p:ext>
            </p:extLst>
          </p:nvPr>
        </p:nvGraphicFramePr>
        <p:xfrm>
          <a:off x="978004" y="22932575"/>
          <a:ext cx="7670498" cy="8156286"/>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990765" y="15066112"/>
            <a:ext cx="7487683" cy="5947937"/>
          </a:xfrm>
          <a:prstGeom prst="rect">
            <a:avLst/>
          </a:prstGeom>
          <a:ln>
            <a:solidFill>
              <a:schemeClr val="tx1"/>
            </a:solidFill>
          </a:ln>
        </p:spPr>
      </p:pic>
      <p:pic>
        <p:nvPicPr>
          <p:cNvPr id="22" name="Picture 21"/>
          <p:cNvPicPr>
            <a:picLocks noChangeAspect="1"/>
          </p:cNvPicPr>
          <p:nvPr/>
        </p:nvPicPr>
        <p:blipFill rotWithShape="1">
          <a:blip r:embed="rId8">
            <a:extLst>
              <a:ext uri="{28A0092B-C50C-407E-A947-70E740481C1C}">
                <a14:useLocalDpi xmlns:a14="http://schemas.microsoft.com/office/drawing/2010/main" val="0"/>
              </a:ext>
            </a:extLst>
          </a:blip>
          <a:srcRect t="6163"/>
          <a:stretch/>
        </p:blipFill>
        <p:spPr>
          <a:xfrm>
            <a:off x="987056" y="32644931"/>
            <a:ext cx="7731642" cy="9158618"/>
          </a:xfrm>
          <a:prstGeom prst="rect">
            <a:avLst/>
          </a:prstGeom>
          <a:ln>
            <a:solidFill>
              <a:schemeClr val="tx1"/>
            </a:solid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7"/>
            <a:ext cx="20138065" cy="12138838"/>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190038" y="18738112"/>
            <a:ext cx="20092027" cy="23119501"/>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4477621" y="39780179"/>
            <a:ext cx="9366288" cy="202072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endParaRPr lang="en-US" sz="38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9">
            <a:extLst>
              <a:ext uri="{28A0092B-C50C-407E-A947-70E740481C1C}">
                <a14:useLocalDpi xmlns:a14="http://schemas.microsoft.com/office/drawing/2010/main" val="0"/>
              </a:ext>
            </a:extLst>
          </a:blip>
          <a:srcRect r="65238"/>
          <a:stretch/>
        </p:blipFill>
        <p:spPr>
          <a:xfrm>
            <a:off x="20780806" y="40315006"/>
            <a:ext cx="3025003" cy="1066800"/>
          </a:xfrm>
          <a:prstGeom prst="rect">
            <a:avLst/>
          </a:prstGeom>
          <a:ln w="28575">
            <a:noFill/>
          </a:ln>
        </p:spPr>
      </p:pic>
      <p:sp>
        <p:nvSpPr>
          <p:cNvPr id="61" name="TextBox 60"/>
          <p:cNvSpPr txBox="1"/>
          <p:nvPr/>
        </p:nvSpPr>
        <p:spPr>
          <a:xfrm>
            <a:off x="9193204" y="36970716"/>
            <a:ext cx="10009196" cy="2428274"/>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Conclusion</a:t>
            </a:r>
          </a:p>
          <a:p>
            <a:pPr algn="just">
              <a:lnSpc>
                <a:spcPct val="30000"/>
              </a:lnSpc>
            </a:pPr>
            <a:endParaRPr lang="en-US" sz="2000" dirty="0" smtClean="0">
              <a:latin typeface="Gotham Book"/>
              <a:cs typeface="Gotham Book"/>
            </a:endParaRPr>
          </a:p>
          <a:p>
            <a:r>
              <a:rPr lang="en-US" sz="23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65" name="TextBox 64"/>
          <p:cNvSpPr txBox="1"/>
          <p:nvPr/>
        </p:nvSpPr>
        <p:spPr>
          <a:xfrm>
            <a:off x="9197558" y="34086026"/>
            <a:ext cx="9986554" cy="19850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Daily Activity Per Hour</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streams displayed per hour. Helps inform our decision about when to schedule deploys. (Best time, Saturday at 3am. Most reasonable time, Wednesdays, 7am.</a:t>
            </a:r>
            <a:endParaRPr lang="en-US" sz="2300" dirty="0">
              <a:latin typeface="Helvetica" charset="0"/>
              <a:ea typeface="Helvetica" charset="0"/>
              <a:cs typeface="Helvetica" charset="0"/>
            </a:endParaRPr>
          </a:p>
        </p:txBody>
      </p:sp>
      <p:sp>
        <p:nvSpPr>
          <p:cNvPr id="66" name="TextBox 65"/>
          <p:cNvSpPr txBox="1"/>
          <p:nvPr/>
        </p:nvSpPr>
        <p:spPr>
          <a:xfrm>
            <a:off x="9198864" y="31369363"/>
            <a:ext cx="9985248" cy="233901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Next Steps</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marL="342900" indent="-342900">
              <a:buFont typeface="Arial" charset="0"/>
              <a:buChar char="•"/>
            </a:pPr>
            <a:r>
              <a:rPr lang="en-US" sz="2300" dirty="0" smtClean="0">
                <a:latin typeface="Helvetica" charset="0"/>
                <a:ea typeface="Helvetica" charset="0"/>
                <a:cs typeface="Helvetica" charset="0"/>
              </a:rPr>
              <a:t>Process more statistics to improve our process</a:t>
            </a:r>
          </a:p>
          <a:p>
            <a:pPr marL="342900" indent="-342900">
              <a:buFont typeface="Arial" charset="0"/>
              <a:buChar char="•"/>
            </a:pPr>
            <a:r>
              <a:rPr lang="en-US" sz="2300" dirty="0" smtClean="0">
                <a:latin typeface="Helvetica" charset="0"/>
                <a:ea typeface="Helvetica" charset="0"/>
                <a:cs typeface="Helvetica" charset="0"/>
              </a:rPr>
              <a:t>Regular </a:t>
            </a:r>
            <a:r>
              <a:rPr lang="en-US" sz="2300" dirty="0">
                <a:latin typeface="Helvetica" charset="0"/>
                <a:ea typeface="Helvetica" charset="0"/>
                <a:cs typeface="Helvetica" charset="0"/>
              </a:rPr>
              <a:t>processing/reviewing of agents list for new </a:t>
            </a:r>
            <a:r>
              <a:rPr lang="en-US" sz="2300" dirty="0" smtClean="0">
                <a:latin typeface="Helvetica" charset="0"/>
                <a:ea typeface="Helvetica" charset="0"/>
                <a:cs typeface="Helvetica" charset="0"/>
              </a:rPr>
              <a:t>bots</a:t>
            </a:r>
          </a:p>
          <a:p>
            <a:pPr marL="342900" indent="-342900">
              <a:buFont typeface="Arial" charset="0"/>
              <a:buChar char="•"/>
            </a:pPr>
            <a:r>
              <a:rPr lang="en-US" sz="2300" dirty="0" smtClean="0">
                <a:latin typeface="Helvetica" charset="0"/>
                <a:ea typeface="Helvetica" charset="0"/>
                <a:cs typeface="Helvetica" charset="0"/>
              </a:rPr>
              <a:t>Aggregated </a:t>
            </a:r>
            <a:r>
              <a:rPr lang="en-US" sz="2300" dirty="0">
                <a:latin typeface="Helvetica" charset="0"/>
                <a:ea typeface="Helvetica" charset="0"/>
                <a:cs typeface="Helvetica" charset="0"/>
              </a:rPr>
              <a:t>statistics for Curator's </a:t>
            </a:r>
            <a:r>
              <a:rPr lang="en-US" sz="2300" dirty="0" smtClean="0">
                <a:latin typeface="Helvetica" charset="0"/>
                <a:ea typeface="Helvetica" charset="0"/>
                <a:cs typeface="Helvetica" charset="0"/>
              </a:rPr>
              <a:t>Interface</a:t>
            </a:r>
          </a:p>
          <a:p>
            <a:pPr marL="342900" indent="-342900">
              <a:buFont typeface="Arial" charset="0"/>
              <a:buChar char="•"/>
            </a:pPr>
            <a:r>
              <a:rPr lang="en-US" sz="2300" dirty="0" smtClean="0">
                <a:latin typeface="Helvetica" charset="0"/>
                <a:ea typeface="Helvetica" charset="0"/>
                <a:cs typeface="Helvetica" charset="0"/>
              </a:rPr>
              <a:t>Google </a:t>
            </a:r>
            <a:r>
              <a:rPr lang="en-US" sz="2300" dirty="0">
                <a:latin typeface="Helvetica" charset="0"/>
                <a:ea typeface="Helvetica" charset="0"/>
                <a:cs typeface="Helvetica" charset="0"/>
              </a:rPr>
              <a:t>Indexing Workbench </a:t>
            </a:r>
            <a:r>
              <a:rPr lang="en-US" sz="2300" dirty="0" smtClean="0">
                <a:latin typeface="Helvetica" charset="0"/>
                <a:ea typeface="Helvetica" charset="0"/>
                <a:cs typeface="Helvetica" charset="0"/>
              </a:rPr>
              <a:t>statistics</a:t>
            </a:r>
            <a:endParaRPr lang="en-US" sz="2300" dirty="0">
              <a:latin typeface="Helvetica" charset="0"/>
              <a:ea typeface="Helvetica" charset="0"/>
              <a:cs typeface="Helvetica" charset="0"/>
            </a:endParaRPr>
          </a:p>
        </p:txBody>
      </p:sp>
      <p:pic>
        <p:nvPicPr>
          <p:cNvPr id="67" name="Picture 66"/>
          <p:cNvPicPr>
            <a:picLocks noChangeAspect="1"/>
          </p:cNvPicPr>
          <p:nvPr/>
        </p:nvPicPr>
        <p:blipFill rotWithShape="1">
          <a:blip r:embed="rId10">
            <a:extLst>
              <a:ext uri="{28A0092B-C50C-407E-A947-70E740481C1C}">
                <a14:useLocalDpi xmlns:a14="http://schemas.microsoft.com/office/drawing/2010/main" val="0"/>
              </a:ext>
            </a:extLst>
          </a:blip>
          <a:srcRect t="2964" r="13889" b="3449"/>
          <a:stretch/>
        </p:blipFill>
        <p:spPr>
          <a:xfrm>
            <a:off x="19419813" y="31753102"/>
            <a:ext cx="9779000" cy="6920818"/>
          </a:xfrm>
          <a:prstGeom prst="rect">
            <a:avLst/>
          </a:prstGeom>
          <a:ln w="76200">
            <a:solidFill>
              <a:schemeClr val="accent4"/>
            </a:solidFill>
          </a:ln>
        </p:spPr>
      </p:pic>
      <p:sp>
        <p:nvSpPr>
          <p:cNvPr id="68" name="Rectangle 67"/>
          <p:cNvSpPr/>
          <p:nvPr/>
        </p:nvSpPr>
        <p:spPr>
          <a:xfrm rot="5400000">
            <a:off x="19061985" y="29544931"/>
            <a:ext cx="457200" cy="20169028"/>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0" name="Rectangle 69"/>
          <p:cNvSpPr/>
          <p:nvPr/>
        </p:nvSpPr>
        <p:spPr>
          <a:xfrm rot="10800000">
            <a:off x="9207355" y="36740591"/>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1" name="Rectangle 70"/>
          <p:cNvSpPr/>
          <p:nvPr/>
        </p:nvSpPr>
        <p:spPr>
          <a:xfrm rot="16200000">
            <a:off x="12413143" y="32392455"/>
            <a:ext cx="137160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2" name="Rectangle 71"/>
          <p:cNvSpPr/>
          <p:nvPr/>
        </p:nvSpPr>
        <p:spPr>
          <a:xfrm rot="10800000">
            <a:off x="13205460" y="23161751"/>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4" name="TextBox 73"/>
          <p:cNvSpPr txBox="1"/>
          <p:nvPr/>
        </p:nvSpPr>
        <p:spPr>
          <a:xfrm>
            <a:off x="9206401" y="29416022"/>
            <a:ext cx="9959423" cy="16619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*spider*</a:t>
            </a:r>
          </a:p>
        </p:txBody>
      </p:sp>
      <p:sp>
        <p:nvSpPr>
          <p:cNvPr id="75" name="TextBox 74"/>
          <p:cNvSpPr txBox="1"/>
          <p:nvPr/>
        </p:nvSpPr>
        <p:spPr>
          <a:xfrm>
            <a:off x="9207925" y="25400282"/>
            <a:ext cx="9957899" cy="375479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Important Processing Values</a:t>
            </a: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Used to indicate that the impression status is complete, which to allow us to exclude items that are queued for download (incomplete).</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Impressions recorded by bots will be set to False. All other traffic is True.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True indicates that the impression has been passed through the bot blacklist. False indicates the impression has not been reviewed, and is likely less than 24 hours old.</a:t>
            </a:r>
            <a:endParaRPr lang="en-US" sz="2300" dirty="0">
              <a:latin typeface="Helvetica" charset="0"/>
              <a:ea typeface="Helvetica" charset="0"/>
              <a:cs typeface="Helvetica" charset="0"/>
            </a:endParaRPr>
          </a:p>
        </p:txBody>
      </p:sp>
      <p:sp>
        <p:nvSpPr>
          <p:cNvPr id="76" name="Rectangle 75"/>
          <p:cNvSpPr/>
          <p:nvPr/>
        </p:nvSpPr>
        <p:spPr>
          <a:xfrm rot="10800000">
            <a:off x="9243060" y="25155142"/>
            <a:ext cx="19999452"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7" name="Rectangle 76"/>
          <p:cNvSpPr/>
          <p:nvPr/>
        </p:nvSpPr>
        <p:spPr>
          <a:xfrm rot="10800000">
            <a:off x="12352020" y="21211031"/>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8" name="Rectangle 77"/>
          <p:cNvSpPr/>
          <p:nvPr/>
        </p:nvSpPr>
        <p:spPr>
          <a:xfrm rot="10800000">
            <a:off x="9450542" y="29209853"/>
            <a:ext cx="91440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9" name="Rectangle 78"/>
          <p:cNvSpPr/>
          <p:nvPr/>
        </p:nvSpPr>
        <p:spPr>
          <a:xfrm rot="10800000">
            <a:off x="9182100" y="31110934"/>
            <a:ext cx="19999452"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7" name="Rectangle 46"/>
          <p:cNvSpPr/>
          <p:nvPr/>
        </p:nvSpPr>
        <p:spPr>
          <a:xfrm rot="10800000">
            <a:off x="946404" y="13554455"/>
            <a:ext cx="82296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8" name="Rectangle 47"/>
          <p:cNvSpPr/>
          <p:nvPr/>
        </p:nvSpPr>
        <p:spPr>
          <a:xfrm rot="10800000">
            <a:off x="946404" y="21034247"/>
            <a:ext cx="82296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9" name="Rectangle 48"/>
          <p:cNvSpPr/>
          <p:nvPr/>
        </p:nvSpPr>
        <p:spPr>
          <a:xfrm rot="10800000">
            <a:off x="970788" y="31117031"/>
            <a:ext cx="82296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51" name="Chart 50"/>
          <p:cNvGraphicFramePr/>
          <p:nvPr>
            <p:extLst>
              <p:ext uri="{D42A27DB-BD31-4B8C-83A1-F6EECF244321}">
                <p14:modId xmlns:p14="http://schemas.microsoft.com/office/powerpoint/2010/main" val="2045909206"/>
              </p:ext>
            </p:extLst>
          </p:nvPr>
        </p:nvGraphicFramePr>
        <p:xfrm>
          <a:off x="20431768" y="25539931"/>
          <a:ext cx="7435661" cy="5244869"/>
        </p:xfrm>
        <a:graphic>
          <a:graphicData uri="http://schemas.openxmlformats.org/drawingml/2006/chart">
            <c:chart xmlns:c="http://schemas.openxmlformats.org/drawingml/2006/chart" xmlns:r="http://schemas.openxmlformats.org/officeDocument/2006/relationships" r:id="rId11"/>
          </a:graphicData>
        </a:graphic>
      </p:graphicFrame>
      <p:sp>
        <p:nvSpPr>
          <p:cNvPr id="52" name="TextBox 51"/>
          <p:cNvSpPr txBox="1"/>
          <p:nvPr/>
        </p:nvSpPr>
        <p:spPr>
          <a:xfrm>
            <a:off x="20147911" y="2682857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19798661" y="2691589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186691" y="2624874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19819297" y="26328797"/>
            <a:ext cx="365760" cy="365760"/>
          </a:xfrm>
          <a:prstGeom prst="rect">
            <a:avLst/>
          </a:prstGeom>
          <a:solidFill>
            <a:srgbClr val="A152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740162664"/>
              </p:ext>
            </p:extLst>
          </p:nvPr>
        </p:nvGraphicFramePr>
        <p:xfrm>
          <a:off x="10551705" y="11971394"/>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4477621" y="39780179"/>
            <a:ext cx="9366288" cy="202072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endParaRPr lang="en-US" sz="38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Libraries</a:t>
            </a:r>
            <a:endParaRPr lang="en-US" sz="5400" dirty="0">
              <a:solidFill>
                <a:srgbClr val="2C3E50"/>
              </a:solidFill>
              <a:latin typeface="Gotham Bold"/>
              <a:cs typeface="Gotham Bold"/>
            </a:endParaRPr>
          </a:p>
        </p:txBody>
      </p:sp>
      <p:sp>
        <p:nvSpPr>
          <p:cNvPr id="7" name="TextBox 6"/>
          <p:cNvSpPr txBox="1"/>
          <p:nvPr/>
        </p:nvSpPr>
        <p:spPr>
          <a:xfrm>
            <a:off x="6841439" y="4239364"/>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4">
            <a:extLst>
              <a:ext uri="{28A0092B-C50C-407E-A947-70E740481C1C}">
                <a14:useLocalDpi xmlns:a14="http://schemas.microsoft.com/office/drawing/2010/main" val="0"/>
              </a:ext>
            </a:extLst>
          </a:blip>
          <a:srcRect r="65238"/>
          <a:stretch/>
        </p:blipFill>
        <p:spPr>
          <a:xfrm>
            <a:off x="20780806" y="40315006"/>
            <a:ext cx="3025003" cy="1066800"/>
          </a:xfrm>
          <a:prstGeom prst="rect">
            <a:avLst/>
          </a:prstGeom>
          <a:ln w="28575">
            <a:noFill/>
          </a:ln>
        </p:spPr>
      </p:pic>
      <p:sp>
        <p:nvSpPr>
          <p:cNvPr id="19" name="TextBox 18"/>
          <p:cNvSpPr txBox="1"/>
          <p:nvPr/>
        </p:nvSpPr>
        <p:spPr>
          <a:xfrm>
            <a:off x="962526" y="6130229"/>
            <a:ext cx="7749673" cy="7494276"/>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210643" y="6297423"/>
            <a:ext cx="20142200" cy="31669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latin typeface="Helvetica" charset="0"/>
                <a:ea typeface="Helvetica" charset="0"/>
                <a:cs typeface="Helvetica" charset="0"/>
              </a:rPr>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endParaRPr lang="en-US" sz="2300" dirty="0">
              <a:latin typeface="Helvetica" charset="0"/>
              <a:ea typeface="Helvetica" charset="0"/>
              <a:cs typeface="Helvetica" charset="0"/>
            </a:endParaRPr>
          </a:p>
        </p:txBody>
      </p:sp>
      <p:sp>
        <p:nvSpPr>
          <p:cNvPr id="21" name="TextBox 20"/>
          <p:cNvSpPr txBox="1"/>
          <p:nvPr/>
        </p:nvSpPr>
        <p:spPr>
          <a:xfrm>
            <a:off x="19126201" y="37299900"/>
            <a:ext cx="10172700" cy="2428274"/>
          </a:xfrm>
          <a:prstGeom prst="rect">
            <a:avLst/>
          </a:prstGeom>
          <a:noFill/>
          <a:ln w="28575" cmpd="sng">
            <a:no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Conclusion</a:t>
            </a:r>
          </a:p>
          <a:p>
            <a:pPr algn="just">
              <a:lnSpc>
                <a:spcPct val="30000"/>
              </a:lnSpc>
            </a:pPr>
            <a:endParaRPr lang="en-US" sz="2000" dirty="0" smtClean="0">
              <a:latin typeface="Gotham Book"/>
              <a:cs typeface="Gotham Book"/>
            </a:endParaRPr>
          </a:p>
          <a:p>
            <a:r>
              <a:rPr lang="en-US" sz="24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794169903"/>
              </p:ext>
            </p:extLst>
          </p:nvPr>
        </p:nvGraphicFramePr>
        <p:xfrm>
          <a:off x="19672383" y="26661883"/>
          <a:ext cx="6128143" cy="5286086"/>
        </p:xfrm>
        <a:graphic>
          <a:graphicData uri="http://schemas.openxmlformats.org/drawingml/2006/table">
            <a:tbl>
              <a:tblPr firstRow="1">
                <a:tableStyleId>{5940675A-B579-460E-94D1-54222C63F5DA}</a:tableStyleId>
              </a:tblPr>
              <a:tblGrid>
                <a:gridCol w="1911425"/>
                <a:gridCol w="4216718"/>
              </a:tblGrid>
              <a:tr h="370840">
                <a:tc>
                  <a:txBody>
                    <a:bodyPr/>
                    <a:lstStyle/>
                    <a:p>
                      <a:pPr algn="ctr"/>
                      <a:r>
                        <a:rPr lang="en-US" sz="2000" b="1" dirty="0" smtClean="0">
                          <a:latin typeface="Helvetica" charset="0"/>
                          <a:ea typeface="Helvetica" charset="0"/>
                          <a:cs typeface="Helvetica" charset="0"/>
                        </a:rPr>
                        <a:t>Column</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Helvetica" charset="0"/>
                          <a:ea typeface="Helvetica" charset="0"/>
                          <a:cs typeface="Helvetica" charset="0"/>
                        </a:rPr>
                        <a:t>Value</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id</a:t>
                      </a:r>
                      <a:endParaRPr lang="en-US" sz="2000" b="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SQL table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06">
                <a:tc>
                  <a:txBody>
                    <a:bodyPr/>
                    <a:lstStyle/>
                    <a:p>
                      <a:r>
                        <a:rPr lang="en-US" sz="2000" dirty="0" err="1" smtClean="0">
                          <a:latin typeface="Helvetica" charset="0"/>
                          <a:ea typeface="Helvetica" charset="0"/>
                          <a:cs typeface="Helvetica" charset="0"/>
                        </a:rPr>
                        <a:t>pid</a:t>
                      </a:r>
                      <a:endParaRPr lang="en-US" sz="2000" dirty="0" smtClean="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Core file or content object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session_id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Unique session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action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View, download, or stream</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ip_address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Acting user agent IP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referrer</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 agent origin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Impression</a:t>
                      </a:r>
                      <a:r>
                        <a:rPr lang="en-US" sz="2000" baseline="0" dirty="0" smtClean="0">
                          <a:latin typeface="Helvetica" charset="0"/>
                          <a:ea typeface="Helvetica" charset="0"/>
                          <a:cs typeface="Helvetica" charset="0"/>
                        </a:rPr>
                        <a:t> state</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user_agent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Entity that triggered the impression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public</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a:t>
                      </a:r>
                      <a:r>
                        <a:rPr lang="en-US" sz="2000" u="none" strike="noStrike" kern="1200" baseline="0" dirty="0" smtClean="0">
                          <a:effectLst/>
                          <a:latin typeface="Helvetica" charset="0"/>
                          <a:ea typeface="Helvetica" charset="0"/>
                          <a:cs typeface="Helvetica" charset="0"/>
                        </a:rPr>
                        <a:t> </a:t>
                      </a:r>
                      <a:r>
                        <a:rPr lang="en-US" sz="2000" u="none" strike="noStrike" kern="1200" dirty="0" smtClean="0">
                          <a:effectLst/>
                          <a:latin typeface="Helvetica" charset="0"/>
                          <a:ea typeface="Helvetica" charset="0"/>
                          <a:cs typeface="Helvetica" charset="0"/>
                        </a:rPr>
                        <a:t>agent’s classification</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created_at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Impression </a:t>
                      </a:r>
                      <a:r>
                        <a:rPr lang="en-US" sz="2000" u="none" strike="noStrike" kern="1200" dirty="0" err="1" smtClean="0">
                          <a:effectLst/>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updated_at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Entry update </a:t>
                      </a:r>
                      <a:r>
                        <a:rPr lang="en-US" sz="2000" dirty="0" err="1" smtClean="0">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processed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The </a:t>
                      </a:r>
                      <a:r>
                        <a:rPr lang="en-US" sz="2000" dirty="0" err="1" smtClean="0">
                          <a:latin typeface="Helvetica" charset="0"/>
                          <a:ea typeface="Helvetica" charset="0"/>
                          <a:cs typeface="Helvetica" charset="0"/>
                        </a:rPr>
                        <a:t>user_agent</a:t>
                      </a:r>
                      <a:r>
                        <a:rPr lang="en-US" sz="2000" baseline="0" dirty="0" err="1" smtClean="0">
                          <a:latin typeface="Helvetica" charset="0"/>
                          <a:ea typeface="Helvetica" charset="0"/>
                          <a:cs typeface="Helvetica" charset="0"/>
                        </a:rPr>
                        <a:t>'s</a:t>
                      </a:r>
                      <a:r>
                        <a:rPr lang="en-US" sz="2000" baseline="0" dirty="0" smtClean="0">
                          <a:latin typeface="Helvetica" charset="0"/>
                          <a:ea typeface="Helvetica" charset="0"/>
                          <a:cs typeface="Helvetica" charset="0"/>
                        </a:rPr>
                        <a:t> evaluation 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 name="TextBox 29"/>
          <p:cNvSpPr txBox="1"/>
          <p:nvPr/>
        </p:nvSpPr>
        <p:spPr>
          <a:xfrm>
            <a:off x="9201952" y="18706758"/>
            <a:ext cx="20143634" cy="242827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marL="342900" indent="-342900">
              <a:buFont typeface="Arial" charset="0"/>
              <a:buChar char="•"/>
            </a:pPr>
            <a:r>
              <a:rPr lang="en-US" sz="2400" dirty="0" smtClean="0"/>
              <a:t>When the impressions table is processed, the user agent value is compared against the known bots list. </a:t>
            </a:r>
          </a:p>
          <a:p>
            <a:pPr marL="342900" indent="-342900">
              <a:buFont typeface="Arial" charset="0"/>
              <a:buChar char="•"/>
            </a:pPr>
            <a:r>
              <a:rPr lang="en-US" sz="2400" dirty="0" smtClean="0"/>
              <a:t>If a user agent matches a known bot, the impression’s public value is set to "false" and filtered out of the statistics that are displayed to users in the interface.</a:t>
            </a:r>
          </a:p>
          <a:p>
            <a:pPr marL="342900" indent="-342900">
              <a:buFont typeface="Arial" charset="0"/>
              <a:buChar char="•"/>
            </a:pPr>
            <a:r>
              <a:rPr lang="en-US" sz="2400" dirty="0"/>
              <a:t>Jobs are run nightly and weekly</a:t>
            </a:r>
            <a:r>
              <a:rPr lang="en-US" sz="2400" dirty="0" smtClean="0"/>
              <a:t>. </a:t>
            </a:r>
            <a:endParaRPr lang="en-US" sz="2300" dirty="0">
              <a:latin typeface="Helvetica" charset="0"/>
              <a:ea typeface="Helvetica" charset="0"/>
              <a:cs typeface="Helvetica" charset="0"/>
            </a:endParaRPr>
          </a:p>
        </p:txBody>
      </p:sp>
      <p:sp>
        <p:nvSpPr>
          <p:cNvPr id="33" name="TextBox 32"/>
          <p:cNvSpPr txBox="1"/>
          <p:nvPr/>
        </p:nvSpPr>
        <p:spPr>
          <a:xfrm>
            <a:off x="9098684" y="25765673"/>
            <a:ext cx="4535567" cy="858614"/>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3600" dirty="0">
              <a:solidFill>
                <a:srgbClr val="2C3E50"/>
              </a:solidFill>
              <a:latin typeface="Gotham Medium"/>
              <a:cs typeface="Gotham Medium"/>
            </a:endParaRPr>
          </a:p>
        </p:txBody>
      </p:sp>
      <p:sp>
        <p:nvSpPr>
          <p:cNvPr id="34" name="TextBox 33"/>
          <p:cNvSpPr txBox="1"/>
          <p:nvPr/>
        </p:nvSpPr>
        <p:spPr>
          <a:xfrm>
            <a:off x="21511232" y="25748309"/>
            <a:ext cx="4013200" cy="858614"/>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Stored Values</a:t>
            </a:r>
            <a:endParaRPr lang="en-US" sz="3600" dirty="0">
              <a:solidFill>
                <a:srgbClr val="2C3E50"/>
              </a:solidFill>
              <a:latin typeface="Gotham Medium"/>
              <a:cs typeface="Gotham Medium"/>
            </a:endParaRPr>
          </a:p>
        </p:txBody>
      </p:sp>
      <p:sp>
        <p:nvSpPr>
          <p:cNvPr id="37" name="TextBox 36"/>
          <p:cNvSpPr txBox="1"/>
          <p:nvPr/>
        </p:nvSpPr>
        <p:spPr>
          <a:xfrm>
            <a:off x="9221328" y="21494252"/>
            <a:ext cx="20073257" cy="1689611"/>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a:t>When the impressions table is processed, the user agent value is compared against the known bots list. If a user agent matches a known bot, the impression’s public value is set to "false" and filtered out of the statistics that are displayed to users in the interface.</a:t>
            </a:r>
            <a:endParaRPr lang="en-US" sz="2300" dirty="0">
              <a:latin typeface="Helvetica" charset="0"/>
              <a:ea typeface="Helvetica" charset="0"/>
              <a:cs typeface="Helvetica"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92341550"/>
              </p:ext>
            </p:extLst>
          </p:nvPr>
        </p:nvGraphicFramePr>
        <p:xfrm>
          <a:off x="9250326" y="23679590"/>
          <a:ext cx="19904148" cy="1747520"/>
        </p:xfrm>
        <a:graphic>
          <a:graphicData uri="http://schemas.openxmlformats.org/drawingml/2006/table">
            <a:tbl>
              <a:tblPr firstRow="1" bandRow="1">
                <a:tableStyleId>{5C22544A-7EE6-4342-B048-85BDC9FD1C3A}</a:tableStyleId>
              </a:tblPr>
              <a:tblGrid>
                <a:gridCol w="932200"/>
                <a:gridCol w="1420272"/>
                <a:gridCol w="1602317"/>
                <a:gridCol w="1233899"/>
                <a:gridCol w="1743739"/>
                <a:gridCol w="2662000"/>
                <a:gridCol w="1476768"/>
                <a:gridCol w="3586580"/>
                <a:gridCol w="779972"/>
                <a:gridCol w="1627427"/>
                <a:gridCol w="1487754"/>
                <a:gridCol w="1351220"/>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02874" y="21775208"/>
            <a:ext cx="7749673" cy="1631133"/>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May 2015-May 2016</a:t>
            </a:r>
          </a:p>
          <a:p>
            <a:r>
              <a:rPr lang="en-US" sz="2300" dirty="0" smtClean="0">
                <a:latin typeface="Helvetica" charset="0"/>
                <a:ea typeface="Helvetica" charset="0"/>
                <a:cs typeface="Helvetica" charset="0"/>
              </a:rPr>
              <a:t>Based on files views</a:t>
            </a:r>
            <a:endParaRPr lang="en-US" sz="2300" dirty="0">
              <a:latin typeface="Helvetica" charset="0"/>
              <a:ea typeface="Helvetica" charset="0"/>
              <a:cs typeface="Helvetica" charset="0"/>
            </a:endParaRPr>
          </a:p>
        </p:txBody>
      </p:sp>
      <p:sp>
        <p:nvSpPr>
          <p:cNvPr id="44" name="TextBox 43"/>
          <p:cNvSpPr txBox="1"/>
          <p:nvPr/>
        </p:nvSpPr>
        <p:spPr>
          <a:xfrm>
            <a:off x="995184" y="14253183"/>
            <a:ext cx="7749673" cy="1277190"/>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and streams per month.</a:t>
            </a:r>
            <a:endParaRPr lang="en-US" sz="2300" dirty="0">
              <a:latin typeface="Helvetica" charset="0"/>
              <a:ea typeface="Helvetica" charset="0"/>
              <a:cs typeface="Helvetica" charset="0"/>
            </a:endParaRPr>
          </a:p>
        </p:txBody>
      </p:sp>
      <p:sp>
        <p:nvSpPr>
          <p:cNvPr id="46" name="TextBox 45"/>
          <p:cNvSpPr txBox="1"/>
          <p:nvPr/>
        </p:nvSpPr>
        <p:spPr>
          <a:xfrm>
            <a:off x="957063" y="31198479"/>
            <a:ext cx="7749673" cy="1277190"/>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Popular Items</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streams displayed per hour</a:t>
            </a:r>
            <a:endParaRPr lang="en-US" sz="2300" dirty="0">
              <a:latin typeface="Helvetica" charset="0"/>
              <a:ea typeface="Helvetica" charset="0"/>
              <a:cs typeface="Helvetica" charset="0"/>
            </a:endParaRPr>
          </a:p>
        </p:txBody>
      </p:sp>
      <p:sp>
        <p:nvSpPr>
          <p:cNvPr id="50" name="TextBox 49"/>
          <p:cNvSpPr txBox="1"/>
          <p:nvPr/>
        </p:nvSpPr>
        <p:spPr>
          <a:xfrm>
            <a:off x="14062044" y="9803379"/>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1131425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140157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1073442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10814477"/>
            <a:ext cx="365760" cy="365760"/>
          </a:xfrm>
          <a:prstGeom prst="rect">
            <a:avLst/>
          </a:prstGeom>
          <a:solidFill>
            <a:srgbClr val="A152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688610424"/>
              </p:ext>
            </p:extLst>
          </p:nvPr>
        </p:nvGraphicFramePr>
        <p:xfrm>
          <a:off x="15010682" y="11976330"/>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6" name="Chart 55"/>
          <p:cNvGraphicFramePr/>
          <p:nvPr>
            <p:extLst>
              <p:ext uri="{D42A27DB-BD31-4B8C-83A1-F6EECF244321}">
                <p14:modId xmlns:p14="http://schemas.microsoft.com/office/powerpoint/2010/main" val="1479001063"/>
              </p:ext>
            </p:extLst>
          </p:nvPr>
        </p:nvGraphicFramePr>
        <p:xfrm>
          <a:off x="21107736" y="11979750"/>
          <a:ext cx="8627911" cy="6019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p:cNvGraphicFramePr/>
          <p:nvPr>
            <p:extLst>
              <p:ext uri="{D42A27DB-BD31-4B8C-83A1-F6EECF244321}">
                <p14:modId xmlns:p14="http://schemas.microsoft.com/office/powerpoint/2010/main" val="852406895"/>
              </p:ext>
            </p:extLst>
          </p:nvPr>
        </p:nvGraphicFramePr>
        <p:xfrm>
          <a:off x="904852" y="23206895"/>
          <a:ext cx="7670498" cy="8073205"/>
        </p:xfrm>
        <a:graphic>
          <a:graphicData uri="http://schemas.openxmlformats.org/drawingml/2006/chart">
            <c:chart xmlns:c="http://schemas.openxmlformats.org/drawingml/2006/chart" xmlns:r="http://schemas.openxmlformats.org/officeDocument/2006/relationships" r:id="rId7"/>
          </a:graphicData>
        </a:graphic>
      </p:graphicFrame>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510" t="3414" r="16073" b="4969"/>
          <a:stretch/>
        </p:blipFill>
        <p:spPr>
          <a:xfrm>
            <a:off x="995432" y="15666005"/>
            <a:ext cx="7487683" cy="5947937"/>
          </a:xfrm>
          <a:prstGeom prst="rect">
            <a:avLst/>
          </a:prstGeom>
          <a:ln>
            <a:noFill/>
          </a:ln>
        </p:spPr>
      </p:pic>
      <p:sp>
        <p:nvSpPr>
          <p:cNvPr id="48" name="TextBox 47"/>
          <p:cNvSpPr txBox="1"/>
          <p:nvPr/>
        </p:nvSpPr>
        <p:spPr>
          <a:xfrm>
            <a:off x="9220200" y="30473711"/>
            <a:ext cx="9829800"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Daily Activity Per Hour</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streams displayed per hour. Helps inform our decision about when to schedule deploys. (Best time, Saturday at 3am. Most reasonable time, Wednesdays, 7am.</a:t>
            </a:r>
            <a:endParaRPr lang="en-US" sz="2300" dirty="0">
              <a:latin typeface="Helvetica" charset="0"/>
              <a:ea typeface="Helvetica" charset="0"/>
              <a:cs typeface="Helvetica" charset="0"/>
            </a:endParaRPr>
          </a:p>
        </p:txBody>
      </p:sp>
      <p:sp>
        <p:nvSpPr>
          <p:cNvPr id="52" name="TextBox 51"/>
          <p:cNvSpPr txBox="1"/>
          <p:nvPr/>
        </p:nvSpPr>
        <p:spPr>
          <a:xfrm>
            <a:off x="19278600" y="33838243"/>
            <a:ext cx="9867900" cy="2339019"/>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Next Steps</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marL="342900" indent="-342900">
              <a:buFont typeface="Arial" charset="0"/>
              <a:buChar char="•"/>
            </a:pPr>
            <a:r>
              <a:rPr lang="en-US" sz="2300" dirty="0" smtClean="0">
                <a:latin typeface="Helvetica" charset="0"/>
                <a:ea typeface="Helvetica" charset="0"/>
                <a:cs typeface="Helvetica" charset="0"/>
              </a:rPr>
              <a:t>Process more statistics to improve our process</a:t>
            </a:r>
            <a:endParaRPr lang="en-US" sz="2300" dirty="0">
              <a:latin typeface="Helvetica" charset="0"/>
              <a:ea typeface="Helvetica" charset="0"/>
              <a:cs typeface="Helvetica" charset="0"/>
            </a:endParaRPr>
          </a:p>
          <a:p>
            <a:pPr marL="342900" indent="-342900">
              <a:buFont typeface="Arial" charset="0"/>
              <a:buChar char="•"/>
            </a:pPr>
            <a:r>
              <a:rPr lang="en-US" sz="2300" dirty="0" smtClean="0">
                <a:latin typeface="Helvetica" charset="0"/>
                <a:ea typeface="Helvetica" charset="0"/>
                <a:cs typeface="Helvetica" charset="0"/>
              </a:rPr>
              <a:t>Regular </a:t>
            </a:r>
            <a:r>
              <a:rPr lang="en-US" sz="2300" dirty="0">
                <a:latin typeface="Helvetica" charset="0"/>
                <a:ea typeface="Helvetica" charset="0"/>
                <a:cs typeface="Helvetica" charset="0"/>
              </a:rPr>
              <a:t>processing/reviewing of agents list for new </a:t>
            </a:r>
            <a:r>
              <a:rPr lang="en-US" sz="2300" dirty="0" smtClean="0">
                <a:latin typeface="Helvetica" charset="0"/>
                <a:ea typeface="Helvetica" charset="0"/>
                <a:cs typeface="Helvetica" charset="0"/>
              </a:rPr>
              <a:t>bots</a:t>
            </a:r>
          </a:p>
          <a:p>
            <a:pPr marL="342900" indent="-342900">
              <a:buFont typeface="Arial" charset="0"/>
              <a:buChar char="•"/>
            </a:pPr>
            <a:r>
              <a:rPr lang="en-US" sz="2300" dirty="0" smtClean="0">
                <a:latin typeface="Helvetica" charset="0"/>
                <a:ea typeface="Helvetica" charset="0"/>
                <a:cs typeface="Helvetica" charset="0"/>
              </a:rPr>
              <a:t>Aggregated </a:t>
            </a:r>
            <a:r>
              <a:rPr lang="en-US" sz="2300" dirty="0">
                <a:latin typeface="Helvetica" charset="0"/>
                <a:ea typeface="Helvetica" charset="0"/>
                <a:cs typeface="Helvetica" charset="0"/>
              </a:rPr>
              <a:t>statistics for Curator's </a:t>
            </a:r>
            <a:r>
              <a:rPr lang="en-US" sz="2300" dirty="0" smtClean="0">
                <a:latin typeface="Helvetica" charset="0"/>
                <a:ea typeface="Helvetica" charset="0"/>
                <a:cs typeface="Helvetica" charset="0"/>
              </a:rPr>
              <a:t>Interface</a:t>
            </a:r>
          </a:p>
          <a:p>
            <a:pPr marL="342900" indent="-342900">
              <a:buFont typeface="Arial" charset="0"/>
              <a:buChar char="•"/>
            </a:pPr>
            <a:r>
              <a:rPr lang="en-US" sz="2300" dirty="0" smtClean="0">
                <a:latin typeface="Helvetica" charset="0"/>
                <a:ea typeface="Helvetica" charset="0"/>
                <a:cs typeface="Helvetica" charset="0"/>
              </a:rPr>
              <a:t>Google </a:t>
            </a:r>
            <a:r>
              <a:rPr lang="en-US" sz="2300" dirty="0">
                <a:latin typeface="Helvetica" charset="0"/>
                <a:ea typeface="Helvetica" charset="0"/>
                <a:cs typeface="Helvetica" charset="0"/>
              </a:rPr>
              <a:t>Indexing Workbench statistics</a:t>
            </a:r>
          </a:p>
        </p:txBody>
      </p:sp>
      <p:pic>
        <p:nvPicPr>
          <p:cNvPr id="13" name="Picture 12"/>
          <p:cNvPicPr>
            <a:picLocks noChangeAspect="1"/>
          </p:cNvPicPr>
          <p:nvPr/>
        </p:nvPicPr>
        <p:blipFill rotWithShape="1">
          <a:blip r:embed="rId9">
            <a:extLst>
              <a:ext uri="{28A0092B-C50C-407E-A947-70E740481C1C}">
                <a14:useLocalDpi xmlns:a14="http://schemas.microsoft.com/office/drawing/2010/main" val="0"/>
              </a:ext>
            </a:extLst>
          </a:blip>
          <a:srcRect t="2964" r="13889" b="3449"/>
          <a:stretch/>
        </p:blipFill>
        <p:spPr>
          <a:xfrm>
            <a:off x="9312645" y="32444563"/>
            <a:ext cx="9779000" cy="6920818"/>
          </a:xfrm>
          <a:prstGeom prst="rect">
            <a:avLst/>
          </a:prstGeom>
        </p:spPr>
      </p:pic>
      <p:pic>
        <p:nvPicPr>
          <p:cNvPr id="22" name="Picture 21"/>
          <p:cNvPicPr>
            <a:picLocks noChangeAspect="1"/>
          </p:cNvPicPr>
          <p:nvPr/>
        </p:nvPicPr>
        <p:blipFill rotWithShape="1">
          <a:blip r:embed="rId10">
            <a:extLst>
              <a:ext uri="{28A0092B-C50C-407E-A947-70E740481C1C}">
                <a14:useLocalDpi xmlns:a14="http://schemas.microsoft.com/office/drawing/2010/main" val="0"/>
              </a:ext>
            </a:extLst>
          </a:blip>
          <a:srcRect t="6163"/>
          <a:stretch/>
        </p:blipFill>
        <p:spPr>
          <a:xfrm>
            <a:off x="987056" y="32663219"/>
            <a:ext cx="7731642" cy="9158618"/>
          </a:xfrm>
          <a:prstGeom prst="rect">
            <a:avLst/>
          </a:prstGeom>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7"/>
            <a:ext cx="20138065" cy="12138838"/>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190038" y="39852600"/>
            <a:ext cx="20092027" cy="2005013"/>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190038" y="18745201"/>
            <a:ext cx="20092027" cy="2065020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5400000">
            <a:off x="19061985" y="29544931"/>
            <a:ext cx="457200" cy="20169028"/>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5" name="TextBox 14"/>
          <p:cNvSpPr txBox="1"/>
          <p:nvPr/>
        </p:nvSpPr>
        <p:spPr>
          <a:xfrm>
            <a:off x="9486900" y="26555701"/>
            <a:ext cx="13449300" cy="954107"/>
          </a:xfrm>
          <a:prstGeom prst="rect">
            <a:avLst/>
          </a:prstGeom>
          <a:noFill/>
        </p:spPr>
        <p:txBody>
          <a:bodyPr wrap="square" rtlCol="0">
            <a:spAutoFit/>
          </a:bodyPr>
          <a:lstStyle/>
          <a:p>
            <a:r>
              <a:rPr lang="en-US" sz="2800" dirty="0">
                <a:latin typeface="Helvetica" charset="0"/>
                <a:ea typeface="Helvetica" charset="0"/>
                <a:cs typeface="Helvetica" charset="0"/>
              </a:rPr>
              <a:t>*archive*, *bot*, *crawl*, *curl*, *java*, *lynx*, </a:t>
            </a:r>
            <a:endParaRPr lang="en-US" sz="2800" dirty="0" smtClean="0">
              <a:latin typeface="Helvetica" charset="0"/>
              <a:ea typeface="Helvetica" charset="0"/>
              <a:cs typeface="Helvetica" charset="0"/>
            </a:endParaRPr>
          </a:p>
          <a:p>
            <a:r>
              <a:rPr lang="en-US" sz="2800" dirty="0" smtClean="0">
                <a:latin typeface="Helvetica" charset="0"/>
                <a:ea typeface="Helvetica" charset="0"/>
                <a:cs typeface="Helvetica" charset="0"/>
              </a:rPr>
              <a:t>*</a:t>
            </a:r>
            <a:r>
              <a:rPr lang="en-US" sz="2800" dirty="0" err="1">
                <a:latin typeface="Helvetica" charset="0"/>
                <a:ea typeface="Helvetica" charset="0"/>
                <a:cs typeface="Helvetica" charset="0"/>
              </a:rPr>
              <a:t>nutch</a:t>
            </a:r>
            <a:r>
              <a:rPr lang="en-US" sz="2800" dirty="0">
                <a:latin typeface="Helvetica" charset="0"/>
                <a:ea typeface="Helvetica" charset="0"/>
                <a:cs typeface="Helvetica" charset="0"/>
              </a:rPr>
              <a:t>*, *scrape*, *</a:t>
            </a:r>
            <a:r>
              <a:rPr lang="en-US" sz="2800" dirty="0" err="1">
                <a:latin typeface="Helvetica" charset="0"/>
                <a:ea typeface="Helvetica" charset="0"/>
                <a:cs typeface="Helvetica" charset="0"/>
              </a:rPr>
              <a:t>scrapy</a:t>
            </a:r>
            <a:r>
              <a:rPr lang="en-US" sz="2800" dirty="0">
                <a:latin typeface="Helvetica" charset="0"/>
                <a:ea typeface="Helvetica" charset="0"/>
                <a:cs typeface="Helvetica" charset="0"/>
              </a:rPr>
              <a:t>*, *slurp*, *spider*</a:t>
            </a:r>
          </a:p>
        </p:txBody>
      </p:sp>
      <p:sp>
        <p:nvSpPr>
          <p:cNvPr id="47" name="Rectangle 46"/>
          <p:cNvSpPr/>
          <p:nvPr/>
        </p:nvSpPr>
        <p:spPr>
          <a:xfrm rot="10800000">
            <a:off x="19240500" y="37033199"/>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9" name="Rectangle 48"/>
          <p:cNvSpPr/>
          <p:nvPr/>
        </p:nvSpPr>
        <p:spPr>
          <a:xfrm rot="16200000">
            <a:off x="12413143" y="32392455"/>
            <a:ext cx="137160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790226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3799</TotalTime>
  <Words>1593</Words>
  <Application>Microsoft Macintosh PowerPoint</Application>
  <PresentationFormat>Custom</PresentationFormat>
  <Paragraphs>285</Paragraphs>
  <Slides>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Calibri</vt:lpstr>
      <vt:lpstr>Calibri Light</vt:lpstr>
      <vt:lpstr>Gotham Bold</vt:lpstr>
      <vt:lpstr>Gotham Book</vt:lpstr>
      <vt:lpstr>Gotham Medium</vt:lpstr>
      <vt:lpstr>Helvetica</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70</cp:revision>
  <dcterms:created xsi:type="dcterms:W3CDTF">2016-05-18T13:00:18Z</dcterms:created>
  <dcterms:modified xsi:type="dcterms:W3CDTF">2016-05-28T13:22:01Z</dcterms:modified>
</cp:coreProperties>
</file>