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9" r:id="rId1"/>
  </p:sldMasterIdLst>
  <p:sldIdLst>
    <p:sldId id="256" r:id="rId2"/>
    <p:sldId id="257" r:id="rId3"/>
    <p:sldId id="258" r:id="rId4"/>
    <p:sldId id="259" r:id="rId5"/>
    <p:sldId id="260" r:id="rId6"/>
    <p:sldId id="261" r:id="rId7"/>
    <p:sldId id="262" r:id="rId8"/>
    <p:sldId id="264" r:id="rId9"/>
    <p:sldId id="265"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28"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5E586189-2788-254D-A94D-FBB89AEDFCCF}"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86189-2788-254D-A94D-FBB89AEDFCCF}"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5E586189-2788-254D-A94D-FBB89AEDFCCF}"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5E586189-2788-254D-A94D-FBB89AEDFCCF}" type="datetimeFigureOut">
              <a:rPr lang="en-US" smtClean="0"/>
              <a:t>9/30/15</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BA8E7DB7-8936-F445-BA43-AC38079321D2}"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E586189-2788-254D-A94D-FBB89AEDFCCF}" type="datetimeFigureOut">
              <a:rPr lang="en-US" smtClean="0"/>
              <a:t>9/30/15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86189-2788-254D-A94D-FBB89AEDFCCF}" type="datetimeFigureOut">
              <a:rPr lang="en-US" smtClean="0"/>
              <a:t>9/30/15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5E586189-2788-254D-A94D-FBB89AEDFCCF}"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5E586189-2788-254D-A94D-FBB89AEDFCCF}" type="datetimeFigureOut">
              <a:rPr lang="en-US" smtClean="0"/>
              <a:t>9/30/15</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BA8E7DB7-8936-F445-BA43-AC38079321D2}"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DRS Project </a:t>
            </a:r>
            <a:r>
              <a:rPr lang="en-US" dirty="0" smtClean="0"/>
              <a:t>Toolkit</a:t>
            </a:r>
            <a:endParaRPr lang="en-US" dirty="0"/>
          </a:p>
        </p:txBody>
      </p:sp>
      <p:sp>
        <p:nvSpPr>
          <p:cNvPr id="3" name="Subtitle 2"/>
          <p:cNvSpPr>
            <a:spLocks noGrp="1"/>
          </p:cNvSpPr>
          <p:nvPr>
            <p:ph type="subTitle" idx="1"/>
          </p:nvPr>
        </p:nvSpPr>
        <p:spPr>
          <a:xfrm>
            <a:off x="1371600" y="3886200"/>
            <a:ext cx="6400800" cy="769914"/>
          </a:xfrm>
        </p:spPr>
        <p:txBody>
          <a:bodyPr/>
          <a:lstStyle/>
          <a:p>
            <a:r>
              <a:rPr lang="en-US" dirty="0"/>
              <a:t>A Scalable Model for Digital Projects</a:t>
            </a:r>
          </a:p>
        </p:txBody>
      </p:sp>
    </p:spTree>
    <p:extLst>
      <p:ext uri="{BB962C8B-B14F-4D97-AF65-F5344CB8AC3E}">
        <p14:creationId xmlns:p14="http://schemas.microsoft.com/office/powerpoint/2010/main" val="2157340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Scalability, Sustainability, </a:t>
            </a:r>
            <a:r>
              <a:rPr lang="en-US" dirty="0"/>
              <a:t>and Future </a:t>
            </a:r>
            <a:r>
              <a:rPr lang="en-US" dirty="0" smtClean="0"/>
              <a:t>Planning</a:t>
            </a:r>
            <a:endParaRPr lang="en-US" dirty="0"/>
          </a:p>
        </p:txBody>
      </p:sp>
      <p:sp>
        <p:nvSpPr>
          <p:cNvPr id="3" name="Content Placeholder 2"/>
          <p:cNvSpPr>
            <a:spLocks noGrp="1"/>
          </p:cNvSpPr>
          <p:nvPr>
            <p:ph idx="1"/>
          </p:nvPr>
        </p:nvSpPr>
        <p:spPr/>
        <p:txBody>
          <a:bodyPr>
            <a:normAutofit fontScale="85000" lnSpcReduction="20000"/>
          </a:bodyPr>
          <a:lstStyle/>
          <a:p>
            <a:pPr>
              <a:spcBef>
                <a:spcPts val="500"/>
              </a:spcBef>
            </a:pPr>
            <a:r>
              <a:rPr lang="en-US" dirty="0" smtClean="0"/>
              <a:t>Sustainability and Scalability</a:t>
            </a:r>
            <a:endParaRPr lang="en-US" dirty="0"/>
          </a:p>
          <a:p>
            <a:pPr lvl="1">
              <a:spcBef>
                <a:spcPts val="500"/>
              </a:spcBef>
            </a:pPr>
            <a:r>
              <a:rPr lang="en-US" dirty="0"/>
              <a:t>Applying updates</a:t>
            </a:r>
          </a:p>
          <a:p>
            <a:pPr lvl="1">
              <a:spcBef>
                <a:spcPts val="500"/>
              </a:spcBef>
            </a:pPr>
            <a:r>
              <a:rPr lang="en-US" dirty="0"/>
              <a:t>Creating new sites</a:t>
            </a:r>
          </a:p>
          <a:p>
            <a:pPr lvl="1">
              <a:spcBef>
                <a:spcPts val="500"/>
              </a:spcBef>
            </a:pPr>
            <a:r>
              <a:rPr lang="en-US" dirty="0"/>
              <a:t>Managed vs. Unmanaged Toolkit sites</a:t>
            </a:r>
          </a:p>
          <a:p>
            <a:pPr lvl="2">
              <a:spcBef>
                <a:spcPts val="500"/>
              </a:spcBef>
            </a:pPr>
            <a:r>
              <a:rPr lang="en-US" dirty="0"/>
              <a:t>Will spin up a full Toolkit </a:t>
            </a:r>
            <a:r>
              <a:rPr lang="en-US" dirty="0" err="1"/>
              <a:t>Wordpress</a:t>
            </a:r>
            <a:r>
              <a:rPr lang="en-US" dirty="0"/>
              <a:t> site, but the project must develop new features on their own with minimal support</a:t>
            </a:r>
          </a:p>
          <a:p>
            <a:pPr lvl="2">
              <a:spcBef>
                <a:spcPts val="500"/>
              </a:spcBef>
            </a:pPr>
            <a:r>
              <a:rPr lang="en-US" dirty="0" err="1"/>
              <a:t>Arader</a:t>
            </a:r>
            <a:r>
              <a:rPr lang="en-US" dirty="0"/>
              <a:t> vs. NU Press</a:t>
            </a:r>
          </a:p>
          <a:p>
            <a:pPr>
              <a:spcBef>
                <a:spcPts val="500"/>
              </a:spcBef>
            </a:pPr>
            <a:r>
              <a:rPr lang="en-US" dirty="0"/>
              <a:t>Future Planning</a:t>
            </a:r>
          </a:p>
          <a:p>
            <a:pPr lvl="1">
              <a:spcBef>
                <a:spcPts val="500"/>
              </a:spcBef>
            </a:pPr>
            <a:r>
              <a:rPr lang="en-US" dirty="0"/>
              <a:t>Out of Pilot</a:t>
            </a:r>
          </a:p>
          <a:p>
            <a:pPr lvl="1">
              <a:spcBef>
                <a:spcPts val="500"/>
              </a:spcBef>
            </a:pPr>
            <a:r>
              <a:rPr lang="en-US" dirty="0"/>
              <a:t>New round of proposals to create new toolkit elements</a:t>
            </a:r>
          </a:p>
          <a:p>
            <a:pPr>
              <a:spcBef>
                <a:spcPts val="500"/>
              </a:spcBef>
            </a:pPr>
            <a:r>
              <a:rPr lang="en-US" dirty="0"/>
              <a:t>Future development</a:t>
            </a:r>
          </a:p>
          <a:p>
            <a:pPr lvl="1">
              <a:spcBef>
                <a:spcPts val="500"/>
              </a:spcBef>
            </a:pPr>
            <a:r>
              <a:rPr lang="en-US" dirty="0"/>
              <a:t>Sets integration</a:t>
            </a:r>
          </a:p>
          <a:p>
            <a:pPr lvl="1">
              <a:spcBef>
                <a:spcPts val="500"/>
              </a:spcBef>
            </a:pPr>
            <a:r>
              <a:rPr lang="en-US" dirty="0"/>
              <a:t>Possible integration with other repos</a:t>
            </a:r>
          </a:p>
          <a:p>
            <a:pPr lvl="1">
              <a:spcBef>
                <a:spcPts val="500"/>
              </a:spcBef>
            </a:pPr>
            <a:r>
              <a:rPr lang="en-US" dirty="0"/>
              <a:t>If funded, will implement TEI enabled elements</a:t>
            </a:r>
          </a:p>
          <a:p>
            <a:pPr>
              <a:spcBef>
                <a:spcPts val="500"/>
              </a:spcBef>
            </a:pPr>
            <a:endParaRPr lang="en-US" dirty="0"/>
          </a:p>
        </p:txBody>
      </p:sp>
    </p:spTree>
    <p:extLst>
      <p:ext uri="{BB962C8B-B14F-4D97-AF65-F5344CB8AC3E}">
        <p14:creationId xmlns:p14="http://schemas.microsoft.com/office/powerpoint/2010/main" val="321162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a:t>About the Digital Scholarship </a:t>
            </a:r>
            <a:r>
              <a:rPr lang="en-US" dirty="0" smtClean="0"/>
              <a:t>Group</a:t>
            </a:r>
          </a:p>
          <a:p>
            <a:r>
              <a:rPr lang="en-US" dirty="0" smtClean="0"/>
              <a:t>The Digital Repository Service</a:t>
            </a:r>
            <a:endParaRPr lang="en-US" dirty="0"/>
          </a:p>
          <a:p>
            <a:r>
              <a:rPr lang="en-US" dirty="0" smtClean="0"/>
              <a:t>DRS </a:t>
            </a:r>
            <a:r>
              <a:rPr lang="en-US" dirty="0"/>
              <a:t>Project Toolkit Pilot Timeline</a:t>
            </a:r>
          </a:p>
          <a:p>
            <a:r>
              <a:rPr lang="en-US" dirty="0" smtClean="0"/>
              <a:t>Toolkit </a:t>
            </a:r>
            <a:r>
              <a:rPr lang="en-US" dirty="0"/>
              <a:t>Goals</a:t>
            </a:r>
          </a:p>
          <a:p>
            <a:r>
              <a:rPr lang="en-US" dirty="0"/>
              <a:t>Pilot Planning</a:t>
            </a:r>
          </a:p>
          <a:p>
            <a:r>
              <a:rPr lang="en-US" dirty="0"/>
              <a:t>Toolkit </a:t>
            </a:r>
            <a:r>
              <a:rPr lang="en-US" dirty="0" smtClean="0"/>
              <a:t>Implementation</a:t>
            </a:r>
            <a:endParaRPr lang="en-US" dirty="0"/>
          </a:p>
          <a:p>
            <a:r>
              <a:rPr lang="en-US" dirty="0" smtClean="0"/>
              <a:t>Scalability, Sustainability, </a:t>
            </a:r>
            <a:r>
              <a:rPr lang="en-US" dirty="0"/>
              <a:t>and </a:t>
            </a:r>
            <a:r>
              <a:rPr lang="en-US" dirty="0" smtClean="0"/>
              <a:t>Future Planning</a:t>
            </a:r>
            <a:endParaRPr lang="en-US" dirty="0"/>
          </a:p>
        </p:txBody>
      </p:sp>
    </p:spTree>
    <p:extLst>
      <p:ext uri="{BB962C8B-B14F-4D97-AF65-F5344CB8AC3E}">
        <p14:creationId xmlns:p14="http://schemas.microsoft.com/office/powerpoint/2010/main" val="275478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Scholarship Group</a:t>
            </a:r>
            <a:endParaRPr lang="en-US" dirty="0"/>
          </a:p>
        </p:txBody>
      </p:sp>
      <p:sp>
        <p:nvSpPr>
          <p:cNvPr id="4" name="Content Placeholder 3"/>
          <p:cNvSpPr>
            <a:spLocks noGrp="1"/>
          </p:cNvSpPr>
          <p:nvPr>
            <p:ph sz="half" idx="1"/>
          </p:nvPr>
        </p:nvSpPr>
        <p:spPr/>
        <p:txBody>
          <a:bodyPr>
            <a:normAutofit fontScale="77500" lnSpcReduction="20000"/>
          </a:bodyPr>
          <a:lstStyle/>
          <a:p>
            <a:pPr marL="0" indent="0">
              <a:buNone/>
            </a:pPr>
            <a:r>
              <a:rPr lang="en-US" dirty="0" smtClean="0"/>
              <a:t>The </a:t>
            </a:r>
            <a:r>
              <a:rPr lang="en-US" dirty="0"/>
              <a:t>Library’s Digital Scholarship Group (DSG) partners with these research efforts through an agenda of applied research that draws upon a wide range of expertise in data modeling, digital publishing, digitization, metadata, text encoding and user experience, and by running workshops, hosting scholarly events, collaborating with other units on campus, and by offering practical help with traditional and evolving methodologies. </a:t>
            </a:r>
          </a:p>
        </p:txBody>
      </p:sp>
      <p:sp>
        <p:nvSpPr>
          <p:cNvPr id="5" name="Content Placeholder 4"/>
          <p:cNvSpPr>
            <a:spLocks noGrp="1"/>
          </p:cNvSpPr>
          <p:nvPr>
            <p:ph sz="half" idx="2"/>
          </p:nvPr>
        </p:nvSpPr>
        <p:spPr/>
        <p:txBody>
          <a:bodyPr>
            <a:normAutofit fontScale="77500" lnSpcReduction="20000"/>
          </a:bodyPr>
          <a:lstStyle/>
          <a:p>
            <a:pPr marL="0" indent="0">
              <a:spcBef>
                <a:spcPts val="0"/>
              </a:spcBef>
              <a:buNone/>
            </a:pPr>
            <a:r>
              <a:rPr lang="en-US" b="1" dirty="0" smtClean="0"/>
              <a:t>DSG Toolkit Team</a:t>
            </a:r>
          </a:p>
          <a:p>
            <a:pPr marL="0" indent="0">
              <a:spcBef>
                <a:spcPts val="0"/>
              </a:spcBef>
              <a:buNone/>
            </a:pPr>
            <a:endParaRPr lang="en-US" b="1" dirty="0" smtClean="0"/>
          </a:p>
          <a:p>
            <a:pPr>
              <a:spcBef>
                <a:spcPts val="0"/>
              </a:spcBef>
            </a:pPr>
            <a:r>
              <a:rPr lang="en-US" dirty="0" smtClean="0"/>
              <a:t>Param </a:t>
            </a:r>
            <a:r>
              <a:rPr lang="en-US" dirty="0" err="1"/>
              <a:t>Ajmera</a:t>
            </a:r>
            <a:r>
              <a:rPr lang="en-US" dirty="0"/>
              <a:t> - </a:t>
            </a:r>
          </a:p>
          <a:p>
            <a:pPr>
              <a:spcBef>
                <a:spcPts val="0"/>
              </a:spcBef>
              <a:buSzPct val="100000"/>
            </a:pPr>
            <a:r>
              <a:rPr lang="en-US" dirty="0"/>
              <a:t>David Cliff - Senior Digital Library Developer</a:t>
            </a:r>
          </a:p>
          <a:p>
            <a:pPr>
              <a:spcBef>
                <a:spcPts val="0"/>
              </a:spcBef>
            </a:pPr>
            <a:r>
              <a:rPr lang="en-US" dirty="0"/>
              <a:t>Dave Decamp - </a:t>
            </a:r>
          </a:p>
          <a:p>
            <a:pPr>
              <a:spcBef>
                <a:spcPts val="0"/>
              </a:spcBef>
            </a:pPr>
            <a:r>
              <a:rPr lang="en-US" dirty="0"/>
              <a:t>Julia Flanders - Director, Digital Scholarship Group</a:t>
            </a:r>
          </a:p>
          <a:p>
            <a:pPr>
              <a:spcBef>
                <a:spcPts val="0"/>
              </a:spcBef>
            </a:pPr>
            <a:r>
              <a:rPr lang="en-US" dirty="0" err="1"/>
              <a:t>Abbie</a:t>
            </a:r>
            <a:r>
              <a:rPr lang="en-US" dirty="0"/>
              <a:t> Levesque - DSG Coordinator</a:t>
            </a:r>
          </a:p>
          <a:p>
            <a:pPr>
              <a:spcBef>
                <a:spcPts val="0"/>
              </a:spcBef>
            </a:pPr>
            <a:r>
              <a:rPr lang="en-US" dirty="0"/>
              <a:t>Jim McGrath - DSG Coordinator</a:t>
            </a:r>
          </a:p>
          <a:p>
            <a:pPr>
              <a:spcBef>
                <a:spcPts val="0"/>
              </a:spcBef>
            </a:pPr>
            <a:r>
              <a:rPr lang="en-US" dirty="0"/>
              <a:t>Greg Palermo - </a:t>
            </a:r>
          </a:p>
          <a:p>
            <a:pPr>
              <a:spcBef>
                <a:spcPts val="0"/>
              </a:spcBef>
            </a:pPr>
            <a:r>
              <a:rPr lang="en-US" dirty="0"/>
              <a:t>Amanda Rust - Assistant Director, Digital Scholarship Group</a:t>
            </a:r>
          </a:p>
          <a:p>
            <a:pPr>
              <a:spcBef>
                <a:spcPts val="0"/>
              </a:spcBef>
            </a:pPr>
            <a:r>
              <a:rPr lang="en-US" dirty="0"/>
              <a:t>Sarah Sweeney - Digital Repository Manager</a:t>
            </a:r>
          </a:p>
          <a:p>
            <a:pPr>
              <a:spcBef>
                <a:spcPts val="0"/>
              </a:spcBef>
            </a:pPr>
            <a:r>
              <a:rPr lang="en-US" dirty="0"/>
              <a:t>Patrick Yott - Associate Dean, Digital Strategies and Services</a:t>
            </a:r>
          </a:p>
          <a:p>
            <a:pPr>
              <a:spcBef>
                <a:spcPts val="0"/>
              </a:spcBef>
            </a:pPr>
            <a:r>
              <a:rPr lang="en-US" dirty="0"/>
              <a:t>Eli </a:t>
            </a:r>
            <a:r>
              <a:rPr lang="en-US" dirty="0" err="1"/>
              <a:t>Zoller</a:t>
            </a:r>
            <a:r>
              <a:rPr lang="en-US" dirty="0"/>
              <a:t> - Web Developer and Designer</a:t>
            </a:r>
          </a:p>
          <a:p>
            <a:endParaRPr lang="en-US" dirty="0"/>
          </a:p>
        </p:txBody>
      </p:sp>
    </p:spTree>
    <p:extLst>
      <p:ext uri="{BB962C8B-B14F-4D97-AF65-F5344CB8AC3E}">
        <p14:creationId xmlns:p14="http://schemas.microsoft.com/office/powerpoint/2010/main" val="10792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DRS Project Toolkit Timeline</a:t>
            </a:r>
            <a:endParaRPr lang="en-US" dirty="0"/>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839937392"/>
              </p:ext>
            </p:extLst>
          </p:nvPr>
        </p:nvGraphicFramePr>
        <p:xfrm>
          <a:off x="1114425" y="2318803"/>
          <a:ext cx="7349974" cy="4348480"/>
        </p:xfrm>
        <a:graphic>
          <a:graphicData uri="http://schemas.openxmlformats.org/drawingml/2006/table">
            <a:tbl>
              <a:tblPr firstRow="1" bandRow="1">
                <a:tableStyleId>{2D5ABB26-0587-4C30-8999-92F81FD0307C}</a:tableStyleId>
              </a:tblPr>
              <a:tblGrid>
                <a:gridCol w="2711687"/>
                <a:gridCol w="4638287"/>
              </a:tblGrid>
              <a:tr h="370840">
                <a:tc>
                  <a:txBody>
                    <a:bodyPr/>
                    <a:lstStyle/>
                    <a:p>
                      <a:r>
                        <a:rPr lang="en-US" dirty="0" smtClean="0"/>
                        <a:t>September 30, 2014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Toolkit planning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October 2014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DRS Soft Launch</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February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DRS Project Toolkit Call for Proposals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March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 Specification</a:t>
                      </a:r>
                      <a:r>
                        <a:rPr lang="en-US" baseline="0" dirty="0" smtClean="0"/>
                        <a:t> Design</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April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Project Selection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Project work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API Development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err="1" smtClean="0"/>
                        <a:t>Wordpress</a:t>
                      </a:r>
                      <a:r>
                        <a:rPr lang="en-US" dirty="0" smtClean="0"/>
                        <a:t> Development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August 2015</a:t>
                      </a:r>
                    </a:p>
                  </a:txBody>
                  <a:tcPr/>
                </a:tc>
                <a:tc>
                  <a:txBody>
                    <a:bodyPr/>
                    <a:lstStyle/>
                    <a:p>
                      <a:r>
                        <a:rPr lang="en-US" dirty="0" err="1" smtClean="0"/>
                        <a:t>Wordpress</a:t>
                      </a:r>
                      <a:r>
                        <a:rPr lang="en-US" dirty="0" smtClean="0"/>
                        <a:t> template alpha testing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September 2015</a:t>
                      </a:r>
                    </a:p>
                  </a:txBody>
                  <a:tcPr/>
                </a:tc>
                <a:tc>
                  <a:txBody>
                    <a:bodyPr/>
                    <a:lstStyle/>
                    <a:p>
                      <a:r>
                        <a:rPr lang="en-US" dirty="0" err="1" smtClean="0"/>
                        <a:t>Wordpress</a:t>
                      </a:r>
                      <a:r>
                        <a:rPr lang="en-US" baseline="0" dirty="0" smtClean="0"/>
                        <a:t> tweaks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October 2015</a:t>
                      </a:r>
                    </a:p>
                  </a:txBody>
                  <a:tcPr/>
                </a:tc>
                <a:tc>
                  <a:txBody>
                    <a:bodyPr/>
                    <a:lstStyle/>
                    <a:p>
                      <a:r>
                        <a:rPr lang="en-US" dirty="0" err="1" smtClean="0"/>
                        <a:t>Wordpress</a:t>
                      </a:r>
                      <a:r>
                        <a:rPr lang="en-US" baseline="0" dirty="0" smtClean="0"/>
                        <a:t> template complete, shipped to projects</a:t>
                      </a:r>
                      <a:endParaRPr lang="en-US" dirty="0" smtClean="0"/>
                    </a:p>
                  </a:txBody>
                  <a:tcPr/>
                </a:tc>
              </a:tr>
            </a:tbl>
          </a:graphicData>
        </a:graphic>
      </p:graphicFrame>
    </p:spTree>
    <p:extLst>
      <p:ext uri="{BB962C8B-B14F-4D97-AF65-F5344CB8AC3E}">
        <p14:creationId xmlns:p14="http://schemas.microsoft.com/office/powerpoint/2010/main" val="134593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Repository Service: DRS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solidFill>
                  <a:srgbClr val="26374B"/>
                </a:solidFill>
              </a:rPr>
              <a:t>Why Use the DRS?</a:t>
            </a:r>
          </a:p>
          <a:p>
            <a:pPr lvl="1"/>
            <a:r>
              <a:rPr lang="en-US" dirty="0">
                <a:solidFill>
                  <a:srgbClr val="26374B"/>
                </a:solidFill>
              </a:rPr>
              <a:t>To reliably </a:t>
            </a:r>
            <a:r>
              <a:rPr lang="en-US" b="1" dirty="0">
                <a:solidFill>
                  <a:srgbClr val="26374B"/>
                </a:solidFill>
              </a:rPr>
              <a:t>store </a:t>
            </a:r>
            <a:r>
              <a:rPr lang="en-US" dirty="0">
                <a:solidFill>
                  <a:srgbClr val="26374B"/>
                </a:solidFill>
              </a:rPr>
              <a:t>and preserve work in one secure location.</a:t>
            </a:r>
          </a:p>
          <a:p>
            <a:pPr lvl="1"/>
            <a:r>
              <a:rPr lang="en-US" dirty="0">
                <a:solidFill>
                  <a:srgbClr val="26374B"/>
                </a:solidFill>
              </a:rPr>
              <a:t>To easily </a:t>
            </a:r>
            <a:r>
              <a:rPr lang="en-US" b="1" dirty="0">
                <a:solidFill>
                  <a:srgbClr val="26374B"/>
                </a:solidFill>
              </a:rPr>
              <a:t>share</a:t>
            </a:r>
            <a:r>
              <a:rPr lang="en-US" dirty="0">
                <a:solidFill>
                  <a:srgbClr val="26374B"/>
                </a:solidFill>
              </a:rPr>
              <a:t> valued work with colleagues.</a:t>
            </a:r>
          </a:p>
          <a:p>
            <a:pPr lvl="1"/>
            <a:r>
              <a:rPr lang="en-US" dirty="0">
                <a:solidFill>
                  <a:srgbClr val="26374B"/>
                </a:solidFill>
              </a:rPr>
              <a:t>To efficiently </a:t>
            </a:r>
            <a:r>
              <a:rPr lang="en-US" b="1" dirty="0">
                <a:solidFill>
                  <a:srgbClr val="26374B"/>
                </a:solidFill>
              </a:rPr>
              <a:t>discover</a:t>
            </a:r>
            <a:r>
              <a:rPr lang="en-US" dirty="0">
                <a:solidFill>
                  <a:srgbClr val="26374B"/>
                </a:solidFill>
              </a:rPr>
              <a:t> scholarly content and projects produced at Northeastern.</a:t>
            </a:r>
          </a:p>
          <a:p>
            <a:pPr marL="285750"/>
            <a:r>
              <a:rPr lang="en-US" dirty="0">
                <a:solidFill>
                  <a:srgbClr val="26374B"/>
                </a:solidFill>
              </a:rPr>
              <a:t>Who is it for?</a:t>
            </a:r>
          </a:p>
          <a:p>
            <a:pPr lvl="1"/>
            <a:r>
              <a:rPr lang="en-US" dirty="0">
                <a:solidFill>
                  <a:srgbClr val="26374B"/>
                </a:solidFill>
              </a:rPr>
              <a:t>Searching and browsing: anyone</a:t>
            </a:r>
          </a:p>
          <a:p>
            <a:pPr lvl="1"/>
            <a:r>
              <a:rPr lang="en-US" dirty="0">
                <a:solidFill>
                  <a:srgbClr val="26374B"/>
                </a:solidFill>
              </a:rPr>
              <a:t>Depositing: faculty and some </a:t>
            </a:r>
            <a:r>
              <a:rPr lang="en-US" dirty="0" smtClean="0">
                <a:solidFill>
                  <a:srgbClr val="26374B"/>
                </a:solidFill>
              </a:rPr>
              <a:t>staff</a:t>
            </a:r>
            <a:endParaRPr lang="en-US" dirty="0">
              <a:solidFill>
                <a:srgbClr val="26374B"/>
              </a:solidFill>
            </a:endParaRPr>
          </a:p>
        </p:txBody>
      </p:sp>
      <p:pic>
        <p:nvPicPr>
          <p:cNvPr id="7" name="Picture 6" descr="2015-09-24_1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420" y="2751340"/>
            <a:ext cx="3476472" cy="3158344"/>
          </a:xfrm>
          <a:prstGeom prst="rect">
            <a:avLst/>
          </a:prstGeom>
        </p:spPr>
      </p:pic>
    </p:spTree>
    <p:extLst>
      <p:ext uri="{BB962C8B-B14F-4D97-AF65-F5344CB8AC3E}">
        <p14:creationId xmlns:p14="http://schemas.microsoft.com/office/powerpoint/2010/main" val="71410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DRS Project Toolkit Goals</a:t>
            </a:r>
            <a:endParaRPr lang="en-US" dirty="0"/>
          </a:p>
        </p:txBody>
      </p:sp>
      <p:sp>
        <p:nvSpPr>
          <p:cNvPr id="3" name="Content Placeholder 2"/>
          <p:cNvSpPr>
            <a:spLocks noGrp="1"/>
          </p:cNvSpPr>
          <p:nvPr>
            <p:ph idx="1"/>
          </p:nvPr>
        </p:nvSpPr>
        <p:spPr/>
        <p:txBody>
          <a:bodyPr/>
          <a:lstStyle/>
          <a:p>
            <a:r>
              <a:rPr lang="en-US" dirty="0"/>
              <a:t>To provide a lightweight and sustainable model for preserving and displaying/distributing project materials.</a:t>
            </a:r>
          </a:p>
          <a:p>
            <a:r>
              <a:rPr lang="en-US" dirty="0"/>
              <a:t>To provide Northeastern projects with a low-barrier customized website to share project work.</a:t>
            </a:r>
          </a:p>
          <a:p>
            <a:r>
              <a:rPr lang="en-US" dirty="0"/>
              <a:t>To support Northeastern projects by preserving project materials in the DRS.</a:t>
            </a:r>
          </a:p>
          <a:p>
            <a:r>
              <a:rPr lang="en-US" dirty="0"/>
              <a:t>To encourage collaborative development between sites (part of sustainability?</a:t>
            </a:r>
            <a:r>
              <a:rPr lang="en-US" dirty="0" smtClean="0"/>
              <a:t>)</a:t>
            </a:r>
            <a:endParaRPr lang="en-US" dirty="0"/>
          </a:p>
        </p:txBody>
      </p:sp>
    </p:spTree>
    <p:extLst>
      <p:ext uri="{BB962C8B-B14F-4D97-AF65-F5344CB8AC3E}">
        <p14:creationId xmlns:p14="http://schemas.microsoft.com/office/powerpoint/2010/main" val="15181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DRS Project Toolkit Pilot Planning</a:t>
            </a:r>
            <a:endParaRPr lang="en-US" dirty="0"/>
          </a:p>
        </p:txBody>
      </p:sp>
      <p:sp>
        <p:nvSpPr>
          <p:cNvPr id="8" name="Text Placeholder 7"/>
          <p:cNvSpPr>
            <a:spLocks noGrp="1"/>
          </p:cNvSpPr>
          <p:nvPr>
            <p:ph type="body" idx="1"/>
          </p:nvPr>
        </p:nvSpPr>
        <p:spPr/>
        <p:txBody>
          <a:bodyPr/>
          <a:lstStyle/>
          <a:p>
            <a:r>
              <a:rPr lang="en-US" dirty="0" smtClean="0"/>
              <a:t>Broad Outline</a:t>
            </a:r>
            <a:endParaRPr lang="en-US" dirty="0"/>
          </a:p>
        </p:txBody>
      </p:sp>
      <p:sp>
        <p:nvSpPr>
          <p:cNvPr id="6" name="Content Placeholder 5"/>
          <p:cNvSpPr>
            <a:spLocks noGrp="1"/>
          </p:cNvSpPr>
          <p:nvPr>
            <p:ph sz="half" idx="2"/>
          </p:nvPr>
        </p:nvSpPr>
        <p:spPr/>
        <p:txBody>
          <a:bodyPr>
            <a:normAutofit/>
          </a:bodyPr>
          <a:lstStyle/>
          <a:p>
            <a:pPr>
              <a:spcBef>
                <a:spcPts val="500"/>
              </a:spcBef>
            </a:pPr>
            <a:r>
              <a:rPr lang="en-US" dirty="0"/>
              <a:t>Individual objects would be added maintained, and preserved in the DRS</a:t>
            </a:r>
          </a:p>
          <a:p>
            <a:pPr>
              <a:spcBef>
                <a:spcPts val="500"/>
              </a:spcBef>
            </a:pPr>
            <a:r>
              <a:rPr lang="en-US" dirty="0"/>
              <a:t>Customizable </a:t>
            </a:r>
            <a:r>
              <a:rPr lang="en-US" dirty="0" err="1"/>
              <a:t>Wordpress</a:t>
            </a:r>
            <a:r>
              <a:rPr lang="en-US" dirty="0"/>
              <a:t> or Omeka site shipped with DRS integration and certain tweaks</a:t>
            </a:r>
          </a:p>
          <a:p>
            <a:pPr>
              <a:spcBef>
                <a:spcPts val="500"/>
              </a:spcBef>
            </a:pPr>
            <a:r>
              <a:rPr lang="en-US" dirty="0"/>
              <a:t>Web publishing tool dynamically calls content from the </a:t>
            </a:r>
            <a:r>
              <a:rPr lang="en-US" dirty="0" smtClean="0"/>
              <a:t>DRS</a:t>
            </a:r>
            <a:endParaRPr lang="en-US" dirty="0"/>
          </a:p>
        </p:txBody>
      </p:sp>
      <p:sp>
        <p:nvSpPr>
          <p:cNvPr id="9" name="Text Placeholder 8"/>
          <p:cNvSpPr>
            <a:spLocks noGrp="1"/>
          </p:cNvSpPr>
          <p:nvPr>
            <p:ph type="body" sz="quarter" idx="3"/>
          </p:nvPr>
        </p:nvSpPr>
        <p:spPr/>
        <p:txBody>
          <a:bodyPr/>
          <a:lstStyle/>
          <a:p>
            <a:r>
              <a:rPr lang="en-US" dirty="0" smtClean="0"/>
              <a:t>Refined Elements</a:t>
            </a:r>
            <a:endParaRPr lang="en-US" dirty="0"/>
          </a:p>
        </p:txBody>
      </p:sp>
      <p:sp>
        <p:nvSpPr>
          <p:cNvPr id="7" name="Content Placeholder 6"/>
          <p:cNvSpPr>
            <a:spLocks noGrp="1"/>
          </p:cNvSpPr>
          <p:nvPr>
            <p:ph sz="quarter" idx="4"/>
          </p:nvPr>
        </p:nvSpPr>
        <p:spPr/>
        <p:txBody>
          <a:bodyPr>
            <a:normAutofit fontScale="92500" lnSpcReduction="20000"/>
          </a:bodyPr>
          <a:lstStyle/>
          <a:p>
            <a:pPr>
              <a:spcBef>
                <a:spcPts val="500"/>
              </a:spcBef>
            </a:pPr>
            <a:r>
              <a:rPr lang="en-US" dirty="0"/>
              <a:t>Search targeted DRS content</a:t>
            </a:r>
          </a:p>
          <a:p>
            <a:pPr>
              <a:spcBef>
                <a:spcPts val="500"/>
              </a:spcBef>
            </a:pPr>
            <a:r>
              <a:rPr lang="en-US" dirty="0"/>
              <a:t>Browse targeted DRS content</a:t>
            </a:r>
          </a:p>
          <a:p>
            <a:pPr>
              <a:spcBef>
                <a:spcPts val="500"/>
              </a:spcBef>
            </a:pPr>
            <a:r>
              <a:rPr lang="en-US" dirty="0"/>
              <a:t>Facets to refine search and browse results</a:t>
            </a:r>
          </a:p>
          <a:p>
            <a:pPr>
              <a:spcBef>
                <a:spcPts val="500"/>
              </a:spcBef>
            </a:pPr>
            <a:r>
              <a:rPr lang="en-US" dirty="0"/>
              <a:t>Download options for DRS content</a:t>
            </a:r>
          </a:p>
          <a:p>
            <a:pPr>
              <a:spcBef>
                <a:spcPts val="500"/>
              </a:spcBef>
            </a:pPr>
            <a:r>
              <a:rPr lang="en-US" dirty="0"/>
              <a:t>Support for maps and timelines</a:t>
            </a:r>
          </a:p>
          <a:p>
            <a:pPr>
              <a:spcBef>
                <a:spcPts val="500"/>
              </a:spcBef>
            </a:pPr>
            <a:r>
              <a:rPr lang="en-US" dirty="0"/>
              <a:t>Gallery exhibits</a:t>
            </a:r>
          </a:p>
          <a:p>
            <a:pPr>
              <a:spcBef>
                <a:spcPts val="500"/>
              </a:spcBef>
            </a:pPr>
            <a:r>
              <a:rPr lang="en-US" dirty="0"/>
              <a:t>Support for non-DRS content</a:t>
            </a:r>
          </a:p>
        </p:txBody>
      </p:sp>
    </p:spTree>
    <p:extLst>
      <p:ext uri="{BB962C8B-B14F-4D97-AF65-F5344CB8AC3E}">
        <p14:creationId xmlns:p14="http://schemas.microsoft.com/office/powerpoint/2010/main" val="160603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DRS Project Toolkit</a:t>
            </a:r>
            <a:br>
              <a:rPr lang="en-US" dirty="0" smtClean="0"/>
            </a:br>
            <a:r>
              <a:rPr lang="en-US" dirty="0" smtClean="0"/>
              <a:t>	Call for Proposals</a:t>
            </a:r>
            <a:endParaRPr lang="en-US" dirty="0"/>
          </a:p>
        </p:txBody>
      </p:sp>
      <p:pic>
        <p:nvPicPr>
          <p:cNvPr id="6" name="Picture 5" descr="DRSplus_RF.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03" y="2264481"/>
            <a:ext cx="4656459" cy="2355372"/>
          </a:xfrm>
          <a:prstGeom prst="rect">
            <a:avLst/>
          </a:prstGeom>
        </p:spPr>
      </p:pic>
      <p:sp>
        <p:nvSpPr>
          <p:cNvPr id="4" name="Content Placeholder 3"/>
          <p:cNvSpPr>
            <a:spLocks noGrp="1"/>
          </p:cNvSpPr>
          <p:nvPr>
            <p:ph sz="half" idx="1"/>
          </p:nvPr>
        </p:nvSpPr>
        <p:spPr>
          <a:xfrm>
            <a:off x="4689022" y="2779147"/>
            <a:ext cx="3566160" cy="3681412"/>
          </a:xfrm>
          <a:solidFill>
            <a:schemeClr val="bg1"/>
          </a:solidFill>
        </p:spPr>
        <p:txBody>
          <a:bodyPr>
            <a:normAutofit fontScale="85000" lnSpcReduction="20000"/>
          </a:bodyPr>
          <a:lstStyle/>
          <a:p>
            <a:pPr>
              <a:spcBef>
                <a:spcPts val="500"/>
              </a:spcBef>
            </a:pPr>
            <a:r>
              <a:rPr lang="en-US" dirty="0" smtClean="0"/>
              <a:t>Feasible</a:t>
            </a:r>
            <a:endParaRPr lang="en-US" dirty="0"/>
          </a:p>
          <a:p>
            <a:pPr lvl="1">
              <a:spcBef>
                <a:spcPts val="500"/>
              </a:spcBef>
            </a:pPr>
            <a:r>
              <a:rPr lang="en-US" dirty="0"/>
              <a:t>Does the project have enough content to display in an WP site? </a:t>
            </a:r>
          </a:p>
          <a:p>
            <a:pPr lvl="1">
              <a:spcBef>
                <a:spcPts val="500"/>
              </a:spcBef>
            </a:pPr>
            <a:r>
              <a:rPr lang="en-US" dirty="0" smtClean="0"/>
              <a:t>How </a:t>
            </a:r>
            <a:r>
              <a:rPr lang="en-US" dirty="0"/>
              <a:t>much of the content is already digitized? </a:t>
            </a:r>
          </a:p>
          <a:p>
            <a:pPr>
              <a:spcBef>
                <a:spcPts val="500"/>
              </a:spcBef>
            </a:pPr>
            <a:r>
              <a:rPr lang="en-US" dirty="0" smtClean="0"/>
              <a:t>Suitable</a:t>
            </a:r>
            <a:endParaRPr lang="en-US" dirty="0"/>
          </a:p>
          <a:p>
            <a:pPr lvl="1">
              <a:spcBef>
                <a:spcPts val="500"/>
              </a:spcBef>
            </a:pPr>
            <a:r>
              <a:rPr lang="en-US" dirty="0"/>
              <a:t>Does the project have the right to distribute the content? </a:t>
            </a:r>
          </a:p>
          <a:p>
            <a:pPr lvl="1">
              <a:spcBef>
                <a:spcPts val="500"/>
              </a:spcBef>
            </a:pPr>
            <a:r>
              <a:rPr lang="en-US" dirty="0"/>
              <a:t>Is the content suitable for ingest into the DRS?</a:t>
            </a:r>
          </a:p>
          <a:p>
            <a:pPr>
              <a:spcBef>
                <a:spcPts val="500"/>
              </a:spcBef>
            </a:pPr>
            <a:r>
              <a:rPr lang="en-US" dirty="0"/>
              <a:t>Clone-able/Shareable:</a:t>
            </a:r>
          </a:p>
          <a:p>
            <a:pPr lvl="1">
              <a:spcBef>
                <a:spcPts val="500"/>
              </a:spcBef>
            </a:pPr>
            <a:r>
              <a:rPr lang="en-US" dirty="0"/>
              <a:t>Would the elements of the Toolkit developed for this project be shareable among other Toolkit </a:t>
            </a:r>
            <a:r>
              <a:rPr lang="en-US" dirty="0" smtClean="0"/>
              <a:t>projects?</a:t>
            </a:r>
          </a:p>
        </p:txBody>
      </p:sp>
    </p:spTree>
    <p:extLst>
      <p:ext uri="{BB962C8B-B14F-4D97-AF65-F5344CB8AC3E}">
        <p14:creationId xmlns:p14="http://schemas.microsoft.com/office/powerpoint/2010/main" val="253256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Projects</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Student Work Showcase (</a:t>
            </a:r>
            <a:r>
              <a:rPr lang="en-US" dirty="0"/>
              <a:t>Digital Media Commons </a:t>
            </a:r>
            <a:r>
              <a:rPr lang="en-US" dirty="0" smtClean="0"/>
              <a:t>Studios)</a:t>
            </a:r>
          </a:p>
          <a:p>
            <a:r>
              <a:rPr lang="en-US" dirty="0" smtClean="0"/>
              <a:t>Boston Public Schools Desegregation Exhibit (</a:t>
            </a:r>
            <a:r>
              <a:rPr lang="en-US" dirty="0"/>
              <a:t>Archives and Special </a:t>
            </a:r>
            <a:r>
              <a:rPr lang="en-US" dirty="0" smtClean="0"/>
              <a:t>Collections)</a:t>
            </a:r>
          </a:p>
          <a:p>
            <a:r>
              <a:rPr lang="en-US" dirty="0" smtClean="0"/>
              <a:t>Holocaust Awareness Week Programming Exhibit (Holocaust Awareness Committee)</a:t>
            </a:r>
          </a:p>
          <a:p>
            <a:r>
              <a:rPr lang="en-US" dirty="0" smtClean="0"/>
              <a:t>Picturing the World Gallery (University Libraries)</a:t>
            </a:r>
          </a:p>
          <a:p>
            <a:r>
              <a:rPr lang="en-US" dirty="0" smtClean="0"/>
              <a:t>Interviews with Latin American Artists (Stephen </a:t>
            </a:r>
            <a:r>
              <a:rPr lang="en-US" dirty="0" err="1" smtClean="0"/>
              <a:t>Sadow</a:t>
            </a:r>
            <a:r>
              <a:rPr lang="en-US" dirty="0" smtClean="0"/>
              <a:t>)</a:t>
            </a:r>
          </a:p>
          <a:p>
            <a:r>
              <a:rPr lang="en-US" dirty="0" smtClean="0"/>
              <a:t>Catskills Institute (Phil Brown)</a:t>
            </a:r>
            <a:endParaRPr lang="en-US" dirty="0"/>
          </a:p>
        </p:txBody>
      </p:sp>
    </p:spTree>
    <p:extLst>
      <p:ext uri="{BB962C8B-B14F-4D97-AF65-F5344CB8AC3E}">
        <p14:creationId xmlns:p14="http://schemas.microsoft.com/office/powerpoint/2010/main" val="3858394262"/>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41</TotalTime>
  <Words>640</Words>
  <Application>Microsoft Macintosh PowerPoint</Application>
  <PresentationFormat>On-screen Show (4:3)</PresentationFormat>
  <Paragraphs>102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Perception</vt:lpstr>
      <vt:lpstr>The DRS Project Toolkit</vt:lpstr>
      <vt:lpstr>Overview</vt:lpstr>
      <vt:lpstr>Digital Scholarship Group</vt:lpstr>
      <vt:lpstr>DRS Project Toolkit Timeline</vt:lpstr>
      <vt:lpstr>Digital Repository Service: DRS</vt:lpstr>
      <vt:lpstr>DRS Project Toolkit Goals</vt:lpstr>
      <vt:lpstr>DRS Project Toolkit Pilot Planning</vt:lpstr>
      <vt:lpstr>DRS Project Toolkit  Call for Proposals</vt:lpstr>
      <vt:lpstr>The Projects</vt:lpstr>
      <vt:lpstr>Scalability, Sustainability, and Future Planning</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DRS Project Toolkit</dc:title>
  <dc:creator>Sarah Sweeney</dc:creator>
  <cp:lastModifiedBy>Sarah Sweeney</cp:lastModifiedBy>
  <cp:revision>5</cp:revision>
  <dcterms:created xsi:type="dcterms:W3CDTF">2015-09-30T11:22:44Z</dcterms:created>
  <dcterms:modified xsi:type="dcterms:W3CDTF">2015-09-30T12:04:10Z</dcterms:modified>
</cp:coreProperties>
</file>