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7" r:id="rId2"/>
    <p:sldId id="266" r:id="rId3"/>
    <p:sldId id="258" r:id="rId4"/>
    <p:sldId id="269" r:id="rId5"/>
    <p:sldId id="271"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Sweeney" initials="SS" lastIdx="1" clrIdx="0">
    <p:extLst/>
  </p:cmAuthor>
  <p:cmAuthor id="2" name="Sarah Sweeney" initials="SS [2]" lastIdx="1" clrIdx="1">
    <p:extLst/>
  </p:cmAuthor>
  <p:cmAuthor id="3" name="Sarah Sweeney" initials="SS [3]"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6374B"/>
    <a:srgbClr val="7F7F7F"/>
    <a:srgbClr val="236FC7"/>
    <a:srgbClr val="E8EE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481" autoAdjust="0"/>
    <p:restoredTop sz="66162"/>
  </p:normalViewPr>
  <p:slideViewPr>
    <p:cSldViewPr snapToGrid="0" snapToObjects="1">
      <p:cViewPr varScale="1">
        <p:scale>
          <a:sx n="65" d="100"/>
          <a:sy n="65" d="100"/>
        </p:scale>
        <p:origin x="1064" y="184"/>
      </p:cViewPr>
      <p:guideLst>
        <p:guide orient="horz" pos="2160"/>
        <p:guide pos="38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ECFEF1-2E88-E646-A99D-93EC0DB2D22C}" type="datetimeFigureOut">
              <a:rPr lang="en-US" smtClean="0"/>
              <a:t>9/23/16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827EB0-AEEB-C744-BAD0-812E2F8A9F84}" type="slidenum">
              <a:rPr lang="en-US" smtClean="0"/>
              <a:t>‹#›</a:t>
            </a:fld>
            <a:endParaRPr lang="en-US"/>
          </a:p>
        </p:txBody>
      </p:sp>
    </p:spTree>
    <p:extLst>
      <p:ext uri="{BB962C8B-B14F-4D97-AF65-F5344CB8AC3E}">
        <p14:creationId xmlns:p14="http://schemas.microsoft.com/office/powerpoint/2010/main" val="16426155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What we're going to do</a:t>
            </a:r>
            <a:r>
              <a:rPr lang="en-US" sz="1200" kern="1200" dirty="0" smtClean="0">
                <a:solidFill>
                  <a:schemeClr val="tx1"/>
                </a:solidFill>
                <a:effectLst/>
                <a:latin typeface="+mn-lt"/>
                <a:ea typeface="+mn-ea"/>
                <a:cs typeface="+mn-cs"/>
              </a:rPr>
              <a:t>: We're going to give an update on a few DSG projects building websites using DRS content. I'm going to talk about the projects themselves, then Eli's going to walk us through some of our newer features.</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D14C87-DF6A-634A-AD3D-CAB6EA4C158C}" type="slidenum">
              <a:rPr lang="en-US" smtClean="0"/>
              <a:t>1</a:t>
            </a:fld>
            <a:endParaRPr lang="en-US"/>
          </a:p>
        </p:txBody>
      </p:sp>
    </p:spTree>
    <p:extLst>
      <p:ext uri="{BB962C8B-B14F-4D97-AF65-F5344CB8AC3E}">
        <p14:creationId xmlns:p14="http://schemas.microsoft.com/office/powerpoint/2010/main" val="3880072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Name change</a:t>
            </a:r>
            <a:r>
              <a:rPr lang="en-US" sz="1200" kern="1200" dirty="0" smtClean="0">
                <a:solidFill>
                  <a:schemeClr val="tx1"/>
                </a:solidFill>
                <a:effectLst/>
                <a:latin typeface="+mn-lt"/>
                <a:ea typeface="+mn-ea"/>
                <a:cs typeface="+mn-cs"/>
              </a:rPr>
              <a:t>: Now CERES exhibit toolkit, still call it "The Toolkit"</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What is CERES?</a:t>
            </a:r>
            <a:r>
              <a:rPr lang="en-US" sz="1200" kern="1200" dirty="0" smtClean="0">
                <a:solidFill>
                  <a:schemeClr val="tx1"/>
                </a:solidFill>
                <a:effectLst/>
                <a:latin typeface="+mn-lt"/>
                <a:ea typeface="+mn-ea"/>
                <a:cs typeface="+mn-cs"/>
              </a:rPr>
              <a:t>: One</a:t>
            </a:r>
            <a:r>
              <a:rPr lang="en-US" sz="1200" kern="1200" baseline="0" dirty="0" smtClean="0">
                <a:solidFill>
                  <a:schemeClr val="tx1"/>
                </a:solidFill>
                <a:effectLst/>
                <a:latin typeface="+mn-lt"/>
                <a:ea typeface="+mn-ea"/>
                <a:cs typeface="+mn-cs"/>
              </a:rPr>
              <a:t> name to describe all the pieces of the r</a:t>
            </a:r>
            <a:r>
              <a:rPr lang="en-US" sz="1200" kern="1200" dirty="0" smtClean="0">
                <a:solidFill>
                  <a:schemeClr val="tx1"/>
                </a:solidFill>
                <a:effectLst/>
                <a:latin typeface="+mn-lt"/>
                <a:ea typeface="+mn-ea"/>
                <a:cs typeface="+mn-cs"/>
              </a:rPr>
              <a:t>epository infrastructure that supports digital scholarship</a:t>
            </a:r>
            <a:r>
              <a:rPr lang="en-US" sz="1200" kern="1200" baseline="0" dirty="0" smtClean="0">
                <a:solidFill>
                  <a:schemeClr val="tx1"/>
                </a:solidFill>
                <a:effectLst/>
                <a:latin typeface="+mn-lt"/>
                <a:ea typeface="+mn-ea"/>
                <a:cs typeface="+mn-cs"/>
              </a:rPr>
              <a:t> and engagement with repository content</a:t>
            </a:r>
            <a:endParaRPr lang="en-US" dirty="0"/>
          </a:p>
        </p:txBody>
      </p:sp>
      <p:sp>
        <p:nvSpPr>
          <p:cNvPr id="4" name="Slide Number Placeholder 3"/>
          <p:cNvSpPr>
            <a:spLocks noGrp="1"/>
          </p:cNvSpPr>
          <p:nvPr>
            <p:ph type="sldNum" sz="quarter" idx="10"/>
          </p:nvPr>
        </p:nvSpPr>
        <p:spPr/>
        <p:txBody>
          <a:bodyPr/>
          <a:lstStyle/>
          <a:p>
            <a:fld id="{F0D14C87-DF6A-634A-AD3D-CAB6EA4C158C}" type="slidenum">
              <a:rPr lang="en-US" smtClean="0"/>
              <a:t>2</a:t>
            </a:fld>
            <a:endParaRPr lang="en-US"/>
          </a:p>
        </p:txBody>
      </p:sp>
    </p:spTree>
    <p:extLst>
      <p:ext uri="{BB962C8B-B14F-4D97-AF65-F5344CB8AC3E}">
        <p14:creationId xmlns:p14="http://schemas.microsoft.com/office/powerpoint/2010/main" val="183585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What is the Toolkit?</a:t>
            </a:r>
            <a:r>
              <a:rPr lang="en-US" sz="1200" kern="1200" dirty="0" smtClean="0">
                <a:solidFill>
                  <a:schemeClr val="tx1"/>
                </a:solidFill>
                <a:effectLst/>
                <a:latin typeface="+mn-lt"/>
                <a:ea typeface="+mn-ea"/>
                <a:cs typeface="+mn-cs"/>
              </a:rPr>
              <a:t>: A way to enable projects to store materials in the DRS and customize how people interact with those materials by creating various exhibits, like maps, timelines, and galleries.</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Call for Proposals</a:t>
            </a:r>
            <a:r>
              <a:rPr lang="en-US" sz="1200" kern="1200" dirty="0" smtClean="0">
                <a:solidFill>
                  <a:schemeClr val="tx1"/>
                </a:solidFill>
                <a:effectLst/>
                <a:latin typeface="+mn-lt"/>
                <a:ea typeface="+mn-ea"/>
                <a:cs typeface="+mn-cs"/>
              </a:rPr>
              <a:t>: For the last two years we've put out a call for proposals in late winter to solicit new projects interested in building a site for their digital materials. This process allows us to reach out to projects and groups who we may not typically interact with, and it also allows us to solicit new tool ideas. When reviewing projects who've submitted a CFP, we tend to select them based on whether or not their project would generate new tools or allow us to enhance existing</a:t>
            </a:r>
            <a:r>
              <a:rPr lang="en-US" sz="1200" kern="1200" baseline="0" dirty="0" smtClean="0">
                <a:solidFill>
                  <a:schemeClr val="tx1"/>
                </a:solidFill>
                <a:effectLst/>
                <a:latin typeface="+mn-lt"/>
                <a:ea typeface="+mn-ea"/>
                <a:cs typeface="+mn-cs"/>
              </a:rPr>
              <a:t> tools</a:t>
            </a:r>
            <a:endParaRPr lang="en-US" dirty="0"/>
          </a:p>
        </p:txBody>
      </p:sp>
      <p:sp>
        <p:nvSpPr>
          <p:cNvPr id="4" name="Slide Number Placeholder 3"/>
          <p:cNvSpPr>
            <a:spLocks noGrp="1"/>
          </p:cNvSpPr>
          <p:nvPr>
            <p:ph type="sldNum" sz="quarter" idx="10"/>
          </p:nvPr>
        </p:nvSpPr>
        <p:spPr/>
        <p:txBody>
          <a:bodyPr/>
          <a:lstStyle/>
          <a:p>
            <a:fld id="{AA827EB0-AEEB-C744-BAD0-812E2F8A9F84}" type="slidenum">
              <a:rPr lang="en-US" smtClean="0"/>
              <a:t>3</a:t>
            </a:fld>
            <a:endParaRPr lang="en-US"/>
          </a:p>
        </p:txBody>
      </p:sp>
    </p:spTree>
    <p:extLst>
      <p:ext uri="{BB962C8B-B14F-4D97-AF65-F5344CB8AC3E}">
        <p14:creationId xmlns:p14="http://schemas.microsoft.com/office/powerpoint/2010/main" val="1241423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African American Institute Archives</a:t>
            </a:r>
          </a:p>
          <a:p>
            <a:r>
              <a:rPr lang="en-US" sz="1200" kern="1200" dirty="0" smtClean="0">
                <a:solidFill>
                  <a:schemeClr val="tx1"/>
                </a:solidFill>
                <a:effectLst/>
                <a:latin typeface="+mn-lt"/>
                <a:ea typeface="+mn-ea"/>
                <a:cs typeface="+mn-cs"/>
              </a:rPr>
              <a:t>Dragon Prayer Book</a:t>
            </a:r>
          </a:p>
          <a:p>
            <a:r>
              <a:rPr lang="en-US" sz="1200" kern="1200" dirty="0" smtClean="0">
                <a:solidFill>
                  <a:schemeClr val="tx1"/>
                </a:solidFill>
                <a:effectLst/>
                <a:latin typeface="+mn-lt"/>
                <a:ea typeface="+mn-ea"/>
                <a:cs typeface="+mn-cs"/>
              </a:rPr>
              <a:t>Civil Rights and Restorative Justice Project</a:t>
            </a:r>
          </a:p>
          <a:p>
            <a:r>
              <a:rPr lang="en-US" sz="1200" kern="1200" dirty="0" smtClean="0">
                <a:solidFill>
                  <a:schemeClr val="tx1"/>
                </a:solidFill>
                <a:effectLst/>
                <a:latin typeface="+mn-lt"/>
                <a:ea typeface="+mn-ea"/>
                <a:cs typeface="+mn-cs"/>
              </a:rPr>
              <a:t>Early Black Boston Digital Almanac</a:t>
            </a:r>
          </a:p>
          <a:p>
            <a:r>
              <a:rPr lang="en-US" sz="1200" kern="1200" dirty="0" smtClean="0">
                <a:solidFill>
                  <a:schemeClr val="tx1"/>
                </a:solidFill>
                <a:effectLst/>
                <a:latin typeface="+mn-lt"/>
                <a:ea typeface="+mn-ea"/>
                <a:cs typeface="+mn-cs"/>
              </a:rPr>
              <a:t>Early Caribbean Digital Archive</a:t>
            </a:r>
          </a:p>
          <a:p>
            <a:r>
              <a:rPr lang="en-US" sz="1200" kern="1200" dirty="0" smtClean="0">
                <a:solidFill>
                  <a:schemeClr val="tx1"/>
                </a:solidFill>
                <a:effectLst/>
                <a:latin typeface="+mn-lt"/>
                <a:ea typeface="+mn-ea"/>
                <a:cs typeface="+mn-cs"/>
              </a:rPr>
              <a:t>Henry David Thoreau Journal Drawings</a:t>
            </a:r>
          </a:p>
          <a:p>
            <a:r>
              <a:rPr lang="en-US" sz="1200" kern="1200" dirty="0" smtClean="0">
                <a:solidFill>
                  <a:schemeClr val="tx1"/>
                </a:solidFill>
                <a:effectLst/>
                <a:latin typeface="+mn-lt"/>
                <a:ea typeface="+mn-ea"/>
                <a:cs typeface="+mn-cs"/>
              </a:rPr>
              <a:t>Spectrum Archive</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2015</a:t>
            </a:r>
            <a:r>
              <a:rPr lang="en-US" sz="1200" kern="1200" dirty="0" smtClean="0">
                <a:solidFill>
                  <a:schemeClr val="tx1"/>
                </a:solidFill>
                <a:effectLst/>
                <a:latin typeface="+mn-lt"/>
                <a:ea typeface="+mn-ea"/>
                <a:cs typeface="+mn-cs"/>
              </a:rPr>
              <a:t> - you'll notice Catskills is listed twice because it is live, but we're adding new exhibits and pages every semester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Others</a:t>
            </a:r>
            <a:r>
              <a:rPr lang="en-US" sz="1200" kern="1200" dirty="0" smtClean="0">
                <a:solidFill>
                  <a:schemeClr val="tx1"/>
                </a:solidFill>
                <a:effectLst/>
                <a:latin typeface="+mn-lt"/>
                <a:ea typeface="+mn-ea"/>
                <a:cs typeface="+mn-cs"/>
              </a:rPr>
              <a:t>: These are only the projects generated by the call for proposals. There are also 5 additional sites, primarily archives sites, which we issued because they didn't require any additional technical development to produce.</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Responsibility: </a:t>
            </a:r>
          </a:p>
          <a:p>
            <a:r>
              <a:rPr lang="en-US" sz="1200" kern="1200" dirty="0" smtClean="0">
                <a:solidFill>
                  <a:schemeClr val="tx1"/>
                </a:solidFill>
                <a:effectLst/>
                <a:latin typeface="+mn-lt"/>
                <a:ea typeface="+mn-ea"/>
                <a:cs typeface="+mn-cs"/>
              </a:rPr>
              <a:t>Primarily responsible for customizing the site: the project team who submitted the request</a:t>
            </a:r>
          </a:p>
          <a:p>
            <a:r>
              <a:rPr lang="en-US" sz="1200" kern="1200" dirty="0" smtClean="0">
                <a:solidFill>
                  <a:schemeClr val="tx1"/>
                </a:solidFill>
                <a:effectLst/>
                <a:latin typeface="+mn-lt"/>
                <a:ea typeface="+mn-ea"/>
                <a:cs typeface="+mn-cs"/>
              </a:rPr>
              <a:t>DSG staff provide basic support for the project and the site, including guidance on best practices for building a website, training on the toolkit itself, </a:t>
            </a:r>
          </a:p>
          <a:p>
            <a:r>
              <a:rPr lang="en-US" sz="1200" kern="1200" dirty="0" smtClean="0">
                <a:solidFill>
                  <a:schemeClr val="tx1"/>
                </a:solidFill>
                <a:effectLst/>
                <a:latin typeface="+mn-lt"/>
                <a:ea typeface="+mn-ea"/>
                <a:cs typeface="+mn-cs"/>
              </a:rPr>
              <a:t>During the project setup and DRS deposit phases for each project, there's a lot of opportunity for library departments to contribute to these projects</a:t>
            </a:r>
          </a:p>
          <a:p>
            <a:pPr lvl="1"/>
            <a:r>
              <a:rPr lang="en-US" sz="1200" kern="1200" dirty="0" smtClean="0">
                <a:solidFill>
                  <a:schemeClr val="tx1"/>
                </a:solidFill>
                <a:effectLst/>
                <a:latin typeface="+mn-lt"/>
                <a:ea typeface="+mn-ea"/>
                <a:cs typeface="+mn-cs"/>
              </a:rPr>
              <a:t>Copyright and IP review</a:t>
            </a:r>
          </a:p>
          <a:p>
            <a:pPr lvl="1"/>
            <a:r>
              <a:rPr lang="en-US" sz="1200" kern="1200" dirty="0" smtClean="0">
                <a:solidFill>
                  <a:schemeClr val="tx1"/>
                </a:solidFill>
                <a:effectLst/>
                <a:latin typeface="+mn-lt"/>
                <a:ea typeface="+mn-ea"/>
                <a:cs typeface="+mn-cs"/>
              </a:rPr>
              <a:t>Metadata assistance </a:t>
            </a:r>
          </a:p>
          <a:p>
            <a:pPr lvl="1"/>
            <a:r>
              <a:rPr lang="en-US" sz="1200" kern="1200" dirty="0" smtClean="0">
                <a:solidFill>
                  <a:schemeClr val="tx1"/>
                </a:solidFill>
                <a:effectLst/>
                <a:latin typeface="+mn-lt"/>
                <a:ea typeface="+mn-ea"/>
                <a:cs typeface="+mn-cs"/>
              </a:rPr>
              <a:t>Data management</a:t>
            </a:r>
          </a:p>
          <a:p>
            <a:pPr lvl="1"/>
            <a:r>
              <a:rPr lang="en-US" sz="1200" kern="1200" dirty="0" smtClean="0">
                <a:solidFill>
                  <a:schemeClr val="tx1"/>
                </a:solidFill>
                <a:effectLst/>
                <a:latin typeface="+mn-lt"/>
                <a:ea typeface="+mn-ea"/>
                <a:cs typeface="+mn-cs"/>
              </a:rPr>
              <a:t>Transcoding for A/V files</a:t>
            </a:r>
          </a:p>
          <a:p>
            <a:pPr lvl="1"/>
            <a:r>
              <a:rPr lang="en-US" sz="1200" kern="1200" dirty="0" smtClean="0">
                <a:solidFill>
                  <a:schemeClr val="tx1"/>
                </a:solidFill>
                <a:effectLst/>
                <a:latin typeface="+mn-lt"/>
                <a:ea typeface="+mn-ea"/>
                <a:cs typeface="+mn-cs"/>
              </a:rPr>
              <a:t>Research and other guidance from liaisons</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AA827EB0-AEEB-C744-BAD0-812E2F8A9F84}" type="slidenum">
              <a:rPr lang="en-US" smtClean="0"/>
              <a:t>4</a:t>
            </a:fld>
            <a:endParaRPr lang="en-US"/>
          </a:p>
        </p:txBody>
      </p:sp>
    </p:spTree>
    <p:extLst>
      <p:ext uri="{BB962C8B-B14F-4D97-AF65-F5344CB8AC3E}">
        <p14:creationId xmlns:p14="http://schemas.microsoft.com/office/powerpoint/2010/main" val="1732818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Eli's going to talk about new</a:t>
            </a:r>
            <a:r>
              <a:rPr lang="en-US" baseline="0" dirty="0" smtClean="0"/>
              <a:t> additions to the toolkit</a:t>
            </a:r>
            <a:endParaRPr lang="en-US" dirty="0"/>
          </a:p>
        </p:txBody>
      </p:sp>
      <p:sp>
        <p:nvSpPr>
          <p:cNvPr id="4" name="Slide Number Placeholder 3"/>
          <p:cNvSpPr>
            <a:spLocks noGrp="1"/>
          </p:cNvSpPr>
          <p:nvPr>
            <p:ph type="sldNum" sz="quarter" idx="10"/>
          </p:nvPr>
        </p:nvSpPr>
        <p:spPr/>
        <p:txBody>
          <a:bodyPr/>
          <a:lstStyle/>
          <a:p>
            <a:fld id="{AA827EB0-AEEB-C744-BAD0-812E2F8A9F84}" type="slidenum">
              <a:rPr lang="en-US" smtClean="0"/>
              <a:t>5</a:t>
            </a:fld>
            <a:endParaRPr lang="en-US"/>
          </a:p>
        </p:txBody>
      </p:sp>
    </p:spTree>
    <p:extLst>
      <p:ext uri="{BB962C8B-B14F-4D97-AF65-F5344CB8AC3E}">
        <p14:creationId xmlns:p14="http://schemas.microsoft.com/office/powerpoint/2010/main" val="583146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9/23/16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29559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9/23/16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3937645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9/23/16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2489539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52E0D9-C4C6-B144-92E9-4E0D31DDAA26}" type="datetimeFigureOut">
              <a:rPr lang="en-US" smtClean="0"/>
              <a:t>9/23/16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386882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52E0D9-C4C6-B144-92E9-4E0D31DDAA26}" type="datetimeFigureOut">
              <a:rPr lang="en-US" smtClean="0"/>
              <a:t>9/23/16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16055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52E0D9-C4C6-B144-92E9-4E0D31DDAA26}" type="datetimeFigureOut">
              <a:rPr lang="en-US" smtClean="0"/>
              <a:t>9/23/16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350795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52E0D9-C4C6-B144-92E9-4E0D31DDAA26}" type="datetimeFigureOut">
              <a:rPr lang="en-US" smtClean="0"/>
              <a:t>9/23/16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554469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52E0D9-C4C6-B144-92E9-4E0D31DDAA26}" type="datetimeFigureOut">
              <a:rPr lang="en-US" smtClean="0"/>
              <a:t>9/23/16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437775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2E0D9-C4C6-B144-92E9-4E0D31DDAA26}" type="datetimeFigureOut">
              <a:rPr lang="en-US" smtClean="0"/>
              <a:t>9/23/16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36754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52E0D9-C4C6-B144-92E9-4E0D31DDAA26}" type="datetimeFigureOut">
              <a:rPr lang="en-US" smtClean="0"/>
              <a:t>9/23/16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34835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52E0D9-C4C6-B144-92E9-4E0D31DDAA26}" type="datetimeFigureOut">
              <a:rPr lang="en-US" smtClean="0"/>
              <a:t>9/23/16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8381B-89B2-9C4C-B480-A2B2AA87C51A}" type="slidenum">
              <a:rPr lang="en-US" smtClean="0"/>
              <a:t>‹#›</a:t>
            </a:fld>
            <a:endParaRPr lang="en-US"/>
          </a:p>
        </p:txBody>
      </p:sp>
    </p:spTree>
    <p:extLst>
      <p:ext uri="{BB962C8B-B14F-4D97-AF65-F5344CB8AC3E}">
        <p14:creationId xmlns:p14="http://schemas.microsoft.com/office/powerpoint/2010/main" val="12359418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EE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2E0D9-C4C6-B144-92E9-4E0D31DDAA26}" type="datetimeFigureOut">
              <a:rPr lang="en-US" smtClean="0"/>
              <a:t>9/23/16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8381B-89B2-9C4C-B480-A2B2AA87C51A}" type="slidenum">
              <a:rPr lang="en-US" smtClean="0"/>
              <a:t>‹#›</a:t>
            </a:fld>
            <a:endParaRPr lang="en-US"/>
          </a:p>
        </p:txBody>
      </p:sp>
    </p:spTree>
    <p:extLst>
      <p:ext uri="{BB962C8B-B14F-4D97-AF65-F5344CB8AC3E}">
        <p14:creationId xmlns:p14="http://schemas.microsoft.com/office/powerpoint/2010/main" val="1090571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F7F7F">
            <a:alpha val="25000"/>
          </a:srgbClr>
        </a:solidFill>
        <a:effectLst/>
      </p:bgPr>
    </p:bg>
    <p:spTree>
      <p:nvGrpSpPr>
        <p:cNvPr id="1" name=""/>
        <p:cNvGrpSpPr/>
        <p:nvPr/>
      </p:nvGrpSpPr>
      <p:grpSpPr>
        <a:xfrm>
          <a:off x="0" y="0"/>
          <a:ext cx="0" cy="0"/>
          <a:chOff x="0" y="0"/>
          <a:chExt cx="0" cy="0"/>
        </a:xfrm>
      </p:grpSpPr>
      <p:sp>
        <p:nvSpPr>
          <p:cNvPr id="11" name="TextBox 10"/>
          <p:cNvSpPr txBox="1"/>
          <p:nvPr/>
        </p:nvSpPr>
        <p:spPr>
          <a:xfrm>
            <a:off x="-104504" y="5916287"/>
            <a:ext cx="6218555" cy="941713"/>
          </a:xfrm>
          <a:prstGeom prst="rect">
            <a:avLst/>
          </a:prstGeom>
          <a:noFill/>
          <a:ln>
            <a:noFill/>
          </a:ln>
        </p:spPr>
        <p:txBody>
          <a:bodyPr wrap="square" lIns="329104" tIns="164551" rIns="329104" bIns="164551" numCol="1" rtlCol="0" anchor="ctr">
            <a:spAutoFit/>
          </a:bodyPr>
          <a:lstStyle/>
          <a:p>
            <a:pPr>
              <a:lnSpc>
                <a:spcPct val="110000"/>
              </a:lnSpc>
            </a:pPr>
            <a:r>
              <a:rPr lang="en-US" sz="3600" dirty="0" smtClean="0">
                <a:solidFill>
                  <a:srgbClr val="26374B"/>
                </a:solidFill>
                <a:latin typeface="Gotham Book"/>
                <a:cs typeface="Gotham Book"/>
              </a:rPr>
              <a:t>The DRS Project Toolkit</a:t>
            </a:r>
          </a:p>
        </p:txBody>
      </p:sp>
      <p:sp>
        <p:nvSpPr>
          <p:cNvPr id="4" name="TextBox 3"/>
          <p:cNvSpPr txBox="1"/>
          <p:nvPr/>
        </p:nvSpPr>
        <p:spPr>
          <a:xfrm>
            <a:off x="9641093" y="3743386"/>
            <a:ext cx="184666" cy="369332"/>
          </a:xfrm>
          <a:prstGeom prst="rect">
            <a:avLst/>
          </a:prstGeom>
          <a:noFill/>
        </p:spPr>
        <p:txBody>
          <a:bodyPr wrap="none" rtlCol="0">
            <a:spAutoFit/>
          </a:bodyPr>
          <a:lstStyle/>
          <a:p>
            <a:endParaRPr lang="en-US" dirty="0"/>
          </a:p>
        </p:txBody>
      </p:sp>
      <p:sp>
        <p:nvSpPr>
          <p:cNvPr id="9" name="TextBox 8"/>
          <p:cNvSpPr txBox="1"/>
          <p:nvPr/>
        </p:nvSpPr>
        <p:spPr>
          <a:xfrm>
            <a:off x="5602942" y="5846399"/>
            <a:ext cx="3772646" cy="1043280"/>
          </a:xfrm>
          <a:prstGeom prst="rect">
            <a:avLst/>
          </a:prstGeom>
          <a:noFill/>
          <a:ln>
            <a:noFill/>
          </a:ln>
        </p:spPr>
        <p:txBody>
          <a:bodyPr wrap="square" lIns="329104" tIns="164551" rIns="329104" bIns="164551" numCol="1" rtlCol="0" anchor="ctr">
            <a:spAutoFit/>
          </a:bodyPr>
          <a:lstStyle/>
          <a:p>
            <a:pPr algn="r">
              <a:lnSpc>
                <a:spcPct val="110000"/>
              </a:lnSpc>
            </a:pPr>
            <a:r>
              <a:rPr lang="en-US" sz="1400" dirty="0" smtClean="0">
                <a:solidFill>
                  <a:srgbClr val="26374B"/>
                </a:solidFill>
                <a:latin typeface="Gotham Book"/>
                <a:cs typeface="Gotham Book"/>
              </a:rPr>
              <a:t>Sarah Sweeney</a:t>
            </a:r>
          </a:p>
          <a:p>
            <a:pPr algn="r">
              <a:lnSpc>
                <a:spcPct val="110000"/>
              </a:lnSpc>
            </a:pPr>
            <a:r>
              <a:rPr lang="en-US" sz="1400" dirty="0" smtClean="0">
                <a:solidFill>
                  <a:srgbClr val="26374B"/>
                </a:solidFill>
                <a:latin typeface="Gotham Book"/>
                <a:cs typeface="Gotham Book"/>
              </a:rPr>
              <a:t>Eli </a:t>
            </a:r>
            <a:r>
              <a:rPr lang="en-US" sz="1400" dirty="0" err="1" smtClean="0">
                <a:solidFill>
                  <a:srgbClr val="26374B"/>
                </a:solidFill>
                <a:latin typeface="Gotham Book"/>
                <a:cs typeface="Gotham Book"/>
              </a:rPr>
              <a:t>Zoller</a:t>
            </a:r>
            <a:endParaRPr lang="en-US" sz="1400" dirty="0" smtClean="0">
              <a:solidFill>
                <a:srgbClr val="26374B"/>
              </a:solidFill>
              <a:latin typeface="Gotham Book"/>
              <a:cs typeface="Gotham Book"/>
            </a:endParaRPr>
          </a:p>
          <a:p>
            <a:pPr algn="r">
              <a:lnSpc>
                <a:spcPct val="110000"/>
              </a:lnSpc>
            </a:pPr>
            <a:r>
              <a:rPr lang="en-US" sz="1400" i="1" dirty="0" smtClean="0">
                <a:solidFill>
                  <a:srgbClr val="26374B"/>
                </a:solidFill>
                <a:latin typeface="Gotham Book"/>
                <a:cs typeface="Gotham Book"/>
              </a:rPr>
              <a:t>Digital Scholarship Group</a:t>
            </a:r>
            <a:endParaRPr lang="en-US" sz="1400" i="1" dirty="0">
              <a:solidFill>
                <a:srgbClr val="26374B"/>
              </a:solidFill>
              <a:latin typeface="Gotham Book"/>
              <a:cs typeface="Gotham Book"/>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42" y="298884"/>
            <a:ext cx="7376117" cy="5577840"/>
          </a:xfrm>
          <a:prstGeom prst="rect">
            <a:avLst/>
          </a:prstGeom>
        </p:spPr>
      </p:pic>
    </p:spTree>
    <p:extLst>
      <p:ext uri="{BB962C8B-B14F-4D97-AF65-F5344CB8AC3E}">
        <p14:creationId xmlns:p14="http://schemas.microsoft.com/office/powerpoint/2010/main" val="2255721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F7F7F">
            <a:alpha val="25000"/>
          </a:srgbClr>
        </a:solidFill>
        <a:effectLst/>
      </p:bgPr>
    </p:bg>
    <p:spTree>
      <p:nvGrpSpPr>
        <p:cNvPr id="1" name=""/>
        <p:cNvGrpSpPr/>
        <p:nvPr/>
      </p:nvGrpSpPr>
      <p:grpSpPr>
        <a:xfrm>
          <a:off x="0" y="0"/>
          <a:ext cx="0" cy="0"/>
          <a:chOff x="0" y="0"/>
          <a:chExt cx="0" cy="0"/>
        </a:xfrm>
      </p:grpSpPr>
      <p:sp>
        <p:nvSpPr>
          <p:cNvPr id="11" name="TextBox 10"/>
          <p:cNvSpPr txBox="1"/>
          <p:nvPr/>
        </p:nvSpPr>
        <p:spPr>
          <a:xfrm>
            <a:off x="-104504" y="5916287"/>
            <a:ext cx="6218555" cy="941713"/>
          </a:xfrm>
          <a:prstGeom prst="rect">
            <a:avLst/>
          </a:prstGeom>
          <a:noFill/>
          <a:ln>
            <a:noFill/>
          </a:ln>
        </p:spPr>
        <p:txBody>
          <a:bodyPr wrap="square" lIns="329104" tIns="164551" rIns="329104" bIns="164551" numCol="1" rtlCol="0" anchor="ctr">
            <a:spAutoFit/>
          </a:bodyPr>
          <a:lstStyle/>
          <a:p>
            <a:pPr>
              <a:lnSpc>
                <a:spcPct val="110000"/>
              </a:lnSpc>
            </a:pPr>
            <a:r>
              <a:rPr lang="en-US" sz="3600" dirty="0">
                <a:solidFill>
                  <a:srgbClr val="26374B"/>
                </a:solidFill>
                <a:latin typeface="Gotham Book"/>
                <a:cs typeface="Gotham Book"/>
              </a:rPr>
              <a:t>CERES: Exhibit Toolkit</a:t>
            </a:r>
            <a:endParaRPr lang="en-US" sz="3600" dirty="0" smtClean="0">
              <a:solidFill>
                <a:srgbClr val="26374B"/>
              </a:solidFill>
              <a:latin typeface="Gotham Book"/>
              <a:cs typeface="Gotham Book"/>
            </a:endParaRPr>
          </a:p>
        </p:txBody>
      </p:sp>
      <p:sp>
        <p:nvSpPr>
          <p:cNvPr id="4" name="TextBox 3"/>
          <p:cNvSpPr txBox="1"/>
          <p:nvPr/>
        </p:nvSpPr>
        <p:spPr>
          <a:xfrm>
            <a:off x="9641093" y="3743386"/>
            <a:ext cx="184666" cy="369332"/>
          </a:xfrm>
          <a:prstGeom prst="rect">
            <a:avLst/>
          </a:prstGeom>
          <a:noFill/>
        </p:spPr>
        <p:txBody>
          <a:bodyPr wrap="none" rtlCol="0">
            <a:spAutoFit/>
          </a:bodyPr>
          <a:lstStyle/>
          <a:p>
            <a:endParaRPr lang="en-US" dirty="0"/>
          </a:p>
        </p:txBody>
      </p:sp>
      <p:sp>
        <p:nvSpPr>
          <p:cNvPr id="6" name="TextBox 5"/>
          <p:cNvSpPr txBox="1"/>
          <p:nvPr/>
        </p:nvSpPr>
        <p:spPr>
          <a:xfrm>
            <a:off x="5602942" y="5846399"/>
            <a:ext cx="3772646" cy="1043280"/>
          </a:xfrm>
          <a:prstGeom prst="rect">
            <a:avLst/>
          </a:prstGeom>
          <a:noFill/>
          <a:ln>
            <a:noFill/>
          </a:ln>
        </p:spPr>
        <p:txBody>
          <a:bodyPr wrap="square" lIns="329104" tIns="164551" rIns="329104" bIns="164551" numCol="1" rtlCol="0" anchor="ctr">
            <a:spAutoFit/>
          </a:bodyPr>
          <a:lstStyle/>
          <a:p>
            <a:pPr algn="r">
              <a:lnSpc>
                <a:spcPct val="110000"/>
              </a:lnSpc>
            </a:pPr>
            <a:r>
              <a:rPr lang="en-US" sz="1400" dirty="0" smtClean="0">
                <a:solidFill>
                  <a:srgbClr val="26374B"/>
                </a:solidFill>
                <a:latin typeface="Gotham Book"/>
                <a:cs typeface="Gotham Book"/>
              </a:rPr>
              <a:t>Sarah Sweeney</a:t>
            </a:r>
          </a:p>
          <a:p>
            <a:pPr algn="r">
              <a:lnSpc>
                <a:spcPct val="110000"/>
              </a:lnSpc>
            </a:pPr>
            <a:r>
              <a:rPr lang="en-US" sz="1400" dirty="0" smtClean="0">
                <a:solidFill>
                  <a:srgbClr val="26374B"/>
                </a:solidFill>
                <a:latin typeface="Gotham Book"/>
                <a:cs typeface="Gotham Book"/>
              </a:rPr>
              <a:t>Eli </a:t>
            </a:r>
            <a:r>
              <a:rPr lang="en-US" sz="1400" dirty="0" err="1" smtClean="0">
                <a:solidFill>
                  <a:srgbClr val="26374B"/>
                </a:solidFill>
                <a:latin typeface="Gotham Book"/>
                <a:cs typeface="Gotham Book"/>
              </a:rPr>
              <a:t>Zoller</a:t>
            </a:r>
            <a:endParaRPr lang="en-US" sz="1400" dirty="0" smtClean="0">
              <a:solidFill>
                <a:srgbClr val="26374B"/>
              </a:solidFill>
              <a:latin typeface="Gotham Book"/>
              <a:cs typeface="Gotham Book"/>
            </a:endParaRPr>
          </a:p>
          <a:p>
            <a:pPr algn="r">
              <a:lnSpc>
                <a:spcPct val="110000"/>
              </a:lnSpc>
            </a:pPr>
            <a:r>
              <a:rPr lang="en-US" sz="1400" i="1" dirty="0" smtClean="0">
                <a:solidFill>
                  <a:srgbClr val="26374B"/>
                </a:solidFill>
                <a:latin typeface="Gotham Book"/>
                <a:cs typeface="Gotham Book"/>
              </a:rPr>
              <a:t>Digital Scholarship Group</a:t>
            </a:r>
            <a:endParaRPr lang="en-US" sz="1400" i="1" dirty="0">
              <a:solidFill>
                <a:srgbClr val="26374B"/>
              </a:solidFill>
              <a:latin typeface="Gotham Book"/>
              <a:cs typeface="Gotham Book"/>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42" y="298884"/>
            <a:ext cx="7376117" cy="5577840"/>
          </a:xfrm>
          <a:prstGeom prst="rect">
            <a:avLst/>
          </a:prstGeom>
        </p:spPr>
      </p:pic>
    </p:spTree>
    <p:extLst>
      <p:ext uri="{BB962C8B-B14F-4D97-AF65-F5344CB8AC3E}">
        <p14:creationId xmlns:p14="http://schemas.microsoft.com/office/powerpoint/2010/main" val="317910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F7F7F">
            <a:alpha val="25000"/>
          </a:srgbClr>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451" y="1384662"/>
            <a:ext cx="4585463" cy="4558937"/>
          </a:xfrm>
          <a:prstGeom prst="rect">
            <a:avLst/>
          </a:prstGeom>
          <a:ln w="12700">
            <a:solidFill>
              <a:srgbClr val="26374B"/>
            </a:solidFill>
          </a:ln>
        </p:spPr>
      </p:pic>
      <p:sp>
        <p:nvSpPr>
          <p:cNvPr id="11" name="Text Placeholder 10"/>
          <p:cNvSpPr>
            <a:spLocks noGrp="1"/>
          </p:cNvSpPr>
          <p:nvPr>
            <p:ph type="body" idx="1"/>
          </p:nvPr>
        </p:nvSpPr>
        <p:spPr>
          <a:xfrm>
            <a:off x="457200" y="59004"/>
            <a:ext cx="4040188" cy="639762"/>
          </a:xfrm>
        </p:spPr>
        <p:txBody>
          <a:bodyPr>
            <a:noAutofit/>
          </a:bodyPr>
          <a:lstStyle/>
          <a:p>
            <a:pPr algn="ctr"/>
            <a:r>
              <a:rPr lang="en-US" sz="2000" dirty="0" smtClean="0">
                <a:solidFill>
                  <a:srgbClr val="26374B"/>
                </a:solidFill>
                <a:latin typeface="Gotham Book" charset="0"/>
                <a:ea typeface="Gotham Book" charset="0"/>
                <a:cs typeface="Gotham Book" charset="0"/>
              </a:rPr>
              <a:t>Digital Repository Service</a:t>
            </a:r>
            <a:endParaRPr lang="en-US" sz="2000" dirty="0">
              <a:solidFill>
                <a:srgbClr val="26374B"/>
              </a:solidFill>
              <a:latin typeface="Gotham Book" charset="0"/>
              <a:ea typeface="Gotham Book" charset="0"/>
              <a:cs typeface="Gotham Book" charset="0"/>
            </a:endParaRPr>
          </a:p>
        </p:txBody>
      </p:sp>
      <p:sp>
        <p:nvSpPr>
          <p:cNvPr id="13" name="Text Placeholder 12"/>
          <p:cNvSpPr>
            <a:spLocks noGrp="1"/>
          </p:cNvSpPr>
          <p:nvPr>
            <p:ph type="body" sz="quarter" idx="3"/>
          </p:nvPr>
        </p:nvSpPr>
        <p:spPr>
          <a:xfrm>
            <a:off x="4645025" y="59004"/>
            <a:ext cx="4041775" cy="639762"/>
          </a:xfrm>
        </p:spPr>
        <p:txBody>
          <a:bodyPr>
            <a:normAutofit/>
          </a:bodyPr>
          <a:lstStyle/>
          <a:p>
            <a:pPr algn="ctr"/>
            <a:r>
              <a:rPr lang="en-US" sz="2000" dirty="0" smtClean="0">
                <a:solidFill>
                  <a:srgbClr val="26374B"/>
                </a:solidFill>
                <a:latin typeface="Gotham Book" charset="0"/>
                <a:ea typeface="Gotham Book" charset="0"/>
                <a:cs typeface="Gotham Book" charset="0"/>
              </a:rPr>
              <a:t>Picturing The World</a:t>
            </a:r>
          </a:p>
        </p:txBody>
      </p:sp>
      <p:sp>
        <p:nvSpPr>
          <p:cNvPr id="2" name="TextBox 1"/>
          <p:cNvSpPr txBox="1"/>
          <p:nvPr/>
        </p:nvSpPr>
        <p:spPr>
          <a:xfrm>
            <a:off x="4701540" y="692332"/>
            <a:ext cx="4442460" cy="400110"/>
          </a:xfrm>
          <a:prstGeom prst="rect">
            <a:avLst/>
          </a:prstGeom>
          <a:noFill/>
        </p:spPr>
        <p:txBody>
          <a:bodyPr wrap="square" rtlCol="0">
            <a:spAutoFit/>
          </a:bodyPr>
          <a:lstStyle/>
          <a:p>
            <a:pPr algn="ctr"/>
            <a:r>
              <a:rPr lang="en-US" sz="2000" b="1" dirty="0">
                <a:solidFill>
                  <a:srgbClr val="236FC7"/>
                </a:solidFill>
              </a:rPr>
              <a:t>http://</a:t>
            </a:r>
            <a:r>
              <a:rPr lang="en-US" sz="2000" b="1" dirty="0" smtClean="0">
                <a:solidFill>
                  <a:srgbClr val="236FC7"/>
                </a:solidFill>
              </a:rPr>
              <a:t>arader.library.northeastern.edu </a:t>
            </a:r>
            <a:endParaRPr lang="en-US" sz="2000" b="1" dirty="0">
              <a:solidFill>
                <a:srgbClr val="236FC7"/>
              </a:solidFill>
            </a:endParaRPr>
          </a:p>
        </p:txBody>
      </p:sp>
      <p:sp>
        <p:nvSpPr>
          <p:cNvPr id="7" name="TextBox 6"/>
          <p:cNvSpPr txBox="1"/>
          <p:nvPr/>
        </p:nvSpPr>
        <p:spPr>
          <a:xfrm>
            <a:off x="0" y="695935"/>
            <a:ext cx="4789714" cy="400110"/>
          </a:xfrm>
          <a:prstGeom prst="rect">
            <a:avLst/>
          </a:prstGeom>
          <a:noFill/>
        </p:spPr>
        <p:txBody>
          <a:bodyPr wrap="square" rtlCol="0">
            <a:spAutoFit/>
          </a:bodyPr>
          <a:lstStyle/>
          <a:p>
            <a:pPr algn="ctr"/>
            <a:r>
              <a:rPr lang="en-US" sz="2000" b="1" dirty="0">
                <a:solidFill>
                  <a:srgbClr val="236FC7"/>
                </a:solidFill>
              </a:rPr>
              <a:t>https://</a:t>
            </a:r>
            <a:r>
              <a:rPr lang="en-US" sz="2000" b="1" dirty="0" err="1" smtClean="0">
                <a:solidFill>
                  <a:srgbClr val="236FC7"/>
                </a:solidFill>
              </a:rPr>
              <a:t>repository.library.northeastern.edu</a:t>
            </a:r>
            <a:endParaRPr lang="en-US" sz="2000" b="1" dirty="0">
              <a:solidFill>
                <a:srgbClr val="236FC7"/>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1677" y="1852048"/>
            <a:ext cx="4516487" cy="3797084"/>
          </a:xfrm>
          <a:prstGeom prst="rect">
            <a:avLst/>
          </a:prstGeom>
          <a:ln w="12700">
            <a:solidFill>
              <a:srgbClr val="26374B"/>
            </a:solidFill>
          </a:ln>
        </p:spPr>
      </p:pic>
    </p:spTree>
    <p:extLst>
      <p:ext uri="{BB962C8B-B14F-4D97-AF65-F5344CB8AC3E}">
        <p14:creationId xmlns:p14="http://schemas.microsoft.com/office/powerpoint/2010/main" val="16480466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F7F7F">
            <a:alpha val="2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9838"/>
            <a:ext cx="8229600" cy="1143000"/>
          </a:xfrm>
        </p:spPr>
        <p:txBody>
          <a:bodyPr/>
          <a:lstStyle/>
          <a:p>
            <a:r>
              <a:rPr lang="en-US" dirty="0" smtClean="0">
                <a:solidFill>
                  <a:srgbClr val="26374B"/>
                </a:solidFill>
              </a:rPr>
              <a:t>Projects</a:t>
            </a:r>
            <a:endParaRPr lang="en-US" dirty="0">
              <a:solidFill>
                <a:srgbClr val="26374B"/>
              </a:solidFill>
            </a:endParaRPr>
          </a:p>
        </p:txBody>
      </p:sp>
      <p:sp>
        <p:nvSpPr>
          <p:cNvPr id="5" name="Content Placeholder 2"/>
          <p:cNvSpPr txBox="1">
            <a:spLocks/>
          </p:cNvSpPr>
          <p:nvPr/>
        </p:nvSpPr>
        <p:spPr>
          <a:xfrm>
            <a:off x="248195" y="3440460"/>
            <a:ext cx="4859383" cy="2240279"/>
          </a:xfrm>
          <a:prstGeom prst="rect">
            <a:avLst/>
          </a:prstGeom>
          <a:ln w="12700">
            <a:noFill/>
            <a:prstDash val="solid"/>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700" b="1" dirty="0" smtClean="0">
                <a:solidFill>
                  <a:srgbClr val="26374B"/>
                </a:solidFill>
              </a:rPr>
              <a:t>In Development</a:t>
            </a:r>
          </a:p>
          <a:p>
            <a:pPr marL="0" indent="0" algn="ctr">
              <a:buFont typeface="Arial"/>
              <a:buNone/>
            </a:pPr>
            <a:endParaRPr lang="en-US" sz="1000" b="1" dirty="0" smtClean="0">
              <a:solidFill>
                <a:srgbClr val="26374B"/>
              </a:solidFill>
            </a:endParaRPr>
          </a:p>
          <a:p>
            <a:r>
              <a:rPr lang="en-US" sz="1700" dirty="0" smtClean="0">
                <a:solidFill>
                  <a:srgbClr val="26374B"/>
                </a:solidFill>
              </a:rPr>
              <a:t>The Catskills Institute</a:t>
            </a:r>
          </a:p>
          <a:p>
            <a:r>
              <a:rPr lang="en-US" sz="1700" dirty="0" smtClean="0">
                <a:solidFill>
                  <a:srgbClr val="26374B"/>
                </a:solidFill>
              </a:rPr>
              <a:t>Holocaust Awareness Week Programming</a:t>
            </a:r>
          </a:p>
          <a:p>
            <a:r>
              <a:rPr lang="en-US" sz="1700" dirty="0" smtClean="0">
                <a:solidFill>
                  <a:srgbClr val="26374B"/>
                </a:solidFill>
              </a:rPr>
              <a:t>Spectrum Literary Magazine</a:t>
            </a:r>
          </a:p>
          <a:p>
            <a:r>
              <a:rPr lang="en-US" sz="1700" dirty="0" smtClean="0">
                <a:solidFill>
                  <a:srgbClr val="26374B"/>
                </a:solidFill>
              </a:rPr>
              <a:t>DMC Studios Student Work Showcase</a:t>
            </a:r>
          </a:p>
        </p:txBody>
      </p:sp>
      <p:sp>
        <p:nvSpPr>
          <p:cNvPr id="6" name="Content Placeholder 2"/>
          <p:cNvSpPr txBox="1">
            <a:spLocks/>
          </p:cNvSpPr>
          <p:nvPr/>
        </p:nvSpPr>
        <p:spPr>
          <a:xfrm>
            <a:off x="261258" y="1533290"/>
            <a:ext cx="9274628" cy="1381360"/>
          </a:xfrm>
          <a:prstGeom prst="rect">
            <a:avLst/>
          </a:prstGeom>
          <a:ln w="12700">
            <a:noFill/>
            <a:prstDash val="solid"/>
          </a:ln>
        </p:spPr>
        <p:txBody>
          <a:bodyPr vert="horz" lIns="91440" tIns="45720" rIns="91440" bIns="45720" numCol="2"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a:solidFill>
                  <a:srgbClr val="26374B"/>
                </a:solidFill>
              </a:rPr>
              <a:t>African American Institute </a:t>
            </a:r>
            <a:r>
              <a:rPr lang="en-US" sz="1700" dirty="0" smtClean="0">
                <a:solidFill>
                  <a:srgbClr val="26374B"/>
                </a:solidFill>
              </a:rPr>
              <a:t>Archive</a:t>
            </a:r>
          </a:p>
          <a:p>
            <a:r>
              <a:rPr lang="en-US" sz="1700" dirty="0" smtClean="0">
                <a:solidFill>
                  <a:srgbClr val="26374B"/>
                </a:solidFill>
              </a:rPr>
              <a:t>Dragon </a:t>
            </a:r>
            <a:r>
              <a:rPr lang="en-US" sz="1700" dirty="0">
                <a:solidFill>
                  <a:srgbClr val="26374B"/>
                </a:solidFill>
              </a:rPr>
              <a:t>Prayer </a:t>
            </a:r>
            <a:r>
              <a:rPr lang="en-US" sz="1700" dirty="0" smtClean="0">
                <a:solidFill>
                  <a:srgbClr val="26374B"/>
                </a:solidFill>
              </a:rPr>
              <a:t>Book</a:t>
            </a:r>
          </a:p>
          <a:p>
            <a:r>
              <a:rPr lang="en-US" sz="1700" dirty="0" smtClean="0">
                <a:solidFill>
                  <a:srgbClr val="26374B"/>
                </a:solidFill>
              </a:rPr>
              <a:t>Civil </a:t>
            </a:r>
            <a:r>
              <a:rPr lang="en-US" sz="1700" dirty="0">
                <a:solidFill>
                  <a:srgbClr val="26374B"/>
                </a:solidFill>
              </a:rPr>
              <a:t>Rights and Restorative Justice </a:t>
            </a:r>
            <a:r>
              <a:rPr lang="en-US" sz="1700" dirty="0" smtClean="0">
                <a:solidFill>
                  <a:srgbClr val="26374B"/>
                </a:solidFill>
              </a:rPr>
              <a:t>Project</a:t>
            </a:r>
          </a:p>
          <a:p>
            <a:r>
              <a:rPr lang="en-US" sz="1700" dirty="0" smtClean="0">
                <a:solidFill>
                  <a:srgbClr val="26374B"/>
                </a:solidFill>
              </a:rPr>
              <a:t>Early </a:t>
            </a:r>
            <a:r>
              <a:rPr lang="en-US" sz="1700" dirty="0">
                <a:solidFill>
                  <a:srgbClr val="26374B"/>
                </a:solidFill>
              </a:rPr>
              <a:t>Black Boston Digital </a:t>
            </a:r>
            <a:r>
              <a:rPr lang="en-US" sz="1700" dirty="0" smtClean="0">
                <a:solidFill>
                  <a:srgbClr val="26374B"/>
                </a:solidFill>
              </a:rPr>
              <a:t>Almanac</a:t>
            </a:r>
          </a:p>
          <a:p>
            <a:r>
              <a:rPr lang="en-US" sz="1700" dirty="0" smtClean="0">
                <a:solidFill>
                  <a:srgbClr val="26374B"/>
                </a:solidFill>
              </a:rPr>
              <a:t>Early </a:t>
            </a:r>
            <a:r>
              <a:rPr lang="en-US" sz="1700" dirty="0">
                <a:solidFill>
                  <a:srgbClr val="26374B"/>
                </a:solidFill>
              </a:rPr>
              <a:t>Caribbean Digital </a:t>
            </a:r>
            <a:r>
              <a:rPr lang="en-US" sz="1700" dirty="0" smtClean="0">
                <a:solidFill>
                  <a:srgbClr val="26374B"/>
                </a:solidFill>
              </a:rPr>
              <a:t>Archive</a:t>
            </a:r>
          </a:p>
          <a:p>
            <a:r>
              <a:rPr lang="en-US" sz="1700" dirty="0" smtClean="0">
                <a:solidFill>
                  <a:srgbClr val="26374B"/>
                </a:solidFill>
              </a:rPr>
              <a:t>Henry </a:t>
            </a:r>
            <a:r>
              <a:rPr lang="en-US" sz="1700" dirty="0">
                <a:solidFill>
                  <a:srgbClr val="26374B"/>
                </a:solidFill>
              </a:rPr>
              <a:t>David Thoreau Journal </a:t>
            </a:r>
            <a:r>
              <a:rPr lang="en-US" sz="1700" dirty="0" smtClean="0">
                <a:solidFill>
                  <a:srgbClr val="26374B"/>
                </a:solidFill>
              </a:rPr>
              <a:t>Drawings</a:t>
            </a:r>
          </a:p>
          <a:p>
            <a:r>
              <a:rPr lang="en-US" sz="1700" dirty="0" smtClean="0">
                <a:solidFill>
                  <a:srgbClr val="26374B"/>
                </a:solidFill>
              </a:rPr>
              <a:t>Spectrum </a:t>
            </a:r>
            <a:r>
              <a:rPr lang="en-US" sz="1700" dirty="0">
                <a:solidFill>
                  <a:srgbClr val="26374B"/>
                </a:solidFill>
              </a:rPr>
              <a:t>Archive</a:t>
            </a:r>
          </a:p>
        </p:txBody>
      </p:sp>
      <p:sp>
        <p:nvSpPr>
          <p:cNvPr id="4" name="TextBox 3"/>
          <p:cNvSpPr txBox="1"/>
          <p:nvPr/>
        </p:nvSpPr>
        <p:spPr>
          <a:xfrm>
            <a:off x="0" y="2913015"/>
            <a:ext cx="9144000" cy="369332"/>
          </a:xfrm>
          <a:prstGeom prst="rect">
            <a:avLst/>
          </a:prstGeom>
          <a:noFill/>
        </p:spPr>
        <p:txBody>
          <a:bodyPr wrap="square" rtlCol="0">
            <a:spAutoFit/>
          </a:bodyPr>
          <a:lstStyle/>
          <a:p>
            <a:pPr algn="ctr"/>
            <a:r>
              <a:rPr lang="en-US" b="1" dirty="0">
                <a:solidFill>
                  <a:srgbClr val="26374B"/>
                </a:solidFill>
              </a:rPr>
              <a:t>2015 </a:t>
            </a:r>
            <a:r>
              <a:rPr lang="en-US" b="1" dirty="0" smtClean="0">
                <a:solidFill>
                  <a:srgbClr val="26374B"/>
                </a:solidFill>
              </a:rPr>
              <a:t>Projects</a:t>
            </a:r>
            <a:endParaRPr lang="en-US" b="1" dirty="0"/>
          </a:p>
        </p:txBody>
      </p:sp>
      <p:sp>
        <p:nvSpPr>
          <p:cNvPr id="8" name="TextBox 7"/>
          <p:cNvSpPr txBox="1"/>
          <p:nvPr/>
        </p:nvSpPr>
        <p:spPr>
          <a:xfrm>
            <a:off x="0" y="1027611"/>
            <a:ext cx="9144000" cy="369332"/>
          </a:xfrm>
          <a:prstGeom prst="rect">
            <a:avLst/>
          </a:prstGeom>
          <a:noFill/>
        </p:spPr>
        <p:txBody>
          <a:bodyPr wrap="square" rtlCol="0">
            <a:spAutoFit/>
          </a:bodyPr>
          <a:lstStyle/>
          <a:p>
            <a:pPr algn="ctr"/>
            <a:r>
              <a:rPr lang="en-US" b="1" dirty="0" smtClean="0">
                <a:solidFill>
                  <a:srgbClr val="26374B"/>
                </a:solidFill>
              </a:rPr>
              <a:t>2016 Projects</a:t>
            </a:r>
          </a:p>
        </p:txBody>
      </p:sp>
      <p:sp>
        <p:nvSpPr>
          <p:cNvPr id="9" name="TextBox 8"/>
          <p:cNvSpPr txBox="1"/>
          <p:nvPr/>
        </p:nvSpPr>
        <p:spPr>
          <a:xfrm>
            <a:off x="0" y="5959196"/>
            <a:ext cx="9144000" cy="461665"/>
          </a:xfrm>
          <a:prstGeom prst="rect">
            <a:avLst/>
          </a:prstGeom>
          <a:noFill/>
        </p:spPr>
        <p:txBody>
          <a:bodyPr wrap="square" rtlCol="0">
            <a:spAutoFit/>
          </a:bodyPr>
          <a:lstStyle/>
          <a:p>
            <a:pPr algn="ctr"/>
            <a:r>
              <a:rPr lang="en-US" sz="2400" b="1" dirty="0">
                <a:solidFill>
                  <a:srgbClr val="236FC7"/>
                </a:solidFill>
              </a:rPr>
              <a:t>http://</a:t>
            </a:r>
            <a:r>
              <a:rPr lang="en-US" sz="2400" b="1" dirty="0" err="1">
                <a:solidFill>
                  <a:srgbClr val="236FC7"/>
                </a:solidFill>
              </a:rPr>
              <a:t>dsg.neu.edu</a:t>
            </a:r>
            <a:r>
              <a:rPr lang="en-US" sz="2400" b="1" dirty="0">
                <a:solidFill>
                  <a:srgbClr val="236FC7"/>
                </a:solidFill>
              </a:rPr>
              <a:t>/projects </a:t>
            </a:r>
            <a:endParaRPr lang="en-US" sz="2400" b="1" i="1" dirty="0">
              <a:solidFill>
                <a:srgbClr val="236FC7"/>
              </a:solidFill>
            </a:endParaRPr>
          </a:p>
        </p:txBody>
      </p:sp>
      <p:sp>
        <p:nvSpPr>
          <p:cNvPr id="10" name="Content Placeholder 2"/>
          <p:cNvSpPr txBox="1">
            <a:spLocks/>
          </p:cNvSpPr>
          <p:nvPr/>
        </p:nvSpPr>
        <p:spPr>
          <a:xfrm>
            <a:off x="4807130" y="3436105"/>
            <a:ext cx="4162699" cy="2240279"/>
          </a:xfrm>
          <a:prstGeom prst="rect">
            <a:avLst/>
          </a:prstGeom>
          <a:ln w="12700">
            <a:noFill/>
            <a:prstDash val="solid"/>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700" b="1" dirty="0" smtClean="0">
                <a:solidFill>
                  <a:srgbClr val="26374B"/>
                </a:solidFill>
              </a:rPr>
              <a:t>Live</a:t>
            </a:r>
          </a:p>
          <a:p>
            <a:pPr marL="0" indent="0" algn="ctr">
              <a:buFont typeface="Arial"/>
              <a:buNone/>
            </a:pPr>
            <a:endParaRPr lang="en-US" sz="1000" b="1" dirty="0" smtClean="0">
              <a:solidFill>
                <a:srgbClr val="26374B"/>
              </a:solidFill>
            </a:endParaRPr>
          </a:p>
          <a:p>
            <a:r>
              <a:rPr lang="en-US" sz="1700" dirty="0">
                <a:solidFill>
                  <a:srgbClr val="26374B"/>
                </a:solidFill>
              </a:rPr>
              <a:t>The Catskills Institute</a:t>
            </a:r>
          </a:p>
          <a:p>
            <a:r>
              <a:rPr lang="en-US" sz="1700" dirty="0">
                <a:solidFill>
                  <a:srgbClr val="26374B"/>
                </a:solidFill>
              </a:rPr>
              <a:t>Interviews with Jewish Latin American Writers and Artists</a:t>
            </a:r>
          </a:p>
          <a:p>
            <a:r>
              <a:rPr lang="en-US" sz="1700" dirty="0">
                <a:solidFill>
                  <a:srgbClr val="26374B"/>
                </a:solidFill>
              </a:rPr>
              <a:t>Picturing the World Gallery</a:t>
            </a:r>
          </a:p>
          <a:p>
            <a:r>
              <a:rPr lang="en-US" sz="1700" dirty="0">
                <a:solidFill>
                  <a:srgbClr val="26374B"/>
                </a:solidFill>
              </a:rPr>
              <a:t>A Proud Past: A History of Boston-</a:t>
            </a:r>
            <a:r>
              <a:rPr lang="en-US" sz="1700" dirty="0" err="1">
                <a:solidFill>
                  <a:srgbClr val="26374B"/>
                </a:solidFill>
              </a:rPr>
              <a:t>Bouvé</a:t>
            </a:r>
            <a:r>
              <a:rPr lang="en-US" sz="1700" dirty="0">
                <a:solidFill>
                  <a:srgbClr val="26374B"/>
                </a:solidFill>
              </a:rPr>
              <a:t> College, 1913-1981</a:t>
            </a:r>
          </a:p>
        </p:txBody>
      </p:sp>
    </p:spTree>
    <p:extLst>
      <p:ext uri="{BB962C8B-B14F-4D97-AF65-F5344CB8AC3E}">
        <p14:creationId xmlns:p14="http://schemas.microsoft.com/office/powerpoint/2010/main" val="185033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F7F7F">
            <a:alpha val="2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6374B"/>
                </a:solidFill>
              </a:rPr>
              <a:t>New Exhibit Tools in 2016</a:t>
            </a:r>
            <a:endParaRPr lang="en-US" dirty="0">
              <a:solidFill>
                <a:srgbClr val="26374B"/>
              </a:solidFill>
            </a:endParaRPr>
          </a:p>
        </p:txBody>
      </p:sp>
      <p:sp>
        <p:nvSpPr>
          <p:cNvPr id="3" name="Content Placeholder 2"/>
          <p:cNvSpPr>
            <a:spLocks noGrp="1"/>
          </p:cNvSpPr>
          <p:nvPr>
            <p:ph idx="1"/>
          </p:nvPr>
        </p:nvSpPr>
        <p:spPr>
          <a:xfrm>
            <a:off x="457200" y="1920532"/>
            <a:ext cx="8229600" cy="1959137"/>
          </a:xfrm>
        </p:spPr>
        <p:txBody>
          <a:bodyPr/>
          <a:lstStyle/>
          <a:p>
            <a:r>
              <a:rPr lang="en-US" dirty="0" smtClean="0">
                <a:solidFill>
                  <a:srgbClr val="26374B"/>
                </a:solidFill>
              </a:rPr>
              <a:t>Map Exhibit</a:t>
            </a:r>
          </a:p>
          <a:p>
            <a:r>
              <a:rPr lang="en-US" dirty="0" smtClean="0">
                <a:solidFill>
                  <a:srgbClr val="26374B"/>
                </a:solidFill>
              </a:rPr>
              <a:t>Timeline Exhibit</a:t>
            </a:r>
          </a:p>
          <a:p>
            <a:r>
              <a:rPr lang="en-US" dirty="0" smtClean="0">
                <a:solidFill>
                  <a:srgbClr val="26374B"/>
                </a:solidFill>
              </a:rPr>
              <a:t>DPLA Integration</a:t>
            </a:r>
          </a:p>
        </p:txBody>
      </p:sp>
      <p:sp>
        <p:nvSpPr>
          <p:cNvPr id="7" name="Content Placeholder 2"/>
          <p:cNvSpPr txBox="1">
            <a:spLocks/>
          </p:cNvSpPr>
          <p:nvPr/>
        </p:nvSpPr>
        <p:spPr>
          <a:xfrm>
            <a:off x="470263" y="4763994"/>
            <a:ext cx="8229600" cy="76159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rgbClr val="26374B"/>
                </a:solidFill>
              </a:rPr>
              <a:t>Enhanced image viewing (IIIF)</a:t>
            </a:r>
            <a:endParaRPr lang="en-US" dirty="0">
              <a:solidFill>
                <a:srgbClr val="26374B"/>
              </a:solidFill>
            </a:endParaRPr>
          </a:p>
        </p:txBody>
      </p:sp>
      <p:sp>
        <p:nvSpPr>
          <p:cNvPr id="9" name="Content Placeholder 2"/>
          <p:cNvSpPr txBox="1">
            <a:spLocks/>
          </p:cNvSpPr>
          <p:nvPr/>
        </p:nvSpPr>
        <p:spPr>
          <a:xfrm>
            <a:off x="0" y="4028118"/>
            <a:ext cx="9144000" cy="7659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dirty="0" smtClean="0">
                <a:solidFill>
                  <a:srgbClr val="26374B"/>
                </a:solidFill>
              </a:rPr>
              <a:t>In Development</a:t>
            </a:r>
            <a:endParaRPr lang="en-US" b="1" dirty="0">
              <a:solidFill>
                <a:srgbClr val="26374B"/>
              </a:solidFill>
            </a:endParaRPr>
          </a:p>
        </p:txBody>
      </p:sp>
      <p:sp>
        <p:nvSpPr>
          <p:cNvPr id="10" name="Content Placeholder 2"/>
          <p:cNvSpPr txBox="1">
            <a:spLocks/>
          </p:cNvSpPr>
          <p:nvPr/>
        </p:nvSpPr>
        <p:spPr>
          <a:xfrm>
            <a:off x="0" y="1332819"/>
            <a:ext cx="9144000" cy="704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smtClean="0">
                <a:solidFill>
                  <a:srgbClr val="26374B"/>
                </a:solidFill>
              </a:rPr>
              <a:t>Completed</a:t>
            </a:r>
            <a:endParaRPr lang="en-US" b="1" dirty="0">
              <a:solidFill>
                <a:srgbClr val="26374B"/>
              </a:solidFill>
            </a:endParaRPr>
          </a:p>
        </p:txBody>
      </p:sp>
    </p:spTree>
    <p:extLst>
      <p:ext uri="{BB962C8B-B14F-4D97-AF65-F5344CB8AC3E}">
        <p14:creationId xmlns:p14="http://schemas.microsoft.com/office/powerpoint/2010/main" val="532817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DRS">
  <a:themeElements>
    <a:clrScheme name="D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1238</TotalTime>
  <Words>229</Words>
  <Application>Microsoft Macintosh PowerPoint</Application>
  <PresentationFormat>On-screen Show (4:3)</PresentationFormat>
  <Paragraphs>77</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Gotham Book</vt:lpstr>
      <vt:lpstr>Arial</vt:lpstr>
      <vt:lpstr>DRS</vt:lpstr>
      <vt:lpstr>PowerPoint Presentation</vt:lpstr>
      <vt:lpstr>PowerPoint Presentation</vt:lpstr>
      <vt:lpstr>PowerPoint Presentation</vt:lpstr>
      <vt:lpstr>Projects</vt:lpstr>
      <vt:lpstr>New Exhibit Tools in 2016</vt:lpstr>
    </vt:vector>
  </TitlesOfParts>
  <Company>Northeastern University</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Sweeney</dc:creator>
  <cp:lastModifiedBy>Sweeney, Sarah</cp:lastModifiedBy>
  <cp:revision>53</cp:revision>
  <dcterms:created xsi:type="dcterms:W3CDTF">2015-09-24T13:39:02Z</dcterms:created>
  <dcterms:modified xsi:type="dcterms:W3CDTF">2016-09-23T20:15:52Z</dcterms:modified>
</cp:coreProperties>
</file>