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51" userDrawn="1">
          <p15:clr>
            <a:srgbClr val="A4A3A4"/>
          </p15:clr>
        </p15:guide>
        <p15:guide id="2" pos="2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E50"/>
    <a:srgbClr val="3498DB"/>
    <a:srgbClr val="ECF0F1"/>
    <a:srgbClr val="F0F3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08"/>
    <p:restoredTop sz="94723"/>
  </p:normalViewPr>
  <p:slideViewPr>
    <p:cSldViewPr snapToGrid="0" snapToObjects="1" showGuides="1">
      <p:cViewPr varScale="1">
        <p:scale>
          <a:sx n="30" d="100"/>
          <a:sy n="30" d="100"/>
        </p:scale>
        <p:origin x="2200" y="280"/>
      </p:cViewPr>
      <p:guideLst>
        <p:guide orient="horz" pos="13551"/>
        <p:guide pos="28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ser>
        <c:dLbls>
          <c:showLegendKey val="0"/>
          <c:showVal val="0"/>
          <c:showCatName val="0"/>
          <c:showSerName val="0"/>
          <c:showPercent val="0"/>
          <c:showBubbleSize val="0"/>
        </c:dLbls>
        <c:smooth val="0"/>
        <c:axId val="2092212432"/>
        <c:axId val="-2118842336"/>
      </c:lineChart>
      <c:catAx>
        <c:axId val="209221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8842336"/>
        <c:crosses val="autoZero"/>
        <c:auto val="1"/>
        <c:lblAlgn val="ctr"/>
        <c:lblOffset val="100"/>
        <c:noMultiLvlLbl val="0"/>
      </c:catAx>
      <c:valAx>
        <c:axId val="-2118842336"/>
        <c:scaling>
          <c:orientation val="minMax"/>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22124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5/20/16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Learn More</a:t>
            </a:r>
            <a:endParaRPr lang="en-US" sz="38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a:t>
            </a:r>
            <a:r>
              <a:rPr lang="en-US" sz="7700" b="1">
                <a:solidFill>
                  <a:srgbClr val="2C3E50"/>
                </a:solidFill>
                <a:latin typeface="Gotham Bold"/>
                <a:cs typeface="Gotham Bold"/>
              </a:rPr>
              <a:t>Content </a:t>
            </a:r>
            <a:endParaRPr lang="en-US" sz="7700" b="1"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7950682" y="3339247"/>
            <a:ext cx="14374784"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4108735"/>
            <a:ext cx="16593270" cy="1440312"/>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0800000">
            <a:off x="954156" y="5361604"/>
            <a:ext cx="28346400"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TextBox 18"/>
          <p:cNvSpPr txBox="1"/>
          <p:nvPr/>
        </p:nvSpPr>
        <p:spPr>
          <a:xfrm>
            <a:off x="962526" y="5825428"/>
            <a:ext cx="7749673" cy="74942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Service</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 of repository materials and to measure use of the repository as a whole. Therefore, it is vital that the usage data is gathered in a way that reflects genuine repository use and can be defended as an accurate representation of the value of the repository.</a:t>
            </a:r>
          </a:p>
          <a:p>
            <a:r>
              <a:rPr lang="en-US" sz="2300" dirty="0" smtClean="0">
                <a:latin typeface="Helvetica" charset="0"/>
                <a:ea typeface="Helvetica" charset="0"/>
                <a:cs typeface="Helvetica" charset="0"/>
              </a:rPr>
              <a:t/>
            </a:r>
            <a:br>
              <a:rPr lang="en-US" sz="2300" dirty="0" smtClean="0">
                <a:latin typeface="Helvetica" charset="0"/>
                <a:ea typeface="Helvetica" charset="0"/>
                <a:cs typeface="Helvetica" charset="0"/>
              </a:rPr>
            </a:br>
            <a:r>
              <a:rPr lang="en-US" sz="2300" dirty="0" smtClean="0">
                <a:latin typeface="Helvetica" charset="0"/>
                <a:ea typeface="Helvetica" charset="0"/>
                <a:cs typeface="Helvetica" charset="0"/>
              </a:rPr>
              <a:t>A seemingly endless number of bots exist to crawl publicly available repository content for harvesting and indexing, which helps increase discovery of repository content, but can also greatly inflate usage statistics. Although users tend to prefer higher numbers regardless of the consumer, we want to be able to defend the statistics we are gathering and declare them to be a genuine record of the use of our content. </a:t>
            </a:r>
            <a:endParaRPr lang="en-US" sz="2300" dirty="0">
              <a:latin typeface="Helvetica" charset="0"/>
              <a:ea typeface="Helvetica" charset="0"/>
              <a:cs typeface="Helvetica" charset="0"/>
            </a:endParaRPr>
          </a:p>
        </p:txBody>
      </p:sp>
      <p:sp>
        <p:nvSpPr>
          <p:cNvPr id="20" name="TextBox 19"/>
          <p:cNvSpPr txBox="1"/>
          <p:nvPr/>
        </p:nvSpPr>
        <p:spPr>
          <a:xfrm>
            <a:off x="9169400" y="13765312"/>
            <a:ext cx="20142200" cy="2797606"/>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400" dirty="0"/>
              <a:t>Early on in the DRS development process we decided not to leave our statistics in the hands of Google Analytics. While Google Analytics does a lot of valuable tracking, we can't easily differentiate genuine user traffic from bot, crawler, or harvester traffic. To that end, we decided to limit what counts as use by disregarding counts generated by bots and other large consumers of our content. We record all impressions (views, downloads, and streams), and we also record the agent or referrer responsible for the impression. We actively filter out agents that are known to be bots (or other agents that may not reflect genuine human use), which allows us to present accurate usage counts to users and enables us to more precisely measure repository activity.</a:t>
            </a:r>
            <a:endParaRPr lang="en-US" sz="2300" dirty="0">
              <a:latin typeface="Helvetica" charset="0"/>
              <a:ea typeface="Helvetica" charset="0"/>
              <a:cs typeface="Helvetica" charset="0"/>
            </a:endParaRPr>
          </a:p>
        </p:txBody>
      </p:sp>
      <p:sp>
        <p:nvSpPr>
          <p:cNvPr id="21" name="TextBox 20"/>
          <p:cNvSpPr txBox="1"/>
          <p:nvPr/>
        </p:nvSpPr>
        <p:spPr>
          <a:xfrm>
            <a:off x="18598896" y="36880775"/>
            <a:ext cx="10753344" cy="2428274"/>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rgbClr val="2C3E50"/>
                </a:solidFill>
                <a:latin typeface="Gotham Medium"/>
                <a:cs typeface="Gotham Medium"/>
              </a:rPr>
              <a:t>Conclusion</a:t>
            </a:r>
          </a:p>
          <a:p>
            <a:pPr algn="just">
              <a:lnSpc>
                <a:spcPct val="30000"/>
              </a:lnSpc>
            </a:pPr>
            <a:endParaRPr lang="en-US" sz="2000" dirty="0" smtClean="0">
              <a:latin typeface="Gotham Book"/>
              <a:cs typeface="Gotham Book"/>
            </a:endParaRPr>
          </a:p>
          <a:p>
            <a:r>
              <a:rPr lang="en-US" sz="2400" dirty="0"/>
              <a:t>Measuring impact accurately is a difficult task, as is being able to confidently defend how measurements are recorded. There are several possible methods to measure use, but not all methods are transparent enough to explain to users exactly how use is being counted.</a:t>
            </a:r>
            <a:endParaRPr lang="en-US" sz="2300" dirty="0">
              <a:latin typeface="Helvetica" charset="0"/>
              <a:ea typeface="Helvetica" charset="0"/>
              <a:cs typeface="Helvetica" charset="0"/>
            </a:endParaRPr>
          </a:p>
        </p:txBody>
      </p:sp>
      <p:sp>
        <p:nvSpPr>
          <p:cNvPr id="23" name="TextBox 22"/>
          <p:cNvSpPr txBox="1"/>
          <p:nvPr/>
        </p:nvSpPr>
        <p:spPr>
          <a:xfrm>
            <a:off x="24790416" y="22769848"/>
            <a:ext cx="3555983" cy="2279003"/>
          </a:xfrm>
          <a:prstGeom prst="rect">
            <a:avLst/>
          </a:prstGeom>
          <a:noFill/>
          <a:ln w="28575" cmpd="sng">
            <a:solidFill>
              <a:schemeClr val="tx1"/>
            </a:solidFill>
          </a:ln>
        </p:spPr>
        <p:txBody>
          <a:bodyPr wrap="square" lIns="329104" tIns="164551" rIns="329104" bIns="164551" numCol="1" rtlCol="0">
            <a:spAutoFit/>
          </a:bodyPr>
          <a:lstStyle/>
          <a:p>
            <a:pPr>
              <a:lnSpc>
                <a:spcPct val="110000"/>
              </a:lnSpc>
            </a:pPr>
            <a:r>
              <a:rPr lang="en-US" sz="2300" dirty="0" smtClean="0">
                <a:latin typeface="Helvetica"/>
                <a:cs typeface="Helvetica"/>
              </a:rPr>
              <a:t>*archive*</a:t>
            </a:r>
            <a:endParaRPr lang="en-US" sz="2300" dirty="0">
              <a:latin typeface="Helvetica"/>
              <a:cs typeface="Helvetica"/>
            </a:endParaRPr>
          </a:p>
          <a:p>
            <a:pPr>
              <a:lnSpc>
                <a:spcPct val="110000"/>
              </a:lnSpc>
            </a:pPr>
            <a:r>
              <a:rPr lang="en-US" sz="2300" dirty="0" smtClean="0">
                <a:latin typeface="Helvetica"/>
                <a:cs typeface="Helvetica"/>
              </a:rPr>
              <a:t>*bot*</a:t>
            </a:r>
            <a:endParaRPr lang="en-US" sz="2300" dirty="0">
              <a:latin typeface="Helvetica"/>
              <a:cs typeface="Helvetica"/>
            </a:endParaRPr>
          </a:p>
          <a:p>
            <a:pPr>
              <a:lnSpc>
                <a:spcPct val="110000"/>
              </a:lnSpc>
            </a:pPr>
            <a:r>
              <a:rPr lang="en-US" sz="2300" dirty="0" smtClean="0">
                <a:latin typeface="Helvetica"/>
                <a:cs typeface="Helvetica"/>
              </a:rPr>
              <a:t>*crawl*</a:t>
            </a:r>
            <a:endParaRPr lang="en-US" sz="2300" dirty="0">
              <a:latin typeface="Helvetica"/>
              <a:cs typeface="Helvetica"/>
            </a:endParaRPr>
          </a:p>
          <a:p>
            <a:pPr>
              <a:lnSpc>
                <a:spcPct val="110000"/>
              </a:lnSpc>
            </a:pPr>
            <a:r>
              <a:rPr lang="en-US" sz="2300" dirty="0" smtClean="0">
                <a:latin typeface="Helvetica"/>
                <a:cs typeface="Helvetica"/>
              </a:rPr>
              <a:t>*curl*</a:t>
            </a:r>
            <a:endParaRPr lang="en-US" sz="2300" dirty="0">
              <a:latin typeface="Helvetica"/>
              <a:cs typeface="Helvetica"/>
            </a:endParaRPr>
          </a:p>
          <a:p>
            <a:pPr>
              <a:lnSpc>
                <a:spcPct val="110000"/>
              </a:lnSpc>
            </a:pPr>
            <a:r>
              <a:rPr lang="en-US" sz="2300" dirty="0" smtClean="0">
                <a:latin typeface="Helvetica"/>
                <a:cs typeface="Helvetica"/>
              </a:rPr>
              <a:t>*java*</a:t>
            </a:r>
          </a:p>
        </p:txBody>
      </p:sp>
      <p:graphicFrame>
        <p:nvGraphicFramePr>
          <p:cNvPr id="27" name="Table 26"/>
          <p:cNvGraphicFramePr>
            <a:graphicFrameLocks noGrp="1"/>
          </p:cNvGraphicFramePr>
          <p:nvPr>
            <p:extLst>
              <p:ext uri="{D42A27DB-BD31-4B8C-83A1-F6EECF244321}">
                <p14:modId xmlns:p14="http://schemas.microsoft.com/office/powerpoint/2010/main" val="43377828"/>
              </p:ext>
            </p:extLst>
          </p:nvPr>
        </p:nvGraphicFramePr>
        <p:xfrm>
          <a:off x="9287410" y="22931542"/>
          <a:ext cx="6128143" cy="5286086"/>
        </p:xfrm>
        <a:graphic>
          <a:graphicData uri="http://schemas.openxmlformats.org/drawingml/2006/table">
            <a:tbl>
              <a:tblPr firstRow="1">
                <a:tableStyleId>{5940675A-B579-460E-94D1-54222C63F5DA}</a:tableStyleId>
              </a:tblPr>
              <a:tblGrid>
                <a:gridCol w="1911425"/>
                <a:gridCol w="4216718"/>
              </a:tblGrid>
              <a:tr h="370840">
                <a:tc>
                  <a:txBody>
                    <a:bodyPr/>
                    <a:lstStyle/>
                    <a:p>
                      <a:pPr algn="ctr"/>
                      <a:r>
                        <a:rPr lang="en-US" sz="2000" b="1" dirty="0" smtClean="0">
                          <a:latin typeface="Helvetica" charset="0"/>
                          <a:ea typeface="Helvetica" charset="0"/>
                          <a:cs typeface="Helvetica" charset="0"/>
                        </a:rPr>
                        <a:t>Column</a:t>
                      </a:r>
                      <a:endParaRPr lang="en-US" sz="2000" b="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smtClean="0">
                          <a:latin typeface="Helvetica" charset="0"/>
                          <a:ea typeface="Helvetica" charset="0"/>
                          <a:cs typeface="Helvetica" charset="0"/>
                        </a:rPr>
                        <a:t>Value</a:t>
                      </a:r>
                      <a:endParaRPr lang="en-US" sz="2000" b="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id</a:t>
                      </a:r>
                      <a:endParaRPr lang="en-US" sz="2000" b="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SQL table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206">
                <a:tc>
                  <a:txBody>
                    <a:bodyPr/>
                    <a:lstStyle/>
                    <a:p>
                      <a:r>
                        <a:rPr lang="en-US" sz="2000" dirty="0" err="1" smtClean="0">
                          <a:latin typeface="Helvetica" charset="0"/>
                          <a:ea typeface="Helvetica" charset="0"/>
                          <a:cs typeface="Helvetica" charset="0"/>
                        </a:rPr>
                        <a:t>pid</a:t>
                      </a:r>
                      <a:endParaRPr lang="en-US" sz="2000" dirty="0" smtClean="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Core file or content object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session_id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Unique session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action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View, download, or stream</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ip_address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Acting user agent IP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referrer</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User agent origin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status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Impression</a:t>
                      </a:r>
                      <a:r>
                        <a:rPr lang="en-US" sz="2000" baseline="0" dirty="0" smtClean="0">
                          <a:latin typeface="Helvetica" charset="0"/>
                          <a:ea typeface="Helvetica" charset="0"/>
                          <a:cs typeface="Helvetica" charset="0"/>
                        </a:rPr>
                        <a:t> state</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user_agent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Entity that triggered the impression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public</a:t>
                      </a:r>
                      <a:endParaRPr lang="en-US" sz="2000" b="1" i="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User</a:t>
                      </a:r>
                      <a:r>
                        <a:rPr lang="en-US" sz="2000" u="none" strike="noStrike" kern="1200" baseline="0" dirty="0" smtClean="0">
                          <a:effectLst/>
                          <a:latin typeface="Helvetica" charset="0"/>
                          <a:ea typeface="Helvetica" charset="0"/>
                          <a:cs typeface="Helvetica" charset="0"/>
                        </a:rPr>
                        <a:t> </a:t>
                      </a:r>
                      <a:r>
                        <a:rPr lang="en-US" sz="2000" u="none" strike="noStrike" kern="1200" dirty="0" smtClean="0">
                          <a:effectLst/>
                          <a:latin typeface="Helvetica" charset="0"/>
                          <a:ea typeface="Helvetica" charset="0"/>
                          <a:cs typeface="Helvetica" charset="0"/>
                        </a:rPr>
                        <a:t>agent’s classification</a:t>
                      </a:r>
                      <a:endParaRPr lang="en-US" sz="2000" b="1" i="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created_at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Impression </a:t>
                      </a:r>
                      <a:r>
                        <a:rPr lang="en-US" sz="2000" u="none" strike="noStrike" kern="1200" dirty="0" err="1" smtClean="0">
                          <a:effectLst/>
                          <a:latin typeface="Helvetica" charset="0"/>
                          <a:ea typeface="Helvetica" charset="0"/>
                          <a:cs typeface="Helvetica" charset="0"/>
                        </a:rPr>
                        <a:t>datestamp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updated_at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Entry update </a:t>
                      </a:r>
                      <a:r>
                        <a:rPr lang="en-US" sz="2000" dirty="0" err="1" smtClean="0">
                          <a:latin typeface="Helvetica" charset="0"/>
                          <a:ea typeface="Helvetica" charset="0"/>
                          <a:cs typeface="Helvetica" charset="0"/>
                        </a:rPr>
                        <a:t>datestamp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processed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The </a:t>
                      </a:r>
                      <a:r>
                        <a:rPr lang="en-US" sz="2000" dirty="0" err="1" smtClean="0">
                          <a:latin typeface="Helvetica" charset="0"/>
                          <a:ea typeface="Helvetica" charset="0"/>
                          <a:cs typeface="Helvetica" charset="0"/>
                        </a:rPr>
                        <a:t>user_agent</a:t>
                      </a:r>
                      <a:r>
                        <a:rPr lang="en-US" sz="2000" baseline="0" dirty="0" err="1" smtClean="0">
                          <a:latin typeface="Helvetica" charset="0"/>
                          <a:ea typeface="Helvetica" charset="0"/>
                          <a:cs typeface="Helvetica" charset="0"/>
                        </a:rPr>
                        <a:t>'s</a:t>
                      </a:r>
                      <a:r>
                        <a:rPr lang="en-US" sz="2000" baseline="0" dirty="0" smtClean="0">
                          <a:latin typeface="Helvetica" charset="0"/>
                          <a:ea typeface="Helvetica" charset="0"/>
                          <a:cs typeface="Helvetica" charset="0"/>
                        </a:rPr>
                        <a:t> evaluation status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8" name="Rectangle 27"/>
          <p:cNvSpPr/>
          <p:nvPr/>
        </p:nvSpPr>
        <p:spPr>
          <a:xfrm>
            <a:off x="0"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5605051" y="21954941"/>
            <a:ext cx="7696199" cy="279760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Filtering</a:t>
            </a:r>
            <a:endParaRPr lang="en-US" sz="36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smtClean="0"/>
              <a:t>When the impressions table is processed, the user agent value is compared against the known bots list. If a user agent matches a known bot, the impression’s public value is set to "false" and filtered out of the statistics that are displayed to users in the interface. </a:t>
            </a:r>
            <a:endParaRPr lang="en-US" sz="2300" dirty="0">
              <a:latin typeface="Helvetica" charset="0"/>
              <a:ea typeface="Helvetica" charset="0"/>
              <a:cs typeface="Helvetica" charset="0"/>
            </a:endParaRPr>
          </a:p>
        </p:txBody>
      </p:sp>
      <p:sp>
        <p:nvSpPr>
          <p:cNvPr id="32" name="TextBox 31"/>
          <p:cNvSpPr txBox="1"/>
          <p:nvPr/>
        </p:nvSpPr>
        <p:spPr>
          <a:xfrm>
            <a:off x="26575674" y="22693648"/>
            <a:ext cx="2735926" cy="2668340"/>
          </a:xfrm>
          <a:prstGeom prst="rect">
            <a:avLst/>
          </a:prstGeom>
          <a:noFill/>
          <a:ln w="28575" cmpd="sng">
            <a:solidFill>
              <a:schemeClr val="tx1"/>
            </a:solidFill>
          </a:ln>
        </p:spPr>
        <p:txBody>
          <a:bodyPr wrap="square" lIns="329104" tIns="164551" rIns="329104" bIns="164551" numCol="1" rtlCol="0">
            <a:spAutoFit/>
          </a:bodyPr>
          <a:lstStyle/>
          <a:p>
            <a:pPr>
              <a:lnSpc>
                <a:spcPct val="110000"/>
              </a:lnSpc>
            </a:pPr>
            <a:r>
              <a:rPr lang="en-US" sz="2300" dirty="0" smtClean="0">
                <a:latin typeface="Helvetica"/>
                <a:cs typeface="Helvetica"/>
              </a:rPr>
              <a:t>*lynx*</a:t>
            </a:r>
          </a:p>
          <a:p>
            <a:pPr>
              <a:lnSpc>
                <a:spcPct val="110000"/>
              </a:lnSpc>
            </a:pPr>
            <a:r>
              <a:rPr lang="en-US" sz="2300" dirty="0" smtClean="0">
                <a:latin typeface="Helvetica"/>
                <a:cs typeface="Helvetica"/>
              </a:rPr>
              <a:t>*</a:t>
            </a:r>
            <a:r>
              <a:rPr lang="en-US" sz="2300" dirty="0" err="1" smtClean="0">
                <a:latin typeface="Helvetica"/>
                <a:cs typeface="Helvetica"/>
              </a:rPr>
              <a:t>nutch</a:t>
            </a:r>
            <a:r>
              <a:rPr lang="en-US" sz="2300" dirty="0" smtClean="0">
                <a:latin typeface="Helvetica"/>
                <a:cs typeface="Helvetica"/>
              </a:rPr>
              <a:t>*</a:t>
            </a:r>
          </a:p>
          <a:p>
            <a:pPr>
              <a:lnSpc>
                <a:spcPct val="110000"/>
              </a:lnSpc>
            </a:pPr>
            <a:r>
              <a:rPr lang="en-US" sz="2300" dirty="0" smtClean="0">
                <a:latin typeface="Helvetica"/>
                <a:cs typeface="Helvetica"/>
              </a:rPr>
              <a:t>*scrape*</a:t>
            </a:r>
          </a:p>
          <a:p>
            <a:pPr>
              <a:lnSpc>
                <a:spcPct val="110000"/>
              </a:lnSpc>
            </a:pPr>
            <a:r>
              <a:rPr lang="en-US" sz="2300" dirty="0" smtClean="0">
                <a:latin typeface="Helvetica"/>
                <a:cs typeface="Helvetica"/>
              </a:rPr>
              <a:t>*</a:t>
            </a:r>
            <a:r>
              <a:rPr lang="en-US" sz="2300" dirty="0" err="1" smtClean="0">
                <a:latin typeface="Helvetica"/>
                <a:cs typeface="Helvetica"/>
              </a:rPr>
              <a:t>scrapy</a:t>
            </a:r>
            <a:r>
              <a:rPr lang="en-US" sz="2300" dirty="0" smtClean="0">
                <a:latin typeface="Helvetica"/>
                <a:cs typeface="Helvetica"/>
              </a:rPr>
              <a:t>*</a:t>
            </a:r>
          </a:p>
          <a:p>
            <a:pPr>
              <a:lnSpc>
                <a:spcPct val="110000"/>
              </a:lnSpc>
            </a:pPr>
            <a:r>
              <a:rPr lang="en-US" sz="2300" dirty="0" smtClean="0">
                <a:latin typeface="Helvetica"/>
                <a:cs typeface="Helvetica"/>
              </a:rPr>
              <a:t>*slurp*</a:t>
            </a:r>
          </a:p>
          <a:p>
            <a:pPr>
              <a:lnSpc>
                <a:spcPct val="110000"/>
              </a:lnSpc>
            </a:pPr>
            <a:r>
              <a:rPr lang="en-US" sz="2300" dirty="0" smtClean="0">
                <a:latin typeface="Helvetica"/>
                <a:cs typeface="Helvetica"/>
              </a:rPr>
              <a:t>*spider*</a:t>
            </a:r>
            <a:endParaRPr lang="en-US" sz="2300" dirty="0">
              <a:latin typeface="Helvetica"/>
              <a:cs typeface="Helvetica"/>
            </a:endParaRPr>
          </a:p>
        </p:txBody>
      </p:sp>
      <p:sp>
        <p:nvSpPr>
          <p:cNvPr id="33" name="TextBox 32"/>
          <p:cNvSpPr txBox="1"/>
          <p:nvPr/>
        </p:nvSpPr>
        <p:spPr>
          <a:xfrm>
            <a:off x="24150484" y="22079657"/>
            <a:ext cx="4535567"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Blocked Agents</a:t>
            </a:r>
            <a:endParaRPr lang="en-US" sz="3600" dirty="0">
              <a:solidFill>
                <a:srgbClr val="2C3E50"/>
              </a:solidFill>
              <a:latin typeface="Gotham Medium"/>
              <a:cs typeface="Gotham Medium"/>
            </a:endParaRPr>
          </a:p>
        </p:txBody>
      </p:sp>
      <p:sp>
        <p:nvSpPr>
          <p:cNvPr id="34" name="TextBox 33"/>
          <p:cNvSpPr txBox="1"/>
          <p:nvPr/>
        </p:nvSpPr>
        <p:spPr>
          <a:xfrm>
            <a:off x="9166831" y="21974426"/>
            <a:ext cx="4013200"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Stored Values</a:t>
            </a:r>
            <a:endParaRPr lang="en-US" sz="3600" dirty="0">
              <a:solidFill>
                <a:srgbClr val="2C3E50"/>
              </a:solidFill>
              <a:latin typeface="Gotham Medium"/>
              <a:cs typeface="Gotham Medium"/>
            </a:endParaRPr>
          </a:p>
        </p:txBody>
      </p:sp>
      <p:sp>
        <p:nvSpPr>
          <p:cNvPr id="35" name="Rectangle 34"/>
          <p:cNvSpPr/>
          <p:nvPr/>
        </p:nvSpPr>
        <p:spPr>
          <a:xfrm rot="10800000">
            <a:off x="9079107" y="16517257"/>
            <a:ext cx="20363688"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6" name="Rectangle 35"/>
          <p:cNvSpPr/>
          <p:nvPr/>
        </p:nvSpPr>
        <p:spPr>
          <a:xfrm rot="16200000">
            <a:off x="-9136625" y="23628148"/>
            <a:ext cx="36150050"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1" name="TextBox 30"/>
          <p:cNvSpPr txBox="1"/>
          <p:nvPr/>
        </p:nvSpPr>
        <p:spPr>
          <a:xfrm>
            <a:off x="16310973" y="25575288"/>
            <a:ext cx="7696199" cy="1320279"/>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Frequency</a:t>
            </a:r>
            <a:endParaRPr lang="en-US" sz="36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smtClean="0"/>
              <a:t>Jobs are run nightly and weekly.</a:t>
            </a:r>
            <a:endParaRPr lang="en-US" sz="2300" dirty="0">
              <a:latin typeface="Helvetica" charset="0"/>
              <a:ea typeface="Helvetica" charset="0"/>
              <a:cs typeface="Helvetica" charset="0"/>
            </a:endParaRPr>
          </a:p>
        </p:txBody>
      </p:sp>
      <p:sp>
        <p:nvSpPr>
          <p:cNvPr id="37" name="TextBox 36"/>
          <p:cNvSpPr txBox="1"/>
          <p:nvPr/>
        </p:nvSpPr>
        <p:spPr>
          <a:xfrm>
            <a:off x="9231086" y="17039314"/>
            <a:ext cx="20073257" cy="168961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The Impressions Table</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a:t>When the impressions table is processed, the user agent value is compared against the known bots list. If a user agent matches a known bot, the impression’s public value is set to "false" and filtered out of the statistics that are displayed to users in the interface.</a:t>
            </a:r>
            <a:endParaRPr lang="en-US" sz="2300" dirty="0">
              <a:latin typeface="Helvetica" charset="0"/>
              <a:ea typeface="Helvetica" charset="0"/>
              <a:cs typeface="Helvetica" charset="0"/>
            </a:endParaRPr>
          </a:p>
        </p:txBody>
      </p:sp>
      <p:sp>
        <p:nvSpPr>
          <p:cNvPr id="38" name="Rectangle 37"/>
          <p:cNvSpPr/>
          <p:nvPr/>
        </p:nvSpPr>
        <p:spPr>
          <a:xfrm rot="10800000">
            <a:off x="9143999" y="13301645"/>
            <a:ext cx="20146397" cy="54498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graphicFrame>
        <p:nvGraphicFramePr>
          <p:cNvPr id="2" name="Table 1"/>
          <p:cNvGraphicFramePr>
            <a:graphicFrameLocks noGrp="1"/>
          </p:cNvGraphicFramePr>
          <p:nvPr>
            <p:extLst>
              <p:ext uri="{D42A27DB-BD31-4B8C-83A1-F6EECF244321}">
                <p14:modId xmlns:p14="http://schemas.microsoft.com/office/powerpoint/2010/main" val="734740371"/>
              </p:ext>
            </p:extLst>
          </p:nvPr>
        </p:nvGraphicFramePr>
        <p:xfrm>
          <a:off x="9245925" y="19764693"/>
          <a:ext cx="20134211" cy="1747520"/>
        </p:xfrm>
        <a:graphic>
          <a:graphicData uri="http://schemas.openxmlformats.org/drawingml/2006/table">
            <a:tbl>
              <a:tblPr firstRow="1" bandRow="1">
                <a:tableStyleId>{5C22544A-7EE6-4342-B048-85BDC9FD1C3A}</a:tableStyleId>
              </a:tblPr>
              <a:tblGrid>
                <a:gridCol w="942975"/>
                <a:gridCol w="1436688"/>
                <a:gridCol w="1620838"/>
                <a:gridCol w="1119617"/>
                <a:gridCol w="1619250"/>
                <a:gridCol w="2965958"/>
                <a:gridCol w="1493838"/>
                <a:gridCol w="3628035"/>
                <a:gridCol w="788987"/>
                <a:gridCol w="1646237"/>
                <a:gridCol w="1504950"/>
                <a:gridCol w="1366838"/>
              </a:tblGrid>
              <a:tr h="370840">
                <a:tc>
                  <a:txBody>
                    <a:bodyPr/>
                    <a:lstStyle/>
                    <a:p>
                      <a:pPr algn="ctr" fontAlgn="b"/>
                      <a:r>
                        <a:rPr lang="en-US" sz="2000" b="1" i="0" u="none" strike="noStrike" dirty="0">
                          <a:solidFill>
                            <a:srgbClr val="000000"/>
                          </a:solidFill>
                          <a:effectLst/>
                          <a:latin typeface="Helvetica" charset="0"/>
                          <a:ea typeface="Helvetica" charset="0"/>
                          <a:cs typeface="Helvetica" charset="0"/>
                        </a:rPr>
                        <a:t>id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err="1">
                          <a:solidFill>
                            <a:srgbClr val="000000"/>
                          </a:solidFill>
                          <a:effectLst/>
                          <a:latin typeface="Helvetica" charset="0"/>
                          <a:ea typeface="Helvetica" charset="0"/>
                          <a:cs typeface="Helvetica" charset="0"/>
                        </a:rPr>
                        <a:t>pid</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err="1">
                          <a:solidFill>
                            <a:srgbClr val="000000"/>
                          </a:solidFill>
                          <a:effectLst/>
                          <a:latin typeface="Helvetica" charset="0"/>
                          <a:ea typeface="Helvetica" charset="0"/>
                          <a:cs typeface="Helvetica" charset="0"/>
                        </a:rPr>
                        <a:t>session_id</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err="1">
                          <a:solidFill>
                            <a:srgbClr val="000000"/>
                          </a:solidFill>
                          <a:effectLst/>
                          <a:latin typeface="Helvetica" charset="0"/>
                          <a:ea typeface="Helvetica" charset="0"/>
                          <a:cs typeface="Helvetica" charset="0"/>
                        </a:rPr>
                        <a:t>ip_address</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err="1">
                          <a:solidFill>
                            <a:srgbClr val="000000"/>
                          </a:solidFill>
                          <a:effectLst/>
                          <a:latin typeface="Helvetica" charset="0"/>
                          <a:ea typeface="Helvetica" charset="0"/>
                          <a:cs typeface="Helvetica" charset="0"/>
                        </a:rPr>
                        <a:t>user_agent</a:t>
                      </a:r>
                      <a:endParaRPr lang="en-US" sz="2000" b="1"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err="1">
                          <a:solidFill>
                            <a:srgbClr val="000000"/>
                          </a:solidFill>
                          <a:effectLst/>
                          <a:latin typeface="Helvetica" charset="0"/>
                          <a:ea typeface="Helvetica" charset="0"/>
                          <a:cs typeface="Helvetica" charset="0"/>
                        </a:rPr>
                        <a:t>created_at</a:t>
                      </a:r>
                      <a:endParaRPr lang="en-US" sz="2000" b="1"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b"/>
                      <a:r>
                        <a:rPr lang="is-IS" sz="2000" b="0" i="0" u="none" strike="noStrike">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7408">
                <a:tc>
                  <a:txBody>
                    <a:bodyPr/>
                    <a:lstStyle/>
                    <a:p>
                      <a:pPr algn="l" fontAlgn="b"/>
                      <a:r>
                        <a:rPr lang="is-IS" sz="2000" b="0" i="0" u="none" strike="noStrike">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err="1" smtClean="0">
                          <a:solidFill>
                            <a:srgbClr val="000000"/>
                          </a:solidFill>
                          <a:effectLst/>
                          <a:latin typeface="Helvetica" charset="0"/>
                          <a:ea typeface="Helvetica" charset="0"/>
                          <a:cs typeface="Helvetica" charset="0"/>
                        </a:rPr>
                        <a:t>repository.library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9" name="Rectangle 38"/>
          <p:cNvSpPr/>
          <p:nvPr/>
        </p:nvSpPr>
        <p:spPr>
          <a:xfrm rot="10800000">
            <a:off x="9079107" y="19481800"/>
            <a:ext cx="20363688"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0" name="Rectangle 39"/>
          <p:cNvSpPr/>
          <p:nvPr/>
        </p:nvSpPr>
        <p:spPr>
          <a:xfrm rot="10800000">
            <a:off x="9028307" y="21512213"/>
            <a:ext cx="20363688"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1" name="TextBox 40"/>
          <p:cNvSpPr txBox="1"/>
          <p:nvPr/>
        </p:nvSpPr>
        <p:spPr>
          <a:xfrm>
            <a:off x="984297" y="13800222"/>
            <a:ext cx="7749673" cy="20127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Statistic 1</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a:t>
            </a:r>
            <a:endParaRPr lang="en-US" sz="2300" dirty="0">
              <a:latin typeface="Helvetica" charset="0"/>
              <a:ea typeface="Helvetica" charset="0"/>
              <a:cs typeface="Helvetica" charset="0"/>
            </a:endParaRPr>
          </a:p>
        </p:txBody>
      </p:sp>
      <p:graphicFrame>
        <p:nvGraphicFramePr>
          <p:cNvPr id="3" name="Chart 2"/>
          <p:cNvGraphicFramePr/>
          <p:nvPr>
            <p:extLst>
              <p:ext uri="{D42A27DB-BD31-4B8C-83A1-F6EECF244321}">
                <p14:modId xmlns:p14="http://schemas.microsoft.com/office/powerpoint/2010/main" val="60579811"/>
              </p:ext>
            </p:extLst>
          </p:nvPr>
        </p:nvGraphicFramePr>
        <p:xfrm>
          <a:off x="9872625" y="7184572"/>
          <a:ext cx="18930975" cy="55299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p:nvPr>
            <p:extLst>
              <p:ext uri="{D42A27DB-BD31-4B8C-83A1-F6EECF244321}">
                <p14:modId xmlns:p14="http://schemas.microsoft.com/office/powerpoint/2010/main" val="796626758"/>
              </p:ext>
            </p:extLst>
          </p:nvPr>
        </p:nvGraphicFramePr>
        <p:xfrm>
          <a:off x="793940" y="15977342"/>
          <a:ext cx="7495795" cy="6621400"/>
        </p:xfrm>
        <a:graphic>
          <a:graphicData uri="http://schemas.openxmlformats.org/drawingml/2006/chart">
            <c:chart xmlns:c="http://schemas.openxmlformats.org/drawingml/2006/chart" xmlns:r="http://schemas.openxmlformats.org/officeDocument/2006/relationships" r:id="rId4"/>
          </a:graphicData>
        </a:graphic>
      </p:graphicFrame>
      <p:sp>
        <p:nvSpPr>
          <p:cNvPr id="44" name="TextBox 43"/>
          <p:cNvSpPr txBox="1"/>
          <p:nvPr/>
        </p:nvSpPr>
        <p:spPr>
          <a:xfrm>
            <a:off x="999509" y="23512258"/>
            <a:ext cx="7749673" cy="20127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a:solidFill>
                  <a:srgbClr val="2C3E50"/>
                </a:solidFill>
                <a:latin typeface="Gotham Medium"/>
                <a:cs typeface="Gotham Medium"/>
              </a:rPr>
              <a:t>Statistic 2</a:t>
            </a:r>
            <a:endParaRPr lang="en-US" sz="3600" dirty="0" smtClean="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a:t>
            </a:r>
            <a:endParaRPr lang="en-US" sz="2300" dirty="0">
              <a:latin typeface="Helvetica" charset="0"/>
              <a:ea typeface="Helvetica" charset="0"/>
              <a:cs typeface="Helvetica" charset="0"/>
            </a:endParaRPr>
          </a:p>
        </p:txBody>
      </p:sp>
      <p:graphicFrame>
        <p:nvGraphicFramePr>
          <p:cNvPr id="45" name="Chart 44"/>
          <p:cNvGraphicFramePr/>
          <p:nvPr>
            <p:extLst>
              <p:ext uri="{D42A27DB-BD31-4B8C-83A1-F6EECF244321}">
                <p14:modId xmlns:p14="http://schemas.microsoft.com/office/powerpoint/2010/main" val="775154398"/>
              </p:ext>
            </p:extLst>
          </p:nvPr>
        </p:nvGraphicFramePr>
        <p:xfrm>
          <a:off x="793940" y="26105016"/>
          <a:ext cx="7495795" cy="6621400"/>
        </p:xfrm>
        <a:graphic>
          <a:graphicData uri="http://schemas.openxmlformats.org/drawingml/2006/chart">
            <c:chart xmlns:c="http://schemas.openxmlformats.org/drawingml/2006/chart" xmlns:r="http://schemas.openxmlformats.org/officeDocument/2006/relationships" r:id="rId5"/>
          </a:graphicData>
        </a:graphic>
      </p:graphicFrame>
      <p:sp>
        <p:nvSpPr>
          <p:cNvPr id="46" name="TextBox 45"/>
          <p:cNvSpPr txBox="1"/>
          <p:nvPr/>
        </p:nvSpPr>
        <p:spPr>
          <a:xfrm>
            <a:off x="985656" y="33058041"/>
            <a:ext cx="7749673" cy="20127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a:solidFill>
                  <a:srgbClr val="2C3E50"/>
                </a:solidFill>
                <a:latin typeface="Gotham Medium"/>
                <a:cs typeface="Gotham Medium"/>
              </a:rPr>
              <a:t>Statistic </a:t>
            </a:r>
            <a:r>
              <a:rPr lang="en-US" sz="3600" dirty="0" smtClean="0">
                <a:solidFill>
                  <a:srgbClr val="2C3E50"/>
                </a:solidFill>
                <a:latin typeface="Gotham Medium"/>
                <a:cs typeface="Gotham Medium"/>
              </a:rPr>
              <a:t>3</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a:t>
            </a:r>
            <a:endParaRPr lang="en-US" sz="2300" dirty="0">
              <a:latin typeface="Helvetica" charset="0"/>
              <a:ea typeface="Helvetica" charset="0"/>
              <a:cs typeface="Helvetica" charset="0"/>
            </a:endParaRPr>
          </a:p>
        </p:txBody>
      </p:sp>
      <p:graphicFrame>
        <p:nvGraphicFramePr>
          <p:cNvPr id="47" name="Chart 46"/>
          <p:cNvGraphicFramePr/>
          <p:nvPr>
            <p:extLst>
              <p:ext uri="{D42A27DB-BD31-4B8C-83A1-F6EECF244321}">
                <p14:modId xmlns:p14="http://schemas.microsoft.com/office/powerpoint/2010/main" val="345489385"/>
              </p:ext>
            </p:extLst>
          </p:nvPr>
        </p:nvGraphicFramePr>
        <p:xfrm>
          <a:off x="793940" y="35318289"/>
          <a:ext cx="7495795" cy="6621400"/>
        </p:xfrm>
        <a:graphic>
          <a:graphicData uri="http://schemas.openxmlformats.org/drawingml/2006/chart">
            <c:chart xmlns:c="http://schemas.openxmlformats.org/drawingml/2006/chart" xmlns:r="http://schemas.openxmlformats.org/officeDocument/2006/relationships" r:id="rId6"/>
          </a:graphicData>
        </a:graphic>
      </p:graphicFrame>
      <p:sp>
        <p:nvSpPr>
          <p:cNvPr id="42" name="Rectangle 41"/>
          <p:cNvSpPr/>
          <p:nvPr/>
        </p:nvSpPr>
        <p:spPr>
          <a:xfrm>
            <a:off x="9192985" y="5829300"/>
            <a:ext cx="20111358" cy="10629900"/>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85156" y="5894613"/>
            <a:ext cx="7679873" cy="35993615"/>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9171214" y="16998042"/>
            <a:ext cx="20046043" cy="12393388"/>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9127670" y="30088113"/>
            <a:ext cx="20111358" cy="9514115"/>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1910</TotalTime>
  <Words>803</Words>
  <Application>Microsoft Macintosh PowerPoint</Application>
  <PresentationFormat>Custom</PresentationFormat>
  <Paragraphs>158</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Calibri</vt:lpstr>
      <vt:lpstr>Calibri Light</vt:lpstr>
      <vt:lpstr>Gotham Bold</vt:lpstr>
      <vt:lpstr>Gotham Book</vt:lpstr>
      <vt:lpstr>Gotham Medium</vt:lpstr>
      <vt:lpstr>Helvetica</vt:lpstr>
      <vt:lpstr>Arial</vt:lpstr>
      <vt:lpstr>Office Theme</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24</cp:revision>
  <dcterms:created xsi:type="dcterms:W3CDTF">2016-05-18T13:00:18Z</dcterms:created>
  <dcterms:modified xsi:type="dcterms:W3CDTF">2016-05-20T13:01:39Z</dcterms:modified>
</cp:coreProperties>
</file>