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0" r:id="rId4"/>
  </p:sldIdLst>
  <p:sldSz cx="32004000" cy="25603200"/>
  <p:notesSz cx="6858000" cy="9144000"/>
  <p:defaultTextStyle>
    <a:defPPr>
      <a:defRPr lang="en-US"/>
    </a:defPPr>
    <a:lvl1pPr marL="0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FE1"/>
    <a:srgbClr val="E7ECEE"/>
    <a:srgbClr val="D6DDE0"/>
    <a:srgbClr val="2B84D2"/>
    <a:srgbClr val="818181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 autoAdjust="0"/>
    <p:restoredTop sz="78626" autoAdjust="0"/>
  </p:normalViewPr>
  <p:slideViewPr>
    <p:cSldViewPr snapToGrid="0" snapToObjects="1">
      <p:cViewPr>
        <p:scale>
          <a:sx n="54" d="100"/>
          <a:sy n="54" d="100"/>
        </p:scale>
        <p:origin x="1848" y="1400"/>
      </p:cViewPr>
      <p:guideLst>
        <p:guide orient="horz" pos="8064"/>
        <p:guide pos="10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posters?</a:t>
            </a:r>
          </a:p>
          <a:p>
            <a:r>
              <a:rPr lang="en-US" dirty="0" smtClean="0"/>
              <a:t>-What’s the right size for posters?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posters?</a:t>
            </a:r>
          </a:p>
          <a:p>
            <a:r>
              <a:rPr lang="en-US" dirty="0" smtClean="0"/>
              <a:t>-What’s the right size for posters?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953593"/>
            <a:ext cx="27203400" cy="548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508480"/>
            <a:ext cx="2240280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0" y="1025322"/>
            <a:ext cx="7200900" cy="21845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25322"/>
            <a:ext cx="21069300" cy="21845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5" y="16452428"/>
            <a:ext cx="27203400" cy="508508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5" y="10851735"/>
            <a:ext cx="27203400" cy="56006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5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329102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653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204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756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307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731089"/>
            <a:ext cx="14140658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8119533"/>
            <a:ext cx="14140658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3" y="5731089"/>
            <a:ext cx="14146213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3" y="8119533"/>
            <a:ext cx="14146213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5" y="1019387"/>
            <a:ext cx="10529095" cy="433832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019393"/>
            <a:ext cx="17891125" cy="2185162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5" y="5357713"/>
            <a:ext cx="10529095" cy="17513302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8" y="17922240"/>
            <a:ext cx="19202400" cy="211582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8" y="2287693"/>
            <a:ext cx="19202400" cy="15361920"/>
          </a:xfrm>
        </p:spPr>
        <p:txBody>
          <a:bodyPr/>
          <a:lstStyle>
            <a:lvl1pPr marL="0" indent="0">
              <a:buNone/>
              <a:defRPr sz="11500"/>
            </a:lvl1pPr>
            <a:lvl2pPr marL="1645514" indent="0">
              <a:buNone/>
              <a:defRPr sz="10100"/>
            </a:lvl2pPr>
            <a:lvl3pPr marL="3291024" indent="0">
              <a:buNone/>
              <a:defRPr sz="8700"/>
            </a:lvl3pPr>
            <a:lvl4pPr marL="4936539" indent="0">
              <a:buNone/>
              <a:defRPr sz="7200"/>
            </a:lvl4pPr>
            <a:lvl5pPr marL="6582049" indent="0">
              <a:buNone/>
              <a:defRPr sz="7200"/>
            </a:lvl5pPr>
            <a:lvl6pPr marL="8227563" indent="0">
              <a:buNone/>
              <a:defRPr sz="7200"/>
            </a:lvl6pPr>
            <a:lvl7pPr marL="9873077" indent="0">
              <a:buNone/>
              <a:defRPr sz="7200"/>
            </a:lvl7pPr>
            <a:lvl8pPr marL="11518591" indent="0">
              <a:buNone/>
              <a:defRPr sz="7200"/>
            </a:lvl8pPr>
            <a:lvl9pPr marL="13164102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8" y="20038062"/>
            <a:ext cx="19202400" cy="3004818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1025316"/>
            <a:ext cx="28803600" cy="4267200"/>
          </a:xfrm>
          <a:prstGeom prst="rect">
            <a:avLst/>
          </a:prstGeom>
        </p:spPr>
        <p:txBody>
          <a:bodyPr vert="horz" lIns="329104" tIns="164551" rIns="329104" bIns="1645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974086"/>
            <a:ext cx="28803600" cy="16896928"/>
          </a:xfrm>
          <a:prstGeom prst="rect">
            <a:avLst/>
          </a:prstGeom>
        </p:spPr>
        <p:txBody>
          <a:bodyPr vert="horz" lIns="329104" tIns="164551" rIns="329104" bIns="1645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0" y="23730379"/>
            <a:ext cx="10134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514" rtl="0" eaLnBrk="1" latinLnBrk="0" hangingPunct="1">
        <a:spcBef>
          <a:spcPct val="0"/>
        </a:spcBef>
        <a:buNone/>
        <a:defRPr sz="1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133" indent="-1234133" algn="l" defTabSz="1645514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959" indent="-1028446" algn="l" defTabSz="1645514" rtl="0" eaLnBrk="1" latinLnBrk="0" hangingPunct="1">
        <a:spcBef>
          <a:spcPct val="20000"/>
        </a:spcBef>
        <a:buFont typeface="Arial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84" indent="-822755" algn="l" defTabSz="1645514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293" indent="-822755" algn="l" defTabSz="1645514" rtl="0" eaLnBrk="1" latinLnBrk="0" hangingPunct="1">
        <a:spcBef>
          <a:spcPct val="20000"/>
        </a:spcBef>
        <a:buFont typeface="Arial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4808" indent="-822755" algn="l" defTabSz="1645514" rtl="0" eaLnBrk="1" latinLnBrk="0" hangingPunct="1">
        <a:spcBef>
          <a:spcPct val="20000"/>
        </a:spcBef>
        <a:buFont typeface="Arial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0318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5833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1347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6861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51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02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53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04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7563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077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8591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4102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3203212" y="-3203215"/>
            <a:ext cx="25597570" cy="3200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5500" y="20366184"/>
            <a:ext cx="12568465" cy="484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14324735" y="-12552381"/>
            <a:ext cx="3557729" cy="302767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4892" y="21396204"/>
            <a:ext cx="7229891" cy="3646044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Helvetica"/>
                <a:cs typeface="Helvetica"/>
              </a:rPr>
              <a:t>About </a:t>
            </a:r>
            <a:r>
              <a:rPr lang="en-US" sz="4000" b="1" dirty="0" smtClean="0">
                <a:latin typeface="Helvetica"/>
                <a:cs typeface="Helvetica"/>
              </a:rPr>
              <a:t>Cerberus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Helvetica"/>
                <a:cs typeface="Helvetica"/>
              </a:rPr>
              <a:t>Lorem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ipsum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smtClean="0">
                <a:latin typeface="Helvetica"/>
                <a:cs typeface="Helvetica"/>
              </a:rPr>
              <a:t>dolor sit </a:t>
            </a:r>
            <a:r>
              <a:rPr lang="en-US" sz="2400" dirty="0" err="1">
                <a:latin typeface="Helvetica"/>
                <a:cs typeface="Helvetica"/>
              </a:rPr>
              <a:t>amet</a:t>
            </a:r>
            <a:r>
              <a:rPr lang="en-US" sz="2400" dirty="0" smtClean="0">
                <a:latin typeface="Helvetica"/>
                <a:cs typeface="Helvetica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Helvetica"/>
                <a:cs typeface="Helvetica"/>
              </a:rPr>
              <a:t>Consect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 smtClean="0">
                <a:latin typeface="Helvetica"/>
                <a:cs typeface="Helvetica"/>
              </a:rPr>
              <a:t>adipiscing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elit</a:t>
            </a:r>
            <a:r>
              <a:rPr lang="en-US" sz="2400" dirty="0">
                <a:latin typeface="Helvetica"/>
                <a:cs typeface="Helvetica"/>
              </a:rPr>
              <a:t>, </a:t>
            </a:r>
            <a:r>
              <a:rPr lang="en-US" sz="2400" dirty="0" err="1" smtClean="0">
                <a:latin typeface="Helvetica"/>
                <a:cs typeface="Helvetica"/>
              </a:rPr>
              <a:t>lgk</a:t>
            </a:r>
            <a:endParaRPr lang="en-US" sz="24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Helvetica"/>
                <a:cs typeface="Helvetica"/>
              </a:rPr>
              <a:t>sed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>
                <a:latin typeface="Helvetica"/>
                <a:cs typeface="Helvetica"/>
              </a:rPr>
              <a:t>do </a:t>
            </a:r>
            <a:r>
              <a:rPr lang="en-US" sz="2400" dirty="0" err="1">
                <a:latin typeface="Helvetica"/>
                <a:cs typeface="Helvetica"/>
              </a:rPr>
              <a:t>eiusmod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 smtClean="0">
                <a:latin typeface="Helvetica"/>
                <a:cs typeface="Helvetica"/>
              </a:rPr>
              <a:t>tempor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smtClean="0">
                <a:latin typeface="Helvetica"/>
                <a:cs typeface="Helvetica"/>
              </a:rPr>
              <a:t>sed. </a:t>
            </a:r>
            <a:endParaRPr lang="en-US" sz="24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Helvetica"/>
                <a:cs typeface="Helvetica"/>
              </a:rPr>
              <a:t>Consect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adipiscing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elit</a:t>
            </a:r>
            <a:r>
              <a:rPr lang="en-US" sz="2400" dirty="0">
                <a:latin typeface="Helvetica"/>
                <a:cs typeface="Helvetica"/>
              </a:rPr>
              <a:t>, </a:t>
            </a:r>
            <a:r>
              <a:rPr lang="en-US" sz="2400" dirty="0" err="1" smtClean="0">
                <a:latin typeface="Helvetica"/>
                <a:cs typeface="Helvetica"/>
              </a:rPr>
              <a:t>lgksed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>
                <a:latin typeface="Helvetica"/>
                <a:cs typeface="Helvetica"/>
              </a:rPr>
              <a:t>do </a:t>
            </a:r>
            <a:r>
              <a:rPr lang="en-US" sz="2400" dirty="0" err="1" smtClean="0">
                <a:latin typeface="Helvetica"/>
                <a:cs typeface="Helvetica"/>
              </a:rPr>
              <a:t>eiusmod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tempor</a:t>
            </a:r>
            <a:r>
              <a:rPr lang="en-US" sz="2400" dirty="0">
                <a:latin typeface="Helvetica"/>
                <a:cs typeface="Helvetica"/>
              </a:rPr>
              <a:t> sed. </a:t>
            </a:r>
            <a:r>
              <a:rPr lang="en-US" sz="2400" dirty="0" err="1">
                <a:latin typeface="Helvetica"/>
                <a:cs typeface="Helvetica"/>
              </a:rPr>
              <a:t>eiusmod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 smtClean="0">
                <a:latin typeface="Helvetica"/>
                <a:cs typeface="Helvetica"/>
              </a:rPr>
              <a:t>tempor</a:t>
            </a:r>
            <a:r>
              <a:rPr lang="en-US" sz="2400" dirty="0" smtClean="0">
                <a:latin typeface="Helvetica"/>
                <a:cs typeface="Helvetica"/>
              </a:rPr>
              <a:t> </a:t>
            </a:r>
            <a:r>
              <a:rPr lang="en-US" sz="2400" dirty="0">
                <a:latin typeface="Helvetica"/>
                <a:cs typeface="Helvetica"/>
              </a:rPr>
              <a:t>sed. </a:t>
            </a:r>
            <a:r>
              <a:rPr lang="en-US" sz="2400" dirty="0" err="1" smtClean="0">
                <a:latin typeface="Helvetica"/>
                <a:cs typeface="Helvetica"/>
              </a:rPr>
              <a:t>Eiusmod</a:t>
            </a:r>
            <a:r>
              <a:rPr lang="en-US" sz="2800" dirty="0" smtClean="0">
                <a:latin typeface="Helvetica"/>
                <a:cs typeface="Helvetic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800" b="1" dirty="0" err="1" smtClean="0">
                <a:solidFill>
                  <a:srgbClr val="2B84D2"/>
                </a:solidFill>
                <a:latin typeface="Helvetica"/>
                <a:cs typeface="Helvetica"/>
              </a:rPr>
              <a:t>github.com</a:t>
            </a:r>
            <a:r>
              <a:rPr lang="en-US" sz="2800" b="1" dirty="0">
                <a:solidFill>
                  <a:srgbClr val="2B84D2"/>
                </a:solidFill>
                <a:latin typeface="Helvetica"/>
                <a:cs typeface="Helvetica"/>
              </a:rPr>
              <a:t>/NEU-Libraries/</a:t>
            </a:r>
            <a:r>
              <a:rPr lang="en-US" sz="2800" b="1" dirty="0" err="1">
                <a:solidFill>
                  <a:srgbClr val="2B84D2"/>
                </a:solidFill>
                <a:latin typeface="Helvetica"/>
                <a:cs typeface="Helvetica"/>
              </a:rPr>
              <a:t>cerberus</a:t>
            </a:r>
            <a:endParaRPr lang="en-US" sz="2800" b="1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pic>
        <p:nvPicPr>
          <p:cNvPr id="6" name="Picture 5" descr="SmartCollection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4774325"/>
            <a:ext cx="12568465" cy="15252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078955" y="4593486"/>
            <a:ext cx="7163042" cy="9659994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Communities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Lorem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ipsum</a:t>
            </a:r>
            <a:r>
              <a:rPr lang="en-US" sz="2800" dirty="0" smtClean="0">
                <a:latin typeface="Helvetica"/>
                <a:cs typeface="Helvetica"/>
              </a:rPr>
              <a:t> dolor sit </a:t>
            </a:r>
            <a:r>
              <a:rPr lang="en-US" sz="2800" dirty="0" err="1" smtClean="0">
                <a:latin typeface="Helvetica"/>
                <a:cs typeface="Helvetica"/>
              </a:rPr>
              <a:t>amet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consectetur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et.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do.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et.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do.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21489" y="20639715"/>
            <a:ext cx="6232476" cy="444626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Disadvantages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  <a:endParaRPr lang="en-US" sz="2800" dirty="0">
              <a:latin typeface="Helvetica"/>
              <a:cs typeface="Helvetica"/>
            </a:endParaRPr>
          </a:p>
        </p:txBody>
      </p:sp>
      <p:pic>
        <p:nvPicPr>
          <p:cNvPr id="3" name="Picture 2" descr="fullpagelar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2" y="14665662"/>
            <a:ext cx="9563097" cy="10017508"/>
          </a:xfrm>
          <a:prstGeom prst="rect">
            <a:avLst/>
          </a:prstGeom>
        </p:spPr>
      </p:pic>
      <p:pic>
        <p:nvPicPr>
          <p:cNvPr id="2" name="Picture 1" descr="Cerberus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88" y="21627509"/>
            <a:ext cx="2371257" cy="183233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94892" y="14497996"/>
            <a:ext cx="7163041" cy="681614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User Education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incididunt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.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magna.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85499" y="20639716"/>
            <a:ext cx="6213955" cy="4920238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 smtClean="0">
                <a:latin typeface="Helvetica"/>
                <a:cs typeface="Helvetica"/>
              </a:rPr>
              <a:t>adipiscing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elit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sed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 </a:t>
            </a:r>
            <a:r>
              <a:rPr lang="en-US" sz="2800" dirty="0" err="1" smtClean="0">
                <a:latin typeface="Helvetica"/>
                <a:cs typeface="Helvetica"/>
              </a:rPr>
              <a:t>sed</a:t>
            </a:r>
            <a:r>
              <a:rPr lang="en-US" sz="2800" dirty="0" smtClean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>
              <a:lnSpc>
                <a:spcPct val="110000"/>
              </a:lnSpc>
            </a:pPr>
            <a:endParaRPr lang="en-US" sz="2800" dirty="0" smtClean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198" y="930260"/>
            <a:ext cx="30292735" cy="1440312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7200" dirty="0">
                <a:latin typeface="Helvetica"/>
                <a:cs typeface="Helvetica"/>
              </a:rPr>
              <a:t>Highlighting Scholarly Content in Hydra Using Communities </a:t>
            </a:r>
            <a:endParaRPr lang="en-US" sz="7200" dirty="0" smtClean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397" y="2370572"/>
            <a:ext cx="13975484" cy="199430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Sarah </a:t>
            </a:r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Sweeney</a:t>
            </a:r>
            <a:endParaRPr lang="en-US" sz="5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Northeastern University Library</a:t>
            </a:r>
            <a:endParaRPr lang="en-US" sz="5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35574" y="2370572"/>
            <a:ext cx="18289209" cy="199430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5400" dirty="0" err="1" smtClean="0">
                <a:solidFill>
                  <a:srgbClr val="000000"/>
                </a:solidFill>
                <a:latin typeface="Helvetica"/>
                <a:cs typeface="Helvetica"/>
              </a:rPr>
              <a:t>sj.sweeney</a:t>
            </a:r>
            <a:r>
              <a:rPr lang="en-US" sz="5400" dirty="0" err="1">
                <a:solidFill>
                  <a:srgbClr val="000000"/>
                </a:solidFill>
                <a:latin typeface="Helvetica"/>
                <a:cs typeface="Helvetica"/>
              </a:rPr>
              <a:t>@neu.edu</a:t>
            </a:r>
            <a:endParaRPr lang="en-US" sz="5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r"/>
            <a:r>
              <a:rPr lang="en-US" sz="5400" dirty="0">
                <a:solidFill>
                  <a:srgbClr val="2B84D2"/>
                </a:solidFill>
                <a:latin typeface="Helvetica"/>
                <a:cs typeface="Helvetica"/>
              </a:rPr>
              <a:t>https://</a:t>
            </a:r>
            <a:r>
              <a:rPr lang="en-US" sz="5400" dirty="0" err="1" smtClean="0">
                <a:solidFill>
                  <a:srgbClr val="2B84D2"/>
                </a:solidFill>
                <a:latin typeface="Helvetica"/>
                <a:cs typeface="Helvetica"/>
              </a:rPr>
              <a:t>repository.library.northeastern.edu</a:t>
            </a:r>
            <a:endParaRPr lang="en-US" sz="5400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7" y="4593484"/>
            <a:ext cx="9613902" cy="9794396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Introduction</a:t>
            </a:r>
          </a:p>
          <a:p>
            <a:pPr algn="just"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200" dirty="0" err="1">
                <a:latin typeface="Helvetica"/>
                <a:cs typeface="Helvetica"/>
              </a:rPr>
              <a:t>Lorem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ipsum</a:t>
            </a:r>
            <a:r>
              <a:rPr lang="en-US" sz="3200" dirty="0">
                <a:latin typeface="Helvetica"/>
                <a:cs typeface="Helvetica"/>
              </a:rPr>
              <a:t> dolor sit </a:t>
            </a:r>
            <a:r>
              <a:rPr lang="en-US" sz="3200" dirty="0" err="1">
                <a:latin typeface="Helvetica"/>
                <a:cs typeface="Helvetica"/>
              </a:rPr>
              <a:t>amet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consectetur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adipiscing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elit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sed</a:t>
            </a:r>
            <a:r>
              <a:rPr lang="en-US" sz="3200" dirty="0">
                <a:latin typeface="Helvetica"/>
                <a:cs typeface="Helvetica"/>
              </a:rPr>
              <a:t> do </a:t>
            </a:r>
            <a:r>
              <a:rPr lang="en-US" sz="3200" dirty="0" err="1">
                <a:latin typeface="Helvetica"/>
                <a:cs typeface="Helvetica"/>
              </a:rPr>
              <a:t>eiusmod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tempor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commodo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consequat</a:t>
            </a:r>
            <a:r>
              <a:rPr lang="en-US" sz="3200" dirty="0" smtClean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Lorem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ipsum</a:t>
            </a:r>
            <a:r>
              <a:rPr lang="en-US" sz="3200" dirty="0">
                <a:latin typeface="Helvetica"/>
                <a:cs typeface="Helvetica"/>
              </a:rPr>
              <a:t> dolor sit </a:t>
            </a:r>
            <a:r>
              <a:rPr lang="en-US" sz="3200" dirty="0" err="1">
                <a:latin typeface="Helvetica"/>
                <a:cs typeface="Helvetica"/>
              </a:rPr>
              <a:t>amet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consectetur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adipiscing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elit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sed</a:t>
            </a:r>
            <a:r>
              <a:rPr lang="en-US" sz="3200" dirty="0">
                <a:latin typeface="Helvetica"/>
                <a:cs typeface="Helvetica"/>
              </a:rPr>
              <a:t> do </a:t>
            </a:r>
            <a:r>
              <a:rPr lang="en-US" sz="3200" dirty="0" err="1">
                <a:latin typeface="Helvetica"/>
                <a:cs typeface="Helvetica"/>
              </a:rPr>
              <a:t>eiusmod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tempor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commodo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consequat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937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3203212" y="-3203215"/>
            <a:ext cx="25597570" cy="3200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5500" y="20027116"/>
            <a:ext cx="12568465" cy="5181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14324735" y="-12552381"/>
            <a:ext cx="3557729" cy="302767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4892" y="20511740"/>
            <a:ext cx="7229891" cy="39861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>
                <a:latin typeface="Helvetica"/>
                <a:cs typeface="Helvetica"/>
              </a:rPr>
              <a:t>About </a:t>
            </a:r>
            <a:r>
              <a:rPr lang="en-US" sz="4500" b="1" dirty="0" smtClean="0">
                <a:latin typeface="Helvetica"/>
                <a:cs typeface="Helvetica"/>
              </a:rPr>
              <a:t>Cerberus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 smtClean="0">
                <a:latin typeface="Helvetica"/>
                <a:cs typeface="Helvetica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sz="2800" dirty="0" err="1" smtClean="0">
                <a:latin typeface="Helvetica"/>
                <a:cs typeface="Helvetica"/>
              </a:rPr>
              <a:t>Consect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adipiscing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lgk</a:t>
            </a:r>
            <a:endParaRPr lang="en-US" sz="28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800" dirty="0" err="1" smtClean="0">
                <a:latin typeface="Helvetica"/>
                <a:cs typeface="Helvetica"/>
              </a:rPr>
              <a:t>sed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sed. </a:t>
            </a:r>
            <a:r>
              <a:rPr lang="en-US" sz="2800" dirty="0" err="1">
                <a:latin typeface="Helvetica"/>
                <a:cs typeface="Helvetica"/>
              </a:rPr>
              <a:t>Consect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lgksed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do </a:t>
            </a:r>
            <a:r>
              <a:rPr lang="en-US" sz="2800" dirty="0" err="1" smtClean="0">
                <a:latin typeface="Helvetica"/>
                <a:cs typeface="Helvetica"/>
              </a:rPr>
              <a:t>eiusmod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sed.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sed. </a:t>
            </a:r>
            <a:r>
              <a:rPr lang="en-US" sz="2800" dirty="0" err="1" smtClean="0">
                <a:latin typeface="Helvetica"/>
                <a:cs typeface="Helvetica"/>
              </a:rPr>
              <a:t>Eiusmod</a:t>
            </a:r>
            <a:r>
              <a:rPr lang="en-US" sz="2800" dirty="0" smtClean="0">
                <a:latin typeface="Helvetica"/>
                <a:cs typeface="Helvetic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800" b="1" dirty="0" err="1" smtClean="0">
                <a:solidFill>
                  <a:srgbClr val="2B84D2"/>
                </a:solidFill>
                <a:latin typeface="Helvetica"/>
                <a:cs typeface="Helvetica"/>
              </a:rPr>
              <a:t>github.com</a:t>
            </a:r>
            <a:r>
              <a:rPr lang="en-US" sz="2800" b="1" dirty="0">
                <a:solidFill>
                  <a:srgbClr val="2B84D2"/>
                </a:solidFill>
                <a:latin typeface="Helvetica"/>
                <a:cs typeface="Helvetica"/>
              </a:rPr>
              <a:t>/NEU-Libraries/</a:t>
            </a:r>
            <a:r>
              <a:rPr lang="en-US" sz="2800" b="1" dirty="0" err="1">
                <a:solidFill>
                  <a:srgbClr val="2B84D2"/>
                </a:solidFill>
                <a:latin typeface="Helvetica"/>
                <a:cs typeface="Helvetica"/>
              </a:rPr>
              <a:t>cerberus</a:t>
            </a:r>
            <a:endParaRPr lang="en-US" sz="2800" b="1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8900412" y="12347215"/>
            <a:ext cx="25597570" cy="914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15697197" y="-15652051"/>
            <a:ext cx="914400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214388" y="14821543"/>
            <a:ext cx="20913314" cy="4572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3353466" y="14877713"/>
            <a:ext cx="21009713" cy="441264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pic>
        <p:nvPicPr>
          <p:cNvPr id="6" name="Picture 5" descr="SmartCollection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4593485"/>
            <a:ext cx="12568465" cy="1543363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5372351" y="9052515"/>
            <a:ext cx="457202" cy="1076909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78955" y="4593486"/>
            <a:ext cx="7163042" cy="965999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Communities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Lorem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ipsum</a:t>
            </a:r>
            <a:r>
              <a:rPr lang="en-US" sz="2800" dirty="0" smtClean="0">
                <a:latin typeface="Helvetica"/>
                <a:cs typeface="Helvetica"/>
              </a:rPr>
              <a:t> dolor sit </a:t>
            </a:r>
            <a:r>
              <a:rPr lang="en-US" sz="2800" dirty="0" err="1" smtClean="0">
                <a:latin typeface="Helvetica"/>
                <a:cs typeface="Helvetica"/>
              </a:rPr>
              <a:t>amet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consectetur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tempor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et.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do.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et.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do.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21489" y="20639715"/>
            <a:ext cx="6232476" cy="444626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Disadvantages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</a:t>
            </a:r>
            <a:endParaRPr lang="en-US" sz="2800" dirty="0">
              <a:latin typeface="Helvetica"/>
              <a:cs typeface="Helvetica"/>
            </a:endParaRPr>
          </a:p>
        </p:txBody>
      </p:sp>
      <p:pic>
        <p:nvPicPr>
          <p:cNvPr id="3" name="Picture 2" descr="fullpagelar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2" y="14665662"/>
            <a:ext cx="9563097" cy="10017508"/>
          </a:xfrm>
          <a:prstGeom prst="rect">
            <a:avLst/>
          </a:prstGeom>
        </p:spPr>
      </p:pic>
      <p:pic>
        <p:nvPicPr>
          <p:cNvPr id="2" name="Picture 1" descr="Cerberus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676" y="20639718"/>
            <a:ext cx="2371257" cy="183233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94892" y="14497996"/>
            <a:ext cx="7163041" cy="586818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User Education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incididunt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magna </a:t>
            </a:r>
            <a:r>
              <a:rPr lang="en-US" sz="2800" dirty="0" err="1" smtClean="0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. </a:t>
            </a:r>
            <a:r>
              <a:rPr lang="en-US" sz="2800" dirty="0" err="1">
                <a:latin typeface="Helvetica"/>
                <a:cs typeface="Helvetica"/>
              </a:rPr>
              <a:t>Lorem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ipsum</a:t>
            </a:r>
            <a:r>
              <a:rPr lang="en-US" sz="2800" dirty="0">
                <a:latin typeface="Helvetica"/>
                <a:cs typeface="Helvetica"/>
              </a:rPr>
              <a:t> dolor sit </a:t>
            </a:r>
            <a:r>
              <a:rPr lang="en-US" sz="2800" dirty="0" err="1">
                <a:latin typeface="Helvetica"/>
                <a:cs typeface="Helvetica"/>
              </a:rPr>
              <a:t>amet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consectetur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 </a:t>
            </a:r>
            <a:r>
              <a:rPr lang="en-US" sz="2800" dirty="0" err="1">
                <a:latin typeface="Helvetica"/>
                <a:cs typeface="Helvetica"/>
              </a:rPr>
              <a:t>eiusmod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tempor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magna </a:t>
            </a:r>
            <a:r>
              <a:rPr lang="en-US" sz="2800" dirty="0" err="1">
                <a:latin typeface="Helvetica"/>
                <a:cs typeface="Helvetica"/>
              </a:rPr>
              <a:t>aliqua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incididunt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ut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labore</a:t>
            </a:r>
            <a:r>
              <a:rPr lang="en-US" sz="2800" dirty="0">
                <a:latin typeface="Helvetica"/>
                <a:cs typeface="Helvetica"/>
              </a:rPr>
              <a:t> et </a:t>
            </a:r>
            <a:r>
              <a:rPr lang="en-US" sz="2800" dirty="0" err="1">
                <a:latin typeface="Helvetica"/>
                <a:cs typeface="Helvetica"/>
              </a:rPr>
              <a:t>dolore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magna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85499" y="20639716"/>
            <a:ext cx="6213955" cy="444626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 smtClean="0">
                <a:latin typeface="Helvetica"/>
                <a:cs typeface="Helvetica"/>
              </a:rPr>
              <a:t>adipiscing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elit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sed</a:t>
            </a:r>
            <a:r>
              <a:rPr lang="en-US" sz="2800" dirty="0" smtClean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err="1">
                <a:latin typeface="Helvetica"/>
                <a:cs typeface="Helvetica"/>
              </a:rPr>
              <a:t>adipiscing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elit</a:t>
            </a:r>
            <a:r>
              <a:rPr lang="en-US" sz="2800" dirty="0">
                <a:latin typeface="Helvetica"/>
                <a:cs typeface="Helvetica"/>
              </a:rPr>
              <a:t>, </a:t>
            </a:r>
            <a:r>
              <a:rPr lang="en-US" sz="2800" dirty="0" err="1">
                <a:latin typeface="Helvetica"/>
                <a:cs typeface="Helvetica"/>
              </a:rPr>
              <a:t>sed</a:t>
            </a:r>
            <a:r>
              <a:rPr lang="en-US" sz="2800" dirty="0">
                <a:latin typeface="Helvetica"/>
                <a:cs typeface="Helvetica"/>
              </a:rPr>
              <a:t> do</a:t>
            </a:r>
            <a:endParaRPr lang="en-US" sz="2800" dirty="0" smtClean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15618182" y="9152650"/>
            <a:ext cx="920030" cy="32156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21223221" y="9858941"/>
            <a:ext cx="457201" cy="21104352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-12341588" y="12234333"/>
            <a:ext cx="25597570" cy="914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198" y="930260"/>
            <a:ext cx="30292735" cy="1440312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7200" dirty="0">
                <a:latin typeface="Helvetica"/>
                <a:cs typeface="Helvetica"/>
              </a:rPr>
              <a:t>Highlighting Scholarly Content in Hydra Using Communities </a:t>
            </a:r>
            <a:endParaRPr lang="en-US" sz="7200" dirty="0" smtClean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7592243" y="10177708"/>
            <a:ext cx="457200" cy="836630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397" y="2370572"/>
            <a:ext cx="13975484" cy="199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Sarah </a:t>
            </a:r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Sweeney</a:t>
            </a:r>
            <a:endParaRPr lang="en-US" sz="5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Northeastern University Library</a:t>
            </a:r>
            <a:endParaRPr lang="en-US" sz="5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35574" y="2370572"/>
            <a:ext cx="18289209" cy="199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5400" dirty="0" err="1" smtClean="0">
                <a:solidFill>
                  <a:srgbClr val="000000"/>
                </a:solidFill>
                <a:latin typeface="Helvetica"/>
                <a:cs typeface="Helvetica"/>
              </a:rPr>
              <a:t>sj.sweeney</a:t>
            </a:r>
            <a:r>
              <a:rPr lang="en-US" sz="5400" dirty="0" err="1">
                <a:solidFill>
                  <a:srgbClr val="000000"/>
                </a:solidFill>
                <a:latin typeface="Helvetica"/>
                <a:cs typeface="Helvetica"/>
              </a:rPr>
              <a:t>@neu.edu</a:t>
            </a:r>
            <a:endParaRPr lang="en-US" sz="5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r"/>
            <a:r>
              <a:rPr lang="en-US" sz="5400" dirty="0">
                <a:solidFill>
                  <a:srgbClr val="2B84D2"/>
                </a:solidFill>
                <a:latin typeface="Helvetica"/>
                <a:cs typeface="Helvetica"/>
              </a:rPr>
              <a:t>https://</a:t>
            </a:r>
            <a:r>
              <a:rPr lang="en-US" sz="5400" dirty="0" err="1" smtClean="0">
                <a:solidFill>
                  <a:srgbClr val="2B84D2"/>
                </a:solidFill>
                <a:latin typeface="Helvetica"/>
                <a:cs typeface="Helvetica"/>
              </a:rPr>
              <a:t>repository.library.northeastern.edu</a:t>
            </a:r>
            <a:endParaRPr lang="en-US" sz="5400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 rot="10800000">
            <a:off x="914397" y="4364882"/>
            <a:ext cx="30191139" cy="228601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7" y="4593484"/>
            <a:ext cx="9613902" cy="979439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4400" b="1" dirty="0" smtClean="0">
                <a:latin typeface="Helvetica"/>
                <a:cs typeface="Helvetica"/>
              </a:rPr>
              <a:t>Introduction</a:t>
            </a:r>
          </a:p>
          <a:p>
            <a:pPr algn="just"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200" dirty="0" err="1">
                <a:latin typeface="Helvetica"/>
                <a:cs typeface="Helvetica"/>
              </a:rPr>
              <a:t>Lorem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ipsum</a:t>
            </a:r>
            <a:r>
              <a:rPr lang="en-US" sz="3200" dirty="0">
                <a:latin typeface="Helvetica"/>
                <a:cs typeface="Helvetica"/>
              </a:rPr>
              <a:t> dolor sit </a:t>
            </a:r>
            <a:r>
              <a:rPr lang="en-US" sz="3200" dirty="0" err="1">
                <a:latin typeface="Helvetica"/>
                <a:cs typeface="Helvetica"/>
              </a:rPr>
              <a:t>amet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consectetur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adipiscing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elit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sed</a:t>
            </a:r>
            <a:r>
              <a:rPr lang="en-US" sz="3200" dirty="0">
                <a:latin typeface="Helvetica"/>
                <a:cs typeface="Helvetica"/>
              </a:rPr>
              <a:t> do </a:t>
            </a:r>
            <a:r>
              <a:rPr lang="en-US" sz="3200" dirty="0" err="1">
                <a:latin typeface="Helvetica"/>
                <a:cs typeface="Helvetica"/>
              </a:rPr>
              <a:t>eiusmod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tempor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commodo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consequat</a:t>
            </a:r>
            <a:r>
              <a:rPr lang="en-US" sz="3200" dirty="0" smtClean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Lorem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ipsum</a:t>
            </a:r>
            <a:r>
              <a:rPr lang="en-US" sz="3200" dirty="0">
                <a:latin typeface="Helvetica"/>
                <a:cs typeface="Helvetica"/>
              </a:rPr>
              <a:t> dolor sit </a:t>
            </a:r>
            <a:r>
              <a:rPr lang="en-US" sz="3200" dirty="0" err="1">
                <a:latin typeface="Helvetica"/>
                <a:cs typeface="Helvetica"/>
              </a:rPr>
              <a:t>amet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consectetur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adipiscing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elit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sed</a:t>
            </a:r>
            <a:r>
              <a:rPr lang="en-US" sz="3200" dirty="0">
                <a:latin typeface="Helvetica"/>
                <a:cs typeface="Helvetica"/>
              </a:rPr>
              <a:t> do </a:t>
            </a:r>
            <a:r>
              <a:rPr lang="en-US" sz="3200" dirty="0" err="1">
                <a:latin typeface="Helvetica"/>
                <a:cs typeface="Helvetica"/>
              </a:rPr>
              <a:t>eiusmod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tempor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commodo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consequat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ex </a:t>
            </a:r>
            <a:r>
              <a:rPr lang="en-US" sz="3200" dirty="0" err="1">
                <a:latin typeface="Helvetica"/>
                <a:cs typeface="Helvetica"/>
              </a:rPr>
              <a:t>ea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incididunt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labore</a:t>
            </a:r>
            <a:r>
              <a:rPr lang="en-US" sz="3200" dirty="0">
                <a:latin typeface="Helvetica"/>
                <a:cs typeface="Helvetica"/>
              </a:rPr>
              <a:t> et </a:t>
            </a:r>
            <a:r>
              <a:rPr lang="en-US" sz="3200" dirty="0" err="1">
                <a:latin typeface="Helvetica"/>
                <a:cs typeface="Helvetica"/>
              </a:rPr>
              <a:t>dolore</a:t>
            </a:r>
            <a:r>
              <a:rPr lang="en-US" sz="3200" dirty="0">
                <a:latin typeface="Helvetica"/>
                <a:cs typeface="Helvetica"/>
              </a:rPr>
              <a:t> magna </a:t>
            </a:r>
            <a:r>
              <a:rPr lang="en-US" sz="3200" dirty="0" err="1">
                <a:latin typeface="Helvetica"/>
                <a:cs typeface="Helvetica"/>
              </a:rPr>
              <a:t>aliqua</a:t>
            </a:r>
            <a:r>
              <a:rPr lang="en-US" sz="3200" dirty="0">
                <a:latin typeface="Helvetica"/>
                <a:cs typeface="Helvetica"/>
              </a:rPr>
              <a:t>.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enim</a:t>
            </a:r>
            <a:r>
              <a:rPr lang="en-US" sz="3200" dirty="0">
                <a:latin typeface="Helvetica"/>
                <a:cs typeface="Helvetica"/>
              </a:rPr>
              <a:t> ad minim </a:t>
            </a:r>
            <a:r>
              <a:rPr lang="en-US" sz="3200" dirty="0" err="1">
                <a:latin typeface="Helvetica"/>
                <a:cs typeface="Helvetica"/>
              </a:rPr>
              <a:t>veniam</a:t>
            </a:r>
            <a:r>
              <a:rPr lang="en-US" sz="3200" dirty="0">
                <a:latin typeface="Helvetica"/>
                <a:cs typeface="Helvetica"/>
              </a:rPr>
              <a:t>, </a:t>
            </a:r>
            <a:r>
              <a:rPr lang="en-US" sz="3200" dirty="0" err="1">
                <a:latin typeface="Helvetica"/>
                <a:cs typeface="Helvetica"/>
              </a:rPr>
              <a:t>quis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nostrud</a:t>
            </a:r>
            <a:r>
              <a:rPr lang="en-US" sz="3200" dirty="0">
                <a:latin typeface="Helvetica"/>
                <a:cs typeface="Helvetica"/>
              </a:rPr>
              <a:t> exercitation </a:t>
            </a:r>
            <a:r>
              <a:rPr lang="en-US" sz="3200" dirty="0" err="1">
                <a:latin typeface="Helvetica"/>
                <a:cs typeface="Helvetica"/>
              </a:rPr>
              <a:t>ullamco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laboris</a:t>
            </a:r>
            <a:r>
              <a:rPr lang="en-US" sz="3200" dirty="0">
                <a:latin typeface="Helvetica"/>
                <a:cs typeface="Helvetica"/>
              </a:rPr>
              <a:t> nisi </a:t>
            </a:r>
            <a:r>
              <a:rPr lang="en-US" sz="3200" dirty="0" err="1">
                <a:latin typeface="Helvetica"/>
                <a:cs typeface="Helvetica"/>
              </a:rPr>
              <a:t>ut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err="1">
                <a:latin typeface="Helvetica"/>
                <a:cs typeface="Helvetica"/>
              </a:rPr>
              <a:t>aliquip</a:t>
            </a:r>
            <a:r>
              <a:rPr lang="en-US" sz="3200" dirty="0">
                <a:latin typeface="Helvetica"/>
                <a:cs typeface="Helvetica"/>
              </a:rPr>
              <a:t> 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122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14839381" y="-7863688"/>
            <a:ext cx="2325232" cy="32004000"/>
          </a:xfrm>
          <a:prstGeom prst="rect">
            <a:avLst/>
          </a:prstGeom>
          <a:solidFill>
            <a:srgbClr val="D7D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14839381" y="-12407472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4839381" y="-14839384"/>
            <a:ext cx="2325232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4839384" y="-10188920"/>
            <a:ext cx="2325232" cy="32004000"/>
          </a:xfrm>
          <a:prstGeom prst="rect">
            <a:avLst/>
          </a:prstGeom>
          <a:solidFill>
            <a:srgbClr val="E8EEED"/>
          </a:solidFill>
          <a:ln>
            <a:solidFill>
              <a:srgbClr val="E7EC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4839384" y="-12514152"/>
            <a:ext cx="2325232" cy="32004000"/>
          </a:xfrm>
          <a:prstGeom prst="rect">
            <a:avLst/>
          </a:prstGeom>
          <a:solidFill>
            <a:srgbClr val="2B84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4839381" y="-5538456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1762939"/>
            <a:ext cx="5548473" cy="3612142"/>
          </a:xfrm>
          <a:prstGeom prst="rect">
            <a:avLst/>
          </a:prstGeom>
          <a:noFill/>
        </p:spPr>
        <p:txBody>
          <a:bodyPr wrap="square" lIns="72009" tIns="36004" rIns="72009" bIns="36004" rtlCol="0">
            <a:spAutoFit/>
          </a:bodyPr>
          <a:lstStyle/>
          <a:p>
            <a:r>
              <a:rPr lang="en-US" sz="7200" b="1" dirty="0" smtClean="0">
                <a:latin typeface="Helvetica"/>
                <a:cs typeface="Helvetica"/>
              </a:rPr>
              <a:t>Title</a:t>
            </a:r>
          </a:p>
          <a:p>
            <a:r>
              <a:rPr lang="en-US" sz="5400" dirty="0" smtClean="0">
                <a:latin typeface="Garamond"/>
                <a:cs typeface="Garamond"/>
              </a:rPr>
              <a:t>Attribution</a:t>
            </a:r>
          </a:p>
          <a:p>
            <a:r>
              <a:rPr lang="en-US" sz="4400" b="1" dirty="0" smtClean="0">
                <a:latin typeface="Helvetica"/>
                <a:cs typeface="Helvetica"/>
              </a:rPr>
              <a:t>Heading</a:t>
            </a:r>
            <a:endParaRPr lang="en-US" sz="4400" dirty="0" smtClean="0">
              <a:latin typeface="Garamond"/>
              <a:cs typeface="Garamond"/>
            </a:endParaRPr>
          </a:p>
          <a:p>
            <a:r>
              <a:rPr lang="en-US" sz="3200" dirty="0" smtClean="0">
                <a:latin typeface="Helvetica"/>
                <a:cs typeface="Helvetica"/>
              </a:rPr>
              <a:t>Introduction Text</a:t>
            </a:r>
          </a:p>
          <a:p>
            <a:r>
              <a:rPr lang="en-US" sz="2800" dirty="0" smtClean="0">
                <a:latin typeface="Helvetica"/>
                <a:cs typeface="Helvetica"/>
              </a:rPr>
              <a:t>Body </a:t>
            </a:r>
            <a:r>
              <a:rPr lang="en-US" sz="2800" dirty="0">
                <a:latin typeface="Helvetica"/>
                <a:cs typeface="Helvetica"/>
              </a:rPr>
              <a:t>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17245425"/>
            <a:ext cx="9256058" cy="5004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Heading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2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1041</Words>
  <Application>Microsoft Macintosh PowerPoint</Application>
  <PresentationFormat>Custom</PresentationFormat>
  <Paragraphs>93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46</cp:revision>
  <dcterms:created xsi:type="dcterms:W3CDTF">2015-04-30T21:08:20Z</dcterms:created>
  <dcterms:modified xsi:type="dcterms:W3CDTF">2015-05-12T16:59:59Z</dcterms:modified>
</cp:coreProperties>
</file>