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7" r:id="rId2"/>
    <p:sldId id="276" r:id="rId3"/>
    <p:sldId id="269" r:id="rId4"/>
    <p:sldId id="271" r:id="rId5"/>
    <p:sldId id="272" r:id="rId6"/>
    <p:sldId id="277" r:id="rId7"/>
    <p:sldId id="265" r:id="rId8"/>
    <p:sldId id="27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74B"/>
    <a:srgbClr val="ECF0F2"/>
    <a:srgbClr val="236FC7"/>
    <a:srgbClr val="243894"/>
    <a:srgbClr val="E8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98" autoAdjust="0"/>
    <p:restoredTop sz="94666"/>
  </p:normalViewPr>
  <p:slideViewPr>
    <p:cSldViewPr snapToGrid="0" snapToObjects="1">
      <p:cViewPr varScale="1">
        <p:scale>
          <a:sx n="98" d="100"/>
          <a:sy n="98" d="100"/>
        </p:scale>
        <p:origin x="560" y="184"/>
      </p:cViewPr>
      <p:guideLst>
        <p:guide orient="horz" pos="39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CFEF1-2E88-E646-A99D-93EC0DB2D22C}" type="datetimeFigureOut">
              <a:rPr lang="en-US" smtClean="0"/>
              <a:t>6/9/16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27EB0-AEEB-C744-BAD0-812E2F8A9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1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Promotional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14C87-DF6A-634A-AD3D-CAB6EA4C15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2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Promotional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14C87-DF6A-634A-AD3D-CAB6EA4C15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4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8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5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5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6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7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4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5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4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7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" y="5268995"/>
            <a:ext cx="5401087" cy="662129"/>
          </a:xfrm>
          <a:prstGeom prst="rect">
            <a:avLst/>
          </a:prstGeom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209643" y="5726844"/>
            <a:ext cx="5139765" cy="665740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 smtClean="0">
                <a:solidFill>
                  <a:srgbClr val="236FC7"/>
                </a:solidFill>
                <a:latin typeface="Gotham Book"/>
                <a:cs typeface="Gotham Book"/>
              </a:rPr>
              <a:t>repository.library.northeastern.edu</a:t>
            </a:r>
            <a:endParaRPr lang="en-US" sz="2000" dirty="0" smtClean="0">
              <a:solidFill>
                <a:srgbClr val="236FC7"/>
              </a:solidFill>
              <a:latin typeface="Gotham Book"/>
              <a:cs typeface="Gotham 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1093" y="37433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2942" y="5352895"/>
            <a:ext cx="3772646" cy="1039689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Sarah Sweeney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Digital Repository Manager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Northeastern University Libraries</a:t>
            </a:r>
            <a:endParaRPr lang="en-US" sz="1400" dirty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4125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26374B"/>
                </a:solidFill>
              </a:rPr>
              <a:t>Digital </a:t>
            </a:r>
            <a:r>
              <a:rPr lang="en-US" dirty="0" smtClean="0">
                <a:solidFill>
                  <a:srgbClr val="26374B"/>
                </a:solidFill>
              </a:rPr>
              <a:t>Repositories</a:t>
            </a:r>
            <a:endParaRPr lang="en-US" dirty="0">
              <a:solidFill>
                <a:srgbClr val="26374B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09900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rgbClr val="26374B"/>
                </a:solidFill>
              </a:rPr>
              <a:t>Gateways to Digital Stewardship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What is Digital Stewardship?</a:t>
            </a:r>
            <a:endParaRPr lang="en-US" dirty="0">
              <a:solidFill>
                <a:srgbClr val="26374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1237752"/>
            <a:ext cx="4984726" cy="39047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4500" y="515620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26374B"/>
                </a:solidFill>
              </a:rPr>
              <a:t>"Digital </a:t>
            </a:r>
            <a:r>
              <a:rPr lang="en-US" i="1" dirty="0">
                <a:solidFill>
                  <a:srgbClr val="26374B"/>
                </a:solidFill>
              </a:rPr>
              <a:t>stewardship encompasses all activities related to the care and management of digital objects over time. Proper digital stewardship addresses all phases of the digital object lifecycle: from digital asset conception, creation, appraisal, description, and preservation, to accessibility, reuse, and beyond</a:t>
            </a:r>
            <a:r>
              <a:rPr lang="en-US" i="1" dirty="0" smtClean="0">
                <a:solidFill>
                  <a:srgbClr val="26374B"/>
                </a:solidFill>
              </a:rPr>
              <a:t>."</a:t>
            </a:r>
            <a:endParaRPr lang="en-US" i="1" dirty="0">
              <a:solidFill>
                <a:srgbClr val="26374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00800"/>
            <a:ext cx="91440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rgbClr val="26374B"/>
                </a:solidFill>
              </a:rPr>
              <a:t>Archers </a:t>
            </a:r>
            <a:r>
              <a:rPr lang="en-US" sz="1100" i="1" dirty="0">
                <a:solidFill>
                  <a:srgbClr val="26374B"/>
                </a:solidFill>
              </a:rPr>
              <a:t>from Boston-</a:t>
            </a:r>
            <a:r>
              <a:rPr lang="en-US" sz="1100" i="1" dirty="0" err="1">
                <a:solidFill>
                  <a:srgbClr val="26374B"/>
                </a:solidFill>
              </a:rPr>
              <a:t>Bouve</a:t>
            </a:r>
            <a:r>
              <a:rPr lang="en-US" sz="1100" i="1" dirty="0">
                <a:solidFill>
                  <a:srgbClr val="26374B"/>
                </a:solidFill>
              </a:rPr>
              <a:t> </a:t>
            </a:r>
            <a:r>
              <a:rPr lang="en-US" sz="1100" i="1" dirty="0" smtClean="0">
                <a:solidFill>
                  <a:srgbClr val="26374B"/>
                </a:solidFill>
              </a:rPr>
              <a:t>College</a:t>
            </a:r>
            <a:r>
              <a:rPr lang="en-US" sz="1100" dirty="0" smtClean="0">
                <a:solidFill>
                  <a:srgbClr val="26374B"/>
                </a:solidFill>
              </a:rPr>
              <a:t>. 1934. </a:t>
            </a:r>
            <a:r>
              <a:rPr lang="en-US" sz="1100" dirty="0">
                <a:solidFill>
                  <a:srgbClr val="26374B"/>
                </a:solidFill>
              </a:rPr>
              <a:t>Northeastern University Library (Boston, Massachusetts), </a:t>
            </a:r>
            <a:r>
              <a:rPr lang="en-US" sz="1100" dirty="0" smtClean="0">
                <a:solidFill>
                  <a:srgbClr val="26374B"/>
                </a:solidFill>
              </a:rPr>
              <a:t>June 2016. </a:t>
            </a:r>
            <a:r>
              <a:rPr lang="de-DE" sz="1100" dirty="0">
                <a:solidFill>
                  <a:srgbClr val="236FC7"/>
                </a:solidFill>
              </a:rPr>
              <a:t>http://</a:t>
            </a:r>
            <a:r>
              <a:rPr lang="de-DE" sz="1100" dirty="0" smtClean="0">
                <a:solidFill>
                  <a:srgbClr val="236FC7"/>
                </a:solidFill>
              </a:rPr>
              <a:t>hdl.handle.net/2047/d20167889 </a:t>
            </a:r>
            <a:endParaRPr lang="en-US" sz="1100" dirty="0">
              <a:solidFill>
                <a:srgbClr val="236F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Digital Stewardship in Action</a:t>
            </a:r>
            <a:endParaRPr lang="en-US" dirty="0">
              <a:solidFill>
                <a:srgbClr val="26374B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337300" y="2387601"/>
            <a:ext cx="1968500" cy="2057399"/>
          </a:xfrm>
        </p:spPr>
        <p:txBody>
          <a:bodyPr/>
          <a:lstStyle/>
          <a:p>
            <a:pPr>
              <a:buClr>
                <a:srgbClr val="26374B"/>
              </a:buClr>
              <a:buFont typeface="Arial" charset="0"/>
              <a:buChar char="•"/>
            </a:pPr>
            <a:r>
              <a:rPr lang="en-US" dirty="0" smtClean="0">
                <a:solidFill>
                  <a:srgbClr val="26374B"/>
                </a:solidFill>
              </a:rPr>
              <a:t>Plan</a:t>
            </a:r>
          </a:p>
          <a:p>
            <a:pPr>
              <a:buClr>
                <a:srgbClr val="26374B"/>
              </a:buClr>
              <a:buFont typeface="Arial" charset="0"/>
              <a:buChar char="•"/>
            </a:pPr>
            <a:r>
              <a:rPr lang="en-US" dirty="0" smtClean="0">
                <a:solidFill>
                  <a:srgbClr val="26374B"/>
                </a:solidFill>
              </a:rPr>
              <a:t>Collect</a:t>
            </a:r>
          </a:p>
          <a:p>
            <a:pPr>
              <a:buClr>
                <a:srgbClr val="26374B"/>
              </a:buClr>
              <a:buFont typeface="Arial" charset="0"/>
              <a:buChar char="•"/>
            </a:pPr>
            <a:r>
              <a:rPr lang="en-US" dirty="0" smtClean="0">
                <a:solidFill>
                  <a:srgbClr val="26374B"/>
                </a:solidFill>
              </a:rPr>
              <a:t>Describe</a:t>
            </a:r>
          </a:p>
          <a:p>
            <a:pPr>
              <a:buClr>
                <a:srgbClr val="26374B"/>
              </a:buClr>
              <a:buFont typeface="Arial" charset="0"/>
              <a:buChar char="•"/>
            </a:pPr>
            <a:r>
              <a:rPr lang="en-US" dirty="0" smtClean="0">
                <a:solidFill>
                  <a:srgbClr val="26374B"/>
                </a:solidFill>
              </a:rPr>
              <a:t>Maintain</a:t>
            </a:r>
            <a:endParaRPr lang="en-US" dirty="0">
              <a:solidFill>
                <a:srgbClr val="26374B"/>
              </a:solidFill>
            </a:endParaRP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66" y="1227779"/>
            <a:ext cx="5354778" cy="498252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8963" y="1230761"/>
            <a:ext cx="1615627" cy="700085"/>
          </a:xfrm>
          <a:prstGeom prst="rect">
            <a:avLst/>
          </a:prstGeom>
          <a:solidFill>
            <a:srgbClr val="2438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413500"/>
            <a:ext cx="91440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26374B"/>
                </a:solidFill>
              </a:rPr>
              <a:t>DCC Curation Lifecycle </a:t>
            </a:r>
            <a:r>
              <a:rPr lang="en-US" sz="1100" i="1" dirty="0" smtClean="0">
                <a:solidFill>
                  <a:srgbClr val="26374B"/>
                </a:solidFill>
              </a:rPr>
              <a:t>Model</a:t>
            </a:r>
            <a:r>
              <a:rPr lang="en-US" sz="1100" dirty="0" smtClean="0">
                <a:solidFill>
                  <a:srgbClr val="26374B"/>
                </a:solidFill>
              </a:rPr>
              <a:t>.</a:t>
            </a:r>
            <a:r>
              <a:rPr lang="en-US" sz="1100" dirty="0">
                <a:solidFill>
                  <a:srgbClr val="26374B"/>
                </a:solidFill>
              </a:rPr>
              <a:t> Digital Curation Centre</a:t>
            </a:r>
            <a:r>
              <a:rPr lang="en-US" sz="1100" dirty="0" smtClean="0">
                <a:solidFill>
                  <a:srgbClr val="26374B"/>
                </a:solidFill>
              </a:rPr>
              <a:t>. </a:t>
            </a:r>
            <a:r>
              <a:rPr lang="en-US" sz="1100" dirty="0">
                <a:solidFill>
                  <a:srgbClr val="236FC7"/>
                </a:solidFill>
              </a:rPr>
              <a:t>http://</a:t>
            </a:r>
            <a:r>
              <a:rPr lang="en-US" sz="1100" dirty="0" smtClean="0">
                <a:solidFill>
                  <a:srgbClr val="236FC7"/>
                </a:solidFill>
              </a:rPr>
              <a:t>www.dcc.ac.uk/resources/curation-lifecycle-model</a:t>
            </a:r>
            <a:r>
              <a:rPr lang="en-US" sz="1100" dirty="0" smtClean="0">
                <a:solidFill>
                  <a:srgbClr val="26374B"/>
                </a:solidFill>
              </a:rPr>
              <a:t> </a:t>
            </a:r>
            <a:endParaRPr lang="en-US" sz="1100" dirty="0">
              <a:solidFill>
                <a:srgbClr val="2637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7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Stewarding</a:t>
            </a:r>
            <a:endParaRPr lang="en-US" dirty="0">
              <a:solidFill>
                <a:srgbClr val="26374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881" y="1231899"/>
            <a:ext cx="6074362" cy="49911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413500"/>
            <a:ext cx="91440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26374B"/>
                </a:solidFill>
              </a:rPr>
              <a:t>A boy working on a project for his art class while five others look on at the South Boston Boys' </a:t>
            </a:r>
            <a:r>
              <a:rPr lang="en-US" sz="1100" i="1" dirty="0" smtClean="0">
                <a:solidFill>
                  <a:srgbClr val="26374B"/>
                </a:solidFill>
              </a:rPr>
              <a:t>Club</a:t>
            </a:r>
            <a:r>
              <a:rPr lang="en-US" sz="1100" dirty="0" smtClean="0">
                <a:solidFill>
                  <a:srgbClr val="26374B"/>
                </a:solidFill>
              </a:rPr>
              <a:t>. </a:t>
            </a:r>
            <a:r>
              <a:rPr lang="it-IT" sz="1100" dirty="0" err="1">
                <a:solidFill>
                  <a:srgbClr val="26374B"/>
                </a:solidFill>
              </a:rPr>
              <a:t>ca</a:t>
            </a:r>
            <a:r>
              <a:rPr lang="it-IT" sz="1100" dirty="0">
                <a:solidFill>
                  <a:srgbClr val="26374B"/>
                </a:solidFill>
              </a:rPr>
              <a:t>. 1945</a:t>
            </a:r>
            <a:r>
              <a:rPr lang="en-US" sz="1100" dirty="0" smtClean="0">
                <a:solidFill>
                  <a:srgbClr val="26374B"/>
                </a:solidFill>
              </a:rPr>
              <a:t>. </a:t>
            </a:r>
            <a:r>
              <a:rPr lang="en-US" sz="1100" dirty="0">
                <a:solidFill>
                  <a:srgbClr val="26374B"/>
                </a:solidFill>
              </a:rPr>
              <a:t>Northeastern University Library (Boston, Massachusetts), </a:t>
            </a:r>
            <a:r>
              <a:rPr lang="en-US" sz="1100" dirty="0" smtClean="0">
                <a:solidFill>
                  <a:srgbClr val="26374B"/>
                </a:solidFill>
              </a:rPr>
              <a:t>June 2016. </a:t>
            </a:r>
            <a:r>
              <a:rPr lang="en-US" sz="1100" dirty="0">
                <a:solidFill>
                  <a:srgbClr val="236FC7"/>
                </a:solidFill>
              </a:rPr>
              <a:t>http://</a:t>
            </a:r>
            <a:r>
              <a:rPr lang="en-US" sz="1100" dirty="0" smtClean="0">
                <a:solidFill>
                  <a:srgbClr val="236FC7"/>
                </a:solidFill>
              </a:rPr>
              <a:t>hdl.handle.net/2047/d20164399 </a:t>
            </a:r>
            <a:endParaRPr lang="en-US" sz="1100" dirty="0">
              <a:solidFill>
                <a:srgbClr val="236F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0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6374B"/>
                </a:solidFill>
              </a:rPr>
              <a:t>Facilitating Stewardship</a:t>
            </a:r>
            <a:endParaRPr lang="en-US" dirty="0">
              <a:solidFill>
                <a:srgbClr val="26374B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24" y="1231901"/>
            <a:ext cx="6521921" cy="4978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400800"/>
            <a:ext cx="91440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26374B"/>
                </a:solidFill>
              </a:rPr>
              <a:t>Chemistry professor and </a:t>
            </a:r>
            <a:r>
              <a:rPr lang="en-US" sz="1100" i="1" dirty="0" smtClean="0">
                <a:solidFill>
                  <a:srgbClr val="26374B"/>
                </a:solidFill>
              </a:rPr>
              <a:t>students</a:t>
            </a:r>
            <a:r>
              <a:rPr lang="en-US" sz="1100" dirty="0" smtClean="0">
                <a:solidFill>
                  <a:srgbClr val="26374B"/>
                </a:solidFill>
              </a:rPr>
              <a:t>. ca. 1925. </a:t>
            </a:r>
            <a:r>
              <a:rPr lang="en-US" sz="1100" dirty="0">
                <a:solidFill>
                  <a:srgbClr val="26374B"/>
                </a:solidFill>
              </a:rPr>
              <a:t>Northeastern University Library (Boston, Massachusetts), </a:t>
            </a:r>
            <a:r>
              <a:rPr lang="en-US" sz="1100" dirty="0" smtClean="0">
                <a:solidFill>
                  <a:srgbClr val="26374B"/>
                </a:solidFill>
              </a:rPr>
              <a:t>June 2016. </a:t>
            </a:r>
            <a:r>
              <a:rPr lang="en-US" sz="1100" dirty="0">
                <a:solidFill>
                  <a:srgbClr val="236FC7"/>
                </a:solidFill>
              </a:rPr>
              <a:t>http://hdl.handle.net/2047/d20161246</a:t>
            </a:r>
          </a:p>
        </p:txBody>
      </p:sp>
    </p:spTree>
    <p:extLst>
      <p:ext uri="{BB962C8B-B14F-4D97-AF65-F5344CB8AC3E}">
        <p14:creationId xmlns:p14="http://schemas.microsoft.com/office/powerpoint/2010/main" val="94685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Encouraging Stewardship</a:t>
            </a:r>
            <a:endParaRPr lang="en-US" dirty="0">
              <a:solidFill>
                <a:srgbClr val="26374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1" y="1234938"/>
            <a:ext cx="6507324" cy="49997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13500"/>
            <a:ext cx="91440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26374B"/>
                </a:solidFill>
              </a:rPr>
              <a:t>Artist Dana Chandler painting in a </a:t>
            </a:r>
            <a:r>
              <a:rPr lang="en-US" sz="1100" i="1" dirty="0" smtClean="0">
                <a:solidFill>
                  <a:srgbClr val="26374B"/>
                </a:solidFill>
              </a:rPr>
              <a:t>studio</a:t>
            </a:r>
            <a:r>
              <a:rPr lang="en-US" sz="1100" dirty="0" smtClean="0">
                <a:solidFill>
                  <a:srgbClr val="26374B"/>
                </a:solidFill>
              </a:rPr>
              <a:t>. </a:t>
            </a:r>
            <a:r>
              <a:rPr lang="en-US" sz="1100" dirty="0">
                <a:solidFill>
                  <a:srgbClr val="26374B"/>
                </a:solidFill>
              </a:rPr>
              <a:t>December 17, 1976</a:t>
            </a:r>
            <a:r>
              <a:rPr lang="en-US" sz="1100" dirty="0" smtClean="0">
                <a:solidFill>
                  <a:srgbClr val="26374B"/>
                </a:solidFill>
              </a:rPr>
              <a:t>. </a:t>
            </a:r>
            <a:r>
              <a:rPr lang="en-US" sz="1100" dirty="0">
                <a:solidFill>
                  <a:srgbClr val="26374B"/>
                </a:solidFill>
              </a:rPr>
              <a:t>Northeastern University Library (Boston, Massachusetts), </a:t>
            </a:r>
            <a:r>
              <a:rPr lang="en-US" sz="1100" dirty="0" smtClean="0">
                <a:solidFill>
                  <a:srgbClr val="26374B"/>
                </a:solidFill>
              </a:rPr>
              <a:t>June 2016. </a:t>
            </a:r>
            <a:r>
              <a:rPr lang="de-DE" sz="1100" dirty="0">
                <a:solidFill>
                  <a:srgbClr val="236FC7"/>
                </a:solidFill>
              </a:rPr>
              <a:t>http://hdl.handle.net/2047/d20160915</a:t>
            </a:r>
            <a:endParaRPr lang="en-US" sz="1100" dirty="0">
              <a:solidFill>
                <a:srgbClr val="236F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76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41093" y="37433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77800" y="2349759"/>
            <a:ext cx="2363535" cy="2178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DRS</a:t>
            </a:r>
          </a:p>
          <a:p>
            <a:pPr algn="r"/>
            <a:endParaRPr lang="en-US" sz="1800" b="1" i="1" dirty="0" smtClean="0">
              <a:solidFill>
                <a:srgbClr val="202F3E"/>
              </a:solidFill>
            </a:endParaRPr>
          </a:p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DRS Resources</a:t>
            </a:r>
          </a:p>
          <a:p>
            <a:pPr algn="r"/>
            <a:endParaRPr lang="en-US" sz="1800" b="1" i="1" dirty="0" smtClean="0">
              <a:solidFill>
                <a:srgbClr val="202F3E"/>
              </a:solidFill>
            </a:endParaRPr>
          </a:p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Contact</a:t>
            </a:r>
            <a:endParaRPr lang="en-US" sz="2700" b="1" i="1" dirty="0">
              <a:solidFill>
                <a:srgbClr val="202F3E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729615" y="2349759"/>
            <a:ext cx="6294473" cy="217856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i="1" dirty="0">
                <a:solidFill>
                  <a:srgbClr val="236FC7"/>
                </a:solidFill>
              </a:rPr>
              <a:t>https://</a:t>
            </a:r>
            <a:r>
              <a:rPr lang="en-US" sz="2700" i="1" dirty="0" err="1" smtClean="0">
                <a:solidFill>
                  <a:srgbClr val="236FC7"/>
                </a:solidFill>
              </a:rPr>
              <a:t>repository.library.northeastern.edu</a:t>
            </a:r>
            <a:endParaRPr lang="en-US" sz="2700" i="1" dirty="0" smtClean="0">
              <a:solidFill>
                <a:srgbClr val="236FC7"/>
              </a:solidFill>
            </a:endParaRPr>
          </a:p>
          <a:p>
            <a:pPr marL="0" indent="0">
              <a:buNone/>
            </a:pPr>
            <a:endParaRPr lang="en-US" sz="1800" i="1" dirty="0" smtClean="0">
              <a:solidFill>
                <a:srgbClr val="202F3E"/>
              </a:solidFill>
            </a:endParaRPr>
          </a:p>
          <a:p>
            <a:pPr marL="0" indent="0">
              <a:buNone/>
            </a:pPr>
            <a:r>
              <a:rPr lang="en-US" sz="2700" i="1" dirty="0">
                <a:solidFill>
                  <a:srgbClr val="236FC7"/>
                </a:solidFill>
              </a:rPr>
              <a:t>http://</a:t>
            </a:r>
            <a:r>
              <a:rPr lang="en-US" sz="2700" i="1" dirty="0" err="1" smtClean="0">
                <a:solidFill>
                  <a:srgbClr val="236FC7"/>
                </a:solidFill>
              </a:rPr>
              <a:t>library.northeastern.edu</a:t>
            </a:r>
            <a:endParaRPr lang="en-US" sz="2700" i="1" dirty="0" smtClean="0">
              <a:solidFill>
                <a:srgbClr val="236FC7"/>
              </a:solidFill>
            </a:endParaRPr>
          </a:p>
          <a:p>
            <a:pPr marL="0" indent="0">
              <a:buNone/>
            </a:pPr>
            <a:endParaRPr lang="en-US" sz="1800" i="1" dirty="0" smtClean="0">
              <a:solidFill>
                <a:srgbClr val="202F3E"/>
              </a:solidFill>
            </a:endParaRPr>
          </a:p>
          <a:p>
            <a:pPr marL="0" indent="0">
              <a:buNone/>
            </a:pPr>
            <a:r>
              <a:rPr lang="en-US" sz="2700" i="1" dirty="0" err="1" smtClean="0">
                <a:solidFill>
                  <a:srgbClr val="236FC7"/>
                </a:solidFill>
              </a:rPr>
              <a:t>sj.sweeney@</a:t>
            </a:r>
            <a:r>
              <a:rPr lang="en-US" sz="2700" i="1" dirty="0" err="1">
                <a:solidFill>
                  <a:srgbClr val="236FC7"/>
                </a:solidFill>
              </a:rPr>
              <a:t>neu.edu</a:t>
            </a:r>
            <a:endParaRPr lang="en-US" sz="2700" i="1" dirty="0">
              <a:solidFill>
                <a:srgbClr val="236FC7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26374B"/>
                </a:solidFill>
              </a:rPr>
              <a:t>Resources</a:t>
            </a:r>
            <a:endParaRPr lang="en-US" dirty="0">
              <a:solidFill>
                <a:srgbClr val="26374B"/>
              </a:solidFill>
            </a:endParaRPr>
          </a:p>
        </p:txBody>
      </p:sp>
      <p:pic>
        <p:nvPicPr>
          <p:cNvPr id="17" name="Picture 16" descr="D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" y="5216743"/>
            <a:ext cx="5401087" cy="662129"/>
          </a:xfrm>
          <a:prstGeom prst="rect">
            <a:avLst/>
          </a:prstGeom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-209643" y="5674592"/>
            <a:ext cx="5139765" cy="665740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 smtClean="0">
                <a:solidFill>
                  <a:srgbClr val="236FC7"/>
                </a:solidFill>
                <a:latin typeface="Gotham Book"/>
                <a:cs typeface="Gotham Book"/>
              </a:rPr>
              <a:t>repository.library.northeastern.edu</a:t>
            </a:r>
            <a:endParaRPr lang="en-US" sz="2000" dirty="0" smtClean="0">
              <a:solidFill>
                <a:srgbClr val="236FC7"/>
              </a:solidFill>
              <a:latin typeface="Gotham Book"/>
              <a:cs typeface="Gotham Book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02942" y="5300643"/>
            <a:ext cx="3772646" cy="1039689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Sarah Sweeney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Digital Repository Manager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Northeastern University Libraries</a:t>
            </a:r>
            <a:endParaRPr lang="en-US" sz="1400" dirty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7470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References</a:t>
            </a:r>
            <a:endParaRPr lang="en-US" dirty="0">
              <a:solidFill>
                <a:srgbClr val="26374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DCC (Digital Curation Centre) Curation Lifecycle Model</a:t>
            </a:r>
          </a:p>
          <a:p>
            <a:r>
              <a:rPr lang="en-US" dirty="0">
                <a:solidFill>
                  <a:srgbClr val="C00000"/>
                </a:solidFill>
              </a:rPr>
              <a:t>Digital Stewardship: The one with all the definitions</a:t>
            </a:r>
          </a:p>
          <a:p>
            <a:r>
              <a:rPr lang="en-US" dirty="0">
                <a:solidFill>
                  <a:srgbClr val="C00000"/>
                </a:solidFill>
              </a:rPr>
              <a:t>Collaborative Approaches to Teaching Digital Stewardship: Classroom, Laboratory, and </a:t>
            </a:r>
            <a:r>
              <a:rPr lang="en-US" dirty="0" smtClean="0">
                <a:solidFill>
                  <a:srgbClr val="C00000"/>
                </a:solidFill>
              </a:rPr>
              <a:t>Internships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8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S">
  <a:themeElements>
    <a:clrScheme name="D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</TotalTime>
  <Words>268</Words>
  <Application>Microsoft Macintosh PowerPoint</Application>
  <PresentationFormat>On-screen Show (4:3)</PresentationFormat>
  <Paragraphs>44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Gotham Book</vt:lpstr>
      <vt:lpstr>Arial</vt:lpstr>
      <vt:lpstr>DRS</vt:lpstr>
      <vt:lpstr>Digital Repositories</vt:lpstr>
      <vt:lpstr>What is Digital Stewardship?</vt:lpstr>
      <vt:lpstr>Digital Stewardship in Action</vt:lpstr>
      <vt:lpstr>Stewarding</vt:lpstr>
      <vt:lpstr>Facilitating Stewardship</vt:lpstr>
      <vt:lpstr>Encouraging Stewardship</vt:lpstr>
      <vt:lpstr>PowerPoint Presentation</vt:lpstr>
      <vt:lpstr>References</vt:lpstr>
    </vt:vector>
  </TitlesOfParts>
  <Company>Northeastern University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Sweeney</dc:creator>
  <cp:lastModifiedBy>Sweeney, Sarah</cp:lastModifiedBy>
  <cp:revision>43</cp:revision>
  <dcterms:created xsi:type="dcterms:W3CDTF">2015-09-24T13:39:02Z</dcterms:created>
  <dcterms:modified xsi:type="dcterms:W3CDTF">2016-06-09T12:54:22Z</dcterms:modified>
</cp:coreProperties>
</file>