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5" userDrawn="1">
          <p15:clr>
            <a:srgbClr val="A4A3A4"/>
          </p15:clr>
        </p15:guide>
        <p15:guide id="2" pos="121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1"/>
    <a:srgbClr val="2C3E50"/>
    <a:srgbClr val="998FB8"/>
    <a:srgbClr val="A15265"/>
    <a:srgbClr val="3498DB"/>
    <a:srgbClr val="914DA0"/>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0"/>
    <p:restoredTop sz="94745"/>
  </p:normalViewPr>
  <p:slideViewPr>
    <p:cSldViewPr snapToGrid="0" snapToObjects="1" showGuides="1">
      <p:cViewPr>
        <p:scale>
          <a:sx n="30" d="100"/>
          <a:sy n="30" d="100"/>
        </p:scale>
        <p:origin x="560" y="-2072"/>
      </p:cViewPr>
      <p:guideLst>
        <p:guide orient="horz" pos="4935"/>
        <p:guide pos="121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a:t>
            </a:r>
            <a:r>
              <a:rPr lang="en-US" sz="3200" b="1" dirty="0" smtClean="0">
                <a:solidFill>
                  <a:srgbClr val="2C3E50"/>
                </a:solidFill>
                <a:latin typeface="Helvetica" charset="0"/>
                <a:ea typeface="Helvetica" charset="0"/>
                <a:cs typeface="Helvetica" charset="0"/>
              </a:rPr>
              <a:t>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5/22/16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605698979"/>
              </p:ext>
            </p:extLst>
          </p:nvPr>
        </p:nvGraphicFramePr>
        <p:xfrm>
          <a:off x="10551705" y="7029276"/>
          <a:ext cx="6124196" cy="607422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108735"/>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3">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54156" y="5361604"/>
            <a:ext cx="2834640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6" y="5825428"/>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13765312"/>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8598896" y="36880775"/>
            <a:ext cx="10753344"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24790416" y="22769848"/>
            <a:ext cx="3555983" cy="2279003"/>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*java*</a:t>
            </a:r>
          </a:p>
        </p:txBody>
      </p:sp>
      <p:graphicFrame>
        <p:nvGraphicFramePr>
          <p:cNvPr id="27" name="Table 26"/>
          <p:cNvGraphicFramePr>
            <a:graphicFrameLocks noGrp="1"/>
          </p:cNvGraphicFramePr>
          <p:nvPr>
            <p:extLst>
              <p:ext uri="{D42A27DB-BD31-4B8C-83A1-F6EECF244321}">
                <p14:modId xmlns:p14="http://schemas.microsoft.com/office/powerpoint/2010/main" val="43377828"/>
              </p:ext>
            </p:extLst>
          </p:nvPr>
        </p:nvGraphicFramePr>
        <p:xfrm>
          <a:off x="9287410" y="22931542"/>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that triggered 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605051" y="21954941"/>
            <a:ext cx="7696199" cy="279760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Filtering</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When the impressions table is processed, the user agent value is compared against the known bots list. If a user agent matches a known bot, the impression’s public value is set to "false" and filtered out of the statistics that are displayed to users in the interface. </a:t>
            </a:r>
            <a:endParaRPr lang="en-US" sz="2300" dirty="0">
              <a:latin typeface="Helvetica" charset="0"/>
              <a:ea typeface="Helvetica" charset="0"/>
              <a:cs typeface="Helvetica" charset="0"/>
            </a:endParaRPr>
          </a:p>
        </p:txBody>
      </p:sp>
      <p:sp>
        <p:nvSpPr>
          <p:cNvPr id="32" name="TextBox 31"/>
          <p:cNvSpPr txBox="1"/>
          <p:nvPr/>
        </p:nvSpPr>
        <p:spPr>
          <a:xfrm>
            <a:off x="26575674" y="22693648"/>
            <a:ext cx="2735926" cy="2668340"/>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*lynx*</a:t>
            </a:r>
          </a:p>
          <a:p>
            <a:pPr>
              <a:lnSpc>
                <a:spcPct val="110000"/>
              </a:lnSpc>
            </a:pPr>
            <a:r>
              <a:rPr lang="en-US" sz="2300" dirty="0" smtClean="0">
                <a:latin typeface="Helvetica"/>
                <a:cs typeface="Helvetica"/>
              </a:rPr>
              <a:t>*</a:t>
            </a:r>
            <a:r>
              <a:rPr lang="en-US" sz="2300" dirty="0" err="1" smtClean="0">
                <a:latin typeface="Helvetica"/>
                <a:cs typeface="Helvetica"/>
              </a:rPr>
              <a:t>nutch</a:t>
            </a:r>
            <a:r>
              <a:rPr lang="en-US" sz="2300" dirty="0" smtClean="0">
                <a:latin typeface="Helvetica"/>
                <a:cs typeface="Helvetica"/>
              </a:rPr>
              <a:t>*</a:t>
            </a:r>
          </a:p>
          <a:p>
            <a:pPr>
              <a:lnSpc>
                <a:spcPct val="110000"/>
              </a:lnSpc>
            </a:pPr>
            <a:r>
              <a:rPr lang="en-US" sz="2300" dirty="0" smtClean="0">
                <a:latin typeface="Helvetica"/>
                <a:cs typeface="Helvetica"/>
              </a:rPr>
              <a:t>*scrape*</a:t>
            </a:r>
          </a:p>
          <a:p>
            <a:pPr>
              <a:lnSpc>
                <a:spcPct val="110000"/>
              </a:lnSpc>
            </a:pPr>
            <a:r>
              <a:rPr lang="en-US" sz="2300" dirty="0" smtClean="0">
                <a:latin typeface="Helvetica"/>
                <a:cs typeface="Helvetica"/>
              </a:rPr>
              <a:t>*</a:t>
            </a:r>
            <a:r>
              <a:rPr lang="en-US" sz="2300" dirty="0" err="1" smtClean="0">
                <a:latin typeface="Helvetica"/>
                <a:cs typeface="Helvetica"/>
              </a:rPr>
              <a:t>scrapy</a:t>
            </a:r>
            <a:r>
              <a:rPr lang="en-US" sz="2300" dirty="0" smtClean="0">
                <a:latin typeface="Helvetica"/>
                <a:cs typeface="Helvetica"/>
              </a:rPr>
              <a:t>*</a:t>
            </a:r>
          </a:p>
          <a:p>
            <a:pPr>
              <a:lnSpc>
                <a:spcPct val="110000"/>
              </a:lnSpc>
            </a:pPr>
            <a:r>
              <a:rPr lang="en-US" sz="2300" dirty="0" smtClean="0">
                <a:latin typeface="Helvetica"/>
                <a:cs typeface="Helvetica"/>
              </a:rPr>
              <a:t>*slurp*</a:t>
            </a:r>
          </a:p>
          <a:p>
            <a:pPr>
              <a:lnSpc>
                <a:spcPct val="110000"/>
              </a:lnSpc>
            </a:pP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24150484" y="22079657"/>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Blocked Agents</a:t>
            </a:r>
            <a:endParaRPr lang="en-US" sz="3600" dirty="0">
              <a:solidFill>
                <a:srgbClr val="2C3E50"/>
              </a:solidFill>
              <a:latin typeface="Gotham Medium"/>
              <a:cs typeface="Gotham Medium"/>
            </a:endParaRPr>
          </a:p>
        </p:txBody>
      </p:sp>
      <p:sp>
        <p:nvSpPr>
          <p:cNvPr id="34" name="TextBox 33"/>
          <p:cNvSpPr txBox="1"/>
          <p:nvPr/>
        </p:nvSpPr>
        <p:spPr>
          <a:xfrm>
            <a:off x="9166831" y="21974426"/>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Stored Values</a:t>
            </a:r>
            <a:endParaRPr lang="en-US" sz="3600" dirty="0">
              <a:solidFill>
                <a:srgbClr val="2C3E50"/>
              </a:solidFill>
              <a:latin typeface="Gotham Medium"/>
              <a:cs typeface="Gotham Medium"/>
            </a:endParaRPr>
          </a:p>
        </p:txBody>
      </p:sp>
      <p:sp>
        <p:nvSpPr>
          <p:cNvPr id="35" name="Rectangle 34"/>
          <p:cNvSpPr/>
          <p:nvPr/>
        </p:nvSpPr>
        <p:spPr>
          <a:xfrm rot="10800000">
            <a:off x="9079107" y="16517257"/>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9136625" y="23628148"/>
            <a:ext cx="3615005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1" name="TextBox 30"/>
          <p:cNvSpPr txBox="1"/>
          <p:nvPr/>
        </p:nvSpPr>
        <p:spPr>
          <a:xfrm>
            <a:off x="16310973" y="25575288"/>
            <a:ext cx="7696199" cy="132027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Frequency</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Jobs are run nightly and weekly.</a:t>
            </a:r>
            <a:endParaRPr lang="en-US" sz="2300" dirty="0">
              <a:latin typeface="Helvetica" charset="0"/>
              <a:ea typeface="Helvetica" charset="0"/>
              <a:cs typeface="Helvetica" charset="0"/>
            </a:endParaRPr>
          </a:p>
        </p:txBody>
      </p:sp>
      <p:sp>
        <p:nvSpPr>
          <p:cNvPr id="37" name="TextBox 36"/>
          <p:cNvSpPr txBox="1"/>
          <p:nvPr/>
        </p:nvSpPr>
        <p:spPr>
          <a:xfrm>
            <a:off x="9231086" y="17039314"/>
            <a:ext cx="20073257"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The Impressions Table</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sp>
        <p:nvSpPr>
          <p:cNvPr id="38" name="Rectangle 37"/>
          <p:cNvSpPr/>
          <p:nvPr/>
        </p:nvSpPr>
        <p:spPr>
          <a:xfrm rot="10800000">
            <a:off x="9143999" y="13301645"/>
            <a:ext cx="20146397" cy="54498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2" name="Table 1"/>
          <p:cNvGraphicFramePr>
            <a:graphicFrameLocks noGrp="1"/>
          </p:cNvGraphicFramePr>
          <p:nvPr>
            <p:extLst>
              <p:ext uri="{D42A27DB-BD31-4B8C-83A1-F6EECF244321}">
                <p14:modId xmlns:p14="http://schemas.microsoft.com/office/powerpoint/2010/main" val="2104084939"/>
              </p:ext>
            </p:extLst>
          </p:nvPr>
        </p:nvGraphicFramePr>
        <p:xfrm>
          <a:off x="9245925" y="19764693"/>
          <a:ext cx="20134211" cy="1747520"/>
        </p:xfrm>
        <a:graphic>
          <a:graphicData uri="http://schemas.openxmlformats.org/drawingml/2006/table">
            <a:tbl>
              <a:tblPr firstRow="1" bandRow="1">
                <a:tableStyleId>{5C22544A-7EE6-4342-B048-85BDC9FD1C3A}</a:tableStyleId>
              </a:tblPr>
              <a:tblGrid>
                <a:gridCol w="942975"/>
                <a:gridCol w="1436688"/>
                <a:gridCol w="1620838"/>
                <a:gridCol w="1119617"/>
                <a:gridCol w="1619250"/>
                <a:gridCol w="2965958"/>
                <a:gridCol w="1493838"/>
                <a:gridCol w="3628035"/>
                <a:gridCol w="788987"/>
                <a:gridCol w="1646237"/>
                <a:gridCol w="1504950"/>
                <a:gridCol w="1366838"/>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err="1" smtClean="0">
                          <a:solidFill>
                            <a:srgbClr val="000000"/>
                          </a:solidFill>
                          <a:effectLst/>
                          <a:latin typeface="Helvetica" charset="0"/>
                          <a:ea typeface="Helvetica" charset="0"/>
                          <a:cs typeface="Helvetica" charset="0"/>
                        </a:rPr>
                        <a:t>repository.library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39" name="Rectangle 38"/>
          <p:cNvSpPr/>
          <p:nvPr/>
        </p:nvSpPr>
        <p:spPr>
          <a:xfrm rot="10800000">
            <a:off x="9079107" y="19481800"/>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0" name="Rectangle 39"/>
          <p:cNvSpPr/>
          <p:nvPr/>
        </p:nvSpPr>
        <p:spPr>
          <a:xfrm rot="10800000">
            <a:off x="9028307" y="21512213"/>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1" name="TextBox 40"/>
          <p:cNvSpPr txBox="1"/>
          <p:nvPr/>
        </p:nvSpPr>
        <p:spPr>
          <a:xfrm>
            <a:off x="984297" y="13800222"/>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Statistic 1</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13" name="Chart 12"/>
          <p:cNvGraphicFramePr/>
          <p:nvPr>
            <p:extLst>
              <p:ext uri="{D42A27DB-BD31-4B8C-83A1-F6EECF244321}">
                <p14:modId xmlns:p14="http://schemas.microsoft.com/office/powerpoint/2010/main" val="796626758"/>
              </p:ext>
            </p:extLst>
          </p:nvPr>
        </p:nvGraphicFramePr>
        <p:xfrm>
          <a:off x="793940" y="15977342"/>
          <a:ext cx="7495795" cy="6621400"/>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p:cNvSpPr txBox="1"/>
          <p:nvPr/>
        </p:nvSpPr>
        <p:spPr>
          <a:xfrm>
            <a:off x="999509" y="23512258"/>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2</a:t>
            </a:r>
            <a:endParaRPr lang="en-US" sz="36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5" name="Chart 44"/>
          <p:cNvGraphicFramePr/>
          <p:nvPr>
            <p:extLst>
              <p:ext uri="{D42A27DB-BD31-4B8C-83A1-F6EECF244321}">
                <p14:modId xmlns:p14="http://schemas.microsoft.com/office/powerpoint/2010/main" val="775154398"/>
              </p:ext>
            </p:extLst>
          </p:nvPr>
        </p:nvGraphicFramePr>
        <p:xfrm>
          <a:off x="793940" y="26105016"/>
          <a:ext cx="7495795" cy="6621400"/>
        </p:xfrm>
        <a:graphic>
          <a:graphicData uri="http://schemas.openxmlformats.org/drawingml/2006/chart">
            <c:chart xmlns:c="http://schemas.openxmlformats.org/drawingml/2006/chart" xmlns:r="http://schemas.openxmlformats.org/officeDocument/2006/relationships" r:id="rId5"/>
          </a:graphicData>
        </a:graphic>
      </p:graphicFrame>
      <p:sp>
        <p:nvSpPr>
          <p:cNvPr id="46" name="TextBox 45"/>
          <p:cNvSpPr txBox="1"/>
          <p:nvPr/>
        </p:nvSpPr>
        <p:spPr>
          <a:xfrm>
            <a:off x="985656" y="33058041"/>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a:t>
            </a:r>
            <a:r>
              <a:rPr lang="en-US" sz="3600" dirty="0" smtClean="0">
                <a:solidFill>
                  <a:srgbClr val="2C3E50"/>
                </a:solidFill>
                <a:latin typeface="Gotham Medium"/>
                <a:cs typeface="Gotham Medium"/>
              </a:rPr>
              <a:t>3</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7" name="Chart 46"/>
          <p:cNvGraphicFramePr/>
          <p:nvPr>
            <p:extLst>
              <p:ext uri="{D42A27DB-BD31-4B8C-83A1-F6EECF244321}">
                <p14:modId xmlns:p14="http://schemas.microsoft.com/office/powerpoint/2010/main" val="345489385"/>
              </p:ext>
            </p:extLst>
          </p:nvPr>
        </p:nvGraphicFramePr>
        <p:xfrm>
          <a:off x="793940" y="35318289"/>
          <a:ext cx="7495795" cy="6621400"/>
        </p:xfrm>
        <a:graphic>
          <a:graphicData uri="http://schemas.openxmlformats.org/drawingml/2006/chart">
            <c:chart xmlns:c="http://schemas.openxmlformats.org/drawingml/2006/chart" xmlns:r="http://schemas.openxmlformats.org/officeDocument/2006/relationships" r:id="rId6"/>
          </a:graphicData>
        </a:graphic>
      </p:graphicFrame>
      <p:sp>
        <p:nvSpPr>
          <p:cNvPr id="42" name="Rectangle 41"/>
          <p:cNvSpPr/>
          <p:nvPr/>
        </p:nvSpPr>
        <p:spPr>
          <a:xfrm>
            <a:off x="9192985" y="5829300"/>
            <a:ext cx="20111358" cy="10629900"/>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85156" y="5894613"/>
            <a:ext cx="7679873" cy="359936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171214" y="16998042"/>
            <a:ext cx="20046043" cy="12393388"/>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127670" y="30088113"/>
            <a:ext cx="20111358" cy="95141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4020801" y="5781886"/>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646001" y="7411232"/>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296751" y="7498543"/>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684781" y="6831395"/>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317387" y="6911450"/>
            <a:ext cx="365760" cy="365760"/>
          </a:xfrm>
          <a:prstGeom prst="rect">
            <a:avLst/>
          </a:prstGeom>
          <a:solidFill>
            <a:srgbClr val="2C3E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081071765"/>
              </p:ext>
            </p:extLst>
          </p:nvPr>
        </p:nvGraphicFramePr>
        <p:xfrm>
          <a:off x="15010682" y="7034212"/>
          <a:ext cx="8627911" cy="6019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6" name="Chart 55"/>
          <p:cNvGraphicFramePr/>
          <p:nvPr>
            <p:extLst>
              <p:ext uri="{D42A27DB-BD31-4B8C-83A1-F6EECF244321}">
                <p14:modId xmlns:p14="http://schemas.microsoft.com/office/powerpoint/2010/main" val="57278762"/>
              </p:ext>
            </p:extLst>
          </p:nvPr>
        </p:nvGraphicFramePr>
        <p:xfrm>
          <a:off x="21107736" y="7037632"/>
          <a:ext cx="8627911" cy="60198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2077</TotalTime>
  <Words>818</Words>
  <Application>Microsoft Macintosh PowerPoint</Application>
  <PresentationFormat>Custom</PresentationFormat>
  <Paragraphs>163</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31</cp:revision>
  <dcterms:created xsi:type="dcterms:W3CDTF">2016-05-18T13:00:18Z</dcterms:created>
  <dcterms:modified xsi:type="dcterms:W3CDTF">2016-05-22T18:48:03Z</dcterms:modified>
</cp:coreProperties>
</file>