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</p:sldIdLst>
  <p:sldSz cx="30267275" cy="42794238"/>
  <p:notesSz cx="6858000" cy="9144000"/>
  <p:defaultTextStyle>
    <a:defPPr>
      <a:defRPr lang="en-US"/>
    </a:defPPr>
    <a:lvl1pPr marL="0" algn="l" defTabSz="3506907" rtl="0" eaLnBrk="1" latinLnBrk="0" hangingPunct="1">
      <a:defRPr sz="6903" kern="1200">
        <a:solidFill>
          <a:schemeClr val="tx1"/>
        </a:solidFill>
        <a:latin typeface="+mn-lt"/>
        <a:ea typeface="+mn-ea"/>
        <a:cs typeface="+mn-cs"/>
      </a:defRPr>
    </a:lvl1pPr>
    <a:lvl2pPr marL="1753453" algn="l" defTabSz="3506907" rtl="0" eaLnBrk="1" latinLnBrk="0" hangingPunct="1">
      <a:defRPr sz="6903" kern="1200">
        <a:solidFill>
          <a:schemeClr val="tx1"/>
        </a:solidFill>
        <a:latin typeface="+mn-lt"/>
        <a:ea typeface="+mn-ea"/>
        <a:cs typeface="+mn-cs"/>
      </a:defRPr>
    </a:lvl2pPr>
    <a:lvl3pPr marL="3506907" algn="l" defTabSz="3506907" rtl="0" eaLnBrk="1" latinLnBrk="0" hangingPunct="1">
      <a:defRPr sz="6903" kern="1200">
        <a:solidFill>
          <a:schemeClr val="tx1"/>
        </a:solidFill>
        <a:latin typeface="+mn-lt"/>
        <a:ea typeface="+mn-ea"/>
        <a:cs typeface="+mn-cs"/>
      </a:defRPr>
    </a:lvl3pPr>
    <a:lvl4pPr marL="5260360" algn="l" defTabSz="3506907" rtl="0" eaLnBrk="1" latinLnBrk="0" hangingPunct="1">
      <a:defRPr sz="6903" kern="1200">
        <a:solidFill>
          <a:schemeClr val="tx1"/>
        </a:solidFill>
        <a:latin typeface="+mn-lt"/>
        <a:ea typeface="+mn-ea"/>
        <a:cs typeface="+mn-cs"/>
      </a:defRPr>
    </a:lvl4pPr>
    <a:lvl5pPr marL="7013814" algn="l" defTabSz="3506907" rtl="0" eaLnBrk="1" latinLnBrk="0" hangingPunct="1">
      <a:defRPr sz="6903" kern="1200">
        <a:solidFill>
          <a:schemeClr val="tx1"/>
        </a:solidFill>
        <a:latin typeface="+mn-lt"/>
        <a:ea typeface="+mn-ea"/>
        <a:cs typeface="+mn-cs"/>
      </a:defRPr>
    </a:lvl5pPr>
    <a:lvl6pPr marL="8767267" algn="l" defTabSz="3506907" rtl="0" eaLnBrk="1" latinLnBrk="0" hangingPunct="1">
      <a:defRPr sz="6903" kern="1200">
        <a:solidFill>
          <a:schemeClr val="tx1"/>
        </a:solidFill>
        <a:latin typeface="+mn-lt"/>
        <a:ea typeface="+mn-ea"/>
        <a:cs typeface="+mn-cs"/>
      </a:defRPr>
    </a:lvl6pPr>
    <a:lvl7pPr marL="10520721" algn="l" defTabSz="3506907" rtl="0" eaLnBrk="1" latinLnBrk="0" hangingPunct="1">
      <a:defRPr sz="6903" kern="1200">
        <a:solidFill>
          <a:schemeClr val="tx1"/>
        </a:solidFill>
        <a:latin typeface="+mn-lt"/>
        <a:ea typeface="+mn-ea"/>
        <a:cs typeface="+mn-cs"/>
      </a:defRPr>
    </a:lvl7pPr>
    <a:lvl8pPr marL="12274174" algn="l" defTabSz="3506907" rtl="0" eaLnBrk="1" latinLnBrk="0" hangingPunct="1">
      <a:defRPr sz="6903" kern="1200">
        <a:solidFill>
          <a:schemeClr val="tx1"/>
        </a:solidFill>
        <a:latin typeface="+mn-lt"/>
        <a:ea typeface="+mn-ea"/>
        <a:cs typeface="+mn-cs"/>
      </a:defRPr>
    </a:lvl8pPr>
    <a:lvl9pPr marL="14027628" algn="l" defTabSz="3506907" rtl="0" eaLnBrk="1" latinLnBrk="0" hangingPunct="1">
      <a:defRPr sz="690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479" userDrawn="1">
          <p15:clr>
            <a:srgbClr val="A4A3A4"/>
          </p15:clr>
        </p15:guide>
        <p15:guide id="2" pos="953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98DB"/>
    <a:srgbClr val="2C3E50"/>
    <a:srgbClr val="ECF0F1"/>
    <a:srgbClr val="F0F3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440"/>
    <p:restoredTop sz="94637"/>
  </p:normalViewPr>
  <p:slideViewPr>
    <p:cSldViewPr snapToGrid="0" snapToObjects="1" showGuides="1">
      <p:cViewPr varScale="1">
        <p:scale>
          <a:sx n="33" d="100"/>
          <a:sy n="33" d="100"/>
        </p:scale>
        <p:origin x="6216" y="400"/>
      </p:cViewPr>
      <p:guideLst>
        <p:guide orient="horz" pos="13479"/>
        <p:guide pos="953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046" y="7003597"/>
            <a:ext cx="25727184" cy="14898735"/>
          </a:xfrm>
        </p:spPr>
        <p:txBody>
          <a:bodyPr anchor="b"/>
          <a:lstStyle>
            <a:lvl1pPr algn="ctr">
              <a:defRPr sz="1986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3410" y="22476884"/>
            <a:ext cx="22700456" cy="10332032"/>
          </a:xfrm>
        </p:spPr>
        <p:txBody>
          <a:bodyPr/>
          <a:lstStyle>
            <a:lvl1pPr marL="0" indent="0" algn="ctr">
              <a:buNone/>
              <a:defRPr sz="7944"/>
            </a:lvl1pPr>
            <a:lvl2pPr marL="1513378" indent="0" algn="ctr">
              <a:buNone/>
              <a:defRPr sz="6620"/>
            </a:lvl2pPr>
            <a:lvl3pPr marL="3026755" indent="0" algn="ctr">
              <a:buNone/>
              <a:defRPr sz="5958"/>
            </a:lvl3pPr>
            <a:lvl4pPr marL="4540133" indent="0" algn="ctr">
              <a:buNone/>
              <a:defRPr sz="5296"/>
            </a:lvl4pPr>
            <a:lvl5pPr marL="6053511" indent="0" algn="ctr">
              <a:buNone/>
              <a:defRPr sz="5296"/>
            </a:lvl5pPr>
            <a:lvl6pPr marL="7566889" indent="0" algn="ctr">
              <a:buNone/>
              <a:defRPr sz="5296"/>
            </a:lvl6pPr>
            <a:lvl7pPr marL="9080266" indent="0" algn="ctr">
              <a:buNone/>
              <a:defRPr sz="5296"/>
            </a:lvl7pPr>
            <a:lvl8pPr marL="10593644" indent="0" algn="ctr">
              <a:buNone/>
              <a:defRPr sz="5296"/>
            </a:lvl8pPr>
            <a:lvl9pPr marL="12107022" indent="0" algn="ctr">
              <a:buNone/>
              <a:defRPr sz="5296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E51A3-104B-B744-9E20-3025749670C7}" type="datetimeFigureOut">
              <a:rPr lang="en-US" smtClean="0"/>
              <a:t>5/18/16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D3753-CF77-544C-8016-357FC4E7F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417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E51A3-104B-B744-9E20-3025749670C7}" type="datetimeFigureOut">
              <a:rPr lang="en-US" smtClean="0"/>
              <a:t>5/18/16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D3753-CF77-544C-8016-357FC4E7F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764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0020" y="2278397"/>
            <a:ext cx="6526381" cy="3626613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0877" y="2278397"/>
            <a:ext cx="19200803" cy="3626613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E51A3-104B-B744-9E20-3025749670C7}" type="datetimeFigureOut">
              <a:rPr lang="en-US" smtClean="0"/>
              <a:t>5/18/16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D3753-CF77-544C-8016-357FC4E7F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945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E51A3-104B-B744-9E20-3025749670C7}" type="datetimeFigureOut">
              <a:rPr lang="en-US" smtClean="0"/>
              <a:t>5/18/16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D3753-CF77-544C-8016-357FC4E7F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195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112" y="10668854"/>
            <a:ext cx="26105525" cy="17801211"/>
          </a:xfrm>
        </p:spPr>
        <p:txBody>
          <a:bodyPr anchor="b"/>
          <a:lstStyle>
            <a:lvl1pPr>
              <a:defRPr sz="1986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112" y="28638472"/>
            <a:ext cx="26105525" cy="9361236"/>
          </a:xfrm>
        </p:spPr>
        <p:txBody>
          <a:bodyPr/>
          <a:lstStyle>
            <a:lvl1pPr marL="0" indent="0">
              <a:buNone/>
              <a:defRPr sz="7944">
                <a:solidFill>
                  <a:schemeClr val="tx1"/>
                </a:solidFill>
              </a:defRPr>
            </a:lvl1pPr>
            <a:lvl2pPr marL="1513378" indent="0">
              <a:buNone/>
              <a:defRPr sz="6620">
                <a:solidFill>
                  <a:schemeClr val="tx1">
                    <a:tint val="75000"/>
                  </a:schemeClr>
                </a:solidFill>
              </a:defRPr>
            </a:lvl2pPr>
            <a:lvl3pPr marL="3026755" indent="0">
              <a:buNone/>
              <a:defRPr sz="5958">
                <a:solidFill>
                  <a:schemeClr val="tx1">
                    <a:tint val="75000"/>
                  </a:schemeClr>
                </a:solidFill>
              </a:defRPr>
            </a:lvl3pPr>
            <a:lvl4pPr marL="4540133" indent="0">
              <a:buNone/>
              <a:defRPr sz="5296">
                <a:solidFill>
                  <a:schemeClr val="tx1">
                    <a:tint val="75000"/>
                  </a:schemeClr>
                </a:solidFill>
              </a:defRPr>
            </a:lvl4pPr>
            <a:lvl5pPr marL="6053511" indent="0">
              <a:buNone/>
              <a:defRPr sz="5296">
                <a:solidFill>
                  <a:schemeClr val="tx1">
                    <a:tint val="75000"/>
                  </a:schemeClr>
                </a:solidFill>
              </a:defRPr>
            </a:lvl5pPr>
            <a:lvl6pPr marL="7566889" indent="0">
              <a:buNone/>
              <a:defRPr sz="5296">
                <a:solidFill>
                  <a:schemeClr val="tx1">
                    <a:tint val="75000"/>
                  </a:schemeClr>
                </a:solidFill>
              </a:defRPr>
            </a:lvl6pPr>
            <a:lvl7pPr marL="9080266" indent="0">
              <a:buNone/>
              <a:defRPr sz="5296">
                <a:solidFill>
                  <a:schemeClr val="tx1">
                    <a:tint val="75000"/>
                  </a:schemeClr>
                </a:solidFill>
              </a:defRPr>
            </a:lvl7pPr>
            <a:lvl8pPr marL="10593644" indent="0">
              <a:buNone/>
              <a:defRPr sz="5296">
                <a:solidFill>
                  <a:schemeClr val="tx1">
                    <a:tint val="75000"/>
                  </a:schemeClr>
                </a:solidFill>
              </a:defRPr>
            </a:lvl8pPr>
            <a:lvl9pPr marL="12107022" indent="0">
              <a:buNone/>
              <a:defRPr sz="529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E51A3-104B-B744-9E20-3025749670C7}" type="datetimeFigureOut">
              <a:rPr lang="en-US" smtClean="0"/>
              <a:t>5/18/16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D3753-CF77-544C-8016-357FC4E7F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901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0875" y="11391985"/>
            <a:ext cx="12863592" cy="2715255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2808" y="11391985"/>
            <a:ext cx="12863592" cy="2715255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E51A3-104B-B744-9E20-3025749670C7}" type="datetimeFigureOut">
              <a:rPr lang="en-US" smtClean="0"/>
              <a:t>5/18/16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D3753-CF77-544C-8016-357FC4E7F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041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4817" y="2278406"/>
            <a:ext cx="26105525" cy="82715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4821" y="10490535"/>
            <a:ext cx="12804474" cy="5141249"/>
          </a:xfrm>
        </p:spPr>
        <p:txBody>
          <a:bodyPr anchor="b"/>
          <a:lstStyle>
            <a:lvl1pPr marL="0" indent="0">
              <a:buNone/>
              <a:defRPr sz="7944" b="1"/>
            </a:lvl1pPr>
            <a:lvl2pPr marL="1513378" indent="0">
              <a:buNone/>
              <a:defRPr sz="6620" b="1"/>
            </a:lvl2pPr>
            <a:lvl3pPr marL="3026755" indent="0">
              <a:buNone/>
              <a:defRPr sz="5958" b="1"/>
            </a:lvl3pPr>
            <a:lvl4pPr marL="4540133" indent="0">
              <a:buNone/>
              <a:defRPr sz="5296" b="1"/>
            </a:lvl4pPr>
            <a:lvl5pPr marL="6053511" indent="0">
              <a:buNone/>
              <a:defRPr sz="5296" b="1"/>
            </a:lvl5pPr>
            <a:lvl6pPr marL="7566889" indent="0">
              <a:buNone/>
              <a:defRPr sz="5296" b="1"/>
            </a:lvl6pPr>
            <a:lvl7pPr marL="9080266" indent="0">
              <a:buNone/>
              <a:defRPr sz="5296" b="1"/>
            </a:lvl7pPr>
            <a:lvl8pPr marL="10593644" indent="0">
              <a:buNone/>
              <a:defRPr sz="5296" b="1"/>
            </a:lvl8pPr>
            <a:lvl9pPr marL="12107022" indent="0">
              <a:buNone/>
              <a:defRPr sz="5296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4821" y="15631784"/>
            <a:ext cx="12804474" cy="2299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2810" y="10490535"/>
            <a:ext cx="12867534" cy="5141249"/>
          </a:xfrm>
        </p:spPr>
        <p:txBody>
          <a:bodyPr anchor="b"/>
          <a:lstStyle>
            <a:lvl1pPr marL="0" indent="0">
              <a:buNone/>
              <a:defRPr sz="7944" b="1"/>
            </a:lvl1pPr>
            <a:lvl2pPr marL="1513378" indent="0">
              <a:buNone/>
              <a:defRPr sz="6620" b="1"/>
            </a:lvl2pPr>
            <a:lvl3pPr marL="3026755" indent="0">
              <a:buNone/>
              <a:defRPr sz="5958" b="1"/>
            </a:lvl3pPr>
            <a:lvl4pPr marL="4540133" indent="0">
              <a:buNone/>
              <a:defRPr sz="5296" b="1"/>
            </a:lvl4pPr>
            <a:lvl5pPr marL="6053511" indent="0">
              <a:buNone/>
              <a:defRPr sz="5296" b="1"/>
            </a:lvl5pPr>
            <a:lvl6pPr marL="7566889" indent="0">
              <a:buNone/>
              <a:defRPr sz="5296" b="1"/>
            </a:lvl6pPr>
            <a:lvl7pPr marL="9080266" indent="0">
              <a:buNone/>
              <a:defRPr sz="5296" b="1"/>
            </a:lvl7pPr>
            <a:lvl8pPr marL="10593644" indent="0">
              <a:buNone/>
              <a:defRPr sz="5296" b="1"/>
            </a:lvl8pPr>
            <a:lvl9pPr marL="12107022" indent="0">
              <a:buNone/>
              <a:defRPr sz="5296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2810" y="15631784"/>
            <a:ext cx="12867534" cy="2299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E51A3-104B-B744-9E20-3025749670C7}" type="datetimeFigureOut">
              <a:rPr lang="en-US" smtClean="0"/>
              <a:t>5/18/16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D3753-CF77-544C-8016-357FC4E7F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55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E51A3-104B-B744-9E20-3025749670C7}" type="datetimeFigureOut">
              <a:rPr lang="en-US" smtClean="0"/>
              <a:t>5/18/16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D3753-CF77-544C-8016-357FC4E7F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877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E51A3-104B-B744-9E20-3025749670C7}" type="datetimeFigureOut">
              <a:rPr lang="en-US" smtClean="0"/>
              <a:t>5/18/16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D3753-CF77-544C-8016-357FC4E7F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140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4817" y="2852949"/>
            <a:ext cx="9761984" cy="9985322"/>
          </a:xfrm>
        </p:spPr>
        <p:txBody>
          <a:bodyPr anchor="b"/>
          <a:lstStyle>
            <a:lvl1pPr>
              <a:defRPr sz="10592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67534" y="6161587"/>
            <a:ext cx="15322808" cy="30411646"/>
          </a:xfrm>
        </p:spPr>
        <p:txBody>
          <a:bodyPr/>
          <a:lstStyle>
            <a:lvl1pPr>
              <a:defRPr sz="10592"/>
            </a:lvl1pPr>
            <a:lvl2pPr>
              <a:defRPr sz="9268"/>
            </a:lvl2pPr>
            <a:lvl3pPr>
              <a:defRPr sz="7944"/>
            </a:lvl3pPr>
            <a:lvl4pPr>
              <a:defRPr sz="6620"/>
            </a:lvl4pPr>
            <a:lvl5pPr>
              <a:defRPr sz="6620"/>
            </a:lvl5pPr>
            <a:lvl6pPr>
              <a:defRPr sz="6620"/>
            </a:lvl6pPr>
            <a:lvl7pPr>
              <a:defRPr sz="6620"/>
            </a:lvl7pPr>
            <a:lvl8pPr>
              <a:defRPr sz="6620"/>
            </a:lvl8pPr>
            <a:lvl9pPr>
              <a:defRPr sz="662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4817" y="12838271"/>
            <a:ext cx="9761984" cy="23784486"/>
          </a:xfrm>
        </p:spPr>
        <p:txBody>
          <a:bodyPr/>
          <a:lstStyle>
            <a:lvl1pPr marL="0" indent="0">
              <a:buNone/>
              <a:defRPr sz="5296"/>
            </a:lvl1pPr>
            <a:lvl2pPr marL="1513378" indent="0">
              <a:buNone/>
              <a:defRPr sz="4634"/>
            </a:lvl2pPr>
            <a:lvl3pPr marL="3026755" indent="0">
              <a:buNone/>
              <a:defRPr sz="3972"/>
            </a:lvl3pPr>
            <a:lvl4pPr marL="4540133" indent="0">
              <a:buNone/>
              <a:defRPr sz="3310"/>
            </a:lvl4pPr>
            <a:lvl5pPr marL="6053511" indent="0">
              <a:buNone/>
              <a:defRPr sz="3310"/>
            </a:lvl5pPr>
            <a:lvl6pPr marL="7566889" indent="0">
              <a:buNone/>
              <a:defRPr sz="3310"/>
            </a:lvl6pPr>
            <a:lvl7pPr marL="9080266" indent="0">
              <a:buNone/>
              <a:defRPr sz="3310"/>
            </a:lvl7pPr>
            <a:lvl8pPr marL="10593644" indent="0">
              <a:buNone/>
              <a:defRPr sz="3310"/>
            </a:lvl8pPr>
            <a:lvl9pPr marL="12107022" indent="0">
              <a:buNone/>
              <a:defRPr sz="331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E51A3-104B-B744-9E20-3025749670C7}" type="datetimeFigureOut">
              <a:rPr lang="en-US" smtClean="0"/>
              <a:t>5/18/16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D3753-CF77-544C-8016-357FC4E7F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811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4817" y="2852949"/>
            <a:ext cx="9761984" cy="9985322"/>
          </a:xfrm>
        </p:spPr>
        <p:txBody>
          <a:bodyPr anchor="b"/>
          <a:lstStyle>
            <a:lvl1pPr>
              <a:defRPr sz="10592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67534" y="6161587"/>
            <a:ext cx="15322808" cy="30411646"/>
          </a:xfrm>
        </p:spPr>
        <p:txBody>
          <a:bodyPr anchor="t"/>
          <a:lstStyle>
            <a:lvl1pPr marL="0" indent="0">
              <a:buNone/>
              <a:defRPr sz="10592"/>
            </a:lvl1pPr>
            <a:lvl2pPr marL="1513378" indent="0">
              <a:buNone/>
              <a:defRPr sz="9268"/>
            </a:lvl2pPr>
            <a:lvl3pPr marL="3026755" indent="0">
              <a:buNone/>
              <a:defRPr sz="7944"/>
            </a:lvl3pPr>
            <a:lvl4pPr marL="4540133" indent="0">
              <a:buNone/>
              <a:defRPr sz="6620"/>
            </a:lvl4pPr>
            <a:lvl5pPr marL="6053511" indent="0">
              <a:buNone/>
              <a:defRPr sz="6620"/>
            </a:lvl5pPr>
            <a:lvl6pPr marL="7566889" indent="0">
              <a:buNone/>
              <a:defRPr sz="6620"/>
            </a:lvl6pPr>
            <a:lvl7pPr marL="9080266" indent="0">
              <a:buNone/>
              <a:defRPr sz="6620"/>
            </a:lvl7pPr>
            <a:lvl8pPr marL="10593644" indent="0">
              <a:buNone/>
              <a:defRPr sz="6620"/>
            </a:lvl8pPr>
            <a:lvl9pPr marL="12107022" indent="0">
              <a:buNone/>
              <a:defRPr sz="662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4817" y="12838271"/>
            <a:ext cx="9761984" cy="23784486"/>
          </a:xfrm>
        </p:spPr>
        <p:txBody>
          <a:bodyPr/>
          <a:lstStyle>
            <a:lvl1pPr marL="0" indent="0">
              <a:buNone/>
              <a:defRPr sz="5296"/>
            </a:lvl1pPr>
            <a:lvl2pPr marL="1513378" indent="0">
              <a:buNone/>
              <a:defRPr sz="4634"/>
            </a:lvl2pPr>
            <a:lvl3pPr marL="3026755" indent="0">
              <a:buNone/>
              <a:defRPr sz="3972"/>
            </a:lvl3pPr>
            <a:lvl4pPr marL="4540133" indent="0">
              <a:buNone/>
              <a:defRPr sz="3310"/>
            </a:lvl4pPr>
            <a:lvl5pPr marL="6053511" indent="0">
              <a:buNone/>
              <a:defRPr sz="3310"/>
            </a:lvl5pPr>
            <a:lvl6pPr marL="7566889" indent="0">
              <a:buNone/>
              <a:defRPr sz="3310"/>
            </a:lvl6pPr>
            <a:lvl7pPr marL="9080266" indent="0">
              <a:buNone/>
              <a:defRPr sz="3310"/>
            </a:lvl7pPr>
            <a:lvl8pPr marL="10593644" indent="0">
              <a:buNone/>
              <a:defRPr sz="3310"/>
            </a:lvl8pPr>
            <a:lvl9pPr marL="12107022" indent="0">
              <a:buNone/>
              <a:defRPr sz="331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E51A3-104B-B744-9E20-3025749670C7}" type="datetimeFigureOut">
              <a:rPr lang="en-US" smtClean="0"/>
              <a:t>5/18/16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D3753-CF77-544C-8016-357FC4E7F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040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0875" y="2278406"/>
            <a:ext cx="26105525" cy="82715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0875" y="11391985"/>
            <a:ext cx="26105525" cy="27152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0875" y="39663928"/>
            <a:ext cx="6810137" cy="22783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0E51A3-104B-B744-9E20-3025749670C7}" type="datetimeFigureOut">
              <a:rPr lang="en-US" smtClean="0"/>
              <a:t>5/18/16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6035" y="39663928"/>
            <a:ext cx="10215205" cy="22783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76263" y="39663928"/>
            <a:ext cx="6810137" cy="22783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9D3753-CF77-544C-8016-357FC4E7F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217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026755" rtl="0" eaLnBrk="1" latinLnBrk="0" hangingPunct="1">
        <a:lnSpc>
          <a:spcPct val="90000"/>
        </a:lnSpc>
        <a:spcBef>
          <a:spcPct val="0"/>
        </a:spcBef>
        <a:buNone/>
        <a:defRPr sz="1456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689" indent="-756689" algn="l" defTabSz="3026755" rtl="0" eaLnBrk="1" latinLnBrk="0" hangingPunct="1">
        <a:lnSpc>
          <a:spcPct val="90000"/>
        </a:lnSpc>
        <a:spcBef>
          <a:spcPts val="3310"/>
        </a:spcBef>
        <a:buFont typeface="Arial" panose="020B0604020202020204" pitchFamily="34" charset="0"/>
        <a:buChar char="•"/>
        <a:defRPr sz="9268" kern="1200">
          <a:solidFill>
            <a:schemeClr val="tx1"/>
          </a:solidFill>
          <a:latin typeface="+mn-lt"/>
          <a:ea typeface="+mn-ea"/>
          <a:cs typeface="+mn-cs"/>
        </a:defRPr>
      </a:lvl1pPr>
      <a:lvl2pPr marL="2270067" indent="-756689" algn="l" defTabSz="3026755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7944" kern="1200">
          <a:solidFill>
            <a:schemeClr val="tx1"/>
          </a:solidFill>
          <a:latin typeface="+mn-lt"/>
          <a:ea typeface="+mn-ea"/>
          <a:cs typeface="+mn-cs"/>
        </a:defRPr>
      </a:lvl2pPr>
      <a:lvl3pPr marL="3783444" indent="-756689" algn="l" defTabSz="3026755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620" kern="1200">
          <a:solidFill>
            <a:schemeClr val="tx1"/>
          </a:solidFill>
          <a:latin typeface="+mn-lt"/>
          <a:ea typeface="+mn-ea"/>
          <a:cs typeface="+mn-cs"/>
        </a:defRPr>
      </a:lvl3pPr>
      <a:lvl4pPr marL="5296822" indent="-756689" algn="l" defTabSz="3026755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58" kern="1200">
          <a:solidFill>
            <a:schemeClr val="tx1"/>
          </a:solidFill>
          <a:latin typeface="+mn-lt"/>
          <a:ea typeface="+mn-ea"/>
          <a:cs typeface="+mn-cs"/>
        </a:defRPr>
      </a:lvl4pPr>
      <a:lvl5pPr marL="6810200" indent="-756689" algn="l" defTabSz="3026755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58" kern="1200">
          <a:solidFill>
            <a:schemeClr val="tx1"/>
          </a:solidFill>
          <a:latin typeface="+mn-lt"/>
          <a:ea typeface="+mn-ea"/>
          <a:cs typeface="+mn-cs"/>
        </a:defRPr>
      </a:lvl5pPr>
      <a:lvl6pPr marL="8323577" indent="-756689" algn="l" defTabSz="3026755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58" kern="1200">
          <a:solidFill>
            <a:schemeClr val="tx1"/>
          </a:solidFill>
          <a:latin typeface="+mn-lt"/>
          <a:ea typeface="+mn-ea"/>
          <a:cs typeface="+mn-cs"/>
        </a:defRPr>
      </a:lvl6pPr>
      <a:lvl7pPr marL="9836955" indent="-756689" algn="l" defTabSz="3026755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58" kern="1200">
          <a:solidFill>
            <a:schemeClr val="tx1"/>
          </a:solidFill>
          <a:latin typeface="+mn-lt"/>
          <a:ea typeface="+mn-ea"/>
          <a:cs typeface="+mn-cs"/>
        </a:defRPr>
      </a:lvl7pPr>
      <a:lvl8pPr marL="11350333" indent="-756689" algn="l" defTabSz="3026755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58" kern="1200">
          <a:solidFill>
            <a:schemeClr val="tx1"/>
          </a:solidFill>
          <a:latin typeface="+mn-lt"/>
          <a:ea typeface="+mn-ea"/>
          <a:cs typeface="+mn-cs"/>
        </a:defRPr>
      </a:lvl8pPr>
      <a:lvl9pPr marL="12863711" indent="-756689" algn="l" defTabSz="3026755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5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6755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1pPr>
      <a:lvl2pPr marL="1513378" algn="l" defTabSz="3026755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2pPr>
      <a:lvl3pPr marL="3026755" algn="l" defTabSz="3026755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3pPr>
      <a:lvl4pPr marL="4540133" algn="l" defTabSz="3026755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4pPr>
      <a:lvl5pPr marL="6053511" algn="l" defTabSz="3026755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5pPr>
      <a:lvl6pPr marL="7566889" algn="l" defTabSz="3026755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6pPr>
      <a:lvl7pPr marL="9080266" algn="l" defTabSz="3026755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7pPr>
      <a:lvl8pPr marL="10593644" algn="l" defTabSz="3026755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8pPr>
      <a:lvl9pPr marL="12107022" algn="l" defTabSz="3026755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F0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937896" y="39796507"/>
            <a:ext cx="9366288" cy="2020727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</p:spPr>
        <p:txBody>
          <a:bodyPr wrap="square" lIns="329104" tIns="164551" rIns="329104" bIns="164551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3800" dirty="0" smtClean="0">
                <a:solidFill>
                  <a:srgbClr val="254061"/>
                </a:solidFill>
                <a:latin typeface="Gotham Medium"/>
                <a:cs typeface="Gotham Medium"/>
              </a:rPr>
              <a:t>Learn More</a:t>
            </a:r>
            <a:endParaRPr lang="en-US" sz="3800" dirty="0" smtClean="0">
              <a:latin typeface="Gotham Book"/>
              <a:cs typeface="Gotham Book"/>
            </a:endParaRPr>
          </a:p>
          <a:p>
            <a:pPr>
              <a:lnSpc>
                <a:spcPct val="110000"/>
              </a:lnSpc>
            </a:pPr>
            <a:r>
              <a:rPr lang="en-US" sz="2300" dirty="0" smtClean="0">
                <a:latin typeface="Helvetica"/>
                <a:cs typeface="Helvetica"/>
              </a:rPr>
              <a:t>For more information about the DRS visit </a:t>
            </a:r>
          </a:p>
          <a:p>
            <a:pPr>
              <a:lnSpc>
                <a:spcPct val="110000"/>
              </a:lnSpc>
            </a:pPr>
            <a:r>
              <a:rPr lang="en-US" sz="2300" dirty="0" err="1" smtClean="0">
                <a:solidFill>
                  <a:srgbClr val="2B84D2"/>
                </a:solidFill>
                <a:latin typeface="Helvetica"/>
                <a:cs typeface="Helvetica"/>
              </a:rPr>
              <a:t>dsg.neu.edu</a:t>
            </a:r>
            <a:r>
              <a:rPr lang="en-US" sz="2300" dirty="0">
                <a:solidFill>
                  <a:srgbClr val="2B84D2"/>
                </a:solidFill>
                <a:latin typeface="Helvetica"/>
                <a:cs typeface="Helvetica"/>
              </a:rPr>
              <a:t>/resources/</a:t>
            </a:r>
            <a:r>
              <a:rPr lang="en-US" sz="2300" dirty="0" err="1" smtClean="0">
                <a:solidFill>
                  <a:srgbClr val="2B84D2"/>
                </a:solidFill>
                <a:latin typeface="Helvetica"/>
                <a:cs typeface="Helvetica"/>
              </a:rPr>
              <a:t>drs</a:t>
            </a:r>
            <a:r>
              <a:rPr lang="en-US" sz="2300" dirty="0" smtClean="0">
                <a:solidFill>
                  <a:srgbClr val="2B84D2"/>
                </a:solidFill>
                <a:latin typeface="Helvetica"/>
                <a:cs typeface="Helvetica"/>
              </a:rPr>
              <a:t> </a:t>
            </a:r>
            <a:r>
              <a:rPr lang="en-US" sz="2300" dirty="0" smtClean="0">
                <a:latin typeface="Helvetica"/>
                <a:cs typeface="Helvetica"/>
              </a:rPr>
              <a:t>or  </a:t>
            </a:r>
          </a:p>
          <a:p>
            <a:pPr>
              <a:lnSpc>
                <a:spcPct val="110000"/>
              </a:lnSpc>
            </a:pPr>
            <a:r>
              <a:rPr lang="en-US" sz="2300" dirty="0" err="1" smtClean="0">
                <a:solidFill>
                  <a:srgbClr val="2B84D2"/>
                </a:solidFill>
                <a:latin typeface="Helvetica"/>
                <a:cs typeface="Helvetica"/>
              </a:rPr>
              <a:t>github.com</a:t>
            </a:r>
            <a:r>
              <a:rPr lang="en-US" sz="2300" dirty="0">
                <a:solidFill>
                  <a:srgbClr val="2B84D2"/>
                </a:solidFill>
                <a:latin typeface="Helvetica"/>
                <a:cs typeface="Helvetica"/>
              </a:rPr>
              <a:t>/NEU-Libraries/</a:t>
            </a:r>
            <a:r>
              <a:rPr lang="en-US" sz="2300" dirty="0" err="1">
                <a:solidFill>
                  <a:srgbClr val="2B84D2"/>
                </a:solidFill>
                <a:latin typeface="Helvetica"/>
                <a:cs typeface="Helvetica"/>
              </a:rPr>
              <a:t>cerberus</a:t>
            </a:r>
            <a:endParaRPr lang="en-US" sz="2300" dirty="0">
              <a:solidFill>
                <a:srgbClr val="2B84D2"/>
              </a:solidFill>
              <a:latin typeface="Helvetica"/>
              <a:cs typeface="Helvetic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54157" y="970393"/>
            <a:ext cx="28346400" cy="151725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lIns="329104" tIns="164551" rIns="329104" bIns="164551" rtlCol="0" anchor="ctr">
            <a:spAutoFit/>
          </a:bodyPr>
          <a:lstStyle/>
          <a:p>
            <a:pPr algn="ctr"/>
            <a:r>
              <a:rPr lang="en-US" sz="7700" b="1" dirty="0" smtClean="0">
                <a:solidFill>
                  <a:srgbClr val="2C3E50"/>
                </a:solidFill>
                <a:latin typeface="Gotham Bold"/>
                <a:cs typeface="Gotham Bold"/>
              </a:rPr>
              <a:t>Title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950682" y="2507977"/>
            <a:ext cx="14374784" cy="116331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lIns="329104" tIns="164551" rIns="329104" bIns="164551" numCol="1" rtlCol="0" anchor="ctr">
            <a:spAutoFit/>
          </a:bodyPr>
          <a:lstStyle/>
          <a:p>
            <a:pPr algn="ctr"/>
            <a:r>
              <a:rPr lang="en-US" sz="5400" dirty="0" smtClean="0">
                <a:solidFill>
                  <a:srgbClr val="2C3E50"/>
                </a:solidFill>
                <a:latin typeface="Gotham Bold"/>
                <a:cs typeface="Gotham Bold"/>
              </a:rPr>
              <a:t>Northeastern University Library</a:t>
            </a:r>
            <a:endParaRPr lang="en-US" sz="5400" dirty="0">
              <a:solidFill>
                <a:srgbClr val="2C3E50"/>
              </a:solidFill>
              <a:latin typeface="Gotham Bold"/>
              <a:cs typeface="Gotham Bold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41439" y="3277465"/>
            <a:ext cx="16593270" cy="144031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lIns="329104" tIns="164551" rIns="329104" bIns="164551" numCol="1" rtlCol="0" anchor="ctr">
            <a:spAutoFit/>
          </a:bodyPr>
          <a:lstStyle/>
          <a:p>
            <a:pPr algn="ctr"/>
            <a:r>
              <a:rPr lang="en-US" sz="3600" dirty="0" smtClean="0">
                <a:solidFill>
                  <a:srgbClr val="2C3E50"/>
                </a:solidFill>
                <a:latin typeface="Gotham Medium"/>
                <a:cs typeface="Gotham Medium"/>
              </a:rPr>
              <a:t>Sarah Sweeney  </a:t>
            </a:r>
            <a:r>
              <a:rPr lang="en-US" sz="3600" dirty="0" err="1" smtClean="0">
                <a:solidFill>
                  <a:srgbClr val="2C3E50"/>
                </a:solidFill>
                <a:latin typeface="Gotham Medium"/>
                <a:cs typeface="Gotham Medium"/>
              </a:rPr>
              <a:t>sj.sweeney</a:t>
            </a:r>
            <a:r>
              <a:rPr lang="en-US" sz="3600" dirty="0" err="1">
                <a:solidFill>
                  <a:srgbClr val="2C3E50"/>
                </a:solidFill>
                <a:latin typeface="Gotham Medium"/>
                <a:cs typeface="Gotham Medium"/>
              </a:rPr>
              <a:t>@</a:t>
            </a:r>
            <a:r>
              <a:rPr lang="en-US" sz="3600" dirty="0" err="1" smtClean="0">
                <a:solidFill>
                  <a:srgbClr val="2C3E50"/>
                </a:solidFill>
                <a:latin typeface="Gotham Medium"/>
                <a:cs typeface="Gotham Medium"/>
              </a:rPr>
              <a:t>neu.edu</a:t>
            </a:r>
            <a:r>
              <a:rPr lang="en-US" sz="3600" dirty="0" smtClean="0">
                <a:solidFill>
                  <a:srgbClr val="2C3E50"/>
                </a:solidFill>
                <a:latin typeface="Gotham Medium"/>
                <a:cs typeface="Gotham Medium"/>
              </a:rPr>
              <a:t>  </a:t>
            </a:r>
          </a:p>
          <a:p>
            <a:pPr algn="ctr"/>
            <a:r>
              <a:rPr lang="en-US" sz="3600" dirty="0" err="1" smtClean="0">
                <a:solidFill>
                  <a:srgbClr val="2C3E50"/>
                </a:solidFill>
                <a:latin typeface="Gotham Medium"/>
                <a:cs typeface="Gotham Medium"/>
              </a:rPr>
              <a:t>repository.library.northeastern.edu</a:t>
            </a:r>
            <a:endParaRPr lang="en-US" sz="3600" dirty="0">
              <a:solidFill>
                <a:srgbClr val="2C3E50"/>
              </a:solidFill>
              <a:latin typeface="Gotham Medium"/>
              <a:cs typeface="Gotham Medium"/>
            </a:endParaRPr>
          </a:p>
        </p:txBody>
      </p:sp>
      <p:pic>
        <p:nvPicPr>
          <p:cNvPr id="8" name="Picture 7" descr="DRS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238"/>
          <a:stretch/>
        </p:blipFill>
        <p:spPr>
          <a:xfrm>
            <a:off x="26279181" y="40369434"/>
            <a:ext cx="3025003" cy="106680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9" name="Rectangle 8"/>
          <p:cNvSpPr/>
          <p:nvPr/>
        </p:nvSpPr>
        <p:spPr>
          <a:xfrm>
            <a:off x="1" y="0"/>
            <a:ext cx="914399" cy="42794238"/>
          </a:xfrm>
          <a:prstGeom prst="rect">
            <a:avLst/>
          </a:prstGeom>
          <a:solidFill>
            <a:srgbClr val="3498DB"/>
          </a:solidFill>
          <a:ln>
            <a:solidFill>
              <a:srgbClr val="3498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9352876" y="794"/>
            <a:ext cx="914399" cy="42794238"/>
          </a:xfrm>
          <a:prstGeom prst="rect">
            <a:avLst/>
          </a:prstGeom>
          <a:solidFill>
            <a:srgbClr val="3498DB"/>
          </a:solidFill>
          <a:ln>
            <a:solidFill>
              <a:srgbClr val="3498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0" y="794"/>
            <a:ext cx="30267275" cy="913606"/>
          </a:xfrm>
          <a:prstGeom prst="rect">
            <a:avLst/>
          </a:prstGeom>
          <a:solidFill>
            <a:srgbClr val="3498DB"/>
          </a:solidFill>
          <a:ln>
            <a:solidFill>
              <a:srgbClr val="3498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41880632"/>
            <a:ext cx="30267275" cy="913606"/>
          </a:xfrm>
          <a:prstGeom prst="rect">
            <a:avLst/>
          </a:prstGeom>
          <a:solidFill>
            <a:srgbClr val="3498DB"/>
          </a:solidFill>
          <a:ln>
            <a:solidFill>
              <a:srgbClr val="3498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10800000">
            <a:off x="954156" y="4682933"/>
            <a:ext cx="28346401" cy="246875"/>
          </a:xfrm>
          <a:prstGeom prst="rect">
            <a:avLst/>
          </a:prstGeom>
          <a:solidFill>
            <a:srgbClr val="1C29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29104" tIns="164551" rIns="329104" bIns="164551" rtlCol="0" anchor="ctr"/>
          <a:lstStyle/>
          <a:p>
            <a:pPr algn="ctr"/>
            <a:endParaRPr lang="en-US">
              <a:latin typeface="Helvetica"/>
              <a:cs typeface="Helvetica"/>
            </a:endParaRPr>
          </a:p>
        </p:txBody>
      </p:sp>
      <p:sp>
        <p:nvSpPr>
          <p:cNvPr id="15" name="Rectangle 14"/>
          <p:cNvSpPr/>
          <p:nvPr/>
        </p:nvSpPr>
        <p:spPr>
          <a:xfrm rot="5400000">
            <a:off x="-137125" y="23199957"/>
            <a:ext cx="37031590" cy="454762"/>
          </a:xfrm>
          <a:prstGeom prst="rect">
            <a:avLst/>
          </a:prstGeom>
          <a:solidFill>
            <a:srgbClr val="1C29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29104" tIns="164551" rIns="329104" bIns="164551" rtlCol="0" anchor="ctr"/>
          <a:lstStyle/>
          <a:p>
            <a:pPr algn="ctr"/>
            <a:endParaRPr lang="en-US">
              <a:latin typeface="Helvetica"/>
              <a:cs typeface="Helvetica"/>
            </a:endParaRPr>
          </a:p>
        </p:txBody>
      </p:sp>
      <p:sp>
        <p:nvSpPr>
          <p:cNvPr id="16" name="Rectangle 15"/>
          <p:cNvSpPr/>
          <p:nvPr/>
        </p:nvSpPr>
        <p:spPr>
          <a:xfrm rot="5400000">
            <a:off x="9534667" y="-364707"/>
            <a:ext cx="451116" cy="17691652"/>
          </a:xfrm>
          <a:prstGeom prst="rect">
            <a:avLst/>
          </a:prstGeom>
          <a:solidFill>
            <a:srgbClr val="1C29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29104" tIns="164551" rIns="329104" bIns="164551" rtlCol="0" anchor="ctr"/>
          <a:lstStyle/>
          <a:p>
            <a:pPr algn="ctr"/>
            <a:endParaRPr lang="en-US">
              <a:latin typeface="Helvetica"/>
              <a:cs typeface="Helvetica"/>
            </a:endParaRPr>
          </a:p>
        </p:txBody>
      </p:sp>
      <p:sp>
        <p:nvSpPr>
          <p:cNvPr id="17" name="Rectangle 16"/>
          <p:cNvSpPr/>
          <p:nvPr/>
        </p:nvSpPr>
        <p:spPr>
          <a:xfrm rot="5400000">
            <a:off x="23556367" y="9084993"/>
            <a:ext cx="498138" cy="11069754"/>
          </a:xfrm>
          <a:prstGeom prst="rect">
            <a:avLst/>
          </a:prstGeom>
          <a:solidFill>
            <a:srgbClr val="1C29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29104" tIns="164551" rIns="329104" bIns="164551" rtlCol="0" anchor="ctr"/>
          <a:lstStyle/>
          <a:p>
            <a:pPr algn="ctr"/>
            <a:endParaRPr lang="en-US">
              <a:latin typeface="Helvetica"/>
              <a:cs typeface="Helvetic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47198" y="4936431"/>
            <a:ext cx="17181776" cy="3286971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</p:spPr>
        <p:txBody>
          <a:bodyPr wrap="square" lIns="329104" tIns="164551" rIns="329104" bIns="164551" rtlCol="0">
            <a:spAutoFit/>
          </a:bodyPr>
          <a:lstStyle/>
          <a:p>
            <a:pPr algn="just">
              <a:lnSpc>
                <a:spcPct val="90000"/>
              </a:lnSpc>
            </a:pPr>
            <a:r>
              <a:rPr lang="en-US" sz="3800" dirty="0">
                <a:solidFill>
                  <a:schemeClr val="accent1">
                    <a:lumMod val="50000"/>
                  </a:schemeClr>
                </a:solidFill>
                <a:latin typeface="Gotham Medium"/>
                <a:cs typeface="Gotham Medium"/>
              </a:rPr>
              <a:t>Usage Statistics in the Digital Repository Service</a:t>
            </a:r>
          </a:p>
          <a:p>
            <a:pPr algn="just">
              <a:lnSpc>
                <a:spcPct val="30000"/>
              </a:lnSpc>
            </a:pPr>
            <a:endParaRPr lang="en-US" sz="2000" dirty="0" smtClean="0">
              <a:latin typeface="Gotham Book"/>
              <a:cs typeface="Gotham Book"/>
            </a:endParaRPr>
          </a:p>
          <a:p>
            <a:pPr algn="just">
              <a:lnSpc>
                <a:spcPct val="110000"/>
              </a:lnSpc>
            </a:pPr>
            <a:r>
              <a:rPr lang="en-US" sz="2300" dirty="0" smtClean="0">
                <a:latin typeface="Helvetica"/>
                <a:cs typeface="Helvetica"/>
              </a:rPr>
              <a:t>The </a:t>
            </a:r>
            <a:r>
              <a:rPr lang="en-US" sz="2300" dirty="0">
                <a:latin typeface="Helvetica"/>
                <a:cs typeface="Helvetica"/>
              </a:rPr>
              <a:t>Digital Repository Service (DRS) was designed to manage and preserve scholarly, administrative, and archival assets created </a:t>
            </a:r>
            <a:r>
              <a:rPr lang="en-US" sz="2300" dirty="0" smtClean="0">
                <a:latin typeface="Helvetica"/>
                <a:cs typeface="Helvetica"/>
              </a:rPr>
              <a:t>by the Northeastern University community. </a:t>
            </a:r>
            <a:r>
              <a:rPr lang="en-US" sz="2300" dirty="0">
                <a:latin typeface="Helvetica"/>
                <a:cs typeface="Helvetica"/>
              </a:rPr>
              <a:t>Early on in the development of the DRS we recognized the need to highlight scholarly </a:t>
            </a:r>
            <a:r>
              <a:rPr lang="en-US" sz="2300" dirty="0" smtClean="0">
                <a:latin typeface="Helvetica"/>
                <a:cs typeface="Helvetica"/>
              </a:rPr>
              <a:t>research </a:t>
            </a:r>
            <a:r>
              <a:rPr lang="en-US" sz="2300" dirty="0">
                <a:latin typeface="Helvetica"/>
                <a:cs typeface="Helvetica"/>
              </a:rPr>
              <a:t>publications, presentations, </a:t>
            </a:r>
            <a:r>
              <a:rPr lang="en-US" sz="2300" dirty="0" smtClean="0">
                <a:latin typeface="Helvetica"/>
                <a:cs typeface="Helvetica"/>
              </a:rPr>
              <a:t>and datasets created by faculty. </a:t>
            </a:r>
            <a:r>
              <a:rPr lang="en-US" sz="2300" dirty="0">
                <a:latin typeface="Helvetica"/>
                <a:cs typeface="Helvetica"/>
              </a:rPr>
              <a:t>In order to </a:t>
            </a:r>
            <a:r>
              <a:rPr lang="en-US" sz="2300" dirty="0" smtClean="0">
                <a:latin typeface="Helvetica"/>
                <a:cs typeface="Helvetica"/>
              </a:rPr>
              <a:t>distinguish the </a:t>
            </a:r>
            <a:r>
              <a:rPr lang="en-US" sz="2300" dirty="0">
                <a:latin typeface="Helvetica"/>
                <a:cs typeface="Helvetica"/>
              </a:rPr>
              <a:t>scholarly content stored in faculty </a:t>
            </a:r>
            <a:r>
              <a:rPr lang="en-US" sz="2300" dirty="0" smtClean="0">
                <a:latin typeface="Helvetica"/>
                <a:cs typeface="Helvetica"/>
              </a:rPr>
              <a:t>collections from other repository content, </a:t>
            </a:r>
            <a:r>
              <a:rPr lang="en-US" sz="2300" dirty="0">
                <a:latin typeface="Helvetica"/>
                <a:cs typeface="Helvetica"/>
              </a:rPr>
              <a:t>we </a:t>
            </a:r>
            <a:r>
              <a:rPr lang="en-US" sz="2300" dirty="0" smtClean="0">
                <a:latin typeface="Helvetica"/>
                <a:cs typeface="Helvetica"/>
              </a:rPr>
              <a:t>decided </a:t>
            </a:r>
            <a:r>
              <a:rPr lang="en-US" sz="2300" dirty="0">
                <a:latin typeface="Helvetica"/>
                <a:cs typeface="Helvetica"/>
              </a:rPr>
              <a:t>to model the DRS collection structure after the </a:t>
            </a:r>
            <a:r>
              <a:rPr lang="en-US" sz="2300" dirty="0" smtClean="0">
                <a:latin typeface="Helvetica"/>
                <a:cs typeface="Helvetica"/>
              </a:rPr>
              <a:t>Northeastern University </a:t>
            </a:r>
            <a:r>
              <a:rPr lang="en-US" sz="2300" dirty="0">
                <a:latin typeface="Helvetica"/>
                <a:cs typeface="Helvetica"/>
              </a:rPr>
              <a:t>community structure and create relationships between faculty, their scholarly collections, and their respective NU communities, effectively allowing the </a:t>
            </a:r>
            <a:r>
              <a:rPr lang="en-US" sz="2300" dirty="0" smtClean="0">
                <a:latin typeface="Helvetica"/>
                <a:cs typeface="Helvetica"/>
              </a:rPr>
              <a:t>repository to </a:t>
            </a:r>
            <a:r>
              <a:rPr lang="en-US" sz="2300" dirty="0">
                <a:latin typeface="Helvetica"/>
                <a:cs typeface="Helvetica"/>
              </a:rPr>
              <a:t>query collections for just </a:t>
            </a:r>
            <a:r>
              <a:rPr lang="en-US" sz="2300" dirty="0" smtClean="0">
                <a:latin typeface="Helvetica"/>
                <a:cs typeface="Helvetica"/>
              </a:rPr>
              <a:t>scholarly </a:t>
            </a:r>
            <a:r>
              <a:rPr lang="en-US" sz="2300" dirty="0">
                <a:latin typeface="Helvetica"/>
                <a:cs typeface="Helvetica"/>
              </a:rPr>
              <a:t>content deposited by </a:t>
            </a:r>
            <a:r>
              <a:rPr lang="en-US" sz="2300" dirty="0" smtClean="0">
                <a:latin typeface="Helvetica"/>
                <a:cs typeface="Helvetica"/>
              </a:rPr>
              <a:t>faculty</a:t>
            </a:r>
            <a:r>
              <a:rPr lang="en-US" sz="2300" dirty="0" smtClean="0">
                <a:latin typeface="Helvetica"/>
                <a:cs typeface="Helvetica"/>
              </a:rPr>
              <a:t>.</a:t>
            </a:r>
            <a:endParaRPr lang="en-US" sz="2300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775561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F0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937896" y="39796507"/>
            <a:ext cx="9366288" cy="2020727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</p:spPr>
        <p:txBody>
          <a:bodyPr wrap="square" lIns="329104" tIns="164551" rIns="329104" bIns="164551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3800" dirty="0" smtClean="0">
                <a:solidFill>
                  <a:srgbClr val="254061"/>
                </a:solidFill>
                <a:latin typeface="Gotham Medium"/>
                <a:cs typeface="Gotham Medium"/>
              </a:rPr>
              <a:t>Learn More</a:t>
            </a:r>
            <a:endParaRPr lang="en-US" sz="3800" dirty="0" smtClean="0">
              <a:latin typeface="Gotham Book"/>
              <a:cs typeface="Gotham Book"/>
            </a:endParaRPr>
          </a:p>
          <a:p>
            <a:pPr>
              <a:lnSpc>
                <a:spcPct val="110000"/>
              </a:lnSpc>
            </a:pPr>
            <a:r>
              <a:rPr lang="en-US" sz="2300" dirty="0" smtClean="0">
                <a:latin typeface="Helvetica"/>
                <a:cs typeface="Helvetica"/>
              </a:rPr>
              <a:t>For more information about the DRS visit </a:t>
            </a:r>
          </a:p>
          <a:p>
            <a:pPr>
              <a:lnSpc>
                <a:spcPct val="110000"/>
              </a:lnSpc>
            </a:pPr>
            <a:r>
              <a:rPr lang="en-US" sz="2300" dirty="0" err="1" smtClean="0">
                <a:solidFill>
                  <a:srgbClr val="2B84D2"/>
                </a:solidFill>
                <a:latin typeface="Helvetica"/>
                <a:cs typeface="Helvetica"/>
              </a:rPr>
              <a:t>dsg.neu.edu</a:t>
            </a:r>
            <a:r>
              <a:rPr lang="en-US" sz="2300" dirty="0">
                <a:solidFill>
                  <a:srgbClr val="2B84D2"/>
                </a:solidFill>
                <a:latin typeface="Helvetica"/>
                <a:cs typeface="Helvetica"/>
              </a:rPr>
              <a:t>/resources/</a:t>
            </a:r>
            <a:r>
              <a:rPr lang="en-US" sz="2300" dirty="0" err="1" smtClean="0">
                <a:solidFill>
                  <a:srgbClr val="2B84D2"/>
                </a:solidFill>
                <a:latin typeface="Helvetica"/>
                <a:cs typeface="Helvetica"/>
              </a:rPr>
              <a:t>drs</a:t>
            </a:r>
            <a:r>
              <a:rPr lang="en-US" sz="2300" dirty="0" smtClean="0">
                <a:solidFill>
                  <a:srgbClr val="2B84D2"/>
                </a:solidFill>
                <a:latin typeface="Helvetica"/>
                <a:cs typeface="Helvetica"/>
              </a:rPr>
              <a:t> </a:t>
            </a:r>
            <a:r>
              <a:rPr lang="en-US" sz="2300" dirty="0" smtClean="0">
                <a:latin typeface="Helvetica"/>
                <a:cs typeface="Helvetica"/>
              </a:rPr>
              <a:t>or  </a:t>
            </a:r>
          </a:p>
          <a:p>
            <a:pPr>
              <a:lnSpc>
                <a:spcPct val="110000"/>
              </a:lnSpc>
            </a:pPr>
            <a:r>
              <a:rPr lang="en-US" sz="2300" dirty="0" err="1" smtClean="0">
                <a:solidFill>
                  <a:srgbClr val="2B84D2"/>
                </a:solidFill>
                <a:latin typeface="Helvetica"/>
                <a:cs typeface="Helvetica"/>
              </a:rPr>
              <a:t>github.com</a:t>
            </a:r>
            <a:r>
              <a:rPr lang="en-US" sz="2300" dirty="0">
                <a:solidFill>
                  <a:srgbClr val="2B84D2"/>
                </a:solidFill>
                <a:latin typeface="Helvetica"/>
                <a:cs typeface="Helvetica"/>
              </a:rPr>
              <a:t>/NEU-Libraries/</a:t>
            </a:r>
            <a:r>
              <a:rPr lang="en-US" sz="2300" dirty="0" err="1">
                <a:solidFill>
                  <a:srgbClr val="2B84D2"/>
                </a:solidFill>
                <a:latin typeface="Helvetica"/>
                <a:cs typeface="Helvetica"/>
              </a:rPr>
              <a:t>cerberus</a:t>
            </a:r>
            <a:endParaRPr lang="en-US" sz="2300" dirty="0">
              <a:solidFill>
                <a:srgbClr val="2B84D2"/>
              </a:solidFill>
              <a:latin typeface="Helvetica"/>
              <a:cs typeface="Helvetic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54157" y="970393"/>
            <a:ext cx="28346400" cy="151725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lIns="329104" tIns="164551" rIns="329104" bIns="164551" rtlCol="0" anchor="ctr">
            <a:spAutoFit/>
          </a:bodyPr>
          <a:lstStyle/>
          <a:p>
            <a:pPr algn="ctr"/>
            <a:r>
              <a:rPr lang="en-US" sz="7700" b="1" dirty="0" smtClean="0">
                <a:solidFill>
                  <a:srgbClr val="2C3E50"/>
                </a:solidFill>
                <a:latin typeface="Gotham Bold"/>
                <a:cs typeface="Gotham Bold"/>
              </a:rPr>
              <a:t>Title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950682" y="2507977"/>
            <a:ext cx="14374784" cy="116331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lIns="329104" tIns="164551" rIns="329104" bIns="164551" numCol="1" rtlCol="0" anchor="ctr">
            <a:spAutoFit/>
          </a:bodyPr>
          <a:lstStyle/>
          <a:p>
            <a:pPr algn="ctr"/>
            <a:r>
              <a:rPr lang="en-US" sz="5400" dirty="0" smtClean="0">
                <a:solidFill>
                  <a:srgbClr val="2C3E50"/>
                </a:solidFill>
                <a:latin typeface="Gotham Bold"/>
                <a:cs typeface="Gotham Bold"/>
              </a:rPr>
              <a:t>Northeastern University Library</a:t>
            </a:r>
            <a:endParaRPr lang="en-US" sz="5400" dirty="0">
              <a:solidFill>
                <a:srgbClr val="2C3E50"/>
              </a:solidFill>
              <a:latin typeface="Gotham Bold"/>
              <a:cs typeface="Gotham Bold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41439" y="3277465"/>
            <a:ext cx="16593270" cy="144031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lIns="329104" tIns="164551" rIns="329104" bIns="164551" numCol="1" rtlCol="0" anchor="ctr">
            <a:spAutoFit/>
          </a:bodyPr>
          <a:lstStyle/>
          <a:p>
            <a:pPr algn="ctr"/>
            <a:r>
              <a:rPr lang="en-US" sz="3600" dirty="0" smtClean="0">
                <a:solidFill>
                  <a:srgbClr val="2C3E50"/>
                </a:solidFill>
                <a:latin typeface="Gotham Medium"/>
                <a:cs typeface="Gotham Medium"/>
              </a:rPr>
              <a:t>Sarah Sweeney  </a:t>
            </a:r>
            <a:r>
              <a:rPr lang="en-US" sz="3600" dirty="0" err="1" smtClean="0">
                <a:solidFill>
                  <a:srgbClr val="2C3E50"/>
                </a:solidFill>
                <a:latin typeface="Gotham Medium"/>
                <a:cs typeface="Gotham Medium"/>
              </a:rPr>
              <a:t>sj.sweeney</a:t>
            </a:r>
            <a:r>
              <a:rPr lang="en-US" sz="3600" dirty="0" err="1">
                <a:solidFill>
                  <a:srgbClr val="2C3E50"/>
                </a:solidFill>
                <a:latin typeface="Gotham Medium"/>
                <a:cs typeface="Gotham Medium"/>
              </a:rPr>
              <a:t>@</a:t>
            </a:r>
            <a:r>
              <a:rPr lang="en-US" sz="3600" dirty="0" err="1" smtClean="0">
                <a:solidFill>
                  <a:srgbClr val="2C3E50"/>
                </a:solidFill>
                <a:latin typeface="Gotham Medium"/>
                <a:cs typeface="Gotham Medium"/>
              </a:rPr>
              <a:t>neu.edu</a:t>
            </a:r>
            <a:r>
              <a:rPr lang="en-US" sz="3600" dirty="0" smtClean="0">
                <a:solidFill>
                  <a:srgbClr val="2C3E50"/>
                </a:solidFill>
                <a:latin typeface="Gotham Medium"/>
                <a:cs typeface="Gotham Medium"/>
              </a:rPr>
              <a:t>  </a:t>
            </a:r>
          </a:p>
          <a:p>
            <a:pPr algn="ctr"/>
            <a:r>
              <a:rPr lang="en-US" sz="3600" dirty="0" err="1" smtClean="0">
                <a:solidFill>
                  <a:srgbClr val="2C3E50"/>
                </a:solidFill>
                <a:latin typeface="Gotham Medium"/>
                <a:cs typeface="Gotham Medium"/>
              </a:rPr>
              <a:t>repository.library.northeastern.edu</a:t>
            </a:r>
            <a:endParaRPr lang="en-US" sz="3600" dirty="0">
              <a:solidFill>
                <a:srgbClr val="2C3E50"/>
              </a:solidFill>
              <a:latin typeface="Gotham Medium"/>
              <a:cs typeface="Gotham Medium"/>
            </a:endParaRPr>
          </a:p>
        </p:txBody>
      </p:sp>
      <p:pic>
        <p:nvPicPr>
          <p:cNvPr id="8" name="Picture 7" descr="DRS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238"/>
          <a:stretch/>
        </p:blipFill>
        <p:spPr>
          <a:xfrm>
            <a:off x="26279181" y="40369434"/>
            <a:ext cx="3025003" cy="106680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9" name="Rectangle 8"/>
          <p:cNvSpPr/>
          <p:nvPr/>
        </p:nvSpPr>
        <p:spPr>
          <a:xfrm>
            <a:off x="1" y="0"/>
            <a:ext cx="914399" cy="42794238"/>
          </a:xfrm>
          <a:prstGeom prst="rect">
            <a:avLst/>
          </a:prstGeom>
          <a:solidFill>
            <a:srgbClr val="3498DB"/>
          </a:solidFill>
          <a:ln>
            <a:solidFill>
              <a:srgbClr val="3498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9352876" y="794"/>
            <a:ext cx="914399" cy="42794238"/>
          </a:xfrm>
          <a:prstGeom prst="rect">
            <a:avLst/>
          </a:prstGeom>
          <a:solidFill>
            <a:srgbClr val="3498DB"/>
          </a:solidFill>
          <a:ln>
            <a:solidFill>
              <a:srgbClr val="3498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0" y="794"/>
            <a:ext cx="30267275" cy="913606"/>
          </a:xfrm>
          <a:prstGeom prst="rect">
            <a:avLst/>
          </a:prstGeom>
          <a:solidFill>
            <a:srgbClr val="3498DB"/>
          </a:solidFill>
          <a:ln>
            <a:solidFill>
              <a:srgbClr val="3498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41880632"/>
            <a:ext cx="30267275" cy="913606"/>
          </a:xfrm>
          <a:prstGeom prst="rect">
            <a:avLst/>
          </a:prstGeom>
          <a:solidFill>
            <a:srgbClr val="3498DB"/>
          </a:solidFill>
          <a:ln>
            <a:solidFill>
              <a:srgbClr val="3498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987826" y="6089374"/>
            <a:ext cx="18804834" cy="2685268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</p:spPr>
        <p:txBody>
          <a:bodyPr wrap="square" lIns="329104" tIns="164551" rIns="329104" bIns="164551" rtlCol="0">
            <a:spAutoFit/>
          </a:bodyPr>
          <a:lstStyle/>
          <a:p>
            <a:pPr algn="just">
              <a:lnSpc>
                <a:spcPct val="90000"/>
              </a:lnSpc>
            </a:pPr>
            <a:r>
              <a:rPr lang="en-US" sz="3800" dirty="0" smtClean="0">
                <a:solidFill>
                  <a:schemeClr val="accent1">
                    <a:lumMod val="50000"/>
                  </a:schemeClr>
                </a:solidFill>
                <a:latin typeface="Gotham Medium"/>
                <a:cs typeface="Gotham Medium"/>
              </a:rPr>
              <a:t>Heading 1</a:t>
            </a:r>
            <a:endParaRPr lang="en-US" sz="3800" dirty="0" smtClean="0">
              <a:solidFill>
                <a:schemeClr val="accent1">
                  <a:lumMod val="50000"/>
                </a:schemeClr>
              </a:solidFill>
              <a:latin typeface="Gotham Medium"/>
              <a:cs typeface="Gotham Medium"/>
            </a:endParaRPr>
          </a:p>
          <a:p>
            <a:pPr algn="just">
              <a:lnSpc>
                <a:spcPct val="30000"/>
              </a:lnSpc>
            </a:pPr>
            <a:endParaRPr lang="en-US" sz="2000" dirty="0" smtClean="0">
              <a:latin typeface="Gotham Book"/>
              <a:cs typeface="Gotham Book"/>
            </a:endParaRPr>
          </a:p>
          <a:p>
            <a:pPr algn="just">
              <a:lnSpc>
                <a:spcPct val="110000"/>
              </a:lnSpc>
            </a:pPr>
            <a:r>
              <a:rPr lang="en-US" sz="2300" dirty="0" smtClean="0">
                <a:latin typeface="Helvetica"/>
                <a:cs typeface="Helvetica"/>
              </a:rPr>
              <a:t>Paragraph text</a:t>
            </a:r>
            <a:endParaRPr lang="en-US" sz="2300" dirty="0">
              <a:latin typeface="Helvetica"/>
              <a:cs typeface="Helvetica"/>
            </a:endParaRPr>
          </a:p>
          <a:p>
            <a:pPr algn="just">
              <a:lnSpc>
                <a:spcPct val="50000"/>
              </a:lnSpc>
            </a:pPr>
            <a:endParaRPr lang="en-US" sz="2300" dirty="0" smtClean="0">
              <a:latin typeface="Helvetica"/>
              <a:cs typeface="Helvetica"/>
            </a:endParaRPr>
          </a:p>
          <a:p>
            <a:pPr algn="just">
              <a:lnSpc>
                <a:spcPct val="110000"/>
              </a:lnSpc>
            </a:pPr>
            <a:r>
              <a:rPr lang="en-US" sz="2300" dirty="0" smtClean="0">
                <a:latin typeface="Helvetica"/>
                <a:cs typeface="Helvetica"/>
              </a:rPr>
              <a:t>The </a:t>
            </a:r>
            <a:r>
              <a:rPr lang="en-US" sz="2300" dirty="0">
                <a:latin typeface="Helvetica"/>
                <a:cs typeface="Helvetica"/>
              </a:rPr>
              <a:t>community </a:t>
            </a:r>
            <a:r>
              <a:rPr lang="en-US" sz="2300" dirty="0" smtClean="0">
                <a:latin typeface="Helvetica"/>
                <a:cs typeface="Helvetica"/>
              </a:rPr>
              <a:t>framework has </a:t>
            </a:r>
            <a:r>
              <a:rPr lang="en-US" sz="2300" dirty="0">
                <a:latin typeface="Helvetica"/>
                <a:cs typeface="Helvetica"/>
              </a:rPr>
              <a:t>not just neatly organized repository content according to the existing </a:t>
            </a:r>
            <a:r>
              <a:rPr lang="en-US" sz="2300" dirty="0" smtClean="0">
                <a:latin typeface="Helvetica"/>
                <a:cs typeface="Helvetica"/>
              </a:rPr>
              <a:t>Northeastern college and department </a:t>
            </a:r>
            <a:r>
              <a:rPr lang="en-US" sz="2300" dirty="0">
                <a:latin typeface="Helvetica"/>
                <a:cs typeface="Helvetica"/>
              </a:rPr>
              <a:t>structure, it has made it easier for the system to leverage the relationships between objects to enhance the discoverability of scholarly content in the repository.</a:t>
            </a:r>
            <a:endParaRPr lang="en-US" sz="2300" dirty="0" smtClean="0">
              <a:latin typeface="Helvetica"/>
              <a:cs typeface="Helvetic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206487" y="9803373"/>
            <a:ext cx="9712393" cy="3217721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</p:spPr>
        <p:txBody>
          <a:bodyPr wrap="square" lIns="329104" tIns="164551" rIns="329104" bIns="164551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3500" dirty="0" smtClean="0">
                <a:solidFill>
                  <a:srgbClr val="254061"/>
                </a:solidFill>
                <a:latin typeface="Gotham Medium"/>
                <a:cs typeface="Gotham Medium"/>
              </a:rPr>
              <a:t>Heading 2</a:t>
            </a:r>
            <a:endParaRPr lang="en-US" sz="3500" dirty="0" smtClean="0">
              <a:solidFill>
                <a:srgbClr val="254061"/>
              </a:solidFill>
              <a:latin typeface="Gotham Medium"/>
              <a:cs typeface="Gotham Medium"/>
            </a:endParaRPr>
          </a:p>
          <a:p>
            <a:pPr>
              <a:lnSpc>
                <a:spcPct val="30000"/>
              </a:lnSpc>
            </a:pPr>
            <a:endParaRPr lang="en-US" sz="1400" dirty="0" smtClean="0">
              <a:latin typeface="Gotham Book"/>
              <a:cs typeface="Gotham Book"/>
            </a:endParaRPr>
          </a:p>
          <a:p>
            <a:pPr marL="457200" indent="-457200">
              <a:lnSpc>
                <a:spcPct val="110000"/>
              </a:lnSpc>
              <a:buFont typeface="Arial"/>
              <a:buChar char="•"/>
            </a:pPr>
            <a:r>
              <a:rPr lang="en-US" sz="2300" dirty="0">
                <a:latin typeface="Helvetica"/>
                <a:cs typeface="Helvetica"/>
              </a:rPr>
              <a:t>Valuable repository content can be discovered through multiple search and browse options.</a:t>
            </a:r>
          </a:p>
          <a:p>
            <a:pPr marL="457200" indent="-457200">
              <a:lnSpc>
                <a:spcPct val="110000"/>
              </a:lnSpc>
              <a:buFont typeface="Arial"/>
              <a:buChar char="•"/>
            </a:pPr>
            <a:r>
              <a:rPr lang="en-US" sz="2300" dirty="0" smtClean="0">
                <a:latin typeface="Helvetica"/>
                <a:cs typeface="Helvetica"/>
              </a:rPr>
              <a:t>Communities </a:t>
            </a:r>
            <a:r>
              <a:rPr lang="en-US" sz="2300" dirty="0">
                <a:latin typeface="Helvetica"/>
                <a:cs typeface="Helvetica"/>
              </a:rPr>
              <a:t>and collections are easily organized according to an existing authoritative framework.</a:t>
            </a:r>
          </a:p>
          <a:p>
            <a:pPr marL="457200" indent="-457200">
              <a:lnSpc>
                <a:spcPct val="110000"/>
              </a:lnSpc>
              <a:buFont typeface="Arial"/>
              <a:buChar char="•"/>
            </a:pPr>
            <a:r>
              <a:rPr lang="en-US" sz="2300" dirty="0">
                <a:latin typeface="Helvetica"/>
                <a:cs typeface="Helvetica"/>
              </a:rPr>
              <a:t>The repository structure follows a model that is quickly understood by Northeastern users</a:t>
            </a:r>
            <a:r>
              <a:rPr lang="en-US" sz="2300" dirty="0" smtClean="0">
                <a:latin typeface="Helvetica"/>
                <a:cs typeface="Helvetica"/>
              </a:rPr>
              <a:t>.</a:t>
            </a:r>
            <a:endParaRPr lang="en-US" sz="2300" dirty="0">
              <a:latin typeface="Helvetica"/>
              <a:cs typeface="Helvetica"/>
            </a:endParaRPr>
          </a:p>
        </p:txBody>
      </p:sp>
      <p:sp>
        <p:nvSpPr>
          <p:cNvPr id="16" name="Rectangle 15"/>
          <p:cNvSpPr/>
          <p:nvPr/>
        </p:nvSpPr>
        <p:spPr>
          <a:xfrm rot="5400000">
            <a:off x="7151448" y="19648497"/>
            <a:ext cx="21009713" cy="441264"/>
          </a:xfrm>
          <a:prstGeom prst="rect">
            <a:avLst/>
          </a:prstGeom>
          <a:solidFill>
            <a:srgbClr val="1C29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29104" tIns="164551" rIns="329104" bIns="164551" rtlCol="0" anchor="ctr"/>
          <a:lstStyle/>
          <a:p>
            <a:pPr algn="ctr"/>
            <a:endParaRPr lang="en-US">
              <a:latin typeface="Helvetica"/>
              <a:cs typeface="Helvetica"/>
            </a:endParaRPr>
          </a:p>
        </p:txBody>
      </p:sp>
      <p:sp>
        <p:nvSpPr>
          <p:cNvPr id="17" name="Rectangle 16"/>
          <p:cNvSpPr/>
          <p:nvPr/>
        </p:nvSpPr>
        <p:spPr>
          <a:xfrm rot="5400000">
            <a:off x="15021203" y="14629725"/>
            <a:ext cx="457201" cy="21104352"/>
          </a:xfrm>
          <a:prstGeom prst="rect">
            <a:avLst/>
          </a:prstGeom>
          <a:solidFill>
            <a:srgbClr val="1C29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29104" tIns="164551" rIns="329104" bIns="164551" rtlCol="0" anchor="ctr"/>
          <a:lstStyle/>
          <a:p>
            <a:pPr algn="ctr"/>
            <a:endParaRPr lang="en-US">
              <a:latin typeface="Helvetica"/>
              <a:cs typeface="Helvetica"/>
            </a:endParaRPr>
          </a:p>
        </p:txBody>
      </p:sp>
      <p:sp>
        <p:nvSpPr>
          <p:cNvPr id="18" name="Rectangle 17"/>
          <p:cNvSpPr/>
          <p:nvPr/>
        </p:nvSpPr>
        <p:spPr>
          <a:xfrm rot="5400000">
            <a:off x="21390225" y="14948492"/>
            <a:ext cx="457200" cy="8366306"/>
          </a:xfrm>
          <a:prstGeom prst="rect">
            <a:avLst/>
          </a:prstGeom>
          <a:solidFill>
            <a:srgbClr val="1C29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29104" tIns="164551" rIns="329104" bIns="164551" rtlCol="0" anchor="ctr"/>
          <a:lstStyle/>
          <a:p>
            <a:pPr algn="ctr"/>
            <a:endParaRPr lang="en-US">
              <a:latin typeface="Helvetica"/>
              <a:cs typeface="Helvetica"/>
            </a:endParaRPr>
          </a:p>
        </p:txBody>
      </p:sp>
      <p:sp>
        <p:nvSpPr>
          <p:cNvPr id="19" name="Rectangle 18"/>
          <p:cNvSpPr/>
          <p:nvPr/>
        </p:nvSpPr>
        <p:spPr>
          <a:xfrm rot="10800000">
            <a:off x="556588" y="5080500"/>
            <a:ext cx="30191139" cy="228601"/>
          </a:xfrm>
          <a:prstGeom prst="rect">
            <a:avLst/>
          </a:prstGeom>
          <a:solidFill>
            <a:srgbClr val="1C29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29104" tIns="164551" rIns="329104" bIns="164551" rtlCol="0" anchor="ctr"/>
          <a:lstStyle/>
          <a:p>
            <a:pPr algn="ctr"/>
            <a:endParaRPr lang="en-US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842859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</TotalTime>
  <Words>252</Words>
  <Application>Microsoft Macintosh PowerPoint</Application>
  <PresentationFormat>Custom</PresentationFormat>
  <Paragraphs>29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Calibri</vt:lpstr>
      <vt:lpstr>Calibri Light</vt:lpstr>
      <vt:lpstr>Gotham Bold</vt:lpstr>
      <vt:lpstr>Gotham Book</vt:lpstr>
      <vt:lpstr>Gotham Medium</vt:lpstr>
      <vt:lpstr>Helvetica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Sweeney, Sarah</dc:creator>
  <cp:lastModifiedBy>Sweeney, Sarah</cp:lastModifiedBy>
  <cp:revision>5</cp:revision>
  <dcterms:created xsi:type="dcterms:W3CDTF">2016-05-18T13:00:18Z</dcterms:created>
  <dcterms:modified xsi:type="dcterms:W3CDTF">2016-05-18T13:26:04Z</dcterms:modified>
</cp:coreProperties>
</file>