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b674079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b674079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9f468559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9f468559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b674079c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b674079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b674079c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b674079c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5" name="Google Shape;15;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1"/>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2"/>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a:spcBef>
                <a:spcPts val="0"/>
              </a:spcBef>
              <a:spcAft>
                <a:spcPts val="0"/>
              </a:spcAft>
              <a:buSzPts val="33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a:spcBef>
                <a:spcPts val="800"/>
              </a:spcBef>
              <a:spcAft>
                <a:spcPts val="0"/>
              </a:spcAft>
              <a:buSzPts val="2100"/>
              <a:buChar char="•"/>
              <a:defRPr/>
            </a:lvl1pPr>
            <a:lvl2pPr indent="-342900" lvl="1" marL="914400">
              <a:spcBef>
                <a:spcPts val="400"/>
              </a:spcBef>
              <a:spcAft>
                <a:spcPts val="0"/>
              </a:spcAft>
              <a:buSzPts val="1800"/>
              <a:buChar char="•"/>
              <a:defRPr/>
            </a:lvl2pPr>
            <a:lvl3pPr indent="-323850" lvl="2" marL="1371600">
              <a:spcBef>
                <a:spcPts val="400"/>
              </a:spcBef>
              <a:spcAft>
                <a:spcPts val="0"/>
              </a:spcAft>
              <a:buSzPts val="1500"/>
              <a:buChar char="•"/>
              <a:defRPr/>
            </a:lvl3pPr>
            <a:lvl4pPr indent="-317500" lvl="3" marL="1828800">
              <a:spcBef>
                <a:spcPts val="400"/>
              </a:spcBef>
              <a:spcAft>
                <a:spcPts val="0"/>
              </a:spcAft>
              <a:buSzPts val="1400"/>
              <a:buChar char="•"/>
              <a:defRPr/>
            </a:lvl4pPr>
            <a:lvl5pPr indent="-317500" lvl="4" marL="2286000">
              <a:spcBef>
                <a:spcPts val="400"/>
              </a:spcBef>
              <a:spcAft>
                <a:spcPts val="0"/>
              </a:spcAft>
              <a:buSzPts val="1400"/>
              <a:buChar char="•"/>
              <a:defRPr/>
            </a:lvl5pPr>
            <a:lvl6pPr indent="-317500" lvl="5" marL="2743200">
              <a:spcBef>
                <a:spcPts val="400"/>
              </a:spcBef>
              <a:spcAft>
                <a:spcPts val="0"/>
              </a:spcAft>
              <a:buSzPts val="1400"/>
              <a:buChar char="•"/>
              <a:defRPr/>
            </a:lvl6pPr>
            <a:lvl7pPr indent="-317500" lvl="6" marL="3200400">
              <a:spcBef>
                <a:spcPts val="400"/>
              </a:spcBef>
              <a:spcAft>
                <a:spcPts val="0"/>
              </a:spcAft>
              <a:buSzPts val="1400"/>
              <a:buChar char="•"/>
              <a:defRPr/>
            </a:lvl7pPr>
            <a:lvl8pPr indent="-317500" lvl="7" marL="3657600">
              <a:spcBef>
                <a:spcPts val="400"/>
              </a:spcBef>
              <a:spcAft>
                <a:spcPts val="0"/>
              </a:spcAft>
              <a:buSzPts val="1400"/>
              <a:buChar char="•"/>
              <a:defRPr/>
            </a:lvl8pPr>
            <a:lvl9pPr indent="-317500" lvl="8" marL="4114800">
              <a:spcBef>
                <a:spcPts val="400"/>
              </a:spcBef>
              <a:spcAft>
                <a:spcPts val="0"/>
              </a:spcAft>
              <a:buSzPts val="1400"/>
              <a:buChar char="•"/>
              <a:defRPr/>
            </a:lvl9pPr>
          </a:lstStyle>
          <a:p/>
        </p:txBody>
      </p:sp>
      <p:sp>
        <p:nvSpPr>
          <p:cNvPr id="84" name="Google Shape;84;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4"/>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 name="Google Shape;30;p5"/>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1" name="Google Shape;31;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5"/>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 name="Google Shape;37;p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8" name="Google Shape;38;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6"/>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3" name="Google Shape;43;p7"/>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4" name="Google Shape;44;p7"/>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5" name="Google Shape;45;p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6" name="Google Shape;46;p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7"/>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2" name="Google Shape;52;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8"/>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8" name="Google Shape;58;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9" name="Google Shape;59;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0"/>
          <p:cNvSpPr/>
          <p:nvPr>
            <p:ph idx="2" type="pic"/>
          </p:nvPr>
        </p:nvSpPr>
        <p:spPr>
          <a:xfrm>
            <a:off x="3887391" y="740569"/>
            <a:ext cx="4629300" cy="3655200"/>
          </a:xfrm>
          <a:prstGeom prst="rect">
            <a:avLst/>
          </a:prstGeom>
          <a:noFill/>
          <a:ln>
            <a:noFill/>
          </a:ln>
        </p:spPr>
      </p:sp>
      <p:sp>
        <p:nvSpPr>
          <p:cNvPr id="65" name="Google Shape;65;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6" name="Google Shape;66;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0"/>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2"/>
            <a:ext cx="1635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0" l="0" r="0" t="0"/>
          <a:stretch/>
        </p:blipFill>
        <p:spPr>
          <a:xfrm>
            <a:off x="8636800" y="4632721"/>
            <a:ext cx="442900" cy="442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nvSpPr>
        <p:spPr>
          <a:xfrm>
            <a:off x="1318650" y="1399825"/>
            <a:ext cx="6506700" cy="124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lang="en" sz="3300">
                <a:latin typeface="Calibri"/>
                <a:ea typeface="Calibri"/>
                <a:cs typeface="Calibri"/>
                <a:sym typeface="Calibri"/>
              </a:rPr>
              <a:t>STDISCM</a:t>
            </a:r>
            <a:r>
              <a:rPr b="1" i="0" lang="en" sz="3300" u="none" cap="none" strike="noStrike">
                <a:solidFill>
                  <a:srgbClr val="000000"/>
                </a:solidFill>
                <a:latin typeface="Calibri"/>
                <a:ea typeface="Calibri"/>
                <a:cs typeface="Calibri"/>
                <a:sym typeface="Calibri"/>
              </a:rPr>
              <a:t> </a:t>
            </a:r>
            <a:r>
              <a:rPr b="1" lang="en" sz="3300">
                <a:latin typeface="Calibri"/>
                <a:ea typeface="Calibri"/>
                <a:cs typeface="Calibri"/>
                <a:sym typeface="Calibri"/>
              </a:rPr>
              <a:t>Problem Set 3</a:t>
            </a:r>
            <a:r>
              <a:rPr b="1" i="0" lang="en" sz="3300" u="none" cap="none" strike="noStrike">
                <a:solidFill>
                  <a:srgbClr val="000000"/>
                </a:solidFill>
                <a:latin typeface="Calibri"/>
                <a:ea typeface="Calibri"/>
                <a:cs typeface="Calibri"/>
                <a:sym typeface="Calibri"/>
              </a:rPr>
              <a:t>: </a:t>
            </a:r>
            <a:endParaRPr b="1" i="0" sz="33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200"/>
              <a:buFont typeface="Arial"/>
              <a:buNone/>
            </a:pPr>
            <a:r>
              <a:rPr b="1" i="1" lang="en" sz="3300">
                <a:latin typeface="Calibri"/>
                <a:ea typeface="Calibri"/>
                <a:cs typeface="Calibri"/>
                <a:sym typeface="Calibri"/>
              </a:rPr>
              <a:t>Networked Producer and Consumer</a:t>
            </a:r>
            <a:endParaRPr b="1" i="1" sz="3300" u="none" cap="none" strike="noStrike">
              <a:solidFill>
                <a:srgbClr val="000000"/>
              </a:solidFill>
              <a:latin typeface="Calibri"/>
              <a:ea typeface="Calibri"/>
              <a:cs typeface="Calibri"/>
              <a:sym typeface="Calibri"/>
            </a:endParaRPr>
          </a:p>
        </p:txBody>
      </p:sp>
      <p:sp>
        <p:nvSpPr>
          <p:cNvPr id="90" name="Google Shape;90;p14"/>
          <p:cNvSpPr txBox="1"/>
          <p:nvPr/>
        </p:nvSpPr>
        <p:spPr>
          <a:xfrm>
            <a:off x="2972925" y="2648725"/>
            <a:ext cx="3000000" cy="1193100"/>
          </a:xfrm>
          <a:prstGeom prst="rect">
            <a:avLst/>
          </a:prstGeom>
          <a:noFill/>
          <a:ln>
            <a:noFill/>
          </a:ln>
        </p:spPr>
        <p:txBody>
          <a:bodyPr anchorCtr="0" anchor="t" bIns="91425" lIns="91425" spcFirstLastPara="1" rIns="91425" wrap="square" tIns="91425">
            <a:spAutoFit/>
          </a:bodyPr>
          <a:lstStyle/>
          <a:p>
            <a:pPr indent="0" lvl="0" marL="0" rtl="0" algn="ctr">
              <a:lnSpc>
                <a:spcPct val="70000"/>
              </a:lnSpc>
              <a:spcBef>
                <a:spcPts val="0"/>
              </a:spcBef>
              <a:spcAft>
                <a:spcPts val="0"/>
              </a:spcAft>
              <a:buNone/>
            </a:pPr>
            <a:r>
              <a:rPr lang="en" sz="1560">
                <a:solidFill>
                  <a:srgbClr val="000000"/>
                </a:solidFill>
                <a:latin typeface="Calibri"/>
                <a:ea typeface="Calibri"/>
                <a:cs typeface="Calibri"/>
                <a:sym typeface="Calibri"/>
              </a:rPr>
              <a:t>Submitted by:</a:t>
            </a:r>
            <a:endParaRPr sz="1560">
              <a:solidFill>
                <a:srgbClr val="000000"/>
              </a:solidFill>
              <a:latin typeface="Calibri"/>
              <a:ea typeface="Calibri"/>
              <a:cs typeface="Calibri"/>
              <a:sym typeface="Calibri"/>
            </a:endParaRPr>
          </a:p>
          <a:p>
            <a:pPr indent="0" lvl="0" marL="0" rtl="0" algn="ctr">
              <a:lnSpc>
                <a:spcPct val="70000"/>
              </a:lnSpc>
              <a:spcBef>
                <a:spcPts val="0"/>
              </a:spcBef>
              <a:spcAft>
                <a:spcPts val="0"/>
              </a:spcAft>
              <a:buNone/>
            </a:pPr>
            <a:r>
              <a:t/>
            </a:r>
            <a:endParaRPr sz="1560">
              <a:solidFill>
                <a:srgbClr val="000000"/>
              </a:solidFill>
              <a:latin typeface="Calibri"/>
              <a:ea typeface="Calibri"/>
              <a:cs typeface="Calibri"/>
              <a:sym typeface="Calibri"/>
            </a:endParaRPr>
          </a:p>
          <a:p>
            <a:pPr indent="0" lvl="0" marL="0" rtl="0" algn="ctr">
              <a:lnSpc>
                <a:spcPct val="70000"/>
              </a:lnSpc>
              <a:spcBef>
                <a:spcPts val="0"/>
              </a:spcBef>
              <a:spcAft>
                <a:spcPts val="0"/>
              </a:spcAft>
              <a:buNone/>
            </a:pPr>
            <a:r>
              <a:rPr lang="en" sz="1560">
                <a:solidFill>
                  <a:srgbClr val="000000"/>
                </a:solidFill>
                <a:latin typeface="Calibri"/>
                <a:ea typeface="Calibri"/>
                <a:cs typeface="Calibri"/>
                <a:sym typeface="Calibri"/>
              </a:rPr>
              <a:t>JUMILLA, Sarah</a:t>
            </a:r>
            <a:endParaRPr sz="1560">
              <a:solidFill>
                <a:srgbClr val="000000"/>
              </a:solidFill>
              <a:latin typeface="Calibri"/>
              <a:ea typeface="Calibri"/>
              <a:cs typeface="Calibri"/>
              <a:sym typeface="Calibri"/>
            </a:endParaRPr>
          </a:p>
          <a:p>
            <a:pPr indent="0" lvl="0" marL="0" rtl="0" algn="ctr">
              <a:lnSpc>
                <a:spcPct val="70000"/>
              </a:lnSpc>
              <a:spcBef>
                <a:spcPts val="0"/>
              </a:spcBef>
              <a:spcAft>
                <a:spcPts val="0"/>
              </a:spcAft>
              <a:buNone/>
            </a:pPr>
            <a:r>
              <a:rPr lang="en" sz="1560">
                <a:latin typeface="Calibri"/>
                <a:ea typeface="Calibri"/>
                <a:cs typeface="Calibri"/>
                <a:sym typeface="Calibri"/>
              </a:rPr>
              <a:t>RAMOS, Ashley</a:t>
            </a:r>
            <a:endParaRPr sz="1560">
              <a:latin typeface="Calibri"/>
              <a:ea typeface="Calibri"/>
              <a:cs typeface="Calibri"/>
              <a:sym typeface="Calibri"/>
            </a:endParaRPr>
          </a:p>
          <a:p>
            <a:pPr indent="0" lvl="0" marL="0" rtl="0" algn="ctr">
              <a:lnSpc>
                <a:spcPct val="70000"/>
              </a:lnSpc>
              <a:spcBef>
                <a:spcPts val="0"/>
              </a:spcBef>
              <a:spcAft>
                <a:spcPts val="0"/>
              </a:spcAft>
              <a:buNone/>
            </a:pPr>
            <a:r>
              <a:rPr lang="en" sz="1560">
                <a:latin typeface="Calibri"/>
                <a:ea typeface="Calibri"/>
                <a:cs typeface="Calibri"/>
                <a:sym typeface="Calibri"/>
              </a:rPr>
              <a:t>REFUERZO, Lloyd</a:t>
            </a:r>
            <a:endParaRPr sz="1560">
              <a:latin typeface="Calibri"/>
              <a:ea typeface="Calibri"/>
              <a:cs typeface="Calibri"/>
              <a:sym typeface="Calibri"/>
            </a:endParaRPr>
          </a:p>
          <a:p>
            <a:pPr indent="0" lvl="0" marL="0" rtl="0" algn="ctr">
              <a:lnSpc>
                <a:spcPct val="70000"/>
              </a:lnSpc>
              <a:spcBef>
                <a:spcPts val="0"/>
              </a:spcBef>
              <a:spcAft>
                <a:spcPts val="0"/>
              </a:spcAft>
              <a:buNone/>
            </a:pPr>
            <a:r>
              <a:rPr lang="en" sz="1560">
                <a:latin typeface="Calibri"/>
                <a:ea typeface="Calibri"/>
                <a:cs typeface="Calibri"/>
                <a:sym typeface="Calibri"/>
              </a:rPr>
              <a:t>ROJO, Kate</a:t>
            </a:r>
            <a:r>
              <a:rPr lang="en" sz="1560">
                <a:solidFill>
                  <a:srgbClr val="000000"/>
                </a:solidFill>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nvSpPr>
        <p:spPr>
          <a:xfrm>
            <a:off x="127750" y="0"/>
            <a:ext cx="3676500" cy="770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lang="en" sz="2300">
                <a:latin typeface="Calibri"/>
                <a:ea typeface="Calibri"/>
                <a:cs typeface="Calibri"/>
                <a:sym typeface="Calibri"/>
              </a:rPr>
              <a:t>Key Implementation Steps</a:t>
            </a:r>
            <a:endParaRPr b="1" i="1" sz="2300" u="none" cap="none" strike="noStrike">
              <a:solidFill>
                <a:srgbClr val="000000"/>
              </a:solidFill>
              <a:latin typeface="Calibri"/>
              <a:ea typeface="Calibri"/>
              <a:cs typeface="Calibri"/>
              <a:sym typeface="Calibri"/>
            </a:endParaRPr>
          </a:p>
        </p:txBody>
      </p:sp>
      <p:sp>
        <p:nvSpPr>
          <p:cNvPr id="96" name="Google Shape;96;p15"/>
          <p:cNvSpPr txBox="1"/>
          <p:nvPr>
            <p:ph idx="1" type="body"/>
          </p:nvPr>
        </p:nvSpPr>
        <p:spPr>
          <a:xfrm>
            <a:off x="127750" y="643400"/>
            <a:ext cx="4296300" cy="4295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1200" u="sng">
                <a:latin typeface="Arial"/>
                <a:ea typeface="Arial"/>
                <a:cs typeface="Arial"/>
                <a:sym typeface="Arial"/>
              </a:rPr>
              <a:t>Simulated Environment with VM</a:t>
            </a:r>
            <a:endParaRPr sz="1200" u="sng">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A virtual machine to simulate the producer system.</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The host machine acts as the consumer.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Network communication between them is established using a VirtualBox Bridged Adapter. The VM acts like a separate machine on the same network as the host and it gets its own IP address</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Socket-Based Communication</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The producer and consumer interact over a TCP socket connection on port 8080.</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The consumer listens for connections using a </a:t>
            </a:r>
            <a:r>
              <a:rPr i="1" lang="en" sz="1200">
                <a:latin typeface="Arial"/>
                <a:ea typeface="Arial"/>
                <a:cs typeface="Arial"/>
                <a:sym typeface="Arial"/>
              </a:rPr>
              <a:t>boost::asio::tcp::acceptor</a:t>
            </a:r>
            <a:r>
              <a:rPr lang="en" sz="1200">
                <a:latin typeface="Arial"/>
                <a:ea typeface="Arial"/>
                <a:cs typeface="Arial"/>
                <a:sym typeface="Arial"/>
              </a:rPr>
              <a:t>.</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The producer connects using </a:t>
            </a:r>
            <a:r>
              <a:rPr i="1" lang="en" sz="1200">
                <a:latin typeface="Arial"/>
                <a:ea typeface="Arial"/>
                <a:cs typeface="Arial"/>
                <a:sym typeface="Arial"/>
              </a:rPr>
              <a:t>boost::asio::tcp::socket</a:t>
            </a:r>
            <a:r>
              <a:rPr lang="en" sz="1200">
                <a:latin typeface="Arial"/>
                <a:ea typeface="Arial"/>
                <a:cs typeface="Arial"/>
                <a:sym typeface="Arial"/>
              </a:rPr>
              <a:t> to send files from the producer folder to the consumer.</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Producer-Side File Monitoring &amp; Sending</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Multiple producer threads are created, each responsible for monitoring a folder </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Each thread loops, checking its folder every few seconds for new files.</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When a file is found, the filename is sent first. Then, the file is read in binary mode and transmitted in 1024-byte chunks to the Consumer.</a:t>
            </a:r>
            <a:endParaRPr sz="1200">
              <a:latin typeface="Arial"/>
              <a:ea typeface="Arial"/>
              <a:cs typeface="Arial"/>
              <a:sym typeface="Arial"/>
            </a:endParaRPr>
          </a:p>
        </p:txBody>
      </p:sp>
      <p:sp>
        <p:nvSpPr>
          <p:cNvPr id="97" name="Google Shape;97;p15"/>
          <p:cNvSpPr txBox="1"/>
          <p:nvPr>
            <p:ph idx="1" type="body"/>
          </p:nvPr>
        </p:nvSpPr>
        <p:spPr>
          <a:xfrm>
            <a:off x="4481650" y="643400"/>
            <a:ext cx="4245900" cy="4295100"/>
          </a:xfrm>
          <a:prstGeom prst="rect">
            <a:avLst/>
          </a:prstGeom>
        </p:spPr>
        <p:txBody>
          <a:bodyPr anchorCtr="0" anchor="t" bIns="34275" lIns="68575" spcFirstLastPara="1" rIns="68575" wrap="square" tIns="34275">
            <a:normAutofit lnSpcReduction="20000"/>
          </a:bodyPr>
          <a:lstStyle/>
          <a:p>
            <a:pPr indent="0" lvl="0" marL="0" rtl="0" algn="l">
              <a:spcBef>
                <a:spcPts val="800"/>
              </a:spcBef>
              <a:spcAft>
                <a:spcPts val="0"/>
              </a:spcAft>
              <a:buNone/>
            </a:pPr>
            <a:r>
              <a:rPr lang="en" sz="1200" u="sng">
                <a:latin typeface="Arial"/>
                <a:ea typeface="Arial"/>
                <a:cs typeface="Arial"/>
                <a:sym typeface="Arial"/>
              </a:rPr>
              <a:t>Consumer-Side Receiving and Queueing</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The Consumer accepts incoming connections and reads the video byte stream.</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A </a:t>
            </a:r>
            <a:r>
              <a:rPr i="1" lang="en" sz="1200">
                <a:latin typeface="Arial"/>
                <a:ea typeface="Arial"/>
                <a:cs typeface="Arial"/>
                <a:sym typeface="Arial"/>
              </a:rPr>
              <a:t>std::queue</a:t>
            </a:r>
            <a:r>
              <a:rPr lang="en" sz="1200">
                <a:latin typeface="Arial"/>
                <a:ea typeface="Arial"/>
                <a:cs typeface="Arial"/>
                <a:sym typeface="Arial"/>
              </a:rPr>
              <a:t> is used to buffer incoming video jobs (VideoJob struct) up to a user-defined max queue size.</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Threading on Both Sides</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Each producer runs in its own </a:t>
            </a:r>
            <a:r>
              <a:rPr i="1" lang="en" sz="1200">
                <a:latin typeface="Arial"/>
                <a:ea typeface="Arial"/>
                <a:cs typeface="Arial"/>
                <a:sym typeface="Arial"/>
              </a:rPr>
              <a:t>std::thread</a:t>
            </a:r>
            <a:r>
              <a:rPr lang="en" sz="1200">
                <a:latin typeface="Arial"/>
                <a:ea typeface="Arial"/>
                <a:cs typeface="Arial"/>
                <a:sym typeface="Arial"/>
              </a:rPr>
              <a:t>, enabling concurrent monitoring and sending from multiple folders.</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Each consumer thread dequeues one video job and processes it independently.</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Web-based Browser (server.cpp)</a:t>
            </a:r>
            <a:endParaRPr sz="1200" u="sng">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A simple HTTP server was implemented to allow users to preview uploaded videos via a web browser. This is achieved using sockets that serve video files from the saved directory</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Bonus Features </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If the queue is full, the Consumer returns a "QUEUE_FULL" message back through the socket to notify the Producer that the queue cannot accept more jobs.</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A SHA-256 hash of the video data is computed to detect duplicates. </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The consumer thread saves the raw video to disk and compresses it using an </a:t>
            </a:r>
            <a:r>
              <a:rPr i="1" lang="en" sz="1200">
                <a:latin typeface="Arial"/>
                <a:ea typeface="Arial"/>
                <a:cs typeface="Arial"/>
                <a:sym typeface="Arial"/>
              </a:rPr>
              <a:t>ffmpeg</a:t>
            </a:r>
            <a:r>
              <a:rPr lang="en" sz="1200">
                <a:latin typeface="Arial"/>
                <a:ea typeface="Arial"/>
                <a:cs typeface="Arial"/>
                <a:sym typeface="Arial"/>
              </a:rPr>
              <a:t> system call.</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127750" y="643400"/>
            <a:ext cx="4875600" cy="4295100"/>
          </a:xfrm>
          <a:prstGeom prst="rect">
            <a:avLst/>
          </a:prstGeom>
        </p:spPr>
        <p:txBody>
          <a:bodyPr anchorCtr="0" anchor="t" bIns="34275" lIns="68575" spcFirstLastPara="1" rIns="68575" wrap="square" tIns="34275">
            <a:normAutofit lnSpcReduction="10000"/>
          </a:bodyPr>
          <a:lstStyle/>
          <a:p>
            <a:pPr indent="0" lvl="0" marL="0" rtl="0" algn="l">
              <a:spcBef>
                <a:spcPts val="800"/>
              </a:spcBef>
              <a:spcAft>
                <a:spcPts val="0"/>
              </a:spcAft>
              <a:buClr>
                <a:schemeClr val="dk1"/>
              </a:buClr>
              <a:buSzPts val="1100"/>
              <a:buFont typeface="Arial"/>
              <a:buNone/>
            </a:pPr>
            <a:r>
              <a:rPr lang="en" sz="1200" u="sng">
                <a:latin typeface="Arial"/>
                <a:ea typeface="Arial"/>
                <a:cs typeface="Arial"/>
                <a:sym typeface="Arial"/>
              </a:rPr>
              <a:t>Queue System</a:t>
            </a:r>
            <a:endParaRPr sz="1200" u="sng">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A thread-safe in-memory queue temporarily stores incoming video files before processing.</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A mutex, condition_variable, and multiple consumer threads coordinate access to this queue.</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The queue mutex protects both videoQueue and hashSet from concurrent access, meaning only one thread (producer or consumer) can read/write to the queue or hash set at a time.</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Duplicate Detection</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Before adding a job, the producer thread computes a SHA256 hash of the video data. If the hash already exists in hashSet, the video is considered a duplicate and is dropped.</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Leaky Bucket</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The queue has a fixed maximum size, set at runtime.</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If the queue is full when a new video arrives, the job is dropped, and the producer is notified.</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Consumer Thread</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Multiple consumer threads wait on a condition_variable for new jobs. When notified, a thread safely pops a job from the queue and processes it.</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Threads unlock the queue before doing I/O to allow others to proceed.</a:t>
            </a:r>
            <a:endParaRPr sz="1200">
              <a:latin typeface="Arial"/>
              <a:ea typeface="Arial"/>
              <a:cs typeface="Arial"/>
              <a:sym typeface="Arial"/>
            </a:endParaRPr>
          </a:p>
        </p:txBody>
      </p:sp>
      <p:sp>
        <p:nvSpPr>
          <p:cNvPr id="103" name="Google Shape;103;p16"/>
          <p:cNvSpPr txBox="1"/>
          <p:nvPr/>
        </p:nvSpPr>
        <p:spPr>
          <a:xfrm>
            <a:off x="127750" y="0"/>
            <a:ext cx="3676500" cy="770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lang="en" sz="2300">
                <a:latin typeface="Calibri"/>
                <a:ea typeface="Calibri"/>
                <a:cs typeface="Calibri"/>
                <a:sym typeface="Calibri"/>
              </a:rPr>
              <a:t>Queueing Details</a:t>
            </a:r>
            <a:endParaRPr b="1" i="1" sz="2300" u="none" cap="none" strike="noStrike">
              <a:solidFill>
                <a:srgbClr val="000000"/>
              </a:solidFill>
              <a:latin typeface="Calibri"/>
              <a:ea typeface="Calibri"/>
              <a:cs typeface="Calibri"/>
              <a:sym typeface="Calibri"/>
            </a:endParaRPr>
          </a:p>
        </p:txBody>
      </p:sp>
      <p:pic>
        <p:nvPicPr>
          <p:cNvPr id="104" name="Google Shape;104;p16"/>
          <p:cNvPicPr preferRelativeResize="0"/>
          <p:nvPr/>
        </p:nvPicPr>
        <p:blipFill>
          <a:blip r:embed="rId3">
            <a:alphaModFix/>
          </a:blip>
          <a:stretch>
            <a:fillRect/>
          </a:stretch>
        </p:blipFill>
        <p:spPr>
          <a:xfrm>
            <a:off x="5003350" y="344739"/>
            <a:ext cx="3401150" cy="700850"/>
          </a:xfrm>
          <a:prstGeom prst="rect">
            <a:avLst/>
          </a:prstGeom>
          <a:noFill/>
          <a:ln>
            <a:noFill/>
          </a:ln>
        </p:spPr>
      </p:pic>
      <p:pic>
        <p:nvPicPr>
          <p:cNvPr id="105" name="Google Shape;105;p16"/>
          <p:cNvPicPr preferRelativeResize="0"/>
          <p:nvPr/>
        </p:nvPicPr>
        <p:blipFill>
          <a:blip r:embed="rId4">
            <a:alphaModFix/>
          </a:blip>
          <a:stretch>
            <a:fillRect/>
          </a:stretch>
        </p:blipFill>
        <p:spPr>
          <a:xfrm>
            <a:off x="5003350" y="1094770"/>
            <a:ext cx="1209975" cy="1050250"/>
          </a:xfrm>
          <a:prstGeom prst="rect">
            <a:avLst/>
          </a:prstGeom>
          <a:noFill/>
          <a:ln>
            <a:noFill/>
          </a:ln>
        </p:spPr>
      </p:pic>
      <p:pic>
        <p:nvPicPr>
          <p:cNvPr id="106" name="Google Shape;106;p16"/>
          <p:cNvPicPr preferRelativeResize="0"/>
          <p:nvPr/>
        </p:nvPicPr>
        <p:blipFill>
          <a:blip r:embed="rId5">
            <a:alphaModFix/>
          </a:blip>
          <a:stretch>
            <a:fillRect/>
          </a:stretch>
        </p:blipFill>
        <p:spPr>
          <a:xfrm>
            <a:off x="6278375" y="1094769"/>
            <a:ext cx="2126120" cy="1050250"/>
          </a:xfrm>
          <a:prstGeom prst="rect">
            <a:avLst/>
          </a:prstGeom>
          <a:noFill/>
          <a:ln>
            <a:noFill/>
          </a:ln>
        </p:spPr>
      </p:pic>
      <p:pic>
        <p:nvPicPr>
          <p:cNvPr id="107" name="Google Shape;107;p16"/>
          <p:cNvPicPr preferRelativeResize="0"/>
          <p:nvPr/>
        </p:nvPicPr>
        <p:blipFill>
          <a:blip r:embed="rId6">
            <a:alphaModFix/>
          </a:blip>
          <a:stretch>
            <a:fillRect/>
          </a:stretch>
        </p:blipFill>
        <p:spPr>
          <a:xfrm>
            <a:off x="5003352" y="2192547"/>
            <a:ext cx="3401150" cy="735547"/>
          </a:xfrm>
          <a:prstGeom prst="rect">
            <a:avLst/>
          </a:prstGeom>
          <a:noFill/>
          <a:ln>
            <a:noFill/>
          </a:ln>
        </p:spPr>
      </p:pic>
      <p:pic>
        <p:nvPicPr>
          <p:cNvPr id="108" name="Google Shape;108;p16"/>
          <p:cNvPicPr preferRelativeResize="0"/>
          <p:nvPr/>
        </p:nvPicPr>
        <p:blipFill>
          <a:blip r:embed="rId7">
            <a:alphaModFix/>
          </a:blip>
          <a:stretch>
            <a:fillRect/>
          </a:stretch>
        </p:blipFill>
        <p:spPr>
          <a:xfrm>
            <a:off x="5003350" y="2973113"/>
            <a:ext cx="3401151" cy="725719"/>
          </a:xfrm>
          <a:prstGeom prst="rect">
            <a:avLst/>
          </a:prstGeom>
          <a:noFill/>
          <a:ln>
            <a:noFill/>
          </a:ln>
        </p:spPr>
      </p:pic>
      <p:pic>
        <p:nvPicPr>
          <p:cNvPr id="109" name="Google Shape;109;p16"/>
          <p:cNvPicPr preferRelativeResize="0"/>
          <p:nvPr/>
        </p:nvPicPr>
        <p:blipFill>
          <a:blip r:embed="rId8">
            <a:alphaModFix/>
          </a:blip>
          <a:stretch>
            <a:fillRect/>
          </a:stretch>
        </p:blipFill>
        <p:spPr>
          <a:xfrm>
            <a:off x="5003350" y="3743861"/>
            <a:ext cx="3401150" cy="9410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338925" y="166750"/>
            <a:ext cx="7156200" cy="770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lang="en" sz="2300">
                <a:latin typeface="Calibri"/>
                <a:ea typeface="Calibri"/>
                <a:cs typeface="Calibri"/>
                <a:sym typeface="Calibri"/>
              </a:rPr>
              <a:t>Breakdown of producer and consumer concepts applied</a:t>
            </a:r>
            <a:endParaRPr b="1" i="1" sz="2300" u="none" cap="none" strike="noStrike">
              <a:solidFill>
                <a:srgbClr val="000000"/>
              </a:solidFill>
              <a:latin typeface="Calibri"/>
              <a:ea typeface="Calibri"/>
              <a:cs typeface="Calibri"/>
              <a:sym typeface="Calibri"/>
            </a:endParaRPr>
          </a:p>
        </p:txBody>
      </p:sp>
      <p:sp>
        <p:nvSpPr>
          <p:cNvPr id="115" name="Google Shape;115;p17"/>
          <p:cNvSpPr txBox="1"/>
          <p:nvPr>
            <p:ph idx="1" type="body"/>
          </p:nvPr>
        </p:nvSpPr>
        <p:spPr>
          <a:xfrm>
            <a:off x="338925" y="819050"/>
            <a:ext cx="6771900" cy="3329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200">
                <a:latin typeface="Arial"/>
                <a:ea typeface="Arial"/>
                <a:cs typeface="Arial"/>
                <a:sym typeface="Arial"/>
              </a:rPr>
              <a:t>The Producer is responsible for providing data and placing it in a shared queue or buffer. The Consumer, on the other hand, takes that data and processes it. In our system, the producer and consumer work together to handle video uploads and processing. The Producer is responsible for generating video files and sending them to the Consumer for processing. </a:t>
            </a:r>
            <a:endParaRPr sz="1200">
              <a:latin typeface="Arial"/>
              <a:ea typeface="Arial"/>
              <a:cs typeface="Arial"/>
              <a:sym typeface="Arial"/>
            </a:endParaRPr>
          </a:p>
          <a:p>
            <a:pPr indent="0" lvl="0" marL="0" rtl="0" algn="l">
              <a:spcBef>
                <a:spcPts val="800"/>
              </a:spcBef>
              <a:spcAft>
                <a:spcPts val="0"/>
              </a:spcAft>
              <a:buNone/>
            </a:pPr>
            <a:r>
              <a:t/>
            </a:r>
            <a:endParaRPr sz="1200">
              <a:latin typeface="Arial"/>
              <a:ea typeface="Arial"/>
              <a:cs typeface="Arial"/>
              <a:sym typeface="Arial"/>
            </a:endParaRPr>
          </a:p>
          <a:p>
            <a:pPr indent="0" lvl="0" marL="0" rtl="0" algn="l">
              <a:spcBef>
                <a:spcPts val="800"/>
              </a:spcBef>
              <a:spcAft>
                <a:spcPts val="0"/>
              </a:spcAft>
              <a:buNone/>
            </a:pPr>
            <a:r>
              <a:rPr b="1" i="1" lang="en" sz="1200">
                <a:latin typeface="Arial"/>
                <a:ea typeface="Arial"/>
                <a:cs typeface="Arial"/>
                <a:sym typeface="Arial"/>
              </a:rPr>
              <a:t>p</a:t>
            </a:r>
            <a:r>
              <a:rPr b="1" i="1" lang="en" sz="1200">
                <a:latin typeface="Arial"/>
                <a:ea typeface="Arial"/>
                <a:cs typeface="Arial"/>
                <a:sym typeface="Arial"/>
              </a:rPr>
              <a:t>roducer.cpp</a:t>
            </a:r>
            <a:endParaRPr b="1" i="1" sz="1200">
              <a:latin typeface="Arial"/>
              <a:ea typeface="Arial"/>
              <a:cs typeface="Arial"/>
              <a:sym typeface="Arial"/>
            </a:endParaRPr>
          </a:p>
          <a:p>
            <a:pPr indent="0" lvl="0" marL="0" rtl="0" algn="l">
              <a:spcBef>
                <a:spcPts val="800"/>
              </a:spcBef>
              <a:spcAft>
                <a:spcPts val="0"/>
              </a:spcAft>
              <a:buNone/>
            </a:pPr>
            <a:r>
              <a:rPr lang="en" sz="1200">
                <a:latin typeface="Arial"/>
                <a:ea typeface="Arial"/>
                <a:cs typeface="Arial"/>
                <a:sym typeface="Arial"/>
              </a:rPr>
              <a:t>	This acts as the producer by detecting and sending video files to the consumer for processing. It operates by scanning specific directories for new video files, which are then read into memory. Once a file is identified, the producer prepares it for transmission by extracting the file name and then also dividing the file into smaller chunks which are sent over a TCP connection to the consumer. After the transmission, the producer waits for a response from the consumer to confirm if the file has been successfully received or if it was rejected due to duplication or a full queue.</a:t>
            </a:r>
            <a:endParaRPr sz="1200">
              <a:latin typeface="Arial"/>
              <a:ea typeface="Arial"/>
              <a:cs typeface="Arial"/>
              <a:sym typeface="Arial"/>
            </a:endParaRPr>
          </a:p>
          <a:p>
            <a:pPr indent="0" lvl="0" marL="0" rtl="0" algn="l">
              <a:spcBef>
                <a:spcPts val="800"/>
              </a:spcBef>
              <a:spcAft>
                <a:spcPts val="0"/>
              </a:spcAft>
              <a:buNone/>
            </a:pPr>
            <a:r>
              <a:t/>
            </a:r>
            <a:endParaRPr sz="12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i="1" lang="en" sz="1200">
                <a:latin typeface="Arial"/>
                <a:ea typeface="Arial"/>
                <a:cs typeface="Arial"/>
                <a:sym typeface="Arial"/>
              </a:rPr>
              <a:t>consumer.cpp</a:t>
            </a:r>
            <a:endParaRPr b="1" i="1" sz="1200">
              <a:latin typeface="Arial"/>
              <a:ea typeface="Arial"/>
              <a:cs typeface="Arial"/>
              <a:sym typeface="Arial"/>
            </a:endParaRPr>
          </a:p>
          <a:p>
            <a:pPr indent="0" lvl="0" marL="0" rtl="0" algn="l">
              <a:spcBef>
                <a:spcPts val="800"/>
              </a:spcBef>
              <a:spcAft>
                <a:spcPts val="0"/>
              </a:spcAft>
              <a:buNone/>
            </a:pPr>
            <a:r>
              <a:rPr lang="en" sz="1200">
                <a:latin typeface="Arial"/>
                <a:ea typeface="Arial"/>
                <a:cs typeface="Arial"/>
                <a:sym typeface="Arial"/>
              </a:rPr>
              <a:t>	This implements the consumer by receiving video data, buffering it, and processing it asynchronously. It takes video data from the queue. The consumer then processes the video, which involves saving the file. To ensure efficient handling of multiple video files, the consumer uses multiple threads, with each thread pulling videos from the queue and processing them independently. The consumer also manages synchronization between threads. </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127750" y="643400"/>
            <a:ext cx="4875600" cy="4295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sz="1200" u="sng">
                <a:latin typeface="Arial"/>
                <a:ea typeface="Arial"/>
                <a:cs typeface="Arial"/>
                <a:sym typeface="Arial"/>
              </a:rPr>
              <a:t>Mutex Locking</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A single mutex (queue_mutex) is shared between producer and consumer threads.</a:t>
            </a:r>
            <a:endParaRPr sz="1200">
              <a:latin typeface="Arial"/>
              <a:ea typeface="Arial"/>
              <a:cs typeface="Arial"/>
              <a:sym typeface="Arial"/>
            </a:endParaRPr>
          </a:p>
          <a:p>
            <a:pPr indent="-304800" lvl="0" marL="457200" rtl="0" algn="l">
              <a:spcBef>
                <a:spcPts val="0"/>
              </a:spcBef>
              <a:spcAft>
                <a:spcPts val="0"/>
              </a:spcAft>
              <a:buSzPts val="1200"/>
              <a:buChar char="●"/>
            </a:pPr>
            <a:r>
              <a:rPr lang="en" sz="1200">
                <a:latin typeface="Arial"/>
                <a:ea typeface="Arial"/>
                <a:cs typeface="Arial"/>
                <a:sym typeface="Arial"/>
              </a:rPr>
              <a:t>It ensures atomic access to both the videoQueue and the hashSet, preventing race conditions during insertion, popping, and duplicate checking.</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Condition Variable</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To avoid polling, consumers sleep until notified that work is available.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Consumers wait, producers notify.</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No busy wait, immediate wake-up when a job is available.</a:t>
            </a:r>
            <a:endParaRPr sz="1200">
              <a:latin typeface="Arial"/>
              <a:ea typeface="Arial"/>
              <a:cs typeface="Arial"/>
              <a:sym typeface="Arial"/>
            </a:endParaRPr>
          </a:p>
          <a:p>
            <a:pPr indent="0" lvl="0" marL="0" rtl="0" algn="l">
              <a:spcBef>
                <a:spcPts val="800"/>
              </a:spcBef>
              <a:spcAft>
                <a:spcPts val="0"/>
              </a:spcAft>
              <a:buNone/>
            </a:pPr>
            <a:r>
              <a:rPr lang="en" sz="1200" u="sng">
                <a:latin typeface="Arial"/>
                <a:ea typeface="Arial"/>
                <a:cs typeface="Arial"/>
                <a:sym typeface="Arial"/>
              </a:rPr>
              <a:t>Thread Isolation</a:t>
            </a:r>
            <a:endParaRPr sz="1200" u="sng">
              <a:latin typeface="Arial"/>
              <a:ea typeface="Arial"/>
              <a:cs typeface="Arial"/>
              <a:sym typeface="Arial"/>
            </a:endParaRPr>
          </a:p>
          <a:p>
            <a:pPr indent="-304800" lvl="0" marL="457200" rtl="0" algn="l">
              <a:spcBef>
                <a:spcPts val="800"/>
              </a:spcBef>
              <a:spcAft>
                <a:spcPts val="0"/>
              </a:spcAft>
              <a:buSzPts val="1200"/>
              <a:buChar char="●"/>
            </a:pPr>
            <a:r>
              <a:rPr lang="en" sz="1200">
                <a:latin typeface="Arial"/>
                <a:ea typeface="Arial"/>
                <a:cs typeface="Arial"/>
                <a:sym typeface="Arial"/>
              </a:rPr>
              <a:t>Each incoming connection from a producer is handled in its own thread. This avoids shared socket access and the need for socket-related synchronization.</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Each producer thread monitors a unique folder. Since they don’t share any data or state, no mutexes or synchronization are needed between them.</a:t>
            </a:r>
            <a:endParaRPr sz="1200">
              <a:latin typeface="Arial"/>
              <a:ea typeface="Arial"/>
              <a:cs typeface="Arial"/>
              <a:sym typeface="Arial"/>
            </a:endParaRPr>
          </a:p>
        </p:txBody>
      </p:sp>
      <p:sp>
        <p:nvSpPr>
          <p:cNvPr id="121" name="Google Shape;121;p18"/>
          <p:cNvSpPr txBox="1"/>
          <p:nvPr/>
        </p:nvSpPr>
        <p:spPr>
          <a:xfrm>
            <a:off x="127750" y="0"/>
            <a:ext cx="3784800" cy="770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lang="en" sz="2300">
                <a:latin typeface="Calibri"/>
                <a:ea typeface="Calibri"/>
                <a:cs typeface="Calibri"/>
                <a:sym typeface="Calibri"/>
              </a:rPr>
              <a:t>Synchronization Mechanisms</a:t>
            </a:r>
            <a:endParaRPr b="1" i="1" sz="2300" u="none" cap="none" strike="noStrike">
              <a:solidFill>
                <a:srgbClr val="000000"/>
              </a:solidFill>
              <a:latin typeface="Calibri"/>
              <a:ea typeface="Calibri"/>
              <a:cs typeface="Calibri"/>
              <a:sym typeface="Calibri"/>
            </a:endParaRPr>
          </a:p>
        </p:txBody>
      </p:sp>
      <p:pic>
        <p:nvPicPr>
          <p:cNvPr id="122" name="Google Shape;122;p18"/>
          <p:cNvPicPr preferRelativeResize="0"/>
          <p:nvPr/>
        </p:nvPicPr>
        <p:blipFill>
          <a:blip r:embed="rId3">
            <a:alphaModFix/>
          </a:blip>
          <a:stretch>
            <a:fillRect/>
          </a:stretch>
        </p:blipFill>
        <p:spPr>
          <a:xfrm>
            <a:off x="5473049" y="2145625"/>
            <a:ext cx="2882649" cy="843425"/>
          </a:xfrm>
          <a:prstGeom prst="rect">
            <a:avLst/>
          </a:prstGeom>
          <a:noFill/>
          <a:ln>
            <a:noFill/>
          </a:ln>
        </p:spPr>
      </p:pic>
      <p:pic>
        <p:nvPicPr>
          <p:cNvPr id="123" name="Google Shape;123;p18"/>
          <p:cNvPicPr preferRelativeResize="0"/>
          <p:nvPr/>
        </p:nvPicPr>
        <p:blipFill>
          <a:blip r:embed="rId4">
            <a:alphaModFix/>
          </a:blip>
          <a:stretch>
            <a:fillRect/>
          </a:stretch>
        </p:blipFill>
        <p:spPr>
          <a:xfrm>
            <a:off x="5473050" y="3024993"/>
            <a:ext cx="2882650" cy="468671"/>
          </a:xfrm>
          <a:prstGeom prst="rect">
            <a:avLst/>
          </a:prstGeom>
          <a:noFill/>
          <a:ln>
            <a:noFill/>
          </a:ln>
        </p:spPr>
      </p:pic>
      <p:pic>
        <p:nvPicPr>
          <p:cNvPr id="124" name="Google Shape;124;p18"/>
          <p:cNvPicPr preferRelativeResize="0"/>
          <p:nvPr/>
        </p:nvPicPr>
        <p:blipFill>
          <a:blip r:embed="rId5">
            <a:alphaModFix/>
          </a:blip>
          <a:stretch>
            <a:fillRect/>
          </a:stretch>
        </p:blipFill>
        <p:spPr>
          <a:xfrm>
            <a:off x="5473050" y="1325548"/>
            <a:ext cx="1181475" cy="412000"/>
          </a:xfrm>
          <a:prstGeom prst="rect">
            <a:avLst/>
          </a:prstGeom>
          <a:noFill/>
          <a:ln>
            <a:noFill/>
          </a:ln>
        </p:spPr>
      </p:pic>
      <p:pic>
        <p:nvPicPr>
          <p:cNvPr id="125" name="Google Shape;125;p18"/>
          <p:cNvPicPr preferRelativeResize="0"/>
          <p:nvPr/>
        </p:nvPicPr>
        <p:blipFill>
          <a:blip r:embed="rId6">
            <a:alphaModFix/>
          </a:blip>
          <a:stretch>
            <a:fillRect/>
          </a:stretch>
        </p:blipFill>
        <p:spPr>
          <a:xfrm>
            <a:off x="5473050" y="1773500"/>
            <a:ext cx="2882650" cy="336185"/>
          </a:xfrm>
          <a:prstGeom prst="rect">
            <a:avLst/>
          </a:prstGeom>
          <a:noFill/>
          <a:ln>
            <a:noFill/>
          </a:ln>
        </p:spPr>
      </p:pic>
      <p:pic>
        <p:nvPicPr>
          <p:cNvPr id="126" name="Google Shape;126;p18"/>
          <p:cNvPicPr preferRelativeResize="0"/>
          <p:nvPr/>
        </p:nvPicPr>
        <p:blipFill>
          <a:blip r:embed="rId7">
            <a:alphaModFix/>
          </a:blip>
          <a:stretch>
            <a:fillRect/>
          </a:stretch>
        </p:blipFill>
        <p:spPr>
          <a:xfrm>
            <a:off x="6632853" y="1325550"/>
            <a:ext cx="1722847" cy="41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