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62" r:id="rId2"/>
    <p:sldId id="259" r:id="rId3"/>
    <p:sldId id="263" r:id="rId4"/>
    <p:sldId id="261" r:id="rId5"/>
    <p:sldId id="264" r:id="rId6"/>
    <p:sldId id="257" r:id="rId7"/>
    <p:sldId id="270" r:id="rId8"/>
    <p:sldId id="267" r:id="rId9"/>
    <p:sldId id="271"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roduction" id="{1BD0E75E-ED94-4F88-B8E9-853F85056D5F}">
          <p14:sldIdLst>
            <p14:sldId id="262"/>
            <p14:sldId id="259"/>
            <p14:sldId id="263"/>
            <p14:sldId id="261"/>
            <p14:sldId id="264"/>
            <p14:sldId id="257"/>
            <p14:sldId id="270"/>
            <p14:sldId id="267"/>
            <p14:sldId id="27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5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7D9F59-1E10-4A9B-A1B9-2BAC453C0211}" type="datetimeFigureOut">
              <a:rPr lang="en-US" smtClean="0"/>
              <a:t>10/17/2024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1C0B06-3340-4109-9BB8-90BBDABABCD8}" type="slidenum">
              <a:rPr lang="en-US" smtClean="0"/>
              <a:t>‹#›</a:t>
            </a:fld>
            <a:endParaRPr lang="en-US"/>
          </a:p>
        </p:txBody>
      </p:sp>
    </p:spTree>
    <p:extLst>
      <p:ext uri="{BB962C8B-B14F-4D97-AF65-F5344CB8AC3E}">
        <p14:creationId xmlns:p14="http://schemas.microsoft.com/office/powerpoint/2010/main" val="169821173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E6848-630C-4143-931A-3482CD985CE7}"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B949A-DC14-404E-98B4-A4D89143D60E}" type="slidenum">
              <a:rPr lang="en-US" smtClean="0"/>
              <a:t>‹#›</a:t>
            </a:fld>
            <a:endParaRPr lang="en-US"/>
          </a:p>
        </p:txBody>
      </p:sp>
    </p:spTree>
    <p:extLst>
      <p:ext uri="{BB962C8B-B14F-4D97-AF65-F5344CB8AC3E}">
        <p14:creationId xmlns:p14="http://schemas.microsoft.com/office/powerpoint/2010/main" val="378405754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A4D39-3DF9-45F0-B12A-A60F2B84AF00}" type="datetime1">
              <a:rPr lang="en-US" smtClean="0"/>
              <a:t>10/17/2024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3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10A5-7694-4E6D-B9EB-5FED3A264B2B}" type="datetime1">
              <a:rPr lang="en-US" smtClean="0"/>
              <a:t>10/17/2024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30425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15FEA-70C5-4284-AE7E-C5E02B60CA1B}" type="datetime1">
              <a:rPr lang="en-US" smtClean="0"/>
              <a:t>10/17/2024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14424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0A95E-1C47-4CEF-BFBB-0974FDB304DB}" type="datetime1">
              <a:rPr lang="en-US" smtClean="0"/>
              <a:t>10/17/2024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5402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88B2C4-D439-45A3-A117-51F3E01B60C3}" type="datetime1">
              <a:rPr lang="en-US" smtClean="0"/>
              <a:t>10/17/2024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10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67F6E-A66B-4381-8A2C-3486C09D598B}" type="datetime1">
              <a:rPr lang="en-US" smtClean="0"/>
              <a:t>10/17/2024</a:t>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5777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6E20F-C7C1-4D22-8980-41122AA8A602}" type="datetime1">
              <a:rPr lang="en-US" smtClean="0"/>
              <a:t>10/17/2024</a:t>
            </a:fld>
            <a:endParaRPr lang="en-US"/>
          </a:p>
        </p:txBody>
      </p:sp>
      <p:sp>
        <p:nvSpPr>
          <p:cNvPr id="8" name="Footer Placeholder 7"/>
          <p:cNvSpPr>
            <a:spLocks noGrp="1"/>
          </p:cNvSpPr>
          <p:nvPr>
            <p:ph type="ftr" sz="quarter" idx="11"/>
          </p:nvPr>
        </p:nvSpPr>
        <p:spPr/>
        <p:txBody>
          <a:bodyPr/>
          <a:lstStyle/>
          <a:p>
            <a:r>
              <a:rPr lang="en-US"/>
              <a:t>Department of Computer Science &amp; Engineering ,CSPIT</a:t>
            </a:r>
          </a:p>
        </p:txBody>
      </p:sp>
      <p:sp>
        <p:nvSpPr>
          <p:cNvPr id="9" name="Slide Number Placeholder 8"/>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97745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8222F-A0B4-4627-BA7D-1684A17AC69B}" type="datetime1">
              <a:rPr lang="en-US" smtClean="0"/>
              <a:t>10/17/2024</a:t>
            </a:fld>
            <a:endParaRPr lang="en-US"/>
          </a:p>
        </p:txBody>
      </p:sp>
      <p:sp>
        <p:nvSpPr>
          <p:cNvPr id="4" name="Footer Placeholder 3"/>
          <p:cNvSpPr>
            <a:spLocks noGrp="1"/>
          </p:cNvSpPr>
          <p:nvPr>
            <p:ph type="ftr" sz="quarter" idx="11"/>
          </p:nvPr>
        </p:nvSpPr>
        <p:spPr/>
        <p:txBody>
          <a:bodyPr/>
          <a:lstStyle/>
          <a:p>
            <a:r>
              <a:rPr lang="en-US"/>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380486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57C41A-BDE4-4D8F-A183-1217B30E28B4}" type="datetime1">
              <a:rPr lang="en-US" smtClean="0"/>
              <a:t>10/17/2024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,CSPIT</a:t>
            </a:r>
          </a:p>
        </p:txBody>
      </p:sp>
      <p:sp>
        <p:nvSpPr>
          <p:cNvPr id="9" name="Slide Number Placeholder 8"/>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11009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31206F-3307-4F0F-A434-2A5B37659217}" type="datetime1">
              <a:rPr lang="en-US" smtClean="0"/>
              <a:t>10/17/2024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2F294B-B6A8-44F3-8A3C-0EE5B1E3450E}" type="slidenum">
              <a:rPr lang="en-US" smtClean="0"/>
              <a:t>‹#›</a:t>
            </a:fld>
            <a:endParaRPr lang="en-US"/>
          </a:p>
        </p:txBody>
      </p:sp>
    </p:spTree>
    <p:extLst>
      <p:ext uri="{BB962C8B-B14F-4D97-AF65-F5344CB8AC3E}">
        <p14:creationId xmlns:p14="http://schemas.microsoft.com/office/powerpoint/2010/main" val="280701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F0B680-DFE7-47E7-8C10-791358E93EC8}" type="datetime1">
              <a:rPr lang="en-US" smtClean="0"/>
              <a:t>10/17/2024</a:t>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63362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1EE931B-43B2-469F-93B9-3C56D1192037}" type="datetime1">
              <a:rPr lang="en-US" smtClean="0"/>
              <a:t>10/17/2024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,CSPIT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2F294B-B6A8-44F3-8A3C-0EE5B1E3450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207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lh3.googleusercontent.com/u8VOGbVdr8yb_UrbvDh9ji3CIClnGleLjrFE8KLXDdSKrm4dbvJ-ZUoIrM3CfE9QGA7fzm9dVC2MsfGVbMf1pWkZfj25zYUUG_sDjlhhCuzhcfQC37-CU_5Ttu9P9-p7S_mBoX59q6bbfeUTsaBKS4w4BRbHhaEl7nJZlsxfSaiaHiZQ7SihI3KxEME0GoyUACV0nAbG2A"/>
          <p:cNvSpPr>
            <a:spLocks noGrp="1" noChangeAspect="1" noChangeArrowheads="1"/>
          </p:cNvSpPr>
          <p:nvPr>
            <p:ph type="ctrTitle"/>
          </p:nvPr>
        </p:nvSpPr>
        <p:spPr bwMode="auto">
          <a:xfrm>
            <a:off x="1154083" y="740099"/>
            <a:ext cx="10058400" cy="3566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br>
              <a:rPr lang="en-US" dirty="0"/>
            </a:br>
            <a:r>
              <a:rPr lang="en-US" dirty="0"/>
              <a:t>			 </a:t>
            </a:r>
            <a:r>
              <a:rPr lang="en-US" sz="5000" b="1" dirty="0"/>
              <a:t>Labour Chowk</a:t>
            </a:r>
            <a:r>
              <a:rPr lang="en-US" sz="2800" dirty="0">
                <a:latin typeface="+mn-lt"/>
              </a:rPr>
              <a:t>				</a:t>
            </a:r>
            <a:br>
              <a:rPr lang="en-US" sz="2800" dirty="0">
                <a:latin typeface="+mn-lt"/>
              </a:rPr>
            </a:br>
            <a:r>
              <a:rPr lang="en-US" sz="2800" dirty="0">
                <a:latin typeface="+mn-lt"/>
              </a:rPr>
              <a:t>			               </a:t>
            </a:r>
            <a:r>
              <a:rPr lang="en-US" sz="2000" dirty="0">
                <a:latin typeface="+mn-lt"/>
              </a:rPr>
              <a:t>SGP-1(CSE204)</a:t>
            </a:r>
          </a:p>
        </p:txBody>
      </p:sp>
      <p:pic>
        <p:nvPicPr>
          <p:cNvPr id="7" name="Picture 6" descr="https://lh3.googleusercontent.com/u8VOGbVdr8yb_UrbvDh9ji3CIClnGleLjrFE8KLXDdSKrm4dbvJ-ZUoIrM3CfE9QGA7fzm9dVC2MsfGVbMf1pWkZfj25zYUUG_sDjlhhCuzhcfQC37-CU_5Ttu9P9-p7S_mBoX59q6bbfeUTsaBKS4w4BRbHhaEl7nJZlsxfSaiaHiZQ7SihI3KxEME0GoyUACV0nAbG2A"/>
          <p:cNvPicPr/>
          <p:nvPr/>
        </p:nvPicPr>
        <p:blipFill>
          <a:blip r:embed="rId2">
            <a:extLst>
              <a:ext uri="{28A0092B-C50C-407E-A947-70E740481C1C}">
                <a14:useLocalDpi xmlns:a14="http://schemas.microsoft.com/office/drawing/2010/main" val="0"/>
              </a:ext>
            </a:extLst>
          </a:blip>
          <a:srcRect/>
          <a:stretch>
            <a:fillRect/>
          </a:stretch>
        </p:blipFill>
        <p:spPr bwMode="auto">
          <a:xfrm>
            <a:off x="4025245" y="996089"/>
            <a:ext cx="3875931" cy="996036"/>
          </a:xfrm>
          <a:prstGeom prst="rect">
            <a:avLst/>
          </a:prstGeom>
          <a:noFill/>
          <a:ln>
            <a:noFill/>
          </a:ln>
        </p:spPr>
      </p:pic>
      <p:pic>
        <p:nvPicPr>
          <p:cNvPr id="8" name="Picture 7" descr="https://lh4.googleusercontent.com/IIp9INQtNAkGyRWg-uaA-aP46AG9XReZpFHTPkJdyD4rCWvI6U47zA6JCDIoiaYIbWZbPe-hO4M0hRZsggrR8PkIKUdOOMehx8FhMAqDUxwkT4kQv84Fv_GbpmfcILudMPQZZQXk6V6AM2ao03dPD8xNpkOrVoK3j0-pBdCY-iyCeAqDNXXnbhwJw9oqsqYZkpYIh-Q6JA"/>
          <p:cNvPicPr/>
          <p:nvPr/>
        </p:nvPicPr>
        <p:blipFill>
          <a:blip r:embed="rId3">
            <a:extLst>
              <a:ext uri="{28A0092B-C50C-407E-A947-70E740481C1C}">
                <a14:useLocalDpi xmlns:a14="http://schemas.microsoft.com/office/drawing/2010/main" val="0"/>
              </a:ext>
            </a:extLst>
          </a:blip>
          <a:srcRect/>
          <a:stretch>
            <a:fillRect/>
          </a:stretch>
        </p:blipFill>
        <p:spPr bwMode="auto">
          <a:xfrm>
            <a:off x="525759" y="593807"/>
            <a:ext cx="1375937" cy="1181502"/>
          </a:xfrm>
          <a:prstGeom prst="rect">
            <a:avLst/>
          </a:prstGeom>
          <a:noFill/>
          <a:ln>
            <a:noFill/>
          </a:ln>
        </p:spPr>
      </p:pic>
      <p:sp>
        <p:nvSpPr>
          <p:cNvPr id="9" name="Footer Placeholder 8"/>
          <p:cNvSpPr>
            <a:spLocks noGrp="1"/>
          </p:cNvSpPr>
          <p:nvPr>
            <p:ph type="ftr" sz="quarter" idx="11"/>
          </p:nvPr>
        </p:nvSpPr>
        <p:spPr/>
        <p:txBody>
          <a:bodyPr/>
          <a:lstStyle/>
          <a:p>
            <a:r>
              <a:rPr lang="en-US" sz="1100" dirty="0"/>
              <a:t>Department of Computer Science &amp; Engineering ,CSPIT</a:t>
            </a:r>
          </a:p>
        </p:txBody>
      </p:sp>
      <p:sp>
        <p:nvSpPr>
          <p:cNvPr id="10" name="Slide Number Placeholder 9"/>
          <p:cNvSpPr>
            <a:spLocks noGrp="1"/>
          </p:cNvSpPr>
          <p:nvPr>
            <p:ph type="sldNum" sz="quarter" idx="12"/>
          </p:nvPr>
        </p:nvSpPr>
        <p:spPr/>
        <p:txBody>
          <a:bodyPr/>
          <a:lstStyle/>
          <a:p>
            <a:fld id="{252F294B-B6A8-44F3-8A3C-0EE5B1E3450E}" type="slidenum">
              <a:rPr lang="en-US" smtClean="0"/>
              <a:t>1</a:t>
            </a:fld>
            <a:endParaRPr lang="en-US"/>
          </a:p>
        </p:txBody>
      </p:sp>
      <p:sp>
        <p:nvSpPr>
          <p:cNvPr id="4" name="Rectangle 3"/>
          <p:cNvSpPr/>
          <p:nvPr/>
        </p:nvSpPr>
        <p:spPr>
          <a:xfrm>
            <a:off x="7070102" y="4714310"/>
            <a:ext cx="4989107" cy="2010807"/>
          </a:xfrm>
          <a:prstGeom prst="rect">
            <a:avLst/>
          </a:prstGeom>
        </p:spPr>
        <p:txBody>
          <a:bodyPr wrap="square">
            <a:spAutoFit/>
          </a:bodyPr>
          <a:lstStyle/>
          <a:p>
            <a:r>
              <a:rPr lang="en-US" dirty="0">
                <a:solidFill>
                  <a:srgbClr val="000000"/>
                </a:solidFill>
                <a:latin typeface="Calibri" panose="020F0502020204030204" pitchFamily="34" charset="0"/>
              </a:rPr>
              <a:t>Team Members : Charmi Dodiya (23CS021)</a:t>
            </a:r>
            <a:endParaRPr lang="en-US" dirty="0"/>
          </a:p>
          <a:p>
            <a:pPr>
              <a:spcBef>
                <a:spcPts val="1000"/>
              </a:spcBef>
            </a:pPr>
            <a:r>
              <a:rPr lang="en-US" dirty="0">
                <a:solidFill>
                  <a:srgbClr val="000000"/>
                </a:solidFill>
                <a:latin typeface="Calibri" panose="020F0502020204030204" pitchFamily="34" charset="0"/>
              </a:rPr>
              <a:t>  			     Sarah Kamdar (23CS031)</a:t>
            </a:r>
            <a:endParaRPr lang="en-US" dirty="0"/>
          </a:p>
          <a:p>
            <a:pPr>
              <a:spcBef>
                <a:spcPts val="1000"/>
              </a:spcBef>
            </a:pPr>
            <a:r>
              <a:rPr lang="en-US" dirty="0"/>
              <a:t>			     Krina Lakhani (23CS038)</a:t>
            </a:r>
            <a:br>
              <a:rPr lang="en-US" dirty="0"/>
            </a:br>
            <a:r>
              <a:rPr lang="en-US" dirty="0">
                <a:solidFill>
                  <a:srgbClr val="000000"/>
                </a:solidFill>
                <a:latin typeface="Calibri" panose="020F0502020204030204" pitchFamily="34" charset="0"/>
              </a:rPr>
              <a:t>      </a:t>
            </a:r>
            <a:endParaRPr lang="en-US" dirty="0"/>
          </a:p>
          <a:p>
            <a:br>
              <a:rPr lang="en-US" dirty="0"/>
            </a:br>
            <a:endParaRPr lang="en-US" dirty="0"/>
          </a:p>
        </p:txBody>
      </p:sp>
      <p:sp>
        <p:nvSpPr>
          <p:cNvPr id="6" name="Rectangle 5"/>
          <p:cNvSpPr/>
          <p:nvPr/>
        </p:nvSpPr>
        <p:spPr>
          <a:xfrm>
            <a:off x="389641" y="4743498"/>
            <a:ext cx="6096000" cy="923330"/>
          </a:xfrm>
          <a:prstGeom prst="rect">
            <a:avLst/>
          </a:prstGeom>
        </p:spPr>
        <p:txBody>
          <a:bodyPr>
            <a:spAutoFit/>
          </a:bodyPr>
          <a:lstStyle/>
          <a:p>
            <a:r>
              <a:rPr lang="en-US" dirty="0">
                <a:solidFill>
                  <a:srgbClr val="000000"/>
                </a:solidFill>
                <a:latin typeface="Calibri" panose="020F0502020204030204" pitchFamily="34" charset="0"/>
              </a:rPr>
              <a:t>Guided By : Dharmendrasinh Rathod</a:t>
            </a:r>
            <a:endParaRPr lang="en-US" dirty="0"/>
          </a:p>
          <a:p>
            <a:br>
              <a:rPr lang="en-US" dirty="0"/>
            </a:br>
            <a:endParaRPr lang="en-US" dirty="0"/>
          </a:p>
        </p:txBody>
      </p:sp>
    </p:spTree>
    <p:extLst>
      <p:ext uri="{BB962C8B-B14F-4D97-AF65-F5344CB8AC3E}">
        <p14:creationId xmlns:p14="http://schemas.microsoft.com/office/powerpoint/2010/main" val="50460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487" y="418488"/>
            <a:ext cx="10058400" cy="1146543"/>
          </a:xfrm>
        </p:spPr>
        <p:txBody>
          <a:bodyPr/>
          <a:lstStyle/>
          <a:p>
            <a:r>
              <a:rPr lang="en-US" dirty="0">
                <a:solidFill>
                  <a:schemeClr val="accent1">
                    <a:lumMod val="75000"/>
                  </a:schemeClr>
                </a:solidFill>
              </a:rPr>
              <a:t>References</a:t>
            </a:r>
          </a:p>
        </p:txBody>
      </p:sp>
      <p:sp>
        <p:nvSpPr>
          <p:cNvPr id="4" name="Footer Placeholder 3"/>
          <p:cNvSpPr>
            <a:spLocks noGrp="1"/>
          </p:cNvSpPr>
          <p:nvPr>
            <p:ph type="ftr" sz="quarter" idx="11"/>
          </p:nvPr>
        </p:nvSpPr>
        <p:spPr>
          <a:xfrm>
            <a:off x="3469369" y="6459784"/>
            <a:ext cx="4822804" cy="365125"/>
          </a:xfrm>
        </p:spPr>
        <p:txBody>
          <a:bodyPr/>
          <a:lstStyle/>
          <a:p>
            <a:r>
              <a:rPr lang="en-US" sz="1100" dirty="0"/>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10</a:t>
            </a:fld>
            <a:endParaRPr lang="en-US"/>
          </a:p>
        </p:txBody>
      </p:sp>
      <p:sp>
        <p:nvSpPr>
          <p:cNvPr id="7" name="TextBox 6">
            <a:extLst>
              <a:ext uri="{FF2B5EF4-FFF2-40B4-BE49-F238E27FC236}">
                <a16:creationId xmlns:a16="http://schemas.microsoft.com/office/drawing/2014/main" id="{BCF1CF4E-DDCF-1755-D723-A8464D846094}"/>
              </a:ext>
            </a:extLst>
          </p:cNvPr>
          <p:cNvSpPr txBox="1"/>
          <p:nvPr/>
        </p:nvSpPr>
        <p:spPr>
          <a:xfrm>
            <a:off x="1142538" y="2105859"/>
            <a:ext cx="8757920" cy="2923877"/>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Research Papers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Kumar, S. et al. (2023). "Digital Transformation of Labor Markets" International Journal of Labor Economics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Singh, R. (2024). "Impact of Technology on Informal Work Sector" Digital Economy Review</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Online Platforms &amp; Studies </a:t>
            </a:r>
            <a:r>
              <a:rPr lang="en-IN"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World Bank Report 2023: "Digital Labor Platforms"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ILO Study: "Future of Work in Digital Age"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McKinsey Global Institute: "Digital Labor Markets 2024"</a:t>
            </a:r>
          </a:p>
        </p:txBody>
      </p:sp>
    </p:spTree>
    <p:extLst>
      <p:ext uri="{BB962C8B-B14F-4D97-AF65-F5344CB8AC3E}">
        <p14:creationId xmlns:p14="http://schemas.microsoft.com/office/powerpoint/2010/main" val="70789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2F294B-B6A8-44F3-8A3C-0EE5B1E3450E}" type="slidenum">
              <a:rPr lang="en-US" smtClean="0"/>
              <a:t>2</a:t>
            </a:fld>
            <a:endParaRPr lang="en-US"/>
          </a:p>
        </p:txBody>
      </p:sp>
      <p:sp>
        <p:nvSpPr>
          <p:cNvPr id="5" name="Rectangle 4"/>
          <p:cNvSpPr/>
          <p:nvPr/>
        </p:nvSpPr>
        <p:spPr>
          <a:xfrm>
            <a:off x="782425" y="1082183"/>
            <a:ext cx="9492792" cy="4662815"/>
          </a:xfrm>
          <a:prstGeom prst="rect">
            <a:avLst/>
          </a:prstGeom>
        </p:spPr>
        <p:txBody>
          <a:bodyPr wrap="square">
            <a:spAutoFit/>
          </a:bodyPr>
          <a:lstStyle/>
          <a:p>
            <a:pPr lvl="0">
              <a:lnSpc>
                <a:spcPct val="150000"/>
              </a:lnSpc>
            </a:pPr>
            <a:endParaRPr lang="en-IN" dirty="0"/>
          </a:p>
          <a:p>
            <a:pPr marL="285750" lvl="0" indent="-285750">
              <a:lnSpc>
                <a:spcPct val="150000"/>
              </a:lnSpc>
              <a:buFont typeface="Wingdings" panose="05000000000000000000" pitchFamily="2" charset="2"/>
              <a:buChar char="q"/>
            </a:pPr>
            <a:r>
              <a:rPr lang="en-US" b="1" dirty="0"/>
              <a:t>INTRODUCTION</a:t>
            </a:r>
            <a:endParaRPr lang="en-IN" dirty="0"/>
          </a:p>
          <a:p>
            <a:pPr marL="285750" lvl="0" indent="-285750">
              <a:lnSpc>
                <a:spcPct val="150000"/>
              </a:lnSpc>
              <a:buFont typeface="Wingdings" panose="05000000000000000000" pitchFamily="2" charset="2"/>
              <a:buChar char="q"/>
            </a:pPr>
            <a:r>
              <a:rPr lang="en-US" b="1" dirty="0"/>
              <a:t>LITERATURE REVIEW</a:t>
            </a:r>
            <a:endParaRPr lang="en-IN" dirty="0"/>
          </a:p>
          <a:p>
            <a:pPr marL="285750" lvl="0" indent="-285750">
              <a:lnSpc>
                <a:spcPct val="150000"/>
              </a:lnSpc>
              <a:buFont typeface="Wingdings" panose="05000000000000000000" pitchFamily="2" charset="2"/>
              <a:buChar char="q"/>
            </a:pPr>
            <a:r>
              <a:rPr lang="en-US" b="1" dirty="0"/>
              <a:t>SYSTEM ANALYSIS</a:t>
            </a:r>
            <a:endParaRPr lang="en-IN" dirty="0"/>
          </a:p>
          <a:p>
            <a:pPr marL="285750" lvl="0" indent="-285750">
              <a:lnSpc>
                <a:spcPct val="150000"/>
              </a:lnSpc>
              <a:buFont typeface="Wingdings" panose="05000000000000000000" pitchFamily="2" charset="2"/>
              <a:buChar char="q"/>
            </a:pPr>
            <a:r>
              <a:rPr lang="en-US" b="1" dirty="0"/>
              <a:t>TECHNOLOGY STACK</a:t>
            </a:r>
            <a:endParaRPr lang="en-IN" dirty="0"/>
          </a:p>
          <a:p>
            <a:pPr marL="285750" lvl="0" indent="-285750">
              <a:lnSpc>
                <a:spcPct val="150000"/>
              </a:lnSpc>
              <a:buFont typeface="Wingdings" panose="05000000000000000000" pitchFamily="2" charset="2"/>
              <a:buChar char="q"/>
            </a:pPr>
            <a:r>
              <a:rPr lang="en-US" b="1" dirty="0"/>
              <a:t>SYSTEM DESIGN/Architecture Diagram</a:t>
            </a:r>
            <a:endParaRPr lang="en-IN" dirty="0"/>
          </a:p>
          <a:p>
            <a:pPr marL="285750" lvl="0" indent="-285750">
              <a:lnSpc>
                <a:spcPct val="150000"/>
              </a:lnSpc>
              <a:buFont typeface="Wingdings" panose="05000000000000000000" pitchFamily="2" charset="2"/>
              <a:buChar char="q"/>
            </a:pPr>
            <a:r>
              <a:rPr lang="en-US" b="1" dirty="0"/>
              <a:t>TESTING</a:t>
            </a:r>
            <a:endParaRPr lang="en-IN" dirty="0"/>
          </a:p>
          <a:p>
            <a:pPr marL="285750" lvl="0" indent="-285750">
              <a:lnSpc>
                <a:spcPct val="150000"/>
              </a:lnSpc>
              <a:buFont typeface="Wingdings" panose="05000000000000000000" pitchFamily="2" charset="2"/>
              <a:buChar char="q"/>
            </a:pPr>
            <a:r>
              <a:rPr lang="en-US" b="1" dirty="0"/>
              <a:t>RESULTS</a:t>
            </a:r>
            <a:endParaRPr lang="en-IN" dirty="0"/>
          </a:p>
          <a:p>
            <a:pPr marL="285750" lvl="0" indent="-285750">
              <a:lnSpc>
                <a:spcPct val="150000"/>
              </a:lnSpc>
              <a:buFont typeface="Wingdings" panose="05000000000000000000" pitchFamily="2" charset="2"/>
              <a:buChar char="q"/>
            </a:pPr>
            <a:r>
              <a:rPr lang="en-US" b="1" dirty="0"/>
              <a:t>CHALLENGES FACED</a:t>
            </a:r>
            <a:endParaRPr lang="en-IN" dirty="0"/>
          </a:p>
          <a:p>
            <a:pPr marL="285750" lvl="0" indent="-285750">
              <a:lnSpc>
                <a:spcPct val="150000"/>
              </a:lnSpc>
              <a:buFont typeface="Wingdings" panose="05000000000000000000" pitchFamily="2" charset="2"/>
              <a:buChar char="q"/>
            </a:pPr>
            <a:r>
              <a:rPr lang="en-US" b="1" dirty="0"/>
              <a:t>CONCLUSION AND FUTURE SCOPE</a:t>
            </a:r>
            <a:endParaRPr lang="en-IN" dirty="0"/>
          </a:p>
          <a:p>
            <a:pPr marL="285750" indent="-285750">
              <a:lnSpc>
                <a:spcPct val="150000"/>
              </a:lnSpc>
              <a:buFont typeface="Wingdings" panose="05000000000000000000" pitchFamily="2" charset="2"/>
              <a:buChar char="q"/>
            </a:pPr>
            <a:r>
              <a:rPr lang="en-US" b="1" dirty="0"/>
              <a:t>REFERENCES</a:t>
            </a:r>
            <a:endParaRPr lang="en-US" dirty="0"/>
          </a:p>
        </p:txBody>
      </p:sp>
      <p:sp>
        <p:nvSpPr>
          <p:cNvPr id="6" name="Footer Placeholder 8"/>
          <p:cNvSpPr txBox="1">
            <a:spLocks/>
          </p:cNvSpPr>
          <p:nvPr/>
        </p:nvSpPr>
        <p:spPr>
          <a:xfrm>
            <a:off x="3657905" y="645978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Department of Computer Science &amp; Engineering, CSPIT</a:t>
            </a:r>
          </a:p>
        </p:txBody>
      </p:sp>
      <p:sp>
        <p:nvSpPr>
          <p:cNvPr id="7" name="Rectangle 6"/>
          <p:cNvSpPr/>
          <p:nvPr/>
        </p:nvSpPr>
        <p:spPr>
          <a:xfrm>
            <a:off x="974103" y="620518"/>
            <a:ext cx="6096000" cy="584775"/>
          </a:xfrm>
          <a:prstGeom prst="rect">
            <a:avLst/>
          </a:prstGeom>
        </p:spPr>
        <p:txBody>
          <a:bodyPr>
            <a:spAutoFit/>
          </a:bodyPr>
          <a:lstStyle/>
          <a:p>
            <a:r>
              <a:rPr lang="en-US" sz="3200" dirty="0">
                <a:solidFill>
                  <a:schemeClr val="accent1">
                    <a:lumMod val="75000"/>
                  </a:schemeClr>
                </a:solidFill>
                <a:latin typeface="Calibri" panose="020F0502020204030204" pitchFamily="34" charset="0"/>
              </a:rPr>
              <a:t>Content of the Presentation</a:t>
            </a:r>
            <a:endParaRPr lang="en-US" dirty="0">
              <a:solidFill>
                <a:schemeClr val="accent1">
                  <a:lumMod val="75000"/>
                </a:schemeClr>
              </a:solidFill>
            </a:endParaRPr>
          </a:p>
        </p:txBody>
      </p:sp>
    </p:spTree>
    <p:extLst>
      <p:ext uri="{BB962C8B-B14F-4D97-AF65-F5344CB8AC3E}">
        <p14:creationId xmlns:p14="http://schemas.microsoft.com/office/powerpoint/2010/main" val="57555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Introduction</a:t>
            </a:r>
          </a:p>
        </p:txBody>
      </p:sp>
      <p:sp>
        <p:nvSpPr>
          <p:cNvPr id="3" name="Content Placeholder 2"/>
          <p:cNvSpPr>
            <a:spLocks noGrp="1"/>
          </p:cNvSpPr>
          <p:nvPr>
            <p:ph idx="1"/>
          </p:nvPr>
        </p:nvSpPr>
        <p:spPr/>
        <p:txBody>
          <a:bodyPr>
            <a:normAutofit/>
          </a:bodyPr>
          <a:lstStyle/>
          <a:p>
            <a:r>
              <a:rPr lang="en-US" sz="2300" b="1" dirty="0">
                <a:latin typeface="Times New Roman" panose="02020603050405020304" pitchFamily="18" charset="0"/>
                <a:cs typeface="Times New Roman" panose="02020603050405020304" pitchFamily="18" charset="0"/>
              </a:rPr>
              <a:t>Labour Chowk</a:t>
            </a:r>
            <a:r>
              <a:rPr lang="en-US" sz="2300" dirty="0">
                <a:latin typeface="Times New Roman" panose="02020603050405020304" pitchFamily="18" charset="0"/>
                <a:cs typeface="Times New Roman" panose="02020603050405020304" pitchFamily="18" charset="0"/>
              </a:rPr>
              <a:t> is an initiative aimed at bridging the gap between daily wage laborers and potential employers. The project seeks to digitize and streamline the traditional labor market, making it more accessible, efficient, and transparent.</a:t>
            </a:r>
          </a:p>
          <a:p>
            <a:pPr>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Objective: </a:t>
            </a:r>
            <a:r>
              <a:rPr lang="en-US" sz="2300" dirty="0">
                <a:latin typeface="Times New Roman" panose="02020603050405020304" pitchFamily="18" charset="0"/>
                <a:cs typeface="Times New Roman" panose="02020603050405020304" pitchFamily="18" charset="0"/>
              </a:rPr>
              <a:t>Empower Laborers, </a:t>
            </a:r>
            <a:r>
              <a:rPr lang="en-IN" sz="2300" dirty="0">
                <a:latin typeface="Times New Roman" panose="02020603050405020304" pitchFamily="18" charset="0"/>
                <a:cs typeface="Times New Roman" panose="02020603050405020304" pitchFamily="18" charset="0"/>
              </a:rPr>
              <a:t>Connect Employers and Laborers, Ensure Fair Wages, Improve Working Conditions.</a:t>
            </a:r>
          </a:p>
          <a:p>
            <a:pPr>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Key Features: </a:t>
            </a:r>
            <a:r>
              <a:rPr lang="en-IN" sz="2300" dirty="0">
                <a:latin typeface="Times New Roman" panose="02020603050405020304" pitchFamily="18" charset="0"/>
                <a:cs typeface="Times New Roman" panose="02020603050405020304" pitchFamily="18" charset="0"/>
              </a:rPr>
              <a:t>Labour Registration, Job Posting, Matching Algorithm, Rating and Feedback, Payment Integration, Resource Centre.</a:t>
            </a:r>
          </a:p>
          <a:p>
            <a:pPr>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Outline of the Project: </a:t>
            </a:r>
            <a:r>
              <a:rPr lang="en-IN" sz="2300" dirty="0">
                <a:latin typeface="Times New Roman" panose="02020603050405020304" pitchFamily="18" charset="0"/>
                <a:cs typeface="Times New Roman" panose="02020603050405020304" pitchFamily="18" charset="0"/>
              </a:rPr>
              <a:t>Project Planning and Research, Platform Development, Database and Security, Marketing and Outreach.</a:t>
            </a:r>
            <a:endParaRPr lang="en-IN" sz="2300" b="1" dirty="0">
              <a:latin typeface="Times New Roman" panose="02020603050405020304" pitchFamily="18" charset="0"/>
              <a:cs typeface="Times New Roman" panose="02020603050405020304" pitchFamily="18" charset="0"/>
            </a:endParaRPr>
          </a:p>
          <a:p>
            <a:endParaRPr lang="en-US" b="1" dirty="0"/>
          </a:p>
        </p:txBody>
      </p:sp>
      <p:sp>
        <p:nvSpPr>
          <p:cNvPr id="4" name="Footer Placeholder 3"/>
          <p:cNvSpPr>
            <a:spLocks noGrp="1"/>
          </p:cNvSpPr>
          <p:nvPr>
            <p:ph type="ftr" sz="quarter" idx="11"/>
          </p:nvPr>
        </p:nvSpPr>
        <p:spPr>
          <a:xfrm>
            <a:off x="3469369" y="6459784"/>
            <a:ext cx="4822804" cy="365125"/>
          </a:xfrm>
        </p:spPr>
        <p:txBody>
          <a:bodyPr/>
          <a:lstStyle/>
          <a:p>
            <a:r>
              <a:rPr lang="en-US" sz="1100" dirty="0"/>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3</a:t>
            </a:fld>
            <a:endParaRPr lang="en-US"/>
          </a:p>
        </p:txBody>
      </p:sp>
    </p:spTree>
    <p:extLst>
      <p:ext uri="{BB962C8B-B14F-4D97-AF65-F5344CB8AC3E}">
        <p14:creationId xmlns:p14="http://schemas.microsoft.com/office/powerpoint/2010/main" val="405854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487" y="418488"/>
            <a:ext cx="10058400" cy="1146543"/>
          </a:xfrm>
        </p:spPr>
        <p:txBody>
          <a:bodyPr/>
          <a:lstStyle/>
          <a:p>
            <a:r>
              <a:rPr lang="en-US" dirty="0">
                <a:solidFill>
                  <a:schemeClr val="accent1">
                    <a:lumMod val="75000"/>
                  </a:schemeClr>
                </a:solidFill>
              </a:rPr>
              <a:t>Literature Review</a:t>
            </a:r>
          </a:p>
        </p:txBody>
      </p:sp>
      <p:sp>
        <p:nvSpPr>
          <p:cNvPr id="4" name="Footer Placeholder 3"/>
          <p:cNvSpPr>
            <a:spLocks noGrp="1"/>
          </p:cNvSpPr>
          <p:nvPr>
            <p:ph type="ftr" sz="quarter" idx="11"/>
          </p:nvPr>
        </p:nvSpPr>
        <p:spPr>
          <a:xfrm>
            <a:off x="3469369" y="6459784"/>
            <a:ext cx="4822804" cy="365125"/>
          </a:xfrm>
        </p:spPr>
        <p:txBody>
          <a:bodyPr/>
          <a:lstStyle/>
          <a:p>
            <a:r>
              <a:rPr lang="en-US" sz="1100" dirty="0"/>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4</a:t>
            </a:fld>
            <a:endParaRPr lang="en-US"/>
          </a:p>
        </p:txBody>
      </p:sp>
      <p:sp>
        <p:nvSpPr>
          <p:cNvPr id="14" name="TextBox 13">
            <a:extLst>
              <a:ext uri="{FF2B5EF4-FFF2-40B4-BE49-F238E27FC236}">
                <a16:creationId xmlns:a16="http://schemas.microsoft.com/office/drawing/2014/main" id="{2515D2D7-2A6B-8F9C-68A9-AF7F70FF5FDF}"/>
              </a:ext>
            </a:extLst>
          </p:cNvPr>
          <p:cNvSpPr txBox="1"/>
          <p:nvPr/>
        </p:nvSpPr>
        <p:spPr>
          <a:xfrm>
            <a:off x="1088487" y="1873155"/>
            <a:ext cx="9856603" cy="3693319"/>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Digital Labor Market Studies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65% informal workers own smartphones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40% efficiency improvement through digital platforms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25-30% increase in worker earnings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Key Research Findings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Traditional markets face information gaps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demand for on-demand labor services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Growing digital literacy among workers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Critical Success Factors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Mobile-first approach</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Trust &amp; safety mechanisms</a:t>
            </a:r>
          </a:p>
        </p:txBody>
      </p:sp>
    </p:spTree>
    <p:extLst>
      <p:ext uri="{BB962C8B-B14F-4D97-AF65-F5344CB8AC3E}">
        <p14:creationId xmlns:p14="http://schemas.microsoft.com/office/powerpoint/2010/main" val="103807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487" y="418488"/>
            <a:ext cx="10058400" cy="1146543"/>
          </a:xfrm>
        </p:spPr>
        <p:txBody>
          <a:bodyPr/>
          <a:lstStyle/>
          <a:p>
            <a:r>
              <a:rPr lang="en-US" dirty="0">
                <a:solidFill>
                  <a:schemeClr val="accent1">
                    <a:lumMod val="75000"/>
                  </a:schemeClr>
                </a:solidFill>
              </a:rPr>
              <a:t>System Analysis</a:t>
            </a:r>
          </a:p>
        </p:txBody>
      </p:sp>
      <p:sp>
        <p:nvSpPr>
          <p:cNvPr id="4" name="Footer Placeholder 3"/>
          <p:cNvSpPr>
            <a:spLocks noGrp="1"/>
          </p:cNvSpPr>
          <p:nvPr>
            <p:ph type="ftr" sz="quarter" idx="11"/>
          </p:nvPr>
        </p:nvSpPr>
        <p:spPr>
          <a:xfrm>
            <a:off x="3469369" y="6459784"/>
            <a:ext cx="4822804" cy="365125"/>
          </a:xfrm>
        </p:spPr>
        <p:txBody>
          <a:bodyPr/>
          <a:lstStyle/>
          <a:p>
            <a:r>
              <a:rPr lang="en-US" sz="1100" dirty="0"/>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5</a:t>
            </a:fld>
            <a:endParaRPr lang="en-US"/>
          </a:p>
        </p:txBody>
      </p:sp>
      <p:sp>
        <p:nvSpPr>
          <p:cNvPr id="6" name="TextBox 5">
            <a:extLst>
              <a:ext uri="{FF2B5EF4-FFF2-40B4-BE49-F238E27FC236}">
                <a16:creationId xmlns:a16="http://schemas.microsoft.com/office/drawing/2014/main" id="{EDA82CE2-C350-4E2C-2390-8A5B34791351}"/>
              </a:ext>
            </a:extLst>
          </p:cNvPr>
          <p:cNvSpPr txBox="1"/>
          <p:nvPr/>
        </p:nvSpPr>
        <p:spPr>
          <a:xfrm>
            <a:off x="1168001" y="1893047"/>
            <a:ext cx="8053525" cy="3477875"/>
          </a:xfrm>
          <a:prstGeom prst="rect">
            <a:avLst/>
          </a:prstGeom>
          <a:noFill/>
        </p:spPr>
        <p:txBody>
          <a:bodyPr wrap="square">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Web Platform </a:t>
            </a:r>
          </a:p>
          <a:p>
            <a:pPr marL="800100" lvl="1"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User Registration &amp; Authentication</a:t>
            </a:r>
          </a:p>
          <a:p>
            <a:pPr marL="800100" lvl="1"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Profile Management</a:t>
            </a:r>
          </a:p>
          <a:p>
            <a:pPr marL="800100" lvl="1"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Job Posting/Matching</a:t>
            </a:r>
          </a:p>
          <a:p>
            <a:pPr marL="800100" lvl="1"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Rating &amp; Review System</a:t>
            </a:r>
          </a:p>
          <a:p>
            <a:pPr marL="800100" lvl="1"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Payment Gateway</a:t>
            </a:r>
          </a:p>
          <a:p>
            <a:pPr marL="800100" lvl="1"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Secure Transactions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Laborers/Workers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Employers/Customers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Admin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Payment System</a:t>
            </a:r>
          </a:p>
        </p:txBody>
      </p:sp>
    </p:spTree>
    <p:extLst>
      <p:ext uri="{BB962C8B-B14F-4D97-AF65-F5344CB8AC3E}">
        <p14:creationId xmlns:p14="http://schemas.microsoft.com/office/powerpoint/2010/main" val="182753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2F294B-B6A8-44F3-8A3C-0EE5B1E3450E}" type="slidenum">
              <a:rPr lang="en-US" smtClean="0"/>
              <a:t>6</a:t>
            </a:fld>
            <a:endParaRPr lang="en-US"/>
          </a:p>
        </p:txBody>
      </p:sp>
      <p:sp>
        <p:nvSpPr>
          <p:cNvPr id="4" name="Google Shape;217;p2"/>
          <p:cNvSpPr txBox="1">
            <a:spLocks/>
          </p:cNvSpPr>
          <p:nvPr/>
        </p:nvSpPr>
        <p:spPr>
          <a:xfrm>
            <a:off x="964023" y="879063"/>
            <a:ext cx="5534431" cy="610863"/>
          </a:xfrm>
          <a:prstGeom prst="rect">
            <a:avLst/>
          </a:prstGeom>
          <a:noFill/>
          <a:ln>
            <a:noFill/>
          </a:ln>
        </p:spPr>
        <p:txBody>
          <a:bodyPr spcFirstLastPara="1" wrap="square" lIns="0" tIns="0" rIns="0" bIns="0" anchor="b"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chemeClr val="dk1"/>
              </a:buClr>
              <a:buSzPct val="100000"/>
              <a:buFont typeface="Franklin Gothic"/>
              <a:buNone/>
            </a:pPr>
            <a:r>
              <a:rPr lang="en-US" sz="3200" b="1" dirty="0">
                <a:solidFill>
                  <a:schemeClr val="accent1">
                    <a:lumMod val="75000"/>
                  </a:schemeClr>
                </a:solidFill>
              </a:rPr>
              <a:t>Technology Stack</a:t>
            </a:r>
          </a:p>
        </p:txBody>
      </p:sp>
      <p:sp>
        <p:nvSpPr>
          <p:cNvPr id="7" name="Google Shape;222;p2"/>
          <p:cNvSpPr txBox="1"/>
          <p:nvPr/>
        </p:nvSpPr>
        <p:spPr>
          <a:xfrm>
            <a:off x="964023" y="1852634"/>
            <a:ext cx="9340867" cy="315273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marR="0" lvl="0" indent="-285750" algn="l" rtl="0">
              <a:lnSpc>
                <a:spcPct val="100000"/>
              </a:lnSpc>
              <a:spcBef>
                <a:spcPts val="1000"/>
              </a:spcBef>
              <a:spcAft>
                <a:spcPts val="0"/>
              </a:spcAft>
              <a:buClr>
                <a:schemeClr val="dk1"/>
              </a:buClr>
              <a:buSzPts val="1600"/>
              <a:buFont typeface="Noto Sans Symbols"/>
              <a:buChar char="⮚"/>
            </a:pPr>
            <a:r>
              <a:rPr lang="en-US" sz="2800" i="0" dirty="0">
                <a:solidFill>
                  <a:schemeClr val="dk1"/>
                </a:solidFill>
                <a:latin typeface="Times New Roman" panose="02020603050405020304" pitchFamily="18" charset="0"/>
                <a:ea typeface="Libre Franklin"/>
                <a:cs typeface="Times New Roman" panose="02020603050405020304" pitchFamily="18" charset="0"/>
                <a:sym typeface="Libre Franklin"/>
              </a:rPr>
              <a:t>Frontend: HTML, CSS</a:t>
            </a:r>
            <a:r>
              <a:rPr lang="en-US" sz="2800" dirty="0">
                <a:solidFill>
                  <a:schemeClr val="dk1"/>
                </a:solidFill>
                <a:latin typeface="Times New Roman" panose="02020603050405020304" pitchFamily="18" charset="0"/>
                <a:ea typeface="Libre Franklin"/>
                <a:cs typeface="Times New Roman" panose="02020603050405020304" pitchFamily="18" charset="0"/>
                <a:sym typeface="Libre Franklin"/>
              </a:rPr>
              <a:t> </a:t>
            </a:r>
            <a:r>
              <a:rPr lang="en-US" sz="2800" i="0" dirty="0">
                <a:solidFill>
                  <a:schemeClr val="dk1"/>
                </a:solidFill>
                <a:latin typeface="Times New Roman" panose="02020603050405020304" pitchFamily="18" charset="0"/>
                <a:ea typeface="Libre Franklin"/>
                <a:cs typeface="Times New Roman" panose="02020603050405020304" pitchFamily="18" charset="0"/>
                <a:sym typeface="Libre Franklin"/>
              </a:rPr>
              <a:t> and </a:t>
            </a:r>
            <a:r>
              <a:rPr lang="en-US" sz="2800" dirty="0">
                <a:solidFill>
                  <a:schemeClr val="dk1"/>
                </a:solidFill>
                <a:latin typeface="Times New Roman" panose="02020603050405020304" pitchFamily="18" charset="0"/>
                <a:ea typeface="Libre Franklin"/>
                <a:cs typeface="Times New Roman" panose="02020603050405020304" pitchFamily="18" charset="0"/>
                <a:sym typeface="Libre Franklin"/>
              </a:rPr>
              <a:t>Java Script</a:t>
            </a:r>
            <a:endParaRPr lang="en-US" sz="2800" i="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2800" dirty="0">
                <a:solidFill>
                  <a:schemeClr val="dk1"/>
                </a:solidFill>
                <a:latin typeface="Times New Roman" panose="02020603050405020304" pitchFamily="18" charset="0"/>
                <a:ea typeface="Libre Franklin"/>
                <a:cs typeface="Times New Roman" panose="02020603050405020304" pitchFamily="18" charset="0"/>
                <a:sym typeface="Libre Franklin"/>
              </a:rPr>
              <a:t>Backend: PHP</a:t>
            </a:r>
          </a:p>
          <a:p>
            <a:pPr marL="285750" marR="0" lvl="0" indent="-285750" algn="l" rtl="0">
              <a:lnSpc>
                <a:spcPct val="100000"/>
              </a:lnSpc>
              <a:spcBef>
                <a:spcPts val="1000"/>
              </a:spcBef>
              <a:spcAft>
                <a:spcPts val="0"/>
              </a:spcAft>
              <a:buClr>
                <a:schemeClr val="dk1"/>
              </a:buClr>
              <a:buSzPts val="1600"/>
              <a:buFont typeface="Noto Sans Symbols"/>
              <a:buChar char="⮚"/>
            </a:pPr>
            <a:r>
              <a:rPr lang="en-IN" sz="2800" dirty="0">
                <a:latin typeface="Times New Roman" panose="02020603050405020304" pitchFamily="18" charset="0"/>
                <a:cs typeface="Times New Roman" panose="02020603050405020304" pitchFamily="18" charset="0"/>
              </a:rPr>
              <a:t>Version Control and Collaboration</a:t>
            </a:r>
            <a:r>
              <a:rPr lang="en-US" sz="2800" i="0" dirty="0">
                <a:solidFill>
                  <a:schemeClr val="dk1"/>
                </a:solidFill>
                <a:latin typeface="Times New Roman" panose="02020603050405020304" pitchFamily="18" charset="0"/>
                <a:ea typeface="Libre Franklin"/>
                <a:cs typeface="Times New Roman" panose="02020603050405020304" pitchFamily="18" charset="0"/>
                <a:sym typeface="Libre Franklin"/>
              </a:rPr>
              <a:t>: GitHub</a:t>
            </a:r>
          </a:p>
          <a:p>
            <a:pPr marL="285750" marR="0" lvl="0" indent="-285750" algn="l" rtl="0">
              <a:lnSpc>
                <a:spcPct val="100000"/>
              </a:lnSpc>
              <a:spcBef>
                <a:spcPts val="1000"/>
              </a:spcBef>
              <a:spcAft>
                <a:spcPts val="0"/>
              </a:spcAft>
              <a:buClr>
                <a:schemeClr val="dk1"/>
              </a:buClr>
              <a:buSzPts val="1600"/>
              <a:buFont typeface="Noto Sans Symbols"/>
              <a:buChar char="⮚"/>
            </a:pPr>
            <a:r>
              <a:rPr lang="en-IN" sz="2800" dirty="0">
                <a:latin typeface="Times New Roman" panose="02020603050405020304" pitchFamily="18" charset="0"/>
                <a:cs typeface="Times New Roman" panose="02020603050405020304" pitchFamily="18" charset="0"/>
              </a:rPr>
              <a:t>Development Tools</a:t>
            </a:r>
            <a:r>
              <a:rPr lang="en-US" sz="2800" dirty="0">
                <a:solidFill>
                  <a:schemeClr val="dk1"/>
                </a:solidFill>
                <a:latin typeface="Times New Roman" panose="02020603050405020304" pitchFamily="18" charset="0"/>
                <a:cs typeface="Times New Roman" panose="02020603050405020304" pitchFamily="18" charset="0"/>
                <a:sym typeface="Libre Franklin"/>
              </a:rPr>
              <a:t>:</a:t>
            </a:r>
            <a:r>
              <a:rPr lang="en-IN" sz="2800" dirty="0">
                <a:latin typeface="Times New Roman" panose="02020603050405020304" pitchFamily="18" charset="0"/>
                <a:cs typeface="Times New Roman" panose="02020603050405020304" pitchFamily="18" charset="0"/>
              </a:rPr>
              <a:t>Visual Studio Code</a:t>
            </a:r>
            <a:endParaRPr sz="2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
        <p:nvSpPr>
          <p:cNvPr id="12" name="Footer Placeholder 8"/>
          <p:cNvSpPr>
            <a:spLocks noGrp="1"/>
          </p:cNvSpPr>
          <p:nvPr>
            <p:ph type="ftr" sz="quarter" idx="11"/>
          </p:nvPr>
        </p:nvSpPr>
        <p:spPr>
          <a:xfrm>
            <a:off x="3686185" y="6459785"/>
            <a:ext cx="4822804" cy="365125"/>
          </a:xfrm>
        </p:spPr>
        <p:txBody>
          <a:bodyPr/>
          <a:lstStyle/>
          <a:p>
            <a:r>
              <a:rPr lang="en-US" sz="1100" dirty="0"/>
              <a:t>Department of Computer Science &amp; Engineering ,CSPIT</a:t>
            </a:r>
          </a:p>
        </p:txBody>
      </p:sp>
    </p:spTree>
    <p:extLst>
      <p:ext uri="{BB962C8B-B14F-4D97-AF65-F5344CB8AC3E}">
        <p14:creationId xmlns:p14="http://schemas.microsoft.com/office/powerpoint/2010/main" val="116104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487" y="418488"/>
            <a:ext cx="10058400" cy="1146543"/>
          </a:xfrm>
        </p:spPr>
        <p:txBody>
          <a:bodyPr/>
          <a:lstStyle/>
          <a:p>
            <a:r>
              <a:rPr lang="en-US" dirty="0">
                <a:solidFill>
                  <a:schemeClr val="accent1">
                    <a:lumMod val="75000"/>
                  </a:schemeClr>
                </a:solidFill>
              </a:rPr>
              <a:t>Testing</a:t>
            </a:r>
          </a:p>
        </p:txBody>
      </p:sp>
      <p:sp>
        <p:nvSpPr>
          <p:cNvPr id="4" name="Footer Placeholder 3"/>
          <p:cNvSpPr>
            <a:spLocks noGrp="1"/>
          </p:cNvSpPr>
          <p:nvPr>
            <p:ph type="ftr" sz="quarter" idx="11"/>
          </p:nvPr>
        </p:nvSpPr>
        <p:spPr>
          <a:xfrm>
            <a:off x="3469369" y="6459784"/>
            <a:ext cx="4822804" cy="365125"/>
          </a:xfrm>
        </p:spPr>
        <p:txBody>
          <a:bodyPr/>
          <a:lstStyle/>
          <a:p>
            <a:r>
              <a:rPr lang="en-US" sz="1100" dirty="0"/>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7</a:t>
            </a:fld>
            <a:endParaRPr lang="en-US"/>
          </a:p>
        </p:txBody>
      </p:sp>
      <p:sp>
        <p:nvSpPr>
          <p:cNvPr id="6" name="TextBox 5">
            <a:extLst>
              <a:ext uri="{FF2B5EF4-FFF2-40B4-BE49-F238E27FC236}">
                <a16:creationId xmlns:a16="http://schemas.microsoft.com/office/drawing/2014/main" id="{97460BEE-CB1A-E7CB-1B0A-3D4CEF0E1A53}"/>
              </a:ext>
            </a:extLst>
          </p:cNvPr>
          <p:cNvSpPr txBox="1"/>
          <p:nvPr/>
        </p:nvSpPr>
        <p:spPr>
          <a:xfrm>
            <a:off x="1014130" y="2196488"/>
            <a:ext cx="9501469" cy="31700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Testing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responsiveness across devices (mobile, desktop).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 cross-browser compatibility (Chrome, Firefox, Safari).</a:t>
            </a:r>
          </a:p>
          <a:p>
            <a:pPr marL="0" marR="0" lvl="0" indent="0" algn="l" defTabSz="914400" rtl="0" eaLnBrk="0" fontAlgn="base" latinLnBrk="0" hangingPunct="0">
              <a:lnSpc>
                <a:spcPct val="100000"/>
              </a:lnSpc>
              <a:spcBef>
                <a:spcPct val="0"/>
              </a:spcBef>
              <a:spcAft>
                <a:spcPct val="0"/>
              </a:spcAft>
              <a:buClrTx/>
              <a:buSzTx/>
              <a:buFontTx/>
              <a:buChar char="•"/>
              <a:tabLst/>
            </a:pPr>
            <a:endParaRPr lang="en-IN"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Acceptance Testing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feedback from test users for usability improvements.</a:t>
            </a:r>
          </a:p>
          <a:p>
            <a:pPr marL="0" marR="0" lvl="0" indent="0" algn="l" defTabSz="914400" rtl="0" eaLnBrk="0" fontAlgn="base" latinLnBrk="0" hangingPunct="0">
              <a:lnSpc>
                <a:spcPct val="100000"/>
              </a:lnSpc>
              <a:spcBef>
                <a:spcPct val="0"/>
              </a:spcBef>
              <a:spcAft>
                <a:spcPct val="0"/>
              </a:spcAft>
              <a:buClrTx/>
              <a:buSzTx/>
              <a:buFontTx/>
              <a:buChar char="•"/>
              <a:tabLst/>
            </a:pPr>
            <a:r>
              <a:rPr lang="en-IN" sz="2000" dirty="0">
                <a:latin typeface="Times New Roman" panose="02020603050405020304" pitchFamily="18" charset="0"/>
                <a:cs typeface="Times New Roman" panose="02020603050405020304" pitchFamily="18" charset="0"/>
              </a:rPr>
              <a:t>Profile Creation</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Employer Hiring Process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Rating &amp; Review System</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Payment Processing</a:t>
            </a:r>
          </a:p>
        </p:txBody>
      </p:sp>
    </p:spTree>
    <p:extLst>
      <p:ext uri="{BB962C8B-B14F-4D97-AF65-F5344CB8AC3E}">
        <p14:creationId xmlns:p14="http://schemas.microsoft.com/office/powerpoint/2010/main" val="41998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487" y="418488"/>
            <a:ext cx="10058400" cy="1146543"/>
          </a:xfrm>
        </p:spPr>
        <p:txBody>
          <a:bodyPr/>
          <a:lstStyle/>
          <a:p>
            <a:r>
              <a:rPr lang="en-US" dirty="0">
                <a:solidFill>
                  <a:schemeClr val="accent1">
                    <a:lumMod val="75000"/>
                  </a:schemeClr>
                </a:solidFill>
              </a:rPr>
              <a:t>Challenges Faced</a:t>
            </a:r>
          </a:p>
        </p:txBody>
      </p:sp>
      <p:sp>
        <p:nvSpPr>
          <p:cNvPr id="4" name="Footer Placeholder 3"/>
          <p:cNvSpPr>
            <a:spLocks noGrp="1"/>
          </p:cNvSpPr>
          <p:nvPr>
            <p:ph type="ftr" sz="quarter" idx="11"/>
          </p:nvPr>
        </p:nvSpPr>
        <p:spPr>
          <a:xfrm>
            <a:off x="3469369" y="6459784"/>
            <a:ext cx="4822804" cy="365125"/>
          </a:xfrm>
        </p:spPr>
        <p:txBody>
          <a:bodyPr/>
          <a:lstStyle/>
          <a:p>
            <a:r>
              <a:rPr lang="en-US" sz="1100" dirty="0"/>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8</a:t>
            </a:fld>
            <a:endParaRPr lang="en-US"/>
          </a:p>
        </p:txBody>
      </p:sp>
      <p:sp>
        <p:nvSpPr>
          <p:cNvPr id="6" name="TextBox 5">
            <a:extLst>
              <a:ext uri="{FF2B5EF4-FFF2-40B4-BE49-F238E27FC236}">
                <a16:creationId xmlns:a16="http://schemas.microsoft.com/office/drawing/2014/main" id="{F0D41B5F-4358-15E2-E277-3DEFCE590EEF}"/>
              </a:ext>
            </a:extLst>
          </p:cNvPr>
          <p:cNvSpPr txBox="1"/>
          <p:nvPr/>
        </p:nvSpPr>
        <p:spPr>
          <a:xfrm>
            <a:off x="1088487" y="2151727"/>
            <a:ext cx="9247022" cy="25545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Complexity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responsive design across all devices.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Setting up Firebase and handling user data efficiently.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t>User Onboarding and Accessibility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dirty="0"/>
              <a:t>Ensuring easy sign-up and navigation for laborers, many of whom may not be tech-savvy.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Plans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secure payment gateway and enhancing checkout flow</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5349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523F-232A-8B24-527F-3D09A8082C4B}"/>
              </a:ext>
            </a:extLst>
          </p:cNvPr>
          <p:cNvSpPr>
            <a:spLocks noGrp="1"/>
          </p:cNvSpPr>
          <p:nvPr>
            <p:ph type="title"/>
          </p:nvPr>
        </p:nvSpPr>
        <p:spPr/>
        <p:txBody>
          <a:bodyPr>
            <a:normAutofit/>
          </a:bodyPr>
          <a:lstStyle/>
          <a:p>
            <a:r>
              <a:rPr lang="en-US" dirty="0">
                <a:solidFill>
                  <a:schemeClr val="accent1">
                    <a:lumMod val="75000"/>
                  </a:schemeClr>
                </a:solidFill>
              </a:rPr>
              <a:t>Conclusion and Future Scope </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B502D6B2-6545-7ED5-2C39-5CA0D707257E}"/>
              </a:ext>
            </a:extLst>
          </p:cNvPr>
          <p:cNvSpPr>
            <a:spLocks noGrp="1"/>
          </p:cNvSpPr>
          <p:nvPr>
            <p:ph idx="1"/>
          </p:nvPr>
        </p:nvSpPr>
        <p:spPr/>
        <p:txBody>
          <a:bodyPr/>
          <a:lstStyle/>
          <a:p>
            <a:pPr>
              <a:buFont typeface="Wingdings" panose="05000000000000000000" pitchFamily="2" charset="2"/>
              <a:buChar char="Ø"/>
            </a:pPr>
            <a:r>
              <a:rPr lang="en-US" sz="2600" dirty="0"/>
              <a:t>The </a:t>
            </a:r>
            <a:r>
              <a:rPr lang="en-US" sz="2600" dirty="0" err="1"/>
              <a:t>Labour</a:t>
            </a:r>
            <a:r>
              <a:rPr lang="en-US" sz="2600" dirty="0"/>
              <a:t> Chowk system addresses critical issues faced by daily wage laborers and employers by providing a digital platform that enhances visibility, efficiency, transparency, and fairness in the labor market. </a:t>
            </a:r>
          </a:p>
          <a:p>
            <a:endParaRPr lang="en-IN" dirty="0"/>
          </a:p>
        </p:txBody>
      </p:sp>
      <p:sp>
        <p:nvSpPr>
          <p:cNvPr id="4" name="Footer Placeholder 3">
            <a:extLst>
              <a:ext uri="{FF2B5EF4-FFF2-40B4-BE49-F238E27FC236}">
                <a16:creationId xmlns:a16="http://schemas.microsoft.com/office/drawing/2014/main" id="{E9682890-E378-F2CC-BAF0-7BD522361C59}"/>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BF4F95A6-FF07-4A6F-6231-ED38DA8D21A5}"/>
              </a:ext>
            </a:extLst>
          </p:cNvPr>
          <p:cNvSpPr>
            <a:spLocks noGrp="1"/>
          </p:cNvSpPr>
          <p:nvPr>
            <p:ph type="sldNum" sz="quarter" idx="12"/>
          </p:nvPr>
        </p:nvSpPr>
        <p:spPr/>
        <p:txBody>
          <a:bodyPr/>
          <a:lstStyle/>
          <a:p>
            <a:fld id="{252F294B-B6A8-44F3-8A3C-0EE5B1E3450E}" type="slidenum">
              <a:rPr lang="en-US" smtClean="0"/>
              <a:t>9</a:t>
            </a:fld>
            <a:endParaRPr lang="en-US"/>
          </a:p>
        </p:txBody>
      </p:sp>
      <p:sp>
        <p:nvSpPr>
          <p:cNvPr id="7" name="TextBox 6">
            <a:extLst>
              <a:ext uri="{FF2B5EF4-FFF2-40B4-BE49-F238E27FC236}">
                <a16:creationId xmlns:a16="http://schemas.microsoft.com/office/drawing/2014/main" id="{CB07DE16-6574-1FFC-9A09-5DAC880E9CBD}"/>
              </a:ext>
            </a:extLst>
          </p:cNvPr>
          <p:cNvSpPr txBox="1"/>
          <p:nvPr/>
        </p:nvSpPr>
        <p:spPr>
          <a:xfrm>
            <a:off x="1036320" y="3429000"/>
            <a:ext cx="6692261" cy="2277547"/>
          </a:xfrm>
          <a:prstGeom prst="rect">
            <a:avLst/>
          </a:prstGeom>
          <a:noFill/>
        </p:spPr>
        <p:txBody>
          <a:bodyPr wrap="square">
            <a:spAutoFit/>
          </a:bodyPr>
          <a:lstStyle/>
          <a:p>
            <a:r>
              <a:rPr lang="en-IN" sz="2200" b="1" dirty="0">
                <a:latin typeface="Times New Roman" panose="02020603050405020304" pitchFamily="18" charset="0"/>
                <a:cs typeface="Times New Roman" panose="02020603050405020304" pitchFamily="18" charset="0"/>
              </a:rPr>
              <a:t>Future Scope </a:t>
            </a:r>
            <a:r>
              <a:rPr lang="en-IN"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Different Language Support</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Mobile App Development</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Advanced Matching Algorithms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Expansion of User Base</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Partnerships with Local Governments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Skill training and Certification</a:t>
            </a:r>
          </a:p>
        </p:txBody>
      </p:sp>
    </p:spTree>
    <p:extLst>
      <p:ext uri="{BB962C8B-B14F-4D97-AF65-F5344CB8AC3E}">
        <p14:creationId xmlns:p14="http://schemas.microsoft.com/office/powerpoint/2010/main" val="14332600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516</TotalTime>
  <Words>629</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Franklin Gothic</vt:lpstr>
      <vt:lpstr>Libre Franklin</vt:lpstr>
      <vt:lpstr>Noto Sans Symbols</vt:lpstr>
      <vt:lpstr>Times New Roman</vt:lpstr>
      <vt:lpstr>Wingdings</vt:lpstr>
      <vt:lpstr>Retrospect</vt:lpstr>
      <vt:lpstr>     Labour Chowk                       SGP-1(CSE204)</vt:lpstr>
      <vt:lpstr>PowerPoint Presentation</vt:lpstr>
      <vt:lpstr>Introduction</vt:lpstr>
      <vt:lpstr>Literature Review</vt:lpstr>
      <vt:lpstr>System Analysis</vt:lpstr>
      <vt:lpstr>PowerPoint Presentation</vt:lpstr>
      <vt:lpstr>Testing</vt:lpstr>
      <vt:lpstr>Challenges Faced</vt:lpstr>
      <vt:lpstr>Conclusion and Future Scope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 Solanki</dc:creator>
  <cp:lastModifiedBy>Sarah Kamdar</cp:lastModifiedBy>
  <cp:revision>46</cp:revision>
  <dcterms:created xsi:type="dcterms:W3CDTF">2023-09-24T01:32:29Z</dcterms:created>
  <dcterms:modified xsi:type="dcterms:W3CDTF">2024-10-17T18:46:12Z</dcterms:modified>
</cp:coreProperties>
</file>