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983"/>
    <p:restoredTop sz="94650"/>
  </p:normalViewPr>
  <p:slideViewPr>
    <p:cSldViewPr snapToGrid="0">
      <p:cViewPr varScale="1">
        <p:scale>
          <a:sx n="37" d="100"/>
          <a:sy n="37" d="100"/>
        </p:scale>
        <p:origin x="199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6EF8D5-BC1C-7F4F-A641-99EAA8CF57A0}" type="datetimeFigureOut">
              <a:rPr lang="en-US" smtClean="0"/>
              <a:t>3/8/24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3FE56-D06D-4F44-ABB9-6276E8F6E0A4}" type="slidenum">
              <a:rPr lang="en-US" smtClean="0"/>
              <a:t>‹#›</a:t>
            </a:fld>
            <a:endParaRPr lang="en-US"/>
          </a:p>
        </p:txBody>
      </p:sp>
    </p:spTree>
    <p:extLst>
      <p:ext uri="{BB962C8B-B14F-4D97-AF65-F5344CB8AC3E}">
        <p14:creationId xmlns:p14="http://schemas.microsoft.com/office/powerpoint/2010/main" val="385308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6EF8D5-BC1C-7F4F-A641-99EAA8CF57A0}" type="datetimeFigureOut">
              <a:rPr lang="en-US" smtClean="0"/>
              <a:t>3/8/24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3FE56-D06D-4F44-ABB9-6276E8F6E0A4}" type="slidenum">
              <a:rPr lang="en-US" smtClean="0"/>
              <a:t>‹#›</a:t>
            </a:fld>
            <a:endParaRPr lang="en-US"/>
          </a:p>
        </p:txBody>
      </p:sp>
    </p:spTree>
    <p:extLst>
      <p:ext uri="{BB962C8B-B14F-4D97-AF65-F5344CB8AC3E}">
        <p14:creationId xmlns:p14="http://schemas.microsoft.com/office/powerpoint/2010/main" val="120518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6EF8D5-BC1C-7F4F-A641-99EAA8CF57A0}" type="datetimeFigureOut">
              <a:rPr lang="en-US" smtClean="0"/>
              <a:t>3/8/24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3FE56-D06D-4F44-ABB9-6276E8F6E0A4}" type="slidenum">
              <a:rPr lang="en-US" smtClean="0"/>
              <a:t>‹#›</a:t>
            </a:fld>
            <a:endParaRPr lang="en-US"/>
          </a:p>
        </p:txBody>
      </p:sp>
    </p:spTree>
    <p:extLst>
      <p:ext uri="{BB962C8B-B14F-4D97-AF65-F5344CB8AC3E}">
        <p14:creationId xmlns:p14="http://schemas.microsoft.com/office/powerpoint/2010/main" val="3868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6EF8D5-BC1C-7F4F-A641-99EAA8CF57A0}" type="datetimeFigureOut">
              <a:rPr lang="en-US" smtClean="0"/>
              <a:t>3/8/24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3FE56-D06D-4F44-ABB9-6276E8F6E0A4}" type="slidenum">
              <a:rPr lang="en-US" smtClean="0"/>
              <a:t>‹#›</a:t>
            </a:fld>
            <a:endParaRPr lang="en-US"/>
          </a:p>
        </p:txBody>
      </p:sp>
    </p:spTree>
    <p:extLst>
      <p:ext uri="{BB962C8B-B14F-4D97-AF65-F5344CB8AC3E}">
        <p14:creationId xmlns:p14="http://schemas.microsoft.com/office/powerpoint/2010/main" val="2210349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6EF8D5-BC1C-7F4F-A641-99EAA8CF57A0}" type="datetimeFigureOut">
              <a:rPr lang="en-US" smtClean="0"/>
              <a:t>3/8/24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3FE56-D06D-4F44-ABB9-6276E8F6E0A4}" type="slidenum">
              <a:rPr lang="en-US" smtClean="0"/>
              <a:t>‹#›</a:t>
            </a:fld>
            <a:endParaRPr lang="en-US"/>
          </a:p>
        </p:txBody>
      </p:sp>
    </p:spTree>
    <p:extLst>
      <p:ext uri="{BB962C8B-B14F-4D97-AF65-F5344CB8AC3E}">
        <p14:creationId xmlns:p14="http://schemas.microsoft.com/office/powerpoint/2010/main" val="1289444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6EF8D5-BC1C-7F4F-A641-99EAA8CF57A0}" type="datetimeFigureOut">
              <a:rPr lang="en-US" smtClean="0"/>
              <a:t>3/8/24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3FE56-D06D-4F44-ABB9-6276E8F6E0A4}" type="slidenum">
              <a:rPr lang="en-US" smtClean="0"/>
              <a:t>‹#›</a:t>
            </a:fld>
            <a:endParaRPr lang="en-US"/>
          </a:p>
        </p:txBody>
      </p:sp>
    </p:spTree>
    <p:extLst>
      <p:ext uri="{BB962C8B-B14F-4D97-AF65-F5344CB8AC3E}">
        <p14:creationId xmlns:p14="http://schemas.microsoft.com/office/powerpoint/2010/main" val="3498187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6EF8D5-BC1C-7F4F-A641-99EAA8CF57A0}" type="datetimeFigureOut">
              <a:rPr lang="en-US" smtClean="0"/>
              <a:t>3/8/24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E3FE56-D06D-4F44-ABB9-6276E8F6E0A4}" type="slidenum">
              <a:rPr lang="en-US" smtClean="0"/>
              <a:t>‹#›</a:t>
            </a:fld>
            <a:endParaRPr lang="en-US"/>
          </a:p>
        </p:txBody>
      </p:sp>
    </p:spTree>
    <p:extLst>
      <p:ext uri="{BB962C8B-B14F-4D97-AF65-F5344CB8AC3E}">
        <p14:creationId xmlns:p14="http://schemas.microsoft.com/office/powerpoint/2010/main" val="3566650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6EF8D5-BC1C-7F4F-A641-99EAA8CF57A0}" type="datetimeFigureOut">
              <a:rPr lang="en-US" smtClean="0"/>
              <a:t>3/8/24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E3FE56-D06D-4F44-ABB9-6276E8F6E0A4}" type="slidenum">
              <a:rPr lang="en-US" smtClean="0"/>
              <a:t>‹#›</a:t>
            </a:fld>
            <a:endParaRPr lang="en-US"/>
          </a:p>
        </p:txBody>
      </p:sp>
    </p:spTree>
    <p:extLst>
      <p:ext uri="{BB962C8B-B14F-4D97-AF65-F5344CB8AC3E}">
        <p14:creationId xmlns:p14="http://schemas.microsoft.com/office/powerpoint/2010/main" val="567331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EF8D5-BC1C-7F4F-A641-99EAA8CF57A0}" type="datetimeFigureOut">
              <a:rPr lang="en-US" smtClean="0"/>
              <a:t>3/8/24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E3FE56-D06D-4F44-ABB9-6276E8F6E0A4}" type="slidenum">
              <a:rPr lang="en-US" smtClean="0"/>
              <a:t>‹#›</a:t>
            </a:fld>
            <a:endParaRPr lang="en-US"/>
          </a:p>
        </p:txBody>
      </p:sp>
    </p:spTree>
    <p:extLst>
      <p:ext uri="{BB962C8B-B14F-4D97-AF65-F5344CB8AC3E}">
        <p14:creationId xmlns:p14="http://schemas.microsoft.com/office/powerpoint/2010/main" val="345995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386EF8D5-BC1C-7F4F-A641-99EAA8CF57A0}" type="datetimeFigureOut">
              <a:rPr lang="en-US" smtClean="0"/>
              <a:t>3/8/24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3FE56-D06D-4F44-ABB9-6276E8F6E0A4}" type="slidenum">
              <a:rPr lang="en-US" smtClean="0"/>
              <a:t>‹#›</a:t>
            </a:fld>
            <a:endParaRPr lang="en-US"/>
          </a:p>
        </p:txBody>
      </p:sp>
    </p:spTree>
    <p:extLst>
      <p:ext uri="{BB962C8B-B14F-4D97-AF65-F5344CB8AC3E}">
        <p14:creationId xmlns:p14="http://schemas.microsoft.com/office/powerpoint/2010/main" val="364512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386EF8D5-BC1C-7F4F-A641-99EAA8CF57A0}" type="datetimeFigureOut">
              <a:rPr lang="en-US" smtClean="0"/>
              <a:t>3/8/24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3FE56-D06D-4F44-ABB9-6276E8F6E0A4}" type="slidenum">
              <a:rPr lang="en-US" smtClean="0"/>
              <a:t>‹#›</a:t>
            </a:fld>
            <a:endParaRPr lang="en-US"/>
          </a:p>
        </p:txBody>
      </p:sp>
    </p:spTree>
    <p:extLst>
      <p:ext uri="{BB962C8B-B14F-4D97-AF65-F5344CB8AC3E}">
        <p14:creationId xmlns:p14="http://schemas.microsoft.com/office/powerpoint/2010/main" val="1848497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386EF8D5-BC1C-7F4F-A641-99EAA8CF57A0}" type="datetimeFigureOut">
              <a:rPr lang="en-US" smtClean="0"/>
              <a:t>3/8/24</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52E3FE56-D06D-4F44-ABB9-6276E8F6E0A4}" type="slidenum">
              <a:rPr lang="en-US" smtClean="0"/>
              <a:t>‹#›</a:t>
            </a:fld>
            <a:endParaRPr lang="en-US"/>
          </a:p>
        </p:txBody>
      </p:sp>
    </p:spTree>
    <p:extLst>
      <p:ext uri="{BB962C8B-B14F-4D97-AF65-F5344CB8AC3E}">
        <p14:creationId xmlns:p14="http://schemas.microsoft.com/office/powerpoint/2010/main" val="2664337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ECE734-15AB-16B2-3AFB-99DB5DCD2659}"/>
              </a:ext>
            </a:extLst>
          </p:cNvPr>
          <p:cNvSpPr txBox="1"/>
          <p:nvPr/>
        </p:nvSpPr>
        <p:spPr>
          <a:xfrm>
            <a:off x="684701" y="418124"/>
            <a:ext cx="31548998" cy="1692771"/>
          </a:xfrm>
          <a:prstGeom prst="rect">
            <a:avLst/>
          </a:prstGeom>
          <a:solidFill>
            <a:srgbClr val="0070C0"/>
          </a:solidFill>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Correlation Between Home Attributes and Price in Norfolk County, Massachusetts </a:t>
            </a:r>
          </a:p>
          <a:p>
            <a:pPr algn="ctr"/>
            <a:r>
              <a:rPr lang="en-US" sz="4400" b="1" dirty="0">
                <a:solidFill>
                  <a:schemeClr val="bg1"/>
                </a:solidFill>
                <a:latin typeface="Times New Roman" panose="02020603050405020304" pitchFamily="18" charset="0"/>
                <a:cs typeface="Times New Roman" panose="02020603050405020304" pitchFamily="18" charset="0"/>
              </a:rPr>
              <a:t>Sarah Katz ‘24, Data Science Major Capstone </a:t>
            </a:r>
          </a:p>
        </p:txBody>
      </p:sp>
      <p:sp>
        <p:nvSpPr>
          <p:cNvPr id="6" name="Rectangle 5">
            <a:extLst>
              <a:ext uri="{FF2B5EF4-FFF2-40B4-BE49-F238E27FC236}">
                <a16:creationId xmlns:a16="http://schemas.microsoft.com/office/drawing/2014/main" id="{65CAB2A9-BE46-2443-2038-B7AF210C1076}"/>
              </a:ext>
            </a:extLst>
          </p:cNvPr>
          <p:cNvSpPr/>
          <p:nvPr/>
        </p:nvSpPr>
        <p:spPr>
          <a:xfrm>
            <a:off x="684701" y="2584174"/>
            <a:ext cx="10237300" cy="18943302"/>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7045B88-5637-B34A-602E-50FCCAF8B4C9}"/>
              </a:ext>
            </a:extLst>
          </p:cNvPr>
          <p:cNvSpPr/>
          <p:nvPr/>
        </p:nvSpPr>
        <p:spPr>
          <a:xfrm>
            <a:off x="21996399" y="2584174"/>
            <a:ext cx="10237300" cy="18943302"/>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15E2462-37C2-C2BC-93DF-0D099047F807}"/>
              </a:ext>
            </a:extLst>
          </p:cNvPr>
          <p:cNvSpPr/>
          <p:nvPr/>
        </p:nvSpPr>
        <p:spPr>
          <a:xfrm>
            <a:off x="11340550" y="2584174"/>
            <a:ext cx="10237300" cy="18943302"/>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860FF02C-BD95-B2D4-7556-2628BE5E9F62}"/>
              </a:ext>
            </a:extLst>
          </p:cNvPr>
          <p:cNvSpPr txBox="1"/>
          <p:nvPr/>
        </p:nvSpPr>
        <p:spPr>
          <a:xfrm>
            <a:off x="1538913" y="2981398"/>
            <a:ext cx="8528875" cy="769441"/>
          </a:xfrm>
          <a:prstGeom prst="rect">
            <a:avLst/>
          </a:prstGeom>
          <a:solidFill>
            <a:schemeClr val="bg1"/>
          </a:solid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Background and Research Questions</a:t>
            </a:r>
          </a:p>
        </p:txBody>
      </p:sp>
      <p:sp>
        <p:nvSpPr>
          <p:cNvPr id="11" name="TextBox 10">
            <a:extLst>
              <a:ext uri="{FF2B5EF4-FFF2-40B4-BE49-F238E27FC236}">
                <a16:creationId xmlns:a16="http://schemas.microsoft.com/office/drawing/2014/main" id="{EE919737-D904-55C7-F3CB-DC700693877C}"/>
              </a:ext>
            </a:extLst>
          </p:cNvPr>
          <p:cNvSpPr txBox="1"/>
          <p:nvPr/>
        </p:nvSpPr>
        <p:spPr>
          <a:xfrm>
            <a:off x="1538908" y="12754137"/>
            <a:ext cx="8528875" cy="769441"/>
          </a:xfrm>
          <a:prstGeom prst="rect">
            <a:avLst/>
          </a:prstGeom>
          <a:solidFill>
            <a:schemeClr val="bg1"/>
          </a:solid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Data Collection and Cleaning </a:t>
            </a:r>
          </a:p>
        </p:txBody>
      </p:sp>
      <p:sp>
        <p:nvSpPr>
          <p:cNvPr id="12" name="TextBox 11">
            <a:extLst>
              <a:ext uri="{FF2B5EF4-FFF2-40B4-BE49-F238E27FC236}">
                <a16:creationId xmlns:a16="http://schemas.microsoft.com/office/drawing/2014/main" id="{C12B2244-D41E-0890-EA37-1FD131DF35D4}"/>
              </a:ext>
            </a:extLst>
          </p:cNvPr>
          <p:cNvSpPr txBox="1"/>
          <p:nvPr/>
        </p:nvSpPr>
        <p:spPr>
          <a:xfrm>
            <a:off x="12194762" y="2981397"/>
            <a:ext cx="8528875" cy="769441"/>
          </a:xfrm>
          <a:prstGeom prst="rect">
            <a:avLst/>
          </a:prstGeom>
          <a:solidFill>
            <a:schemeClr val="bg1"/>
          </a:solid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Data Visualizations</a:t>
            </a:r>
          </a:p>
        </p:txBody>
      </p:sp>
      <p:sp>
        <p:nvSpPr>
          <p:cNvPr id="14" name="TextBox 13">
            <a:extLst>
              <a:ext uri="{FF2B5EF4-FFF2-40B4-BE49-F238E27FC236}">
                <a16:creationId xmlns:a16="http://schemas.microsoft.com/office/drawing/2014/main" id="{F8E49F52-6188-B3D9-DFA9-5FB6E27FB5C3}"/>
              </a:ext>
            </a:extLst>
          </p:cNvPr>
          <p:cNvSpPr txBox="1"/>
          <p:nvPr/>
        </p:nvSpPr>
        <p:spPr>
          <a:xfrm>
            <a:off x="22850612" y="2981397"/>
            <a:ext cx="8528875" cy="769441"/>
          </a:xfrm>
          <a:prstGeom prst="rect">
            <a:avLst/>
          </a:prstGeom>
          <a:solidFill>
            <a:schemeClr val="bg1"/>
          </a:solid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Data Modeling and Analysis </a:t>
            </a:r>
          </a:p>
        </p:txBody>
      </p:sp>
      <p:sp>
        <p:nvSpPr>
          <p:cNvPr id="15" name="TextBox 14">
            <a:extLst>
              <a:ext uri="{FF2B5EF4-FFF2-40B4-BE49-F238E27FC236}">
                <a16:creationId xmlns:a16="http://schemas.microsoft.com/office/drawing/2014/main" id="{A45D272D-361D-E6F1-F409-7C8BE120BB49}"/>
              </a:ext>
            </a:extLst>
          </p:cNvPr>
          <p:cNvSpPr txBox="1"/>
          <p:nvPr/>
        </p:nvSpPr>
        <p:spPr>
          <a:xfrm>
            <a:off x="22850609" y="12236541"/>
            <a:ext cx="8528875" cy="769441"/>
          </a:xfrm>
          <a:prstGeom prst="rect">
            <a:avLst/>
          </a:prstGeom>
          <a:solidFill>
            <a:schemeClr val="bg1"/>
          </a:solid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Limitations and Future Work </a:t>
            </a:r>
          </a:p>
        </p:txBody>
      </p:sp>
      <p:sp>
        <p:nvSpPr>
          <p:cNvPr id="17" name="TextBox 16">
            <a:extLst>
              <a:ext uri="{FF2B5EF4-FFF2-40B4-BE49-F238E27FC236}">
                <a16:creationId xmlns:a16="http://schemas.microsoft.com/office/drawing/2014/main" id="{99BB3FC0-A5E3-42D9-FBEA-E8AF0AF84682}"/>
              </a:ext>
            </a:extLst>
          </p:cNvPr>
          <p:cNvSpPr txBox="1"/>
          <p:nvPr/>
        </p:nvSpPr>
        <p:spPr>
          <a:xfrm>
            <a:off x="1538908" y="13898550"/>
            <a:ext cx="8528875" cy="6555641"/>
          </a:xfrm>
          <a:prstGeom prst="rect">
            <a:avLst/>
          </a:prstGeom>
          <a:solidFill>
            <a:schemeClr val="bg1"/>
          </a:solidFill>
        </p:spPr>
        <p:txBody>
          <a:bodyPr wrap="square" rtlCol="0">
            <a:spAutoFit/>
          </a:bodyPr>
          <a:lstStyle/>
          <a:p>
            <a:r>
              <a:rPr lang="en-US" sz="2800" dirty="0">
                <a:latin typeface="Times New Roman" panose="02020603050405020304" pitchFamily="18" charset="0"/>
                <a:cs typeface="Times New Roman" panose="02020603050405020304" pitchFamily="18" charset="0"/>
              </a:rPr>
              <a:t>A web scraping program was developed to build a novel data set with housing transactions from an online real estate platform (Zillow). The raw data set consists of 24,638 recently sold houses in Norfolk County, Massachusetts, each with 937 variables. The time frame ranges from November 2020 to November 2023.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data does not contain any duplicates. The response variable “lastSoldPrice” had no missing values but one zero value, and this row was removed. Initially, the data included 70 unique zip codes, but any zip codes with fewer than 10 houses were removed, which resulted in 58 unique zip codes. After making these changes, the data set contained 24,608 houses, with only 30 rows being removed.  </a:t>
            </a:r>
          </a:p>
        </p:txBody>
      </p:sp>
      <p:sp>
        <p:nvSpPr>
          <p:cNvPr id="22" name="TextBox 21">
            <a:extLst>
              <a:ext uri="{FF2B5EF4-FFF2-40B4-BE49-F238E27FC236}">
                <a16:creationId xmlns:a16="http://schemas.microsoft.com/office/drawing/2014/main" id="{6C417C0E-AE08-E42F-F06B-55B0A54152BD}"/>
              </a:ext>
            </a:extLst>
          </p:cNvPr>
          <p:cNvSpPr txBox="1"/>
          <p:nvPr/>
        </p:nvSpPr>
        <p:spPr>
          <a:xfrm>
            <a:off x="22850608" y="13232313"/>
            <a:ext cx="8528875" cy="5324535"/>
          </a:xfrm>
          <a:prstGeom prst="rect">
            <a:avLst/>
          </a:prstGeom>
          <a:solidFill>
            <a:schemeClr val="bg1"/>
          </a:solidFill>
        </p:spPr>
        <p:txBody>
          <a:bodyPr wrap="square" rtlCol="0">
            <a:spAutoFit/>
          </a:bodyPr>
          <a:lstStyle/>
          <a:p>
            <a:pPr marL="342900" indent="-342900">
              <a:buFont typeface="Wingdings" pitchFamily="2" charset="2"/>
              <a:buChar char="Ø"/>
            </a:pPr>
            <a:r>
              <a:rPr lang="en-US" sz="2000" dirty="0">
                <a:latin typeface="Times New Roman" panose="02020603050405020304" pitchFamily="18" charset="0"/>
                <a:cs typeface="Times New Roman" panose="02020603050405020304" pitchFamily="18" charset="0"/>
              </a:rPr>
              <a:t>There are more zip codes included in the data than there really are in Norfolk County, because Zillow’s “recently sold” homes for a county do not necessarily stay within county lines. </a:t>
            </a:r>
          </a:p>
          <a:p>
            <a:pPr marL="342900" indent="-342900">
              <a:buFont typeface="Wingdings" pitchFamily="2" charset="2"/>
              <a:buChar char="Ø"/>
            </a:pPr>
            <a:r>
              <a:rPr lang="en-US" sz="2000" dirty="0">
                <a:latin typeface="Times New Roman" panose="02020603050405020304" pitchFamily="18" charset="0"/>
                <a:cs typeface="Times New Roman" panose="02020603050405020304" pitchFamily="18" charset="0"/>
              </a:rPr>
              <a:t>There are missing values in other variables that have not yet been properly accounted for. </a:t>
            </a:r>
          </a:p>
          <a:p>
            <a:pPr marL="342900" indent="-342900">
              <a:buFont typeface="Wingdings" pitchFamily="2" charset="2"/>
              <a:buChar char="Ø"/>
            </a:pPr>
            <a:r>
              <a:rPr lang="en-US" sz="2000" dirty="0">
                <a:latin typeface="Times New Roman" panose="02020603050405020304" pitchFamily="18" charset="0"/>
                <a:cs typeface="Times New Roman" panose="02020603050405020304" pitchFamily="18" charset="0"/>
              </a:rPr>
              <a:t>Any evaluations of price trends over time must use time series analysis, which as of now has not been included. This might be used for the final project. </a:t>
            </a:r>
          </a:p>
          <a:p>
            <a:pPr marL="342900" indent="-342900">
              <a:buFont typeface="Wingdings" pitchFamily="2" charset="2"/>
              <a:buChar char="Ø"/>
            </a:pPr>
            <a:r>
              <a:rPr lang="en-US" sz="2000" dirty="0">
                <a:latin typeface="Times New Roman" panose="02020603050405020304" pitchFamily="18" charset="0"/>
                <a:cs typeface="Times New Roman" panose="02020603050405020304" pitchFamily="18" charset="0"/>
              </a:rPr>
              <a:t>The additive model has not undergone thorough evaluation other than checking for multicollinearity. This must be done for the final project. </a:t>
            </a:r>
          </a:p>
          <a:p>
            <a:pPr marL="342900" indent="-342900">
              <a:buFont typeface="Wingdings" pitchFamily="2" charset="2"/>
              <a:buChar char="Ø"/>
            </a:pPr>
            <a:r>
              <a:rPr lang="en-US" sz="2000" dirty="0">
                <a:latin typeface="Times New Roman" panose="02020603050405020304" pitchFamily="18" charset="0"/>
                <a:cs typeface="Times New Roman" panose="02020603050405020304" pitchFamily="18" charset="0"/>
              </a:rPr>
              <a:t>Future work will likely include data from three other Massachusetts counties that have recently successfully been web scraped, including: Essex, Suffolk, and Middlesex. This would give a broader geographical coverage of the greater Boston area. </a:t>
            </a:r>
          </a:p>
          <a:p>
            <a:pPr marL="342900" indent="-342900">
              <a:buFont typeface="Wingdings" pitchFamily="2" charset="2"/>
              <a:buChar char="Ø"/>
            </a:pPr>
            <a:r>
              <a:rPr lang="en-US" sz="2000" dirty="0">
                <a:latin typeface="Times New Roman" panose="02020603050405020304" pitchFamily="18" charset="0"/>
                <a:cs typeface="Times New Roman" panose="02020603050405020304" pitchFamily="18" charset="0"/>
              </a:rPr>
              <a:t>The web scraping program can only retrieve a fixed number of “recently sold” houses for a certain zip code, and so the available time frames for each zip code are not uniform. For example, zip codes with high housing turnover may have earliest sold houses in 2023. See graphic for more explanation. </a:t>
            </a:r>
          </a:p>
        </p:txBody>
      </p:sp>
      <p:sp>
        <p:nvSpPr>
          <p:cNvPr id="24" name="TextBox 23">
            <a:extLst>
              <a:ext uri="{FF2B5EF4-FFF2-40B4-BE49-F238E27FC236}">
                <a16:creationId xmlns:a16="http://schemas.microsoft.com/office/drawing/2014/main" id="{48EDB5B4-6AB0-0D18-4F8A-E65E55A3E945}"/>
              </a:ext>
            </a:extLst>
          </p:cNvPr>
          <p:cNvSpPr txBox="1"/>
          <p:nvPr/>
        </p:nvSpPr>
        <p:spPr>
          <a:xfrm>
            <a:off x="1538908" y="4122031"/>
            <a:ext cx="8528875" cy="7478970"/>
          </a:xfrm>
          <a:prstGeom prst="rect">
            <a:avLst/>
          </a:prstGeom>
          <a:solidFill>
            <a:schemeClr val="bg1"/>
          </a:solidFill>
        </p:spPr>
        <p:txBody>
          <a:bodyPr wrap="square" rtlCol="0">
            <a:spAutoFit/>
          </a:bodyPr>
          <a:lstStyle/>
          <a:p>
            <a:r>
              <a:rPr lang="en-US" sz="3200" dirty="0">
                <a:latin typeface="Times New Roman" panose="02020603050405020304" pitchFamily="18" charset="0"/>
                <a:cs typeface="Times New Roman" panose="02020603050405020304" pitchFamily="18" charset="0"/>
              </a:rPr>
              <a:t>There are many stakeholders (such as brokers, appraisers, lenders, buyers and/or sellers) that could benefit from having access to a clear model that uses home attributes to predict housing prices. In the greater Boston area, where the housing market has become highly competitive, there are both economic and informational benefits of understanding which characteristics of homes are valuable. This project focuses specifically on the county that Wellesley College is in: Norfolk. </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Question: </a:t>
            </a:r>
          </a:p>
          <a:p>
            <a:r>
              <a:rPr lang="en-US" sz="3200" dirty="0">
                <a:latin typeface="Times New Roman" panose="02020603050405020304" pitchFamily="18" charset="0"/>
                <a:cs typeface="Times New Roman" panose="02020603050405020304" pitchFamily="18" charset="0"/>
              </a:rPr>
              <a:t>What home characteristics are most important for explaining the variation in home prices in Norfolk County, Massachusetts? </a:t>
            </a:r>
            <a:endParaRPr lang="en-US" sz="4400" dirty="0">
              <a:latin typeface="Times New Roman" panose="02020603050405020304" pitchFamily="18" charset="0"/>
              <a:cs typeface="Times New Roman" panose="02020603050405020304" pitchFamily="18" charset="0"/>
            </a:endParaRPr>
          </a:p>
        </p:txBody>
      </p:sp>
      <p:pic>
        <p:nvPicPr>
          <p:cNvPr id="39" name="Picture 38" descr="A white letter on a black background&#10;&#10;Description automatically generated">
            <a:extLst>
              <a:ext uri="{FF2B5EF4-FFF2-40B4-BE49-F238E27FC236}">
                <a16:creationId xmlns:a16="http://schemas.microsoft.com/office/drawing/2014/main" id="{3906095F-2036-D35A-EFFE-0AF9F9B76B23}"/>
              </a:ext>
            </a:extLst>
          </p:cNvPr>
          <p:cNvPicPr>
            <a:picLocks noChangeAspect="1"/>
          </p:cNvPicPr>
          <p:nvPr/>
        </p:nvPicPr>
        <p:blipFill>
          <a:blip r:embed="rId2"/>
          <a:stretch>
            <a:fillRect/>
          </a:stretch>
        </p:blipFill>
        <p:spPr>
          <a:xfrm>
            <a:off x="402336" y="203412"/>
            <a:ext cx="2862274" cy="2175567"/>
          </a:xfrm>
          <a:prstGeom prst="rect">
            <a:avLst/>
          </a:prstGeom>
        </p:spPr>
      </p:pic>
      <p:pic>
        <p:nvPicPr>
          <p:cNvPr id="40" name="Picture 39" descr="A white letter on a black background&#10;&#10;Description automatically generated">
            <a:extLst>
              <a:ext uri="{FF2B5EF4-FFF2-40B4-BE49-F238E27FC236}">
                <a16:creationId xmlns:a16="http://schemas.microsoft.com/office/drawing/2014/main" id="{60CE28D1-B8B6-66AC-4EDE-933202C1114A}"/>
              </a:ext>
            </a:extLst>
          </p:cNvPr>
          <p:cNvPicPr>
            <a:picLocks noChangeAspect="1"/>
          </p:cNvPicPr>
          <p:nvPr/>
        </p:nvPicPr>
        <p:blipFill>
          <a:blip r:embed="rId2"/>
          <a:stretch>
            <a:fillRect/>
          </a:stretch>
        </p:blipFill>
        <p:spPr>
          <a:xfrm>
            <a:off x="29653790" y="264300"/>
            <a:ext cx="2862274" cy="2175567"/>
          </a:xfrm>
          <a:prstGeom prst="rect">
            <a:avLst/>
          </a:prstGeom>
        </p:spPr>
      </p:pic>
      <p:pic>
        <p:nvPicPr>
          <p:cNvPr id="50" name="Picture 49" descr="A graph of a sales increase&#10;&#10;Description automatically generated with medium confidence">
            <a:extLst>
              <a:ext uri="{FF2B5EF4-FFF2-40B4-BE49-F238E27FC236}">
                <a16:creationId xmlns:a16="http://schemas.microsoft.com/office/drawing/2014/main" id="{CF7EA4E8-0825-65FE-8E74-9EF03A6116BE}"/>
              </a:ext>
            </a:extLst>
          </p:cNvPr>
          <p:cNvPicPr>
            <a:picLocks noChangeAspect="1"/>
          </p:cNvPicPr>
          <p:nvPr/>
        </p:nvPicPr>
        <p:blipFill rotWithShape="1">
          <a:blip r:embed="rId3"/>
          <a:srcRect r="823"/>
          <a:stretch/>
        </p:blipFill>
        <p:spPr>
          <a:xfrm>
            <a:off x="11533683" y="3964870"/>
            <a:ext cx="8176565" cy="4128393"/>
          </a:xfrm>
          <a:prstGeom prst="rect">
            <a:avLst/>
          </a:prstGeom>
        </p:spPr>
      </p:pic>
      <p:pic>
        <p:nvPicPr>
          <p:cNvPr id="52" name="Picture 51" descr="A graph of a number of blue rectangular objects&#10;&#10;Description automatically generated with medium confidence">
            <a:extLst>
              <a:ext uri="{FF2B5EF4-FFF2-40B4-BE49-F238E27FC236}">
                <a16:creationId xmlns:a16="http://schemas.microsoft.com/office/drawing/2014/main" id="{D306ADD1-9638-D643-51E6-14F0D561BBF5}"/>
              </a:ext>
            </a:extLst>
          </p:cNvPr>
          <p:cNvPicPr>
            <a:picLocks noChangeAspect="1"/>
          </p:cNvPicPr>
          <p:nvPr/>
        </p:nvPicPr>
        <p:blipFill>
          <a:blip r:embed="rId4"/>
          <a:stretch>
            <a:fillRect/>
          </a:stretch>
        </p:blipFill>
        <p:spPr>
          <a:xfrm>
            <a:off x="11533683" y="8189726"/>
            <a:ext cx="8237460" cy="4159139"/>
          </a:xfrm>
          <a:prstGeom prst="rect">
            <a:avLst/>
          </a:prstGeom>
        </p:spPr>
      </p:pic>
      <p:pic>
        <p:nvPicPr>
          <p:cNvPr id="54" name="Picture 53" descr="A graph of different colored lines&#10;&#10;Description automatically generated">
            <a:extLst>
              <a:ext uri="{FF2B5EF4-FFF2-40B4-BE49-F238E27FC236}">
                <a16:creationId xmlns:a16="http://schemas.microsoft.com/office/drawing/2014/main" id="{EDE46938-0FCD-5E2C-B11A-E709A8F2471F}"/>
              </a:ext>
            </a:extLst>
          </p:cNvPr>
          <p:cNvPicPr>
            <a:picLocks noChangeAspect="1"/>
          </p:cNvPicPr>
          <p:nvPr/>
        </p:nvPicPr>
        <p:blipFill>
          <a:blip r:embed="rId5"/>
          <a:stretch>
            <a:fillRect/>
          </a:stretch>
        </p:blipFill>
        <p:spPr>
          <a:xfrm>
            <a:off x="11533682" y="12532151"/>
            <a:ext cx="7075843" cy="4367678"/>
          </a:xfrm>
          <a:prstGeom prst="rect">
            <a:avLst/>
          </a:prstGeom>
        </p:spPr>
      </p:pic>
      <p:sp>
        <p:nvSpPr>
          <p:cNvPr id="55" name="TextBox 54">
            <a:extLst>
              <a:ext uri="{FF2B5EF4-FFF2-40B4-BE49-F238E27FC236}">
                <a16:creationId xmlns:a16="http://schemas.microsoft.com/office/drawing/2014/main" id="{2208ADE1-5152-3300-FC48-7262B3BB3E55}"/>
              </a:ext>
            </a:extLst>
          </p:cNvPr>
          <p:cNvSpPr txBox="1"/>
          <p:nvPr/>
        </p:nvSpPr>
        <p:spPr>
          <a:xfrm>
            <a:off x="22850610" y="4001229"/>
            <a:ext cx="8528875" cy="7971413"/>
          </a:xfrm>
          <a:prstGeom prst="rect">
            <a:avLst/>
          </a:prstGeom>
          <a:solidFill>
            <a:schemeClr val="bg1"/>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A first-order regression model was used to predict a house’s last sold price using: zip code (as a categorical variable), the number of bedrooms, the number of bathrooms, the square footage, the garage parking capacity, the overall parking capacity, the school distance, the school rating, and the area of one of the rooms. Of the 58 zip codes in the data, 8 were significant for the model, so overall, this additive model includes 15 variables. This model explains 87.29% of the variation in last sold price for the houses in the dataset. </a:t>
            </a:r>
          </a:p>
          <a:p>
            <a:endParaRPr lang="en-US" sz="24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predicted lastSoldPrice = -1.135e+06 + 1.514e+06(address_zipcode = 02139) + 2.203e+05(address_zipcode = 02169) + 4.893e+05(address_zipcode = 02184) + 4.903e+05(address_zipcode = 02191) + 1.348e+06(address_zipcode = 02445) + 1.353e+06(address_zipcode = 02446) + 5.733e+05(address_zipcode = 02462) + 7.712e+05(address_zipcode = 02468) + 6.689e+04(bedrooms) + 1.201e+05(bathrooms) + 3.722e+02(livingAreaValue) -2.800e+04(resoFacts_garageParkingCapacity) + 1.155e+05(schools_0_distance) -2.750e+04(schools_0_rating) + 9.185e+04(resoFacts_parkingCapacity) </a:t>
            </a:r>
          </a:p>
          <a:p>
            <a:endParaRPr lang="en-US"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eight zip codes in this model are: Cambridge, Quincy, Braintree, North Weymouth, Brookline, another Brookline zip code, Newton Lower Falls, and Waban.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All variables except for two (garage parking capacity and school rating) have a positive correlation with last sold price. These two variables with negative correlation (as well as the positive correlation between school distance and the response variable) could be due to some inclusion of locations outside county lines that are wealthy but urban. </a:t>
            </a:r>
          </a:p>
        </p:txBody>
      </p:sp>
      <p:pic>
        <p:nvPicPr>
          <p:cNvPr id="57" name="Picture 56" descr="A graph of a black and white chart&#10;&#10;Description automatically generated with medium confidence">
            <a:extLst>
              <a:ext uri="{FF2B5EF4-FFF2-40B4-BE49-F238E27FC236}">
                <a16:creationId xmlns:a16="http://schemas.microsoft.com/office/drawing/2014/main" id="{9AA85A4B-08BB-B209-577B-95C54918170E}"/>
              </a:ext>
            </a:extLst>
          </p:cNvPr>
          <p:cNvPicPr>
            <a:picLocks noChangeAspect="1"/>
          </p:cNvPicPr>
          <p:nvPr/>
        </p:nvPicPr>
        <p:blipFill>
          <a:blip r:embed="rId6"/>
          <a:stretch>
            <a:fillRect/>
          </a:stretch>
        </p:blipFill>
        <p:spPr>
          <a:xfrm>
            <a:off x="11533681" y="17083115"/>
            <a:ext cx="7075843" cy="4189873"/>
          </a:xfrm>
          <a:prstGeom prst="rect">
            <a:avLst/>
          </a:prstGeom>
        </p:spPr>
      </p:pic>
      <p:pic>
        <p:nvPicPr>
          <p:cNvPr id="59" name="Picture 58" descr="A graph of numbers and a number of sold dates&#10;&#10;Description automatically generated">
            <a:extLst>
              <a:ext uri="{FF2B5EF4-FFF2-40B4-BE49-F238E27FC236}">
                <a16:creationId xmlns:a16="http://schemas.microsoft.com/office/drawing/2014/main" id="{730BD1AF-B07C-05FF-EAC2-AA5292740575}"/>
              </a:ext>
            </a:extLst>
          </p:cNvPr>
          <p:cNvPicPr>
            <a:picLocks noChangeAspect="1"/>
          </p:cNvPicPr>
          <p:nvPr/>
        </p:nvPicPr>
        <p:blipFill>
          <a:blip r:embed="rId7"/>
          <a:stretch>
            <a:fillRect/>
          </a:stretch>
        </p:blipFill>
        <p:spPr>
          <a:xfrm>
            <a:off x="25286980" y="18684460"/>
            <a:ext cx="3656130" cy="2843016"/>
          </a:xfrm>
          <a:prstGeom prst="rect">
            <a:avLst/>
          </a:prstGeom>
        </p:spPr>
      </p:pic>
      <p:sp>
        <p:nvSpPr>
          <p:cNvPr id="60" name="TextBox 59">
            <a:extLst>
              <a:ext uri="{FF2B5EF4-FFF2-40B4-BE49-F238E27FC236}">
                <a16:creationId xmlns:a16="http://schemas.microsoft.com/office/drawing/2014/main" id="{1E4BEC5D-C3D9-3E91-BAD3-0364BAD25094}"/>
              </a:ext>
            </a:extLst>
          </p:cNvPr>
          <p:cNvSpPr txBox="1"/>
          <p:nvPr/>
        </p:nvSpPr>
        <p:spPr>
          <a:xfrm>
            <a:off x="19903381" y="4224117"/>
            <a:ext cx="1404080" cy="3046988"/>
          </a:xfrm>
          <a:prstGeom prst="rect">
            <a:avLst/>
          </a:prstGeom>
          <a:solidFill>
            <a:schemeClr val="bg1"/>
          </a:solidFill>
        </p:spPr>
        <p:txBody>
          <a:bodyPr wrap="square" rtlCol="0">
            <a:spAutoFit/>
          </a:bodyPr>
          <a:lstStyle/>
          <a:p>
            <a:r>
              <a:rPr lang="en-US" sz="1200" dirty="0">
                <a:latin typeface="Times New Roman" panose="02020603050405020304" pitchFamily="18" charset="0"/>
                <a:cs typeface="Times New Roman" panose="02020603050405020304" pitchFamily="18" charset="0"/>
              </a:rPr>
              <a:t>The five zip codes with the highest </a:t>
            </a:r>
            <a:r>
              <a:rPr lang="en-US" sz="1200" b="1" dirty="0">
                <a:latin typeface="Times New Roman" panose="02020603050405020304" pitchFamily="18" charset="0"/>
                <a:cs typeface="Times New Roman" panose="02020603050405020304" pitchFamily="18" charset="0"/>
              </a:rPr>
              <a:t>average</a:t>
            </a:r>
            <a:r>
              <a:rPr lang="en-US" sz="1200" dirty="0">
                <a:latin typeface="Times New Roman" panose="02020603050405020304" pitchFamily="18" charset="0"/>
                <a:cs typeface="Times New Roman" panose="02020603050405020304" pitchFamily="18" charset="0"/>
              </a:rPr>
              <a:t> sold prices are: </a:t>
            </a:r>
          </a:p>
          <a:p>
            <a:pPr marL="171450" indent="-171450">
              <a:buFontTx/>
              <a:buChar char="-"/>
            </a:pPr>
            <a:r>
              <a:rPr lang="en-US" sz="1200" dirty="0">
                <a:latin typeface="Times New Roman" panose="02020603050405020304" pitchFamily="18" charset="0"/>
                <a:cs typeface="Times New Roman" panose="02020603050405020304" pitchFamily="18" charset="0"/>
              </a:rPr>
              <a:t>Weston </a:t>
            </a:r>
          </a:p>
          <a:p>
            <a:pPr marL="171450" indent="-171450">
              <a:buFontTx/>
              <a:buChar char="-"/>
            </a:pPr>
            <a:r>
              <a:rPr lang="en-US" sz="1200" dirty="0">
                <a:latin typeface="Times New Roman" panose="02020603050405020304" pitchFamily="18" charset="0"/>
                <a:cs typeface="Times New Roman" panose="02020603050405020304" pitchFamily="18" charset="0"/>
              </a:rPr>
              <a:t>Newton </a:t>
            </a:r>
          </a:p>
          <a:p>
            <a:pPr marL="171450" indent="-171450">
              <a:buFontTx/>
              <a:buChar char="-"/>
            </a:pPr>
            <a:r>
              <a:rPr lang="en-US" sz="1200" dirty="0">
                <a:latin typeface="Times New Roman" panose="02020603050405020304" pitchFamily="18" charset="0"/>
                <a:cs typeface="Times New Roman" panose="02020603050405020304" pitchFamily="18" charset="0"/>
              </a:rPr>
              <a:t>Wellesley Hills </a:t>
            </a:r>
          </a:p>
          <a:p>
            <a:pPr marL="171450" indent="-171450">
              <a:buFontTx/>
              <a:buChar char="-"/>
            </a:pPr>
            <a:r>
              <a:rPr lang="en-US" sz="1200" dirty="0">
                <a:latin typeface="Times New Roman" panose="02020603050405020304" pitchFamily="18" charset="0"/>
                <a:cs typeface="Times New Roman" panose="02020603050405020304" pitchFamily="18" charset="0"/>
              </a:rPr>
              <a:t>Boston </a:t>
            </a:r>
          </a:p>
          <a:p>
            <a:pPr marL="171450" indent="-171450">
              <a:buFontTx/>
              <a:buChar char="-"/>
            </a:pPr>
            <a:r>
              <a:rPr lang="en-US" sz="1200" dirty="0">
                <a:latin typeface="Times New Roman" panose="02020603050405020304" pitchFamily="18" charset="0"/>
                <a:cs typeface="Times New Roman" panose="02020603050405020304" pitchFamily="18" charset="0"/>
              </a:rPr>
              <a:t>Dover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And the lowest: </a:t>
            </a:r>
          </a:p>
          <a:p>
            <a:pPr marL="171450" indent="-171450">
              <a:buFontTx/>
              <a:buChar char="-"/>
            </a:pPr>
            <a:r>
              <a:rPr lang="en-US" sz="1200" dirty="0">
                <a:latin typeface="Times New Roman" panose="02020603050405020304" pitchFamily="18" charset="0"/>
                <a:cs typeface="Times New Roman" panose="02020603050405020304" pitchFamily="18" charset="0"/>
              </a:rPr>
              <a:t>Bellingham </a:t>
            </a:r>
          </a:p>
          <a:p>
            <a:pPr marL="171450" indent="-171450">
              <a:buFontTx/>
              <a:buChar char="-"/>
            </a:pPr>
            <a:r>
              <a:rPr lang="en-US" sz="1200" dirty="0">
                <a:latin typeface="Times New Roman" panose="02020603050405020304" pitchFamily="18" charset="0"/>
                <a:cs typeface="Times New Roman" panose="02020603050405020304" pitchFamily="18" charset="0"/>
              </a:rPr>
              <a:t>Holbrook </a:t>
            </a:r>
          </a:p>
          <a:p>
            <a:pPr marL="171450" indent="-171450">
              <a:buFontTx/>
              <a:buChar char="-"/>
            </a:pPr>
            <a:r>
              <a:rPr lang="en-US" sz="1200" dirty="0">
                <a:latin typeface="Times New Roman" panose="02020603050405020304" pitchFamily="18" charset="0"/>
                <a:cs typeface="Times New Roman" panose="02020603050405020304" pitchFamily="18" charset="0"/>
              </a:rPr>
              <a:t>Plainville </a:t>
            </a:r>
          </a:p>
          <a:p>
            <a:pPr marL="171450" indent="-171450">
              <a:buFontTx/>
              <a:buChar char="-"/>
            </a:pPr>
            <a:r>
              <a:rPr lang="en-US" sz="1200" dirty="0">
                <a:latin typeface="Times New Roman" panose="02020603050405020304" pitchFamily="18" charset="0"/>
                <a:cs typeface="Times New Roman" panose="02020603050405020304" pitchFamily="18" charset="0"/>
              </a:rPr>
              <a:t>Avon </a:t>
            </a:r>
          </a:p>
          <a:p>
            <a:pPr marL="171450" indent="-171450">
              <a:buFontTx/>
              <a:buChar char="-"/>
            </a:pPr>
            <a:r>
              <a:rPr lang="en-US" sz="1200" dirty="0">
                <a:latin typeface="Times New Roman" panose="02020603050405020304" pitchFamily="18" charset="0"/>
                <a:cs typeface="Times New Roman" panose="02020603050405020304" pitchFamily="18" charset="0"/>
              </a:rPr>
              <a:t>Stoughton </a:t>
            </a:r>
          </a:p>
        </p:txBody>
      </p:sp>
      <p:sp>
        <p:nvSpPr>
          <p:cNvPr id="61" name="TextBox 60">
            <a:extLst>
              <a:ext uri="{FF2B5EF4-FFF2-40B4-BE49-F238E27FC236}">
                <a16:creationId xmlns:a16="http://schemas.microsoft.com/office/drawing/2014/main" id="{D67A55E6-73F8-75F8-BAD9-7A3C810FBE24}"/>
              </a:ext>
            </a:extLst>
          </p:cNvPr>
          <p:cNvSpPr txBox="1"/>
          <p:nvPr/>
        </p:nvSpPr>
        <p:spPr>
          <a:xfrm>
            <a:off x="19903379" y="8554013"/>
            <a:ext cx="1404081" cy="3046988"/>
          </a:xfrm>
          <a:prstGeom prst="rect">
            <a:avLst/>
          </a:prstGeom>
          <a:solidFill>
            <a:schemeClr val="bg1"/>
          </a:solidFill>
        </p:spPr>
        <p:txBody>
          <a:bodyPr wrap="square" rtlCol="0">
            <a:spAutoFit/>
          </a:bodyPr>
          <a:lstStyle/>
          <a:p>
            <a:r>
              <a:rPr lang="en-US" sz="1200" dirty="0">
                <a:latin typeface="Times New Roman" panose="02020603050405020304" pitchFamily="18" charset="0"/>
                <a:cs typeface="Times New Roman" panose="02020603050405020304" pitchFamily="18" charset="0"/>
              </a:rPr>
              <a:t>The five zip codes with the highest </a:t>
            </a:r>
            <a:r>
              <a:rPr lang="en-US" sz="1200" b="1" dirty="0">
                <a:latin typeface="Times New Roman" panose="02020603050405020304" pitchFamily="18" charset="0"/>
                <a:cs typeface="Times New Roman" panose="02020603050405020304" pitchFamily="18" charset="0"/>
              </a:rPr>
              <a:t>median</a:t>
            </a:r>
            <a:r>
              <a:rPr lang="en-US" sz="1200" dirty="0">
                <a:latin typeface="Times New Roman" panose="02020603050405020304" pitchFamily="18" charset="0"/>
                <a:cs typeface="Times New Roman" panose="02020603050405020304" pitchFamily="18" charset="0"/>
              </a:rPr>
              <a:t> sold prices are: </a:t>
            </a:r>
          </a:p>
          <a:p>
            <a:pPr marL="171450" indent="-171450">
              <a:buFontTx/>
              <a:buChar char="-"/>
            </a:pPr>
            <a:r>
              <a:rPr lang="en-US" sz="1200" dirty="0">
                <a:latin typeface="Times New Roman" panose="02020603050405020304" pitchFamily="18" charset="0"/>
                <a:cs typeface="Times New Roman" panose="02020603050405020304" pitchFamily="18" charset="0"/>
              </a:rPr>
              <a:t>Weston </a:t>
            </a:r>
          </a:p>
          <a:p>
            <a:pPr marL="171450" indent="-171450">
              <a:buFontTx/>
              <a:buChar char="-"/>
            </a:pPr>
            <a:r>
              <a:rPr lang="en-US" sz="1200" dirty="0">
                <a:latin typeface="Times New Roman" panose="02020603050405020304" pitchFamily="18" charset="0"/>
                <a:cs typeface="Times New Roman" panose="02020603050405020304" pitchFamily="18" charset="0"/>
              </a:rPr>
              <a:t>Newton </a:t>
            </a:r>
          </a:p>
          <a:p>
            <a:pPr marL="171450" indent="-171450">
              <a:buFontTx/>
              <a:buChar char="-"/>
            </a:pPr>
            <a:r>
              <a:rPr lang="en-US" sz="1200" dirty="0">
                <a:latin typeface="Times New Roman" panose="02020603050405020304" pitchFamily="18" charset="0"/>
                <a:cs typeface="Times New Roman" panose="02020603050405020304" pitchFamily="18" charset="0"/>
              </a:rPr>
              <a:t>Wellesley Hills</a:t>
            </a:r>
          </a:p>
          <a:p>
            <a:pPr marL="171450" indent="-171450">
              <a:buFontTx/>
              <a:buChar char="-"/>
            </a:pPr>
            <a:r>
              <a:rPr lang="en-US" sz="1200" dirty="0">
                <a:latin typeface="Times New Roman" panose="02020603050405020304" pitchFamily="18" charset="0"/>
                <a:cs typeface="Times New Roman" panose="02020603050405020304" pitchFamily="18" charset="0"/>
              </a:rPr>
              <a:t>Dover</a:t>
            </a:r>
          </a:p>
          <a:p>
            <a:pPr marL="171450" indent="-171450">
              <a:buFontTx/>
              <a:buChar char="-"/>
            </a:pPr>
            <a:r>
              <a:rPr lang="en-US" sz="1200" dirty="0">
                <a:latin typeface="Times New Roman" panose="02020603050405020304" pitchFamily="18" charset="0"/>
                <a:cs typeface="Times New Roman" panose="02020603050405020304" pitchFamily="18" charset="0"/>
              </a:rPr>
              <a:t>Wellesley</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And the lowest: </a:t>
            </a:r>
          </a:p>
          <a:p>
            <a:pPr marL="171450" indent="-171450">
              <a:buFontTx/>
              <a:buChar char="-"/>
            </a:pPr>
            <a:r>
              <a:rPr lang="en-US" sz="1200" dirty="0">
                <a:latin typeface="Times New Roman" panose="02020603050405020304" pitchFamily="18" charset="0"/>
                <a:cs typeface="Times New Roman" panose="02020603050405020304" pitchFamily="18" charset="0"/>
              </a:rPr>
              <a:t>Bellingham </a:t>
            </a:r>
          </a:p>
          <a:p>
            <a:pPr marL="171450" indent="-171450">
              <a:buFontTx/>
              <a:buChar char="-"/>
            </a:pPr>
            <a:r>
              <a:rPr lang="en-US" sz="1200" dirty="0">
                <a:latin typeface="Times New Roman" panose="02020603050405020304" pitchFamily="18" charset="0"/>
                <a:cs typeface="Times New Roman" panose="02020603050405020304" pitchFamily="18" charset="0"/>
              </a:rPr>
              <a:t>Holbrook </a:t>
            </a:r>
          </a:p>
          <a:p>
            <a:pPr marL="171450" indent="-171450">
              <a:buFontTx/>
              <a:buChar char="-"/>
            </a:pPr>
            <a:r>
              <a:rPr lang="en-US" sz="1200" dirty="0">
                <a:latin typeface="Times New Roman" panose="02020603050405020304" pitchFamily="18" charset="0"/>
                <a:cs typeface="Times New Roman" panose="02020603050405020304" pitchFamily="18" charset="0"/>
              </a:rPr>
              <a:t>Plainville </a:t>
            </a:r>
          </a:p>
          <a:p>
            <a:pPr marL="171450" indent="-171450">
              <a:buFontTx/>
              <a:buChar char="-"/>
            </a:pPr>
            <a:r>
              <a:rPr lang="en-US" sz="1200" dirty="0">
                <a:latin typeface="Times New Roman" panose="02020603050405020304" pitchFamily="18" charset="0"/>
                <a:cs typeface="Times New Roman" panose="02020603050405020304" pitchFamily="18" charset="0"/>
              </a:rPr>
              <a:t>Stoughton </a:t>
            </a:r>
          </a:p>
          <a:p>
            <a:pPr marL="171450" indent="-171450">
              <a:buFontTx/>
              <a:buChar char="-"/>
            </a:pPr>
            <a:r>
              <a:rPr lang="en-US" sz="1200" dirty="0">
                <a:latin typeface="Times New Roman" panose="02020603050405020304" pitchFamily="18" charset="0"/>
                <a:cs typeface="Times New Roman" panose="02020603050405020304" pitchFamily="18" charset="0"/>
              </a:rPr>
              <a:t>Avon </a:t>
            </a:r>
          </a:p>
        </p:txBody>
      </p:sp>
      <p:sp>
        <p:nvSpPr>
          <p:cNvPr id="62" name="TextBox 61">
            <a:extLst>
              <a:ext uri="{FF2B5EF4-FFF2-40B4-BE49-F238E27FC236}">
                <a16:creationId xmlns:a16="http://schemas.microsoft.com/office/drawing/2014/main" id="{94F9A6C9-E57A-5E3B-64D9-203D6B53ECA0}"/>
              </a:ext>
            </a:extLst>
          </p:cNvPr>
          <p:cNvSpPr txBox="1"/>
          <p:nvPr/>
        </p:nvSpPr>
        <p:spPr>
          <a:xfrm>
            <a:off x="18967934" y="13232313"/>
            <a:ext cx="2339526" cy="2123658"/>
          </a:xfrm>
          <a:prstGeom prst="rect">
            <a:avLst/>
          </a:prstGeom>
          <a:solidFill>
            <a:schemeClr val="bg1"/>
          </a:solidFill>
        </p:spPr>
        <p:txBody>
          <a:bodyPr wrap="square" rtlCol="0">
            <a:spAutoFit/>
          </a:bodyPr>
          <a:lstStyle/>
          <a:p>
            <a:r>
              <a:rPr lang="en-US" sz="1200" dirty="0">
                <a:latin typeface="Times New Roman" panose="02020603050405020304" pitchFamily="18" charset="0"/>
                <a:cs typeface="Times New Roman" panose="02020603050405020304" pitchFamily="18" charset="0"/>
              </a:rPr>
              <a:t>The eight zip codes (of 24 shown) with the highest average sold prices in the last time frame are: </a:t>
            </a:r>
          </a:p>
          <a:p>
            <a:pPr marL="171450" indent="-171450">
              <a:buFontTx/>
              <a:buChar char="-"/>
            </a:pPr>
            <a:r>
              <a:rPr lang="en-US" sz="1200" dirty="0">
                <a:latin typeface="Times New Roman" panose="02020603050405020304" pitchFamily="18" charset="0"/>
                <a:cs typeface="Times New Roman" panose="02020603050405020304" pitchFamily="18" charset="0"/>
              </a:rPr>
              <a:t>Wellesley Hills </a:t>
            </a:r>
          </a:p>
          <a:p>
            <a:pPr marL="171450" indent="-171450">
              <a:buFontTx/>
              <a:buChar char="-"/>
            </a:pPr>
            <a:r>
              <a:rPr lang="en-US" sz="1200" dirty="0">
                <a:latin typeface="Times New Roman" panose="02020603050405020304" pitchFamily="18" charset="0"/>
                <a:cs typeface="Times New Roman" panose="02020603050405020304" pitchFamily="18" charset="0"/>
              </a:rPr>
              <a:t>Dover </a:t>
            </a:r>
          </a:p>
          <a:p>
            <a:pPr marL="171450" indent="-171450">
              <a:buFontTx/>
              <a:buChar char="-"/>
            </a:pPr>
            <a:r>
              <a:rPr lang="en-US" sz="1200" dirty="0">
                <a:latin typeface="Times New Roman" panose="02020603050405020304" pitchFamily="18" charset="0"/>
                <a:cs typeface="Times New Roman" panose="02020603050405020304" pitchFamily="18" charset="0"/>
              </a:rPr>
              <a:t>Needham </a:t>
            </a:r>
          </a:p>
          <a:p>
            <a:pPr marL="171450" indent="-171450">
              <a:buFontTx/>
              <a:buChar char="-"/>
            </a:pPr>
            <a:r>
              <a:rPr lang="en-US" sz="1200" dirty="0">
                <a:latin typeface="Times New Roman" panose="02020603050405020304" pitchFamily="18" charset="0"/>
                <a:cs typeface="Times New Roman" panose="02020603050405020304" pitchFamily="18" charset="0"/>
              </a:rPr>
              <a:t>Wellesley </a:t>
            </a:r>
          </a:p>
          <a:p>
            <a:pPr marL="171450" indent="-171450">
              <a:buFontTx/>
              <a:buChar char="-"/>
            </a:pPr>
            <a:r>
              <a:rPr lang="en-US" sz="1200" dirty="0">
                <a:latin typeface="Times New Roman" panose="02020603050405020304" pitchFamily="18" charset="0"/>
                <a:cs typeface="Times New Roman" panose="02020603050405020304" pitchFamily="18" charset="0"/>
              </a:rPr>
              <a:t>Cohasset </a:t>
            </a:r>
          </a:p>
          <a:p>
            <a:pPr marL="171450" indent="-171450">
              <a:buFontTx/>
              <a:buChar char="-"/>
            </a:pPr>
            <a:r>
              <a:rPr lang="en-US" sz="1200" dirty="0">
                <a:latin typeface="Times New Roman" panose="02020603050405020304" pitchFamily="18" charset="0"/>
                <a:cs typeface="Times New Roman" panose="02020603050405020304" pitchFamily="18" charset="0"/>
              </a:rPr>
              <a:t>Needham Heights </a:t>
            </a:r>
          </a:p>
          <a:p>
            <a:pPr marL="171450" indent="-171450">
              <a:buFontTx/>
              <a:buChar char="-"/>
            </a:pPr>
            <a:r>
              <a:rPr lang="en-US" sz="1200" dirty="0">
                <a:latin typeface="Times New Roman" panose="02020603050405020304" pitchFamily="18" charset="0"/>
                <a:cs typeface="Times New Roman" panose="02020603050405020304" pitchFamily="18" charset="0"/>
              </a:rPr>
              <a:t>Westwood </a:t>
            </a:r>
          </a:p>
          <a:p>
            <a:pPr marL="171450" indent="-171450">
              <a:buFontTx/>
              <a:buChar char="-"/>
            </a:pPr>
            <a:r>
              <a:rPr lang="en-US" sz="1200" dirty="0">
                <a:latin typeface="Times New Roman" panose="02020603050405020304" pitchFamily="18" charset="0"/>
                <a:cs typeface="Times New Roman" panose="02020603050405020304" pitchFamily="18" charset="0"/>
              </a:rPr>
              <a:t>Medfield </a:t>
            </a:r>
          </a:p>
        </p:txBody>
      </p:sp>
      <p:sp>
        <p:nvSpPr>
          <p:cNvPr id="63" name="TextBox 62">
            <a:extLst>
              <a:ext uri="{FF2B5EF4-FFF2-40B4-BE49-F238E27FC236}">
                <a16:creationId xmlns:a16="http://schemas.microsoft.com/office/drawing/2014/main" id="{7BDF0CD3-C748-EC99-0236-1ADC630799AC}"/>
              </a:ext>
            </a:extLst>
          </p:cNvPr>
          <p:cNvSpPr txBox="1"/>
          <p:nvPr/>
        </p:nvSpPr>
        <p:spPr>
          <a:xfrm>
            <a:off x="18967934" y="18531720"/>
            <a:ext cx="2339526" cy="646331"/>
          </a:xfrm>
          <a:prstGeom prst="rect">
            <a:avLst/>
          </a:prstGeom>
          <a:solidFill>
            <a:schemeClr val="bg1"/>
          </a:solidFill>
        </p:spPr>
        <p:txBody>
          <a:bodyPr wrap="square" rtlCol="0">
            <a:spAutoFit/>
          </a:bodyPr>
          <a:lstStyle/>
          <a:p>
            <a:r>
              <a:rPr lang="en-US" sz="1200" dirty="0">
                <a:latin typeface="Times New Roman" panose="02020603050405020304" pitchFamily="18" charset="0"/>
                <a:cs typeface="Times New Roman" panose="02020603050405020304" pitchFamily="18" charset="0"/>
              </a:rPr>
              <a:t>This scatterplot shows the strong positive correlation between square footage and home price. </a:t>
            </a:r>
          </a:p>
        </p:txBody>
      </p:sp>
    </p:spTree>
    <p:extLst>
      <p:ext uri="{BB962C8B-B14F-4D97-AF65-F5344CB8AC3E}">
        <p14:creationId xmlns:p14="http://schemas.microsoft.com/office/powerpoint/2010/main" val="9799052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8024</TotalTime>
  <Words>939</Words>
  <Application>Microsoft Macintosh PowerPoint</Application>
  <PresentationFormat>Custom</PresentationFormat>
  <Paragraphs>63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Katz</dc:creator>
  <cp:lastModifiedBy>Sarah Katz</cp:lastModifiedBy>
  <cp:revision>17</cp:revision>
  <dcterms:created xsi:type="dcterms:W3CDTF">2024-03-08T13:20:35Z</dcterms:created>
  <dcterms:modified xsi:type="dcterms:W3CDTF">2024-03-14T03:05:17Z</dcterms:modified>
</cp:coreProperties>
</file>