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p:scale>
          <a:sx n="47" d="100"/>
          <a:sy n="47" d="100"/>
        </p:scale>
        <p:origin x="1340" y="4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7/21/2020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570634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7/21/2020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075193752"/>
      </p:ext>
    </p:extLst>
  </p:cSld>
  <p:clrMap bg1="lt1" tx1="dk1" bg2="lt2" tx2="dk2" accent1="accent1" accent2="accent2" accent3="accent3" accent4="accent4" accent5="accent5" accent6="accent6" hlink="hlink" folHlink="folHlink"/>
  <p:sldLayoutIdLst>
    <p:sldLayoutId id="21474837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Arabian_Peninsula"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ksu.edu.sa/en/about-ksu" TargetMode="External"/><Relationship Id="rId2" Type="http://schemas.openxmlformats.org/officeDocument/2006/relationships/hyperlink" Target="https://www.4icu.org/sa/riyadh/" TargetMode="External"/><Relationship Id="rId1" Type="http://schemas.openxmlformats.org/officeDocument/2006/relationships/slideLayout" Target="../slideLayouts/slideLayout1.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7522C23-45FC-4C2C-AD09-2697B9AF6072}"/>
              </a:ext>
            </a:extLst>
          </p:cNvPr>
          <p:cNvPicPr>
            <a:picLocks noChangeAspect="1"/>
          </p:cNvPicPr>
          <p:nvPr/>
        </p:nvPicPr>
        <p:blipFill rotWithShape="1">
          <a:blip r:embed="rId2"/>
          <a:srcRect l="1772" t="23391" r="7319"/>
          <a:stretch/>
        </p:blipFill>
        <p:spPr>
          <a:xfrm>
            <a:off x="20" y="10"/>
            <a:ext cx="12191981" cy="6857990"/>
          </a:xfrm>
          <a:prstGeom prst="rect">
            <a:avLst/>
          </a:prstGeom>
        </p:spPr>
      </p:pic>
      <p:sp>
        <p:nvSpPr>
          <p:cNvPr id="29" name="Rectangle 2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53553F6-5D7B-4055-9C99-3EEAC846084F}"/>
              </a:ext>
            </a:extLst>
          </p:cNvPr>
          <p:cNvSpPr>
            <a:spLocks noGrp="1"/>
          </p:cNvSpPr>
          <p:nvPr>
            <p:ph type="ctrTitle"/>
          </p:nvPr>
        </p:nvSpPr>
        <p:spPr>
          <a:xfrm>
            <a:off x="404553" y="3091928"/>
            <a:ext cx="9078562" cy="2387600"/>
          </a:xfrm>
        </p:spPr>
        <p:txBody>
          <a:bodyPr>
            <a:normAutofit/>
          </a:bodyPr>
          <a:lstStyle/>
          <a:p>
            <a:r>
              <a:rPr lang="en-US" sz="6600"/>
              <a:t>Ibm data science capstone</a:t>
            </a:r>
            <a:endParaRPr lang="ar-SA" sz="6600"/>
          </a:p>
        </p:txBody>
      </p:sp>
      <p:sp>
        <p:nvSpPr>
          <p:cNvPr id="31" name="Rectangle: Rounded Corners 3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9F5131-75BB-462F-BAE9-3BBF07B3AAFC}"/>
              </a:ext>
            </a:extLst>
          </p:cNvPr>
          <p:cNvSpPr>
            <a:spLocks noGrp="1"/>
          </p:cNvSpPr>
          <p:nvPr>
            <p:ph type="subTitle" idx="1"/>
          </p:nvPr>
        </p:nvSpPr>
        <p:spPr>
          <a:xfrm>
            <a:off x="404553" y="5763375"/>
            <a:ext cx="9078562" cy="592975"/>
          </a:xfrm>
        </p:spPr>
        <p:txBody>
          <a:bodyPr anchor="ctr">
            <a:normAutofit/>
          </a:bodyPr>
          <a:lstStyle/>
          <a:p>
            <a:pPr>
              <a:lnSpc>
                <a:spcPct val="100000"/>
              </a:lnSpc>
            </a:pPr>
            <a:r>
              <a:rPr lang="en-US" sz="1100" dirty="0"/>
              <a:t>BATTLE OF THE NEIGHBORHOODS </a:t>
            </a:r>
          </a:p>
          <a:p>
            <a:pPr>
              <a:lnSpc>
                <a:spcPct val="100000"/>
              </a:lnSpc>
            </a:pPr>
            <a:r>
              <a:rPr lang="en-US" sz="1100" dirty="0"/>
              <a:t>SARAH BINSADDIK </a:t>
            </a:r>
          </a:p>
          <a:p>
            <a:pPr>
              <a:lnSpc>
                <a:spcPct val="100000"/>
              </a:lnSpc>
            </a:pPr>
            <a:endParaRPr lang="ar-SA" sz="1100" dirty="0"/>
          </a:p>
        </p:txBody>
      </p:sp>
    </p:spTree>
    <p:extLst>
      <p:ext uri="{BB962C8B-B14F-4D97-AF65-F5344CB8AC3E}">
        <p14:creationId xmlns:p14="http://schemas.microsoft.com/office/powerpoint/2010/main" val="414817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B13A41-65E5-47F0-A4CF-3F5C89DC6D92}"/>
              </a:ext>
            </a:extLst>
          </p:cNvPr>
          <p:cNvSpPr>
            <a:spLocks noGrp="1"/>
          </p:cNvSpPr>
          <p:nvPr>
            <p:ph type="ctrTitle"/>
          </p:nvPr>
        </p:nvSpPr>
        <p:spPr>
          <a:xfrm>
            <a:off x="621792" y="1161288"/>
            <a:ext cx="3602736" cy="4526280"/>
          </a:xfrm>
        </p:spPr>
        <p:txBody>
          <a:bodyPr vert="horz" lIns="91440" tIns="45720" rIns="91440" bIns="45720" rtlCol="0" anchor="ctr">
            <a:normAutofit/>
          </a:bodyPr>
          <a:lstStyle/>
          <a:p>
            <a:r>
              <a:rPr lang="en-US" sz="4000"/>
              <a:t>Introduction </a:t>
            </a: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3AEEC84B-8450-46BC-A75C-E6F279664D39}"/>
              </a:ext>
            </a:extLst>
          </p:cNvPr>
          <p:cNvSpPr>
            <a:spLocks noGrp="1"/>
          </p:cNvSpPr>
          <p:nvPr>
            <p:ph type="subTitle" idx="1"/>
          </p:nvPr>
        </p:nvSpPr>
        <p:spPr>
          <a:xfrm>
            <a:off x="5305254" y="977312"/>
            <a:ext cx="6127810" cy="5557280"/>
          </a:xfrm>
        </p:spPr>
        <p:txBody>
          <a:bodyPr vert="horz" lIns="91440" tIns="45720" rIns="91440" bIns="45720" rtlCol="0" anchor="ctr">
            <a:noAutofit/>
          </a:bodyPr>
          <a:lstStyle/>
          <a:p>
            <a:pPr indent="-228600">
              <a:lnSpc>
                <a:spcPct val="100000"/>
              </a:lnSpc>
              <a:buFont typeface="Arial" panose="020B0604020202020204" pitchFamily="34" charset="0"/>
              <a:buChar char="•"/>
            </a:pPr>
            <a:r>
              <a:rPr lang="en-US" sz="1800" dirty="0">
                <a:solidFill>
                  <a:srgbClr val="002060"/>
                </a:solidFill>
              </a:rPr>
              <a:t>With a population of 7.3 millions, Riyadh is the capital of Saudi Arabia and the largest city on the </a:t>
            </a:r>
            <a:r>
              <a:rPr lang="en-US" sz="1800" dirty="0">
                <a:solidFill>
                  <a:srgbClr val="002060"/>
                </a:solidFill>
                <a:hlinkClick r:id="rId2" tooltip="Arabian Peninsula">
                  <a:extLst>
                    <a:ext uri="{A12FA001-AC4F-418D-AE19-62706E023703}">
                      <ahyp:hlinkClr xmlns:ahyp="http://schemas.microsoft.com/office/drawing/2018/hyperlinkcolor" val="tx"/>
                    </a:ext>
                  </a:extLst>
                </a:hlinkClick>
              </a:rPr>
              <a:t>Arabian Peninsula</a:t>
            </a:r>
            <a:r>
              <a:rPr lang="en-US" sz="1800" dirty="0">
                <a:solidFill>
                  <a:srgbClr val="002060"/>
                </a:solidFill>
              </a:rPr>
              <a:t>.  Riyadh is becoming a leading and an attractive city for tourists and entrepreneurs. </a:t>
            </a:r>
          </a:p>
          <a:p>
            <a:pPr>
              <a:lnSpc>
                <a:spcPct val="100000"/>
              </a:lnSpc>
            </a:pPr>
            <a:endParaRPr lang="en-US" sz="1800" dirty="0">
              <a:solidFill>
                <a:srgbClr val="002060"/>
              </a:solidFill>
            </a:endParaRPr>
          </a:p>
          <a:p>
            <a:pPr indent="-228600">
              <a:lnSpc>
                <a:spcPct val="100000"/>
              </a:lnSpc>
              <a:buFont typeface="Arial" panose="020B0604020202020204" pitchFamily="34" charset="0"/>
              <a:buChar char="•"/>
            </a:pPr>
            <a:r>
              <a:rPr lang="en-US" sz="1800" dirty="0">
                <a:solidFill>
                  <a:srgbClr val="002060"/>
                </a:solidFill>
              </a:rPr>
              <a:t>Having a big city like Riyadh, We are aiming to find the best neighbourhood to open a shop specialized in desserts and unique coffee.  </a:t>
            </a:r>
          </a:p>
          <a:p>
            <a:pPr>
              <a:lnSpc>
                <a:spcPct val="100000"/>
              </a:lnSpc>
            </a:pPr>
            <a:endParaRPr lang="en-US" sz="1800" dirty="0">
              <a:solidFill>
                <a:srgbClr val="002060"/>
              </a:solidFill>
            </a:endParaRPr>
          </a:p>
          <a:p>
            <a:pPr indent="-228600">
              <a:lnSpc>
                <a:spcPct val="100000"/>
              </a:lnSpc>
              <a:buFont typeface="Arial" panose="020B0604020202020204" pitchFamily="34" charset="0"/>
              <a:buChar char="•"/>
            </a:pPr>
            <a:r>
              <a:rPr lang="en-US" sz="1800" dirty="0">
                <a:solidFill>
                  <a:srgbClr val="002060"/>
                </a:solidFill>
              </a:rPr>
              <a:t>So we are choosing two neighborhoods in the capital of saudi Arabia where hundreds, even thousands of people visit everyday.  </a:t>
            </a:r>
          </a:p>
          <a:p>
            <a:pPr>
              <a:lnSpc>
                <a:spcPct val="100000"/>
              </a:lnSpc>
            </a:pPr>
            <a:endParaRPr lang="en-US" sz="1800" dirty="0">
              <a:solidFill>
                <a:srgbClr val="002060"/>
              </a:solidFill>
            </a:endParaRPr>
          </a:p>
          <a:p>
            <a:pPr indent="-228600">
              <a:lnSpc>
                <a:spcPct val="100000"/>
              </a:lnSpc>
              <a:buFont typeface="Arial" panose="020B0604020202020204" pitchFamily="34" charset="0"/>
              <a:buChar char="•"/>
            </a:pPr>
            <a:endParaRPr lang="en-US" sz="1800" dirty="0">
              <a:solidFill>
                <a:srgbClr val="002060"/>
              </a:solidFill>
            </a:endParaRPr>
          </a:p>
          <a:p>
            <a:pPr indent="-228600">
              <a:lnSpc>
                <a:spcPct val="100000"/>
              </a:lnSpc>
              <a:buFont typeface="Arial" panose="020B0604020202020204" pitchFamily="34" charset="0"/>
              <a:buChar char="•"/>
            </a:pPr>
            <a:r>
              <a:rPr lang="en-US" sz="1800" dirty="0">
                <a:solidFill>
                  <a:srgbClr val="002060"/>
                </a:solidFill>
              </a:rPr>
              <a:t>This report can help entrepreneurs who are looking to open a coffee shop near one of two largest Universities in Riyadh, Saudi Arabia.</a:t>
            </a:r>
          </a:p>
          <a:p>
            <a:pPr>
              <a:lnSpc>
                <a:spcPct val="100000"/>
              </a:lnSpc>
            </a:pPr>
            <a:endParaRPr lang="en-US" sz="1800" dirty="0">
              <a:solidFill>
                <a:srgbClr val="002060"/>
              </a:solidFill>
            </a:endParaRPr>
          </a:p>
          <a:p>
            <a:pPr indent="-228600">
              <a:lnSpc>
                <a:spcPct val="100000"/>
              </a:lnSpc>
              <a:buFont typeface="Arial" panose="020B0604020202020204" pitchFamily="34" charset="0"/>
              <a:buChar char="•"/>
            </a:pPr>
            <a:endParaRPr lang="en-US" sz="1800" dirty="0">
              <a:solidFill>
                <a:srgbClr val="002060"/>
              </a:solidFill>
            </a:endParaRPr>
          </a:p>
          <a:p>
            <a:pPr indent="-228600">
              <a:lnSpc>
                <a:spcPct val="100000"/>
              </a:lnSpc>
              <a:buFont typeface="Arial" panose="020B0604020202020204" pitchFamily="34" charset="0"/>
              <a:buChar char="•"/>
            </a:pPr>
            <a:endParaRPr lang="en-US" sz="1800" dirty="0">
              <a:solidFill>
                <a:srgbClr val="002060"/>
              </a:solidFill>
            </a:endParaRPr>
          </a:p>
        </p:txBody>
      </p:sp>
    </p:spTree>
    <p:extLst>
      <p:ext uri="{BB962C8B-B14F-4D97-AF65-F5344CB8AC3E}">
        <p14:creationId xmlns:p14="http://schemas.microsoft.com/office/powerpoint/2010/main" val="181128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DDD016-ED84-41B4-90E4-15A327007B76}"/>
              </a:ext>
            </a:extLst>
          </p:cNvPr>
          <p:cNvSpPr>
            <a:spLocks noGrp="1"/>
          </p:cNvSpPr>
          <p:nvPr>
            <p:ph type="ctrTitle"/>
          </p:nvPr>
        </p:nvSpPr>
        <p:spPr>
          <a:xfrm>
            <a:off x="477981" y="1122363"/>
            <a:ext cx="4023360" cy="3204134"/>
          </a:xfrm>
        </p:spPr>
        <p:txBody>
          <a:bodyPr anchor="b">
            <a:normAutofit/>
          </a:bodyPr>
          <a:lstStyle/>
          <a:p>
            <a:r>
              <a:rPr lang="en-US" sz="4800" b="1" dirty="0"/>
              <a:t>Data </a:t>
            </a:r>
            <a:endParaRPr lang="ar-SA" sz="4800" b="1" dirty="0"/>
          </a:p>
        </p:txBody>
      </p:sp>
      <p:sp>
        <p:nvSpPr>
          <p:cNvPr id="3" name="Subtitle 2">
            <a:extLst>
              <a:ext uri="{FF2B5EF4-FFF2-40B4-BE49-F238E27FC236}">
                <a16:creationId xmlns:a16="http://schemas.microsoft.com/office/drawing/2014/main" id="{4897C7FA-A958-4DFB-9024-B48C18AFF12B}"/>
              </a:ext>
            </a:extLst>
          </p:cNvPr>
          <p:cNvSpPr>
            <a:spLocks noGrp="1"/>
          </p:cNvSpPr>
          <p:nvPr>
            <p:ph type="subTitle" idx="1"/>
          </p:nvPr>
        </p:nvSpPr>
        <p:spPr>
          <a:xfrm>
            <a:off x="477981" y="4872922"/>
            <a:ext cx="3933306" cy="1208141"/>
          </a:xfrm>
        </p:spPr>
        <p:txBody>
          <a:bodyPr>
            <a:noAutofit/>
          </a:bodyPr>
          <a:lstStyle/>
          <a:p>
            <a:pPr>
              <a:lnSpc>
                <a:spcPct val="100000"/>
              </a:lnSpc>
            </a:pPr>
            <a:r>
              <a:rPr lang="en-US" sz="1300" dirty="0">
                <a:solidFill>
                  <a:srgbClr val="0070C0"/>
                </a:solidFill>
              </a:rPr>
              <a:t>I’ll be using the Foursquare API to explore the nearby venues for both King Saud University (KSU) and Imam Mohammed Ibn Saud University( IMAMU) in order to find the most accurate place to open the Shop. I looked for venues up to 4 KM range from the latitude and longitude of both universities. </a:t>
            </a:r>
          </a:p>
          <a:p>
            <a:pPr>
              <a:lnSpc>
                <a:spcPct val="100000"/>
              </a:lnSpc>
            </a:pPr>
            <a:endParaRPr lang="ar-SA" sz="1300" dirty="0">
              <a:solidFill>
                <a:srgbClr val="0070C0"/>
              </a:solidFill>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ar chart">
            <a:extLst>
              <a:ext uri="{FF2B5EF4-FFF2-40B4-BE49-F238E27FC236}">
                <a16:creationId xmlns:a16="http://schemas.microsoft.com/office/drawing/2014/main" id="{FC962EDC-E402-408D-8914-60D8FDB78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54213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5C81CF-6801-4A68-A3C3-948B61578ECB}"/>
              </a:ext>
            </a:extLst>
          </p:cNvPr>
          <p:cNvSpPr>
            <a:spLocks noGrp="1"/>
          </p:cNvSpPr>
          <p:nvPr>
            <p:ph type="ctrTitle"/>
          </p:nvPr>
        </p:nvSpPr>
        <p:spPr>
          <a:xfrm>
            <a:off x="477981" y="1122363"/>
            <a:ext cx="4023360" cy="3204134"/>
          </a:xfrm>
        </p:spPr>
        <p:txBody>
          <a:bodyPr anchor="b">
            <a:normAutofit/>
          </a:bodyPr>
          <a:lstStyle/>
          <a:p>
            <a:r>
              <a:rPr lang="en-US" sz="4100" b="1"/>
              <a:t>Methodology: </a:t>
            </a:r>
            <a:br>
              <a:rPr lang="en-US" sz="4100"/>
            </a:br>
            <a:endParaRPr lang="ar-SA" sz="4100"/>
          </a:p>
        </p:txBody>
      </p:sp>
      <p:sp>
        <p:nvSpPr>
          <p:cNvPr id="3" name="Subtitle 2">
            <a:extLst>
              <a:ext uri="{FF2B5EF4-FFF2-40B4-BE49-F238E27FC236}">
                <a16:creationId xmlns:a16="http://schemas.microsoft.com/office/drawing/2014/main" id="{266987E8-963B-412D-98B9-596284A63F27}"/>
              </a:ext>
            </a:extLst>
          </p:cNvPr>
          <p:cNvSpPr>
            <a:spLocks noGrp="1"/>
          </p:cNvSpPr>
          <p:nvPr>
            <p:ph type="subTitle" idx="1"/>
          </p:nvPr>
        </p:nvSpPr>
        <p:spPr>
          <a:xfrm>
            <a:off x="477981" y="4872922"/>
            <a:ext cx="3933306" cy="1208141"/>
          </a:xfrm>
        </p:spPr>
        <p:txBody>
          <a:bodyPr>
            <a:normAutofit/>
          </a:bodyPr>
          <a:lstStyle/>
          <a:p>
            <a:pPr marL="457200" indent="-457200">
              <a:lnSpc>
                <a:spcPct val="100000"/>
              </a:lnSpc>
              <a:buFontTx/>
              <a:buChar char="-"/>
            </a:pPr>
            <a:r>
              <a:rPr lang="en-US" sz="1000"/>
              <a:t>Choosing the main locations</a:t>
            </a:r>
          </a:p>
          <a:p>
            <a:pPr marL="457200" indent="-457200">
              <a:lnSpc>
                <a:spcPct val="100000"/>
              </a:lnSpc>
              <a:buFontTx/>
              <a:buChar char="-"/>
            </a:pPr>
            <a:r>
              <a:rPr lang="en-US" sz="1000"/>
              <a:t>Creating a foursquare developer account </a:t>
            </a:r>
          </a:p>
          <a:p>
            <a:pPr marL="457200" indent="-457200">
              <a:lnSpc>
                <a:spcPct val="100000"/>
              </a:lnSpc>
              <a:buFontTx/>
              <a:buChar char="-"/>
            </a:pPr>
            <a:r>
              <a:rPr lang="en-US" sz="1000"/>
              <a:t>Exploring the nearby venues within a specific radius. </a:t>
            </a:r>
          </a:p>
          <a:p>
            <a:pPr marL="457200" indent="-457200">
              <a:lnSpc>
                <a:spcPct val="100000"/>
              </a:lnSpc>
              <a:buFontTx/>
              <a:buChar char="-"/>
            </a:pPr>
            <a:r>
              <a:rPr lang="en-US" sz="1000"/>
              <a:t>Visualizing the unique venue categories within the area.</a:t>
            </a:r>
            <a:endParaRPr lang="ar-SA" sz="100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Microscope">
            <a:extLst>
              <a:ext uri="{FF2B5EF4-FFF2-40B4-BE49-F238E27FC236}">
                <a16:creationId xmlns:a16="http://schemas.microsoft.com/office/drawing/2014/main" id="{B7EDE174-65D8-489E-A1DF-46F277858C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400140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F7AB3C-35C3-4E1D-8A15-61960A86825E}"/>
              </a:ext>
            </a:extLst>
          </p:cNvPr>
          <p:cNvSpPr>
            <a:spLocks noGrp="1"/>
          </p:cNvSpPr>
          <p:nvPr>
            <p:ph type="ctrTitle"/>
          </p:nvPr>
        </p:nvSpPr>
        <p:spPr>
          <a:xfrm>
            <a:off x="868680" y="405575"/>
            <a:ext cx="5001768" cy="1371600"/>
          </a:xfrm>
        </p:spPr>
        <p:txBody>
          <a:bodyPr anchor="ctr">
            <a:normAutofit/>
          </a:bodyPr>
          <a:lstStyle/>
          <a:p>
            <a:r>
              <a:rPr lang="en-US" sz="3600" b="1"/>
              <a:t>Results:</a:t>
            </a:r>
            <a:br>
              <a:rPr lang="en-US" sz="3600"/>
            </a:br>
            <a:endParaRPr lang="ar-SA" sz="3600"/>
          </a:p>
        </p:txBody>
      </p:sp>
      <p:sp>
        <p:nvSpPr>
          <p:cNvPr id="23" name="Rectangle 2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screenshot of a cell phone&#10;&#10;Description automatically generated">
            <a:extLst>
              <a:ext uri="{FF2B5EF4-FFF2-40B4-BE49-F238E27FC236}">
                <a16:creationId xmlns:a16="http://schemas.microsoft.com/office/drawing/2014/main" id="{6A1CF596-CE13-4D41-BAF2-C778EBED81ED}"/>
              </a:ext>
            </a:extLst>
          </p:cNvPr>
          <p:cNvPicPr/>
          <p:nvPr/>
        </p:nvPicPr>
        <p:blipFill rotWithShape="1">
          <a:blip r:embed="rId2" cstate="print">
            <a:extLst>
              <a:ext uri="{28A0092B-C50C-407E-A947-70E740481C1C}">
                <a14:useLocalDpi xmlns:a14="http://schemas.microsoft.com/office/drawing/2010/main" val="0"/>
              </a:ext>
            </a:extLst>
          </a:blip>
          <a:srcRect l="10138" t="632" r="9196" b="792"/>
          <a:stretch/>
        </p:blipFill>
        <p:spPr bwMode="auto">
          <a:xfrm>
            <a:off x="549058" y="2327425"/>
            <a:ext cx="5431536" cy="3733580"/>
          </a:xfrm>
          <a:prstGeom prst="rect">
            <a:avLst/>
          </a:prstGeom>
          <a:extLst>
            <a:ext uri="{53640926-AAD7-44D8-BBD7-CCE9431645EC}">
              <a14:shadowObscured xmlns:a14="http://schemas.microsoft.com/office/drawing/2010/main"/>
            </a:ext>
          </a:extLst>
        </p:spPr>
      </p:pic>
      <p:pic>
        <p:nvPicPr>
          <p:cNvPr id="5" name="Picture 4" descr="A screenshot of a social media post&#10;&#10;Description automatically generated">
            <a:extLst>
              <a:ext uri="{FF2B5EF4-FFF2-40B4-BE49-F238E27FC236}">
                <a16:creationId xmlns:a16="http://schemas.microsoft.com/office/drawing/2014/main" id="{3C5D9488-DBBF-474C-BB2A-B17195DA052F}"/>
              </a:ext>
            </a:extLst>
          </p:cNvPr>
          <p:cNvPicPr/>
          <p:nvPr/>
        </p:nvPicPr>
        <p:blipFill rotWithShape="1">
          <a:blip r:embed="rId3">
            <a:extLst>
              <a:ext uri="{28A0092B-C50C-407E-A947-70E740481C1C}">
                <a14:useLocalDpi xmlns:a14="http://schemas.microsoft.com/office/drawing/2010/main" val="0"/>
              </a:ext>
            </a:extLst>
          </a:blip>
          <a:srcRect l="9766" t="7136" r="10769"/>
          <a:stretch/>
        </p:blipFill>
        <p:spPr bwMode="auto">
          <a:xfrm>
            <a:off x="6211408" y="2404001"/>
            <a:ext cx="5431536" cy="3570399"/>
          </a:xfrm>
          <a:prstGeom prst="rect">
            <a:avLst/>
          </a:prstGeom>
          <a:extLst>
            <a:ext uri="{53640926-AAD7-44D8-BBD7-CCE9431645EC}">
              <a14:shadowObscured xmlns:a14="http://schemas.microsoft.com/office/drawing/2010/main"/>
            </a:ext>
          </a:extLst>
        </p:spPr>
      </p:pic>
      <p:sp>
        <p:nvSpPr>
          <p:cNvPr id="16" name="Rectangle: Rounded Corners 15">
            <a:extLst>
              <a:ext uri="{FF2B5EF4-FFF2-40B4-BE49-F238E27FC236}">
                <a16:creationId xmlns:a16="http://schemas.microsoft.com/office/drawing/2014/main" id="{8B85D2A4-FC83-46FE-AAF7-3D38DFB55D2D}"/>
              </a:ext>
            </a:extLst>
          </p:cNvPr>
          <p:cNvSpPr/>
          <p:nvPr/>
        </p:nvSpPr>
        <p:spPr>
          <a:xfrm>
            <a:off x="2045817" y="2511922"/>
            <a:ext cx="2675568" cy="34870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rgbClr val="0070C0"/>
                </a:solidFill>
              </a:rPr>
              <a:t>King Saud University</a:t>
            </a:r>
            <a:endParaRPr lang="ar-SA" sz="1200" dirty="0">
              <a:solidFill>
                <a:srgbClr val="0070C0"/>
              </a:solidFill>
            </a:endParaRPr>
          </a:p>
        </p:txBody>
      </p:sp>
      <p:sp>
        <p:nvSpPr>
          <p:cNvPr id="17" name="Rectangle: Rounded Corners 16">
            <a:extLst>
              <a:ext uri="{FF2B5EF4-FFF2-40B4-BE49-F238E27FC236}">
                <a16:creationId xmlns:a16="http://schemas.microsoft.com/office/drawing/2014/main" id="{A70C629B-9D9F-42C3-9C49-FEE38256F139}"/>
              </a:ext>
            </a:extLst>
          </p:cNvPr>
          <p:cNvSpPr/>
          <p:nvPr/>
        </p:nvSpPr>
        <p:spPr>
          <a:xfrm>
            <a:off x="7876134" y="2686273"/>
            <a:ext cx="2673050" cy="45649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dirty="0">
                <a:solidFill>
                  <a:srgbClr val="0070C0"/>
                </a:solidFill>
              </a:rPr>
              <a:t>Imam Mohammed Ibn Saud University</a:t>
            </a:r>
            <a:endParaRPr lang="ar-SA" sz="1200" dirty="0">
              <a:solidFill>
                <a:srgbClr val="0070C0"/>
              </a:solidFill>
            </a:endParaRPr>
          </a:p>
        </p:txBody>
      </p:sp>
    </p:spTree>
    <p:extLst>
      <p:ext uri="{BB962C8B-B14F-4D97-AF65-F5344CB8AC3E}">
        <p14:creationId xmlns:p14="http://schemas.microsoft.com/office/powerpoint/2010/main" val="100104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C272FC-C106-4785-9187-9A110002E14B}"/>
              </a:ext>
            </a:extLst>
          </p:cNvPr>
          <p:cNvSpPr>
            <a:spLocks noGrp="1"/>
          </p:cNvSpPr>
          <p:nvPr>
            <p:ph type="ctrTitle"/>
          </p:nvPr>
        </p:nvSpPr>
        <p:spPr>
          <a:xfrm>
            <a:off x="1804988" y="1442172"/>
            <a:ext cx="8582025" cy="2177328"/>
          </a:xfrm>
        </p:spPr>
        <p:txBody>
          <a:bodyPr anchor="ctr">
            <a:normAutofit/>
          </a:bodyPr>
          <a:lstStyle/>
          <a:p>
            <a:pPr algn="ctr"/>
            <a:r>
              <a:rPr lang="en-US" sz="1800" dirty="0"/>
              <a:t>After filtering the categories and grouping the dessert shops together.</a:t>
            </a:r>
            <a:br>
              <a:rPr lang="ar-SA" sz="1800" dirty="0"/>
            </a:br>
            <a:r>
              <a:rPr lang="en-US" sz="1800" dirty="0"/>
              <a:t>We can see both neighborhoods have a high number of coffee shops, but we can say that opening  a shop specialized in coffee and dessert in the first neighborhood ( Near King Saud University ) might be the better option that’s because, Imam University has almost 10 more coffee shops. Although both neighborhoods have the same number of dessert shops. </a:t>
            </a:r>
            <a:br>
              <a:rPr lang="en-US" sz="1800" dirty="0"/>
            </a:br>
            <a:endParaRPr lang="ar-SA" sz="1800" dirty="0"/>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12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71CAB-3F54-469B-A654-A2EC6B3EB647}"/>
              </a:ext>
            </a:extLst>
          </p:cNvPr>
          <p:cNvSpPr>
            <a:spLocks noGrp="1"/>
          </p:cNvSpPr>
          <p:nvPr>
            <p:ph type="ctrTitle"/>
          </p:nvPr>
        </p:nvSpPr>
        <p:spPr>
          <a:xfrm>
            <a:off x="578651" y="1122363"/>
            <a:ext cx="11034695" cy="3174690"/>
          </a:xfrm>
        </p:spPr>
        <p:txBody>
          <a:bodyPr>
            <a:normAutofit/>
          </a:bodyPr>
          <a:lstStyle/>
          <a:p>
            <a:r>
              <a:rPr lang="en-US"/>
              <a:t>Conclusion </a:t>
            </a:r>
            <a:br>
              <a:rPr lang="en-US"/>
            </a:br>
            <a:endParaRPr lang="ar-SA" dirty="0"/>
          </a:p>
        </p:txBody>
      </p:sp>
      <p:sp>
        <p:nvSpPr>
          <p:cNvPr id="3" name="Subtitle 2">
            <a:extLst>
              <a:ext uri="{FF2B5EF4-FFF2-40B4-BE49-F238E27FC236}">
                <a16:creationId xmlns:a16="http://schemas.microsoft.com/office/drawing/2014/main" id="{9F1193B3-E8DA-4D2B-BB95-15AAD230D722}"/>
              </a:ext>
            </a:extLst>
          </p:cNvPr>
          <p:cNvSpPr>
            <a:spLocks noGrp="1"/>
          </p:cNvSpPr>
          <p:nvPr>
            <p:ph type="subTitle" idx="1"/>
          </p:nvPr>
        </p:nvSpPr>
        <p:spPr>
          <a:xfrm>
            <a:off x="578651" y="4723637"/>
            <a:ext cx="11034695" cy="1481396"/>
          </a:xfrm>
        </p:spPr>
        <p:txBody>
          <a:bodyPr>
            <a:normAutofit/>
          </a:bodyPr>
          <a:lstStyle/>
          <a:p>
            <a:pPr>
              <a:lnSpc>
                <a:spcPct val="100000"/>
              </a:lnSpc>
            </a:pPr>
            <a:r>
              <a:rPr lang="en-US" sz="2000" dirty="0"/>
              <a:t>We have applied some simple comparison techniques to see the better place to open a shop specialized in coffee and desserts , but there is always a place for improvement and taking more factors in consideration such as, rates, prices and tips. </a:t>
            </a:r>
          </a:p>
          <a:p>
            <a:pPr>
              <a:lnSpc>
                <a:spcPct val="100000"/>
              </a:lnSpc>
            </a:pPr>
            <a:r>
              <a:rPr lang="en-US" sz="2000" dirty="0"/>
              <a:t> </a:t>
            </a:r>
          </a:p>
          <a:p>
            <a:pPr>
              <a:lnSpc>
                <a:spcPct val="100000"/>
              </a:lnSpc>
            </a:pPr>
            <a:endParaRPr lang="ar-SA" sz="2000" dirty="0"/>
          </a:p>
        </p:txBody>
      </p:sp>
      <p:sp>
        <p:nvSpPr>
          <p:cNvPr id="17" name="Rectangle 9">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1">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80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A3499-0F96-4F86-8AC9-27C37929B589}"/>
              </a:ext>
            </a:extLst>
          </p:cNvPr>
          <p:cNvSpPr>
            <a:spLocks noGrp="1"/>
          </p:cNvSpPr>
          <p:nvPr>
            <p:ph type="ctrTitle"/>
          </p:nvPr>
        </p:nvSpPr>
        <p:spPr>
          <a:xfrm>
            <a:off x="477981" y="1122363"/>
            <a:ext cx="4023360" cy="3204134"/>
          </a:xfrm>
        </p:spPr>
        <p:txBody>
          <a:bodyPr anchor="b">
            <a:normAutofit/>
          </a:bodyPr>
          <a:lstStyle/>
          <a:p>
            <a:r>
              <a:rPr lang="en-US" sz="4800" dirty="0"/>
              <a:t>RESOURCES </a:t>
            </a:r>
            <a:endParaRPr lang="ar-SA" sz="4800" dirty="0"/>
          </a:p>
        </p:txBody>
      </p:sp>
      <p:sp>
        <p:nvSpPr>
          <p:cNvPr id="3" name="Subtitle 2">
            <a:extLst>
              <a:ext uri="{FF2B5EF4-FFF2-40B4-BE49-F238E27FC236}">
                <a16:creationId xmlns:a16="http://schemas.microsoft.com/office/drawing/2014/main" id="{CDC25865-AE29-4777-941B-1FF86B85FC01}"/>
              </a:ext>
            </a:extLst>
          </p:cNvPr>
          <p:cNvSpPr>
            <a:spLocks noGrp="1"/>
          </p:cNvSpPr>
          <p:nvPr>
            <p:ph type="subTitle" idx="1"/>
          </p:nvPr>
        </p:nvSpPr>
        <p:spPr>
          <a:xfrm>
            <a:off x="477981" y="4872922"/>
            <a:ext cx="3933306" cy="1208141"/>
          </a:xfrm>
        </p:spPr>
        <p:txBody>
          <a:bodyPr>
            <a:noAutofit/>
          </a:bodyPr>
          <a:lstStyle/>
          <a:p>
            <a:pPr algn="ctr">
              <a:lnSpc>
                <a:spcPct val="100000"/>
              </a:lnSpc>
            </a:pPr>
            <a:r>
              <a:rPr lang="en-US" sz="1500" dirty="0"/>
              <a:t> </a:t>
            </a:r>
          </a:p>
          <a:p>
            <a:pPr algn="ctr">
              <a:lnSpc>
                <a:spcPct val="100000"/>
              </a:lnSpc>
            </a:pPr>
            <a:r>
              <a:rPr lang="en-US" sz="1500" u="sng" dirty="0">
                <a:hlinkClick r:id="rId2"/>
              </a:rPr>
              <a:t>https://www.4icu.org/sa/riyadh/</a:t>
            </a:r>
            <a:endParaRPr lang="en-US" sz="1500" dirty="0"/>
          </a:p>
          <a:p>
            <a:pPr algn="ctr">
              <a:lnSpc>
                <a:spcPct val="100000"/>
              </a:lnSpc>
            </a:pPr>
            <a:r>
              <a:rPr lang="en-US" sz="1500" dirty="0"/>
              <a:t> </a:t>
            </a:r>
          </a:p>
          <a:p>
            <a:pPr algn="ctr">
              <a:lnSpc>
                <a:spcPct val="100000"/>
              </a:lnSpc>
            </a:pPr>
            <a:r>
              <a:rPr lang="en-US" sz="1500" u="sng" dirty="0">
                <a:hlinkClick r:id="rId3"/>
              </a:rPr>
              <a:t>https://ksu.edu.sa/en/about-ksu</a:t>
            </a:r>
            <a:endParaRPr lang="en-US" sz="1500" dirty="0"/>
          </a:p>
          <a:p>
            <a:pPr algn="ctr">
              <a:lnSpc>
                <a:spcPct val="100000"/>
              </a:lnSpc>
            </a:pPr>
            <a:r>
              <a:rPr lang="en-US" sz="1500" dirty="0"/>
              <a:t> </a:t>
            </a:r>
          </a:p>
          <a:p>
            <a:pPr algn="ctr">
              <a:lnSpc>
                <a:spcPct val="100000"/>
              </a:lnSpc>
            </a:pPr>
            <a:r>
              <a:rPr lang="en-US" sz="1500" dirty="0"/>
              <a:t> </a:t>
            </a:r>
          </a:p>
          <a:p>
            <a:pPr algn="ctr">
              <a:lnSpc>
                <a:spcPct val="100000"/>
              </a:lnSpc>
            </a:pPr>
            <a:r>
              <a:rPr lang="en-US" sz="1500" dirty="0"/>
              <a:t> </a:t>
            </a:r>
          </a:p>
          <a:p>
            <a:pPr algn="ctr">
              <a:lnSpc>
                <a:spcPct val="100000"/>
              </a:lnSpc>
            </a:pPr>
            <a:endParaRPr lang="ar-SA" sz="1500" dirty="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Books">
            <a:extLst>
              <a:ext uri="{FF2B5EF4-FFF2-40B4-BE49-F238E27FC236}">
                <a16:creationId xmlns:a16="http://schemas.microsoft.com/office/drawing/2014/main" id="{2BC98B56-0B68-499A-B0BD-DA0386D5A7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3595669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788FA-4B92-452B-B401-306F35129BA8}"/>
              </a:ext>
            </a:extLst>
          </p:cNvPr>
          <p:cNvSpPr>
            <a:spLocks noGrp="1"/>
          </p:cNvSpPr>
          <p:nvPr>
            <p:ph type="ctrTitle"/>
          </p:nvPr>
        </p:nvSpPr>
        <p:spPr>
          <a:xfrm>
            <a:off x="477981" y="1122363"/>
            <a:ext cx="4023360" cy="3204134"/>
          </a:xfrm>
        </p:spPr>
        <p:txBody>
          <a:bodyPr anchor="b">
            <a:normAutofit/>
          </a:bodyPr>
          <a:lstStyle/>
          <a:p>
            <a:r>
              <a:rPr lang="en-US" sz="4800"/>
              <a:t>THANK YOU </a:t>
            </a:r>
            <a:endParaRPr lang="ar-SA" sz="4800"/>
          </a:p>
        </p:txBody>
      </p:sp>
      <p:sp>
        <p:nvSpPr>
          <p:cNvPr id="3" name="Subtitle 2">
            <a:extLst>
              <a:ext uri="{FF2B5EF4-FFF2-40B4-BE49-F238E27FC236}">
                <a16:creationId xmlns:a16="http://schemas.microsoft.com/office/drawing/2014/main" id="{39500E33-9894-44BC-9A0C-2D0FCFFFF15D}"/>
              </a:ext>
            </a:extLst>
          </p:cNvPr>
          <p:cNvSpPr>
            <a:spLocks noGrp="1"/>
          </p:cNvSpPr>
          <p:nvPr>
            <p:ph type="subTitle" idx="1"/>
          </p:nvPr>
        </p:nvSpPr>
        <p:spPr>
          <a:xfrm>
            <a:off x="477981" y="4872922"/>
            <a:ext cx="3933306" cy="1208141"/>
          </a:xfrm>
        </p:spPr>
        <p:txBody>
          <a:bodyPr>
            <a:normAutofit/>
          </a:bodyPr>
          <a:lstStyle/>
          <a:p>
            <a:r>
              <a:rPr lang="en-US" sz="2000"/>
              <a:t>SARAH BIN SADDIK</a:t>
            </a:r>
          </a:p>
          <a:p>
            <a:endParaRPr lang="ar-SA" sz="200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3B77F1DA-04AC-4DC5-9999-7B766E77D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211679335"/>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3</TotalTime>
  <Words>193</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Calibri</vt:lpstr>
      <vt:lpstr>AccentBoxVTI</vt:lpstr>
      <vt:lpstr>Ibm data science capstone</vt:lpstr>
      <vt:lpstr>Introduction </vt:lpstr>
      <vt:lpstr>Data </vt:lpstr>
      <vt:lpstr>Methodology:  </vt:lpstr>
      <vt:lpstr>Results: </vt:lpstr>
      <vt:lpstr>After filtering the categories and grouping the dessert shops together. We can see both neighborhoods have a high number of coffee shops, but we can say that opening  a shop specialized in coffee and dessert in the first neighborhood ( Near King Saud University ) might be the better option that’s because, Imam University has almost 10 more coffee shops. Although both neighborhoods have the same number of dessert shops.  </vt:lpstr>
      <vt:lpstr>Conclusion  </vt:lpstr>
      <vt:lpstr>RESOURCES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dc:title>
  <dc:creator>sarah binsaddik</dc:creator>
  <cp:lastModifiedBy>sarah binsaddik</cp:lastModifiedBy>
  <cp:revision>1</cp:revision>
  <dcterms:created xsi:type="dcterms:W3CDTF">2020-07-20T22:19:29Z</dcterms:created>
  <dcterms:modified xsi:type="dcterms:W3CDTF">2020-07-20T22:22:29Z</dcterms:modified>
</cp:coreProperties>
</file>