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rPr>
              <a:t>Summary of work and why important</a:t>
            </a:r>
            <a:endParaRPr sz="1200">
              <a:solidFill>
                <a:srgbClr val="2D3B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rPr>
              <a:t>	-How it is relevant to Boston</a:t>
            </a:r>
            <a:endParaRPr sz="1200">
              <a:solidFill>
                <a:srgbClr val="2D3B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rPr>
              <a:t>Why we chose our datasets?</a:t>
            </a:r>
            <a:endParaRPr sz="1200">
              <a:solidFill>
                <a:srgbClr val="2D3B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rPr>
              <a:t>How we grouped and managed data?</a:t>
            </a:r>
            <a:endParaRPr sz="1200">
              <a:solidFill>
                <a:srgbClr val="2D3B4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highlight>
                  <a:srgbClr val="FFFFFF"/>
                </a:highlight>
              </a:rPr>
              <a:t>	-Missing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02a28ed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02a28ed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02a28ed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02a28ed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36206b9f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36206b9f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deb47292b_1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deb47292b_1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screenshots of our issues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02a28ed2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02a28ed2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deb47292b_1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deb47292b_1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deb47292b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deb47292b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deb47292b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deb47292b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deb47292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deb47292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Boston </a:t>
            </a:r>
            <a:r>
              <a:rPr lang="en"/>
              <a:t>specific history or context</a:t>
            </a:r>
            <a:endParaRPr/>
          </a:p>
          <a:p>
            <a:pPr indent="0" lvl="0" marL="0" rtl="0" algn="l">
              <a:spcBef>
                <a:spcPts val="0"/>
              </a:spcBef>
              <a:spcAft>
                <a:spcPts val="0"/>
              </a:spcAft>
              <a:buNone/>
            </a:pPr>
            <a:r>
              <a:rPr lang="en"/>
              <a:t>Graphic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deb47292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deb4729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deb47292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deb47292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deb47292b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deb47292b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The census is not able to provide us with an accurate representation for median gross rent for the past 40 years</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College Data was quite limited. We could get a look at the Net Price, but only for recent numbers. Net price growth for colleges normally stay the same over years, so we do not have access to the yearly net price. This made it not possible for us to analyze how the net price changed over time.</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We could not find data on students who lived on vs. off campus or breakdowns of where students lived.</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We cannot ensure that students put down their current address (maybe they still have their parents’ address on file)</a:t>
            </a:r>
            <a:endParaRPr sz="15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deb47292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deb47292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deb47292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deb47292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deb47292b_1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deb47292b_1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deb47292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deb47292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Locations of Colleges</a:t>
            </a:r>
            <a:endParaRPr/>
          </a:p>
          <a:p>
            <a:pPr indent="0" lvl="0" marL="0" rtl="0" algn="l">
              <a:spcBef>
                <a:spcPts val="0"/>
              </a:spcBef>
              <a:spcAft>
                <a:spcPts val="0"/>
              </a:spcAft>
              <a:buNone/>
            </a:pPr>
            <a:r>
              <a:rPr lang="en"/>
              <a:t>Change in Med Gross Rent In locations with colleges</a:t>
            </a:r>
            <a:endParaRPr/>
          </a:p>
          <a:p>
            <a:pPr indent="0" lvl="0" marL="0" rtl="0" algn="l">
              <a:spcBef>
                <a:spcPts val="0"/>
              </a:spcBef>
              <a:spcAft>
                <a:spcPts val="0"/>
              </a:spcAft>
              <a:buNone/>
            </a:pPr>
            <a:r>
              <a:rPr lang="en"/>
              <a:t>Change In Med Gross Rent (add map points of schools if we have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boston.com/news/local-news-2/2020/07/09/boston-ranked-third-most-gentrified-city#:~:text=The%20study%20shows%20that%2021.3,were%20gentrified%20between%202013%2D2017.&amp;text=Boston%20has%20been%20ranked%20the,the%20National%20Community%20Reinvestment%20Coalition" TargetMode="External"/><Relationship Id="rId4" Type="http://schemas.openxmlformats.org/officeDocument/2006/relationships/hyperlink" Target="https://sites.tufts.edu/gis/files/2016/01/Migliorato_Hana_UEP232_2016.pdf" TargetMode="External"/><Relationship Id="rId5" Type="http://schemas.openxmlformats.org/officeDocument/2006/relationships/hyperlink" Target="https://news.northeastern.edu/2020/03/11/in-light-of-the-covid-19-outbreak-northeastern-university-moves-to-online-learning-at-its-boston-camp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qt7SUeVnMNHo1JCFY9G9d0Rz8Jzd5QPf/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ciclt.net/sn/clt/capitolimpact/gw_ziplist.aspx?CityKey=2507000&amp;stfips=25&amp;state=ma&amp;stname=Massachusett" TargetMode="External"/><Relationship Id="rId4" Type="http://schemas.openxmlformats.org/officeDocument/2006/relationships/hyperlink" Target="https://nces.ed.gov/collegenavigator/?s=MA&amp;zc=02108&amp;zd=5&amp;l=91+92+93+94&amp;ct=1+2+3&amp;ic=1+2+3&amp;of=3&amp;pg=1&amp;fv=168005+164845+164641+165884+165662+165802+167215+429128+167297+164368+165112+165167+166869+164872+165671" TargetMode="External"/><Relationship Id="rId5" Type="http://schemas.openxmlformats.org/officeDocument/2006/relationships/hyperlink" Target="https://geomap.ffiec.gov/FFIECGeocMap/GeocodeMap1.aspx" TargetMode="External"/><Relationship Id="rId6" Type="http://schemas.openxmlformats.org/officeDocument/2006/relationships/hyperlink" Target="https://towardsdatascience.com/accessing-census-data-with-python-3e2f2b56e20d" TargetMode="External"/><Relationship Id="rId7" Type="http://schemas.openxmlformats.org/officeDocument/2006/relationships/hyperlink" Target="https://data.boston.gov/dataset/census-2010-tracts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800">
                <a:solidFill>
                  <a:schemeClr val="lt1"/>
                </a:solidFill>
                <a:latin typeface="Nunito"/>
                <a:ea typeface="Nunito"/>
                <a:cs typeface="Nunito"/>
                <a:sym typeface="Nunito"/>
              </a:rPr>
              <a:t>Do</a:t>
            </a:r>
            <a:r>
              <a:rPr lang="en" sz="3800">
                <a:solidFill>
                  <a:schemeClr val="lt1"/>
                </a:solidFill>
                <a:latin typeface="Nunito"/>
                <a:ea typeface="Nunito"/>
                <a:cs typeface="Nunito"/>
                <a:sym typeface="Nunito"/>
              </a:rPr>
              <a:t> Colleges Gentrify Boston</a:t>
            </a:r>
            <a:endParaRPr sz="3800">
              <a:solidFill>
                <a:schemeClr val="lt1"/>
              </a:solidFill>
              <a:latin typeface="Nunito"/>
              <a:ea typeface="Nunito"/>
              <a:cs typeface="Nunito"/>
              <a:sym typeface="Nunito"/>
            </a:endParaRPr>
          </a:p>
        </p:txBody>
      </p:sp>
      <p:sp>
        <p:nvSpPr>
          <p:cNvPr id="278" name="Google Shape;278;p13"/>
          <p:cNvSpPr txBox="1"/>
          <p:nvPr/>
        </p:nvSpPr>
        <p:spPr>
          <a:xfrm>
            <a:off x="311700" y="37558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Group 6: Nate Kirschner, Sebastian Kobori,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Sarah Lang, Caleb Lee </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1858350" y="40750"/>
            <a:ext cx="7285650" cy="50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3"/>
          <p:cNvPicPr preferRelativeResize="0"/>
          <p:nvPr/>
        </p:nvPicPr>
        <p:blipFill>
          <a:blip r:embed="rId3">
            <a:alphaModFix/>
          </a:blip>
          <a:stretch>
            <a:fillRect/>
          </a:stretch>
        </p:blipFill>
        <p:spPr>
          <a:xfrm>
            <a:off x="1453925" y="152400"/>
            <a:ext cx="7690078"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4"/>
          <p:cNvPicPr preferRelativeResize="0"/>
          <p:nvPr/>
        </p:nvPicPr>
        <p:blipFill>
          <a:blip r:embed="rId3">
            <a:alphaModFix/>
          </a:blip>
          <a:stretch>
            <a:fillRect/>
          </a:stretch>
        </p:blipFill>
        <p:spPr>
          <a:xfrm>
            <a:off x="0" y="1108775"/>
            <a:ext cx="9144002" cy="3618925"/>
          </a:xfrm>
          <a:prstGeom prst="rect">
            <a:avLst/>
          </a:prstGeom>
          <a:noFill/>
          <a:ln>
            <a:noFill/>
          </a:ln>
        </p:spPr>
      </p:pic>
      <p:sp>
        <p:nvSpPr>
          <p:cNvPr id="350" name="Google Shape;350;p24"/>
          <p:cNvSpPr/>
          <p:nvPr/>
        </p:nvSpPr>
        <p:spPr>
          <a:xfrm>
            <a:off x="2248350" y="4265725"/>
            <a:ext cx="2571900" cy="462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while analyzing data</a:t>
            </a:r>
            <a:endParaRPr/>
          </a:p>
        </p:txBody>
      </p:sp>
      <p:sp>
        <p:nvSpPr>
          <p:cNvPr id="356" name="Google Shape;356;p25"/>
          <p:cNvSpPr txBox="1"/>
          <p:nvPr>
            <p:ph idx="1" type="body"/>
          </p:nvPr>
        </p:nvSpPr>
        <p:spPr>
          <a:xfrm>
            <a:off x="1056750" y="1186700"/>
            <a:ext cx="7030500" cy="79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Shape files included huge tracts filled with water with no people, we needed to manually filter it out in the census’ med gross rent data, </a:t>
            </a:r>
            <a:endParaRPr/>
          </a:p>
        </p:txBody>
      </p:sp>
      <p:pic>
        <p:nvPicPr>
          <p:cNvPr id="357" name="Google Shape;357;p25"/>
          <p:cNvPicPr preferRelativeResize="0"/>
          <p:nvPr/>
        </p:nvPicPr>
        <p:blipFill>
          <a:blip r:embed="rId3">
            <a:alphaModFix/>
          </a:blip>
          <a:stretch>
            <a:fillRect/>
          </a:stretch>
        </p:blipFill>
        <p:spPr>
          <a:xfrm>
            <a:off x="172797" y="2106248"/>
            <a:ext cx="5095853" cy="2454075"/>
          </a:xfrm>
          <a:prstGeom prst="rect">
            <a:avLst/>
          </a:prstGeom>
          <a:noFill/>
          <a:ln>
            <a:noFill/>
          </a:ln>
        </p:spPr>
      </p:pic>
      <p:pic>
        <p:nvPicPr>
          <p:cNvPr id="358" name="Google Shape;358;p25"/>
          <p:cNvPicPr preferRelativeResize="0"/>
          <p:nvPr/>
        </p:nvPicPr>
        <p:blipFill>
          <a:blip r:embed="rId4">
            <a:alphaModFix/>
          </a:blip>
          <a:stretch>
            <a:fillRect/>
          </a:stretch>
        </p:blipFill>
        <p:spPr>
          <a:xfrm>
            <a:off x="5416150" y="2160175"/>
            <a:ext cx="3542999" cy="2337100"/>
          </a:xfrm>
          <a:prstGeom prst="rect">
            <a:avLst/>
          </a:prstGeom>
          <a:noFill/>
          <a:ln>
            <a:noFill/>
          </a:ln>
        </p:spPr>
      </p:pic>
      <p:sp>
        <p:nvSpPr>
          <p:cNvPr id="359" name="Google Shape;359;p25"/>
          <p:cNvSpPr txBox="1"/>
          <p:nvPr/>
        </p:nvSpPr>
        <p:spPr>
          <a:xfrm>
            <a:off x="1408550" y="4680075"/>
            <a:ext cx="1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Original Map</a:t>
            </a:r>
            <a:endParaRPr>
              <a:latin typeface="Nunito"/>
              <a:ea typeface="Nunito"/>
              <a:cs typeface="Nunito"/>
              <a:sym typeface="Nunito"/>
            </a:endParaRPr>
          </a:p>
        </p:txBody>
      </p:sp>
      <p:sp>
        <p:nvSpPr>
          <p:cNvPr id="360" name="Google Shape;360;p25"/>
          <p:cNvSpPr txBox="1"/>
          <p:nvPr/>
        </p:nvSpPr>
        <p:spPr>
          <a:xfrm>
            <a:off x="5852350" y="4670950"/>
            <a:ext cx="21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Correct Map</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Yikes! </a:t>
            </a:r>
            <a:r>
              <a:rPr lang="en"/>
              <a:t>Negative Rent is not a thing</a:t>
            </a:r>
            <a:endParaRPr/>
          </a:p>
        </p:txBody>
      </p:sp>
      <p:pic>
        <p:nvPicPr>
          <p:cNvPr id="366" name="Google Shape;366;p26"/>
          <p:cNvPicPr preferRelativeResize="0"/>
          <p:nvPr/>
        </p:nvPicPr>
        <p:blipFill>
          <a:blip r:embed="rId3">
            <a:alphaModFix/>
          </a:blip>
          <a:stretch>
            <a:fillRect/>
          </a:stretch>
        </p:blipFill>
        <p:spPr>
          <a:xfrm>
            <a:off x="152400" y="1750275"/>
            <a:ext cx="7953365" cy="3240825"/>
          </a:xfrm>
          <a:prstGeom prst="rect">
            <a:avLst/>
          </a:prstGeom>
          <a:noFill/>
          <a:ln>
            <a:noFill/>
          </a:ln>
        </p:spPr>
      </p:pic>
      <p:sp>
        <p:nvSpPr>
          <p:cNvPr id="367" name="Google Shape;367;p26"/>
          <p:cNvSpPr/>
          <p:nvPr/>
        </p:nvSpPr>
        <p:spPr>
          <a:xfrm>
            <a:off x="2403375" y="2816675"/>
            <a:ext cx="1041000" cy="566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Interpreting</a:t>
            </a:r>
            <a:r>
              <a:rPr lang="en"/>
              <a:t> the result</a:t>
            </a:r>
            <a:endParaRPr/>
          </a:p>
        </p:txBody>
      </p:sp>
      <p:sp>
        <p:nvSpPr>
          <p:cNvPr id="373" name="Google Shape;373;p27"/>
          <p:cNvSpPr txBox="1"/>
          <p:nvPr>
            <p:ph idx="1" type="body"/>
          </p:nvPr>
        </p:nvSpPr>
        <p:spPr>
          <a:xfrm>
            <a:off x="736075" y="1408550"/>
            <a:ext cx="7598100" cy="3123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Gentrification is a very complicated issue and cannot be determined by one single factor or another, </a:t>
            </a:r>
            <a:r>
              <a:rPr lang="en" sz="1500"/>
              <a:t>therefore</a:t>
            </a:r>
            <a:r>
              <a:rPr lang="en" sz="1500"/>
              <a:t> our interpretation of the data is merely a very simplified analysis of the cause of gentrification, and does not account for the full scope of how/why gentrification takes </a:t>
            </a:r>
            <a:r>
              <a:rPr lang="en" sz="1500"/>
              <a:t>place. </a:t>
            </a:r>
            <a:endParaRPr sz="1500"/>
          </a:p>
          <a:p>
            <a:pPr indent="-323850" lvl="0" marL="457200" rtl="0" algn="l">
              <a:spcBef>
                <a:spcPts val="0"/>
              </a:spcBef>
              <a:spcAft>
                <a:spcPts val="0"/>
              </a:spcAft>
              <a:buSzPts val="1500"/>
              <a:buAutoNum type="arabicPeriod"/>
            </a:pPr>
            <a:r>
              <a:rPr lang="en" sz="1500"/>
              <a:t>Student population we collected from CollegeNavigator is not an accurate representation of how many students live in the area they attended school</a:t>
            </a:r>
            <a:endParaRPr sz="1500"/>
          </a:p>
          <a:p>
            <a:pPr indent="-323850" lvl="0" marL="457200" rtl="0" algn="l">
              <a:spcBef>
                <a:spcPts val="0"/>
              </a:spcBef>
              <a:spcAft>
                <a:spcPts val="0"/>
              </a:spcAft>
              <a:buSzPts val="1500"/>
              <a:buAutoNum type="arabicPeriod"/>
            </a:pPr>
            <a:r>
              <a:rPr lang="en" sz="1500"/>
              <a:t>On-campus vs off-campus breakdown</a:t>
            </a:r>
            <a:endParaRPr sz="1500"/>
          </a:p>
          <a:p>
            <a:pPr indent="-323850" lvl="0" marL="457200" rtl="0" algn="l">
              <a:spcBef>
                <a:spcPts val="0"/>
              </a:spcBef>
              <a:spcAft>
                <a:spcPts val="0"/>
              </a:spcAft>
              <a:buSzPts val="1500"/>
              <a:buAutoNum type="arabicPeriod"/>
            </a:pPr>
            <a:r>
              <a:rPr lang="en" sz="1500"/>
              <a:t>Very short time frame (only 5 years) and most colleges are already established for a long time that the students in recent years will not make a difference in the gentrification process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2605000" y="2072100"/>
            <a:ext cx="36714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Questions</a:t>
            </a:r>
            <a:r>
              <a:rPr lang="en" sz="4400"/>
              <a:t>?</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a:t>
            </a:r>
            <a:endParaRPr/>
          </a:p>
        </p:txBody>
      </p:sp>
      <p:sp>
        <p:nvSpPr>
          <p:cNvPr id="384" name="Google Shape;384;p29"/>
          <p:cNvSpPr txBox="1"/>
          <p:nvPr>
            <p:ph idx="1" type="body"/>
          </p:nvPr>
        </p:nvSpPr>
        <p:spPr>
          <a:xfrm>
            <a:off x="1222000" y="1526575"/>
            <a:ext cx="7030500" cy="3317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000">
                <a:solidFill>
                  <a:srgbClr val="000000"/>
                </a:solidFill>
                <a:latin typeface="Arial"/>
                <a:ea typeface="Arial"/>
                <a:cs typeface="Arial"/>
                <a:sym typeface="Arial"/>
              </a:rPr>
              <a:t>Smith, D. (2020, July 09). In a new Study, Boston was ranked the THIRD-MOST Gentrified city </a:t>
            </a:r>
            <a:endParaRPr sz="10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sz="1000">
                <a:solidFill>
                  <a:srgbClr val="000000"/>
                </a:solidFill>
                <a:latin typeface="Arial"/>
                <a:ea typeface="Arial"/>
                <a:cs typeface="Arial"/>
                <a:sym typeface="Arial"/>
              </a:rPr>
              <a:t>in the U.S. Retrieved February 04, 2021, from </a:t>
            </a:r>
            <a:r>
              <a:rPr lang="en" sz="1000" u="sng">
                <a:solidFill>
                  <a:srgbClr val="000000"/>
                </a:solidFill>
                <a:latin typeface="Arial"/>
                <a:ea typeface="Arial"/>
                <a:cs typeface="Arial"/>
                <a:sym typeface="Arial"/>
                <a:hlinkClick r:id="rId3">
                  <a:extLst>
                    <a:ext uri="{A12FA001-AC4F-418D-AE19-62706E023703}">
                      <ahyp:hlinkClr val="tx"/>
                    </a:ext>
                  </a:extLst>
                </a:hlinkClick>
              </a:rPr>
              <a:t>https://www.boston.com/news/local-news-2/2020/07/09/boston-ranked-third-most-gentrified-city#:~:text=The%20study%20shows%20that%2021.3,were%20gentrified%20between%202013%2D2017.&amp;text=Boston%20has%20been%20ranked%20the,the%20National%20Community%20Reinvestment%20Coalition</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p>
          <a:p>
            <a:pPr indent="0" lvl="0" marL="0" rtl="0" algn="l">
              <a:lnSpc>
                <a:spcPct val="200000"/>
              </a:lnSpc>
              <a:spcBef>
                <a:spcPts val="1200"/>
              </a:spcBef>
              <a:spcAft>
                <a:spcPts val="0"/>
              </a:spcAft>
              <a:buNone/>
            </a:pPr>
            <a:r>
              <a:rPr lang="en" sz="1000">
                <a:solidFill>
                  <a:srgbClr val="000000"/>
                </a:solidFill>
                <a:latin typeface="Arial"/>
                <a:ea typeface="Arial"/>
                <a:cs typeface="Arial"/>
                <a:sym typeface="Arial"/>
              </a:rPr>
              <a:t>Photo Citation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u="sng">
                <a:solidFill>
                  <a:schemeClr val="hlink"/>
                </a:solidFill>
                <a:latin typeface="Arial"/>
                <a:ea typeface="Arial"/>
                <a:cs typeface="Arial"/>
                <a:sym typeface="Arial"/>
                <a:hlinkClick r:id="rId4"/>
              </a:rPr>
              <a:t>https://sites.tufts.edu/gis/files/2016/01/Migliorato_Hana_UEP232_2016.pd</a:t>
            </a:r>
            <a:r>
              <a:rPr lang="en" sz="1000">
                <a:solidFill>
                  <a:srgbClr val="000000"/>
                </a:solidFill>
                <a:latin typeface="Arial"/>
                <a:ea typeface="Arial"/>
                <a:cs typeface="Arial"/>
                <a:sym typeface="Arial"/>
              </a:rPr>
              <a:t>f</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highlight>
                  <a:schemeClr val="lt1"/>
                </a:highlight>
                <a:latin typeface="Arial"/>
                <a:ea typeface="Arial"/>
                <a:cs typeface="Arial"/>
                <a:sym typeface="Arial"/>
              </a:rPr>
              <a:t>https://www.topuniversities.com/where-to-study/north-america/united-states/top-universities-boston</a:t>
            </a:r>
            <a:endParaRPr sz="10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000" u="sng">
                <a:solidFill>
                  <a:schemeClr val="hlink"/>
                </a:solidFill>
                <a:latin typeface="Arial"/>
                <a:ea typeface="Arial"/>
                <a:cs typeface="Arial"/>
                <a:sym typeface="Arial"/>
                <a:hlinkClick r:id="rId5"/>
              </a:rPr>
              <a:t>https://news.northeastern.edu/2020/03/11/in-light-of-the-covid-19-outbreak-northeastern-university-moves-to-online-learning-at-its-boston-campus/</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257725" y="1347750"/>
            <a:ext cx="4461900" cy="3738000"/>
          </a:xfrm>
          <a:prstGeom prst="rect">
            <a:avLst/>
          </a:prstGeom>
          <a:noFill/>
          <a:ln>
            <a:noFill/>
          </a:ln>
        </p:spPr>
        <p:txBody>
          <a:bodyPr anchorCtr="0" anchor="t" bIns="91425" lIns="91425" spcFirstLastPara="1" rIns="91425" wrap="square" tIns="91425">
            <a:noAutofit/>
          </a:bodyPr>
          <a:lstStyle/>
          <a:p>
            <a:pPr indent="-346075" lvl="0" marL="457200" rtl="0" algn="l">
              <a:lnSpc>
                <a:spcPct val="105000"/>
              </a:lnSpc>
              <a:spcBef>
                <a:spcPts val="0"/>
              </a:spcBef>
              <a:spcAft>
                <a:spcPts val="0"/>
              </a:spcAft>
              <a:buClr>
                <a:srgbClr val="000000"/>
              </a:buClr>
              <a:buSzPts val="1850"/>
              <a:buFont typeface="Calibri"/>
              <a:buChar char="●"/>
            </a:pPr>
            <a:r>
              <a:rPr lang="en" sz="1850">
                <a:latin typeface="Calibri"/>
                <a:ea typeface="Calibri"/>
                <a:cs typeface="Calibri"/>
                <a:sym typeface="Calibri"/>
              </a:rPr>
              <a:t>Gentrification </a:t>
            </a:r>
            <a:endParaRPr sz="1850">
              <a:latin typeface="Calibri"/>
              <a:ea typeface="Calibri"/>
              <a:cs typeface="Calibri"/>
              <a:sym typeface="Calibri"/>
            </a:endParaRPr>
          </a:p>
          <a:p>
            <a:pPr indent="-346075" lvl="1" marL="914400" rtl="0" algn="l">
              <a:lnSpc>
                <a:spcPct val="105000"/>
              </a:lnSpc>
              <a:spcBef>
                <a:spcPts val="0"/>
              </a:spcBef>
              <a:spcAft>
                <a:spcPts val="0"/>
              </a:spcAft>
              <a:buClr>
                <a:srgbClr val="000000"/>
              </a:buClr>
              <a:buSzPts val="1850"/>
              <a:buFont typeface="Calibri"/>
              <a:buChar char="○"/>
            </a:pPr>
            <a:r>
              <a:rPr lang="en" sz="1850">
                <a:latin typeface="Calibri"/>
                <a:ea typeface="Calibri"/>
                <a:cs typeface="Calibri"/>
                <a:sym typeface="Calibri"/>
              </a:rPr>
              <a:t>Common yet controversial topic</a:t>
            </a:r>
            <a:endParaRPr sz="1850">
              <a:latin typeface="Calibri"/>
              <a:ea typeface="Calibri"/>
              <a:cs typeface="Calibri"/>
              <a:sym typeface="Calibri"/>
            </a:endParaRPr>
          </a:p>
          <a:p>
            <a:pPr indent="-346075" lvl="1" marL="914400" rtl="0" algn="l">
              <a:lnSpc>
                <a:spcPct val="105000"/>
              </a:lnSpc>
              <a:spcBef>
                <a:spcPts val="0"/>
              </a:spcBef>
              <a:spcAft>
                <a:spcPts val="0"/>
              </a:spcAft>
              <a:buClr>
                <a:srgbClr val="000000"/>
              </a:buClr>
              <a:buSzPts val="1850"/>
              <a:buFont typeface="Calibri"/>
              <a:buChar char="○"/>
            </a:pPr>
            <a:r>
              <a:rPr lang="en" sz="1850">
                <a:latin typeface="Calibri"/>
                <a:ea typeface="Calibri"/>
                <a:cs typeface="Calibri"/>
                <a:sym typeface="Calibri"/>
              </a:rPr>
              <a:t>a process where wealthy people move into an area, </a:t>
            </a:r>
            <a:r>
              <a:rPr b="1" lang="en" sz="1850">
                <a:latin typeface="Calibri"/>
                <a:ea typeface="Calibri"/>
                <a:cs typeface="Calibri"/>
                <a:sym typeface="Calibri"/>
              </a:rPr>
              <a:t>raising rent and housing prices </a:t>
            </a:r>
            <a:r>
              <a:rPr lang="en" sz="1850">
                <a:latin typeface="Calibri"/>
                <a:ea typeface="Calibri"/>
                <a:cs typeface="Calibri"/>
                <a:sym typeface="Calibri"/>
              </a:rPr>
              <a:t>and pushing out the original residents</a:t>
            </a:r>
            <a:endParaRPr sz="1850">
              <a:latin typeface="Calibri"/>
              <a:ea typeface="Calibri"/>
              <a:cs typeface="Calibri"/>
              <a:sym typeface="Calibri"/>
            </a:endParaRPr>
          </a:p>
          <a:p>
            <a:pPr indent="-346075" lvl="1" marL="914400" rtl="0" algn="l">
              <a:lnSpc>
                <a:spcPct val="105000"/>
              </a:lnSpc>
              <a:spcBef>
                <a:spcPts val="0"/>
              </a:spcBef>
              <a:spcAft>
                <a:spcPts val="0"/>
              </a:spcAft>
              <a:buClr>
                <a:srgbClr val="233A44"/>
              </a:buClr>
              <a:buSzPts val="1850"/>
              <a:buFont typeface="Calibri"/>
              <a:buChar char="○"/>
            </a:pPr>
            <a:r>
              <a:rPr lang="en" sz="1850">
                <a:solidFill>
                  <a:srgbClr val="202124"/>
                </a:solidFill>
                <a:highlight>
                  <a:srgbClr val="FFFFFF"/>
                </a:highlight>
                <a:latin typeface="Calibri"/>
                <a:ea typeface="Calibri"/>
                <a:cs typeface="Calibri"/>
                <a:sym typeface="Calibri"/>
              </a:rPr>
              <a:t>displace low-income families or, more often, prevent low-income families from moving into previously affordable neighborhoods</a:t>
            </a:r>
            <a:endParaRPr baseline="30000" sz="1850">
              <a:latin typeface="Calibri"/>
              <a:ea typeface="Calibri"/>
              <a:cs typeface="Calibri"/>
              <a:sym typeface="Calibri"/>
            </a:endParaRPr>
          </a:p>
        </p:txBody>
      </p:sp>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pic>
        <p:nvPicPr>
          <p:cNvPr id="285" name="Google Shape;285;p14"/>
          <p:cNvPicPr preferRelativeResize="0"/>
          <p:nvPr/>
        </p:nvPicPr>
        <p:blipFill>
          <a:blip r:embed="rId3">
            <a:alphaModFix/>
          </a:blip>
          <a:stretch>
            <a:fillRect/>
          </a:stretch>
        </p:blipFill>
        <p:spPr>
          <a:xfrm>
            <a:off x="4934425" y="598575"/>
            <a:ext cx="3053451" cy="4195824"/>
          </a:xfrm>
          <a:prstGeom prst="rect">
            <a:avLst/>
          </a:prstGeom>
          <a:noFill/>
          <a:ln>
            <a:noFill/>
          </a:ln>
        </p:spPr>
      </p:pic>
      <p:sp>
        <p:nvSpPr>
          <p:cNvPr id="286" name="Google Shape;286;p14"/>
          <p:cNvSpPr txBox="1"/>
          <p:nvPr/>
        </p:nvSpPr>
        <p:spPr>
          <a:xfrm>
            <a:off x="4461875" y="4804800"/>
            <a:ext cx="446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https://sites.tufts.edu/gis/files/2016/01/Migliorato_Hana_UEP232_2016.pdf</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3616800" y="1300000"/>
            <a:ext cx="5334300" cy="225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Boston is a “collegetown”, with 27 colleges &amp; 50,000 students in the city of Boston</a:t>
            </a:r>
            <a:endParaRPr sz="1800">
              <a:solidFill>
                <a:srgbClr val="233A44"/>
              </a:solidFill>
              <a:latin typeface="Calibri"/>
              <a:ea typeface="Calibri"/>
              <a:cs typeface="Calibri"/>
              <a:sym typeface="Calibri"/>
            </a:endParaRPr>
          </a:p>
          <a:p>
            <a:pPr indent="-342900" lvl="0" marL="457200" rtl="0" algn="l">
              <a:lnSpc>
                <a:spcPct val="115000"/>
              </a:lnSpc>
              <a:spcBef>
                <a:spcPts val="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Boston is a city with severe gentrification (Smith)</a:t>
            </a:r>
            <a:endParaRPr sz="1800">
              <a:solidFill>
                <a:srgbClr val="233A44"/>
              </a:solidFill>
              <a:latin typeface="Calibri"/>
              <a:ea typeface="Calibri"/>
              <a:cs typeface="Calibri"/>
              <a:sym typeface="Calibri"/>
            </a:endParaRPr>
          </a:p>
          <a:p>
            <a:pPr indent="-342900" lvl="1" marL="914400" rtl="0" algn="l">
              <a:lnSpc>
                <a:spcPct val="115000"/>
              </a:lnSpc>
              <a:spcBef>
                <a:spcPts val="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ranked 3rd most in the nation</a:t>
            </a:r>
            <a:endParaRPr sz="1800">
              <a:solidFill>
                <a:srgbClr val="233A44"/>
              </a:solidFill>
              <a:latin typeface="Calibri"/>
              <a:ea typeface="Calibri"/>
              <a:cs typeface="Calibri"/>
              <a:sym typeface="Calibri"/>
            </a:endParaRPr>
          </a:p>
          <a:p>
            <a:pPr indent="-342900" lvl="1" marL="914400" rtl="0" algn="l">
              <a:lnSpc>
                <a:spcPct val="115000"/>
              </a:lnSpc>
              <a:spcBef>
                <a:spcPts val="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21.3% of the city is gentrified from 2013-2017</a:t>
            </a:r>
            <a:endParaRPr sz="18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 sz="1800">
                <a:solidFill>
                  <a:srgbClr val="233A44"/>
                </a:solidFill>
                <a:latin typeface="Calibri"/>
                <a:ea typeface="Calibri"/>
                <a:cs typeface="Calibri"/>
                <a:sym typeface="Calibri"/>
              </a:rPr>
              <a:t>Assumption </a:t>
            </a:r>
            <a:r>
              <a:rPr lang="en" sz="1700">
                <a:solidFill>
                  <a:schemeClr val="dk2"/>
                </a:solidFill>
                <a:latin typeface="Calibri"/>
                <a:ea typeface="Calibri"/>
                <a:cs typeface="Calibri"/>
                <a:sym typeface="Calibri"/>
              </a:rPr>
              <a:t>: Students may move to a neighborhood to attend a college in an adjacent neighborhood, thus raising the living standard of that area. The more college students, the higher prices.</a:t>
            </a:r>
            <a:endParaRPr sz="1800">
              <a:solidFill>
                <a:srgbClr val="233A44"/>
              </a:solidFill>
              <a:latin typeface="Calibri"/>
              <a:ea typeface="Calibri"/>
              <a:cs typeface="Calibri"/>
              <a:sym typeface="Calibri"/>
            </a:endParaRPr>
          </a:p>
        </p:txBody>
      </p:sp>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our research relates to Boston</a:t>
            </a:r>
            <a:endParaRPr/>
          </a:p>
        </p:txBody>
      </p:sp>
      <p:pic>
        <p:nvPicPr>
          <p:cNvPr id="293" name="Google Shape;293;p15"/>
          <p:cNvPicPr preferRelativeResize="0"/>
          <p:nvPr/>
        </p:nvPicPr>
        <p:blipFill>
          <a:blip r:embed="rId3">
            <a:alphaModFix/>
          </a:blip>
          <a:stretch>
            <a:fillRect/>
          </a:stretch>
        </p:blipFill>
        <p:spPr>
          <a:xfrm>
            <a:off x="444526" y="3237225"/>
            <a:ext cx="2365573" cy="1574175"/>
          </a:xfrm>
          <a:prstGeom prst="rect">
            <a:avLst/>
          </a:prstGeom>
          <a:noFill/>
          <a:ln>
            <a:noFill/>
          </a:ln>
        </p:spPr>
      </p:pic>
      <p:pic>
        <p:nvPicPr>
          <p:cNvPr id="294" name="Google Shape;294;p15"/>
          <p:cNvPicPr preferRelativeResize="0"/>
          <p:nvPr/>
        </p:nvPicPr>
        <p:blipFill>
          <a:blip r:embed="rId4">
            <a:alphaModFix/>
          </a:blip>
          <a:stretch>
            <a:fillRect/>
          </a:stretch>
        </p:blipFill>
        <p:spPr>
          <a:xfrm>
            <a:off x="274675" y="1451738"/>
            <a:ext cx="3143250" cy="1457325"/>
          </a:xfrm>
          <a:prstGeom prst="rect">
            <a:avLst/>
          </a:prstGeom>
          <a:noFill/>
          <a:ln>
            <a:noFill/>
          </a:ln>
        </p:spPr>
      </p:pic>
      <p:sp>
        <p:nvSpPr>
          <p:cNvPr id="295" name="Google Shape;295;p15"/>
          <p:cNvSpPr txBox="1"/>
          <p:nvPr/>
        </p:nvSpPr>
        <p:spPr>
          <a:xfrm>
            <a:off x="545275" y="2805400"/>
            <a:ext cx="278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highlight>
                  <a:schemeClr val="lt1"/>
                </a:highlight>
              </a:rPr>
              <a:t>https://www.topuniversities.com/where-to-study/north-america/united-states/top-universities-boston</a:t>
            </a:r>
            <a:endParaRPr sz="600">
              <a:highlight>
                <a:schemeClr val="lt1"/>
              </a:highlight>
            </a:endParaRPr>
          </a:p>
        </p:txBody>
      </p:sp>
      <p:sp>
        <p:nvSpPr>
          <p:cNvPr id="296" name="Google Shape;296;p15"/>
          <p:cNvSpPr txBox="1"/>
          <p:nvPr/>
        </p:nvSpPr>
        <p:spPr>
          <a:xfrm>
            <a:off x="346300" y="4763225"/>
            <a:ext cx="31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https://news.northeastern.edu/2020/03/11/in-light-of-the-covid-19-outbreak-northeastern-university-moves-to-online-learning-at-its-boston-campus/</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nvSpPr>
        <p:spPr>
          <a:xfrm>
            <a:off x="819150" y="1681000"/>
            <a:ext cx="7505700" cy="301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2"/>
                </a:solidFill>
                <a:latin typeface="Calibri"/>
                <a:ea typeface="Calibri"/>
                <a:cs typeface="Calibri"/>
                <a:sym typeface="Calibri"/>
              </a:rPr>
              <a:t>Stage 1: </a:t>
            </a:r>
            <a:endParaRPr b="1" sz="20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2000">
                <a:solidFill>
                  <a:schemeClr val="dk2"/>
                </a:solidFill>
                <a:latin typeface="Calibri"/>
                <a:ea typeface="Calibri"/>
                <a:cs typeface="Calibri"/>
                <a:sym typeface="Calibri"/>
              </a:rPr>
              <a:t>Does the presence of a university affect the growth in median housing rent in the tract? (rent change)</a:t>
            </a:r>
            <a:endParaRPr sz="20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b="1" lang="en" sz="2000">
                <a:solidFill>
                  <a:srgbClr val="233A44"/>
                </a:solidFill>
                <a:latin typeface="Calibri"/>
                <a:ea typeface="Calibri"/>
                <a:cs typeface="Calibri"/>
                <a:sym typeface="Calibri"/>
              </a:rPr>
              <a:t>Stage 2: </a:t>
            </a:r>
            <a:endParaRPr b="1" sz="20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solidFill>
                  <a:srgbClr val="233A44"/>
                </a:solidFill>
                <a:latin typeface="Calibri"/>
                <a:ea typeface="Calibri"/>
                <a:cs typeface="Calibri"/>
                <a:sym typeface="Calibri"/>
              </a:rPr>
              <a:t>Does the net price (expected </a:t>
            </a:r>
            <a:r>
              <a:rPr lang="en" sz="2000">
                <a:solidFill>
                  <a:srgbClr val="233A44"/>
                </a:solidFill>
                <a:latin typeface="Calibri"/>
                <a:ea typeface="Calibri"/>
                <a:cs typeface="Calibri"/>
                <a:sym typeface="Calibri"/>
              </a:rPr>
              <a:t>cost for </a:t>
            </a:r>
            <a:r>
              <a:rPr lang="en" sz="2000">
                <a:solidFill>
                  <a:srgbClr val="233A44"/>
                </a:solidFill>
                <a:latin typeface="Calibri"/>
                <a:ea typeface="Calibri"/>
                <a:cs typeface="Calibri"/>
                <a:sym typeface="Calibri"/>
              </a:rPr>
              <a:t>) of all universities affect the change in median gross rent in the tract? </a:t>
            </a:r>
            <a:endParaRPr sz="1900">
              <a:solidFill>
                <a:srgbClr val="233A44"/>
              </a:solidFill>
              <a:latin typeface="Calibri"/>
              <a:ea typeface="Calibri"/>
              <a:cs typeface="Calibri"/>
              <a:sym typeface="Calibri"/>
            </a:endParaRPr>
          </a:p>
        </p:txBody>
      </p:sp>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Questions </a:t>
            </a:r>
            <a:endParaRPr/>
          </a:p>
          <a:p>
            <a:pPr indent="0" lvl="0" marL="0" rtl="0" algn="l">
              <a:spcBef>
                <a:spcPts val="0"/>
              </a:spcBef>
              <a:spcAft>
                <a:spcPts val="0"/>
              </a:spcAft>
              <a:buNone/>
            </a:pPr>
            <a:r>
              <a:rPr b="0" lang="en" sz="1866"/>
              <a:t>All in tracks, not neighborhood </a:t>
            </a:r>
            <a:endParaRPr b="0" sz="186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Necessary</a:t>
            </a:r>
            <a:r>
              <a:rPr lang="en"/>
              <a:t> </a:t>
            </a:r>
            <a:r>
              <a:rPr lang="en"/>
              <a:t>Data</a:t>
            </a:r>
            <a:endParaRPr/>
          </a:p>
        </p:txBody>
      </p:sp>
      <p:sp>
        <p:nvSpPr>
          <p:cNvPr id="308" name="Google Shape;308;p17"/>
          <p:cNvSpPr txBox="1"/>
          <p:nvPr>
            <p:ph idx="1" type="body"/>
          </p:nvPr>
        </p:nvSpPr>
        <p:spPr>
          <a:xfrm>
            <a:off x="933800" y="1411275"/>
            <a:ext cx="7608300" cy="33870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Inaccuracy: census cannot </a:t>
            </a:r>
            <a:r>
              <a:rPr lang="en" sz="1500"/>
              <a:t>accurately</a:t>
            </a:r>
            <a:r>
              <a:rPr lang="en" sz="1500"/>
              <a:t> analyze 40-year span</a:t>
            </a:r>
            <a:endParaRPr sz="1500"/>
          </a:p>
          <a:p>
            <a:pPr indent="-323850" lvl="1" marL="914400" rtl="0" algn="l">
              <a:spcBef>
                <a:spcPts val="0"/>
              </a:spcBef>
              <a:spcAft>
                <a:spcPts val="0"/>
              </a:spcAft>
              <a:buSzPts val="1500"/>
              <a:buChar char="○"/>
            </a:pPr>
            <a:r>
              <a:rPr lang="en" sz="1500"/>
              <a:t>Solution: We reduced it to 5-year span</a:t>
            </a:r>
            <a:endParaRPr sz="1500"/>
          </a:p>
          <a:p>
            <a:pPr indent="-320675" lvl="1" marL="914400" rtl="0" algn="l">
              <a:spcBef>
                <a:spcPts val="0"/>
              </a:spcBef>
              <a:spcAft>
                <a:spcPts val="0"/>
              </a:spcAft>
              <a:buSzPts val="1450"/>
              <a:buChar char="○"/>
            </a:pPr>
            <a:r>
              <a:rPr lang="en" sz="1450"/>
              <a:t>Median gross rent &amp; total population : 2015 &amp; 2019 census</a:t>
            </a:r>
            <a:endParaRPr sz="1500"/>
          </a:p>
          <a:p>
            <a:pPr indent="-323850" lvl="0" marL="457200" rtl="0" algn="l">
              <a:spcBef>
                <a:spcPts val="0"/>
              </a:spcBef>
              <a:spcAft>
                <a:spcPts val="0"/>
              </a:spcAft>
              <a:buSzPts val="1500"/>
              <a:buChar char="●"/>
            </a:pPr>
            <a:r>
              <a:rPr lang="en" sz="1500"/>
              <a:t>Colleges &amp; students </a:t>
            </a:r>
            <a:endParaRPr sz="1500"/>
          </a:p>
          <a:p>
            <a:pPr indent="-323850" lvl="1" marL="914400" rtl="0" algn="l">
              <a:spcBef>
                <a:spcPts val="0"/>
              </a:spcBef>
              <a:spcAft>
                <a:spcPts val="0"/>
              </a:spcAft>
              <a:buSzPts val="1500"/>
              <a:buChar char="○"/>
            </a:pPr>
            <a:r>
              <a:rPr lang="en" sz="1500"/>
              <a:t>Problem : not </a:t>
            </a:r>
            <a:r>
              <a:rPr lang="en" sz="1500"/>
              <a:t>enough</a:t>
            </a:r>
            <a:r>
              <a:rPr lang="en" sz="1500"/>
              <a:t> info on student addresses</a:t>
            </a:r>
            <a:endParaRPr sz="1500"/>
          </a:p>
          <a:p>
            <a:pPr indent="-323850" lvl="2" marL="1371600" rtl="0" algn="l">
              <a:spcBef>
                <a:spcPts val="0"/>
              </a:spcBef>
              <a:spcAft>
                <a:spcPts val="0"/>
              </a:spcAft>
              <a:buSzPts val="1500"/>
              <a:buChar char="■"/>
            </a:pPr>
            <a:r>
              <a:rPr lang="en" sz="1500"/>
              <a:t>Where students live</a:t>
            </a:r>
            <a:endParaRPr sz="1500"/>
          </a:p>
          <a:p>
            <a:pPr indent="-323850" lvl="2" marL="1371600" rtl="0" algn="l">
              <a:spcBef>
                <a:spcPts val="0"/>
              </a:spcBef>
              <a:spcAft>
                <a:spcPts val="0"/>
              </a:spcAft>
              <a:buSzPts val="1500"/>
              <a:buChar char="■"/>
            </a:pPr>
            <a:r>
              <a:rPr lang="en" sz="1500"/>
              <a:t>Incorrect addresses</a:t>
            </a:r>
            <a:endParaRPr sz="1500"/>
          </a:p>
          <a:p>
            <a:pPr indent="-323850" lvl="1" marL="914400" rtl="0" algn="l">
              <a:spcBef>
                <a:spcPts val="0"/>
              </a:spcBef>
              <a:spcAft>
                <a:spcPts val="0"/>
              </a:spcAft>
              <a:buSzPts val="1500"/>
              <a:buChar char="○"/>
            </a:pPr>
            <a:r>
              <a:rPr lang="en" sz="1500"/>
              <a:t>Solution : </a:t>
            </a:r>
            <a:r>
              <a:rPr lang="en" sz="1500" u="sng">
                <a:solidFill>
                  <a:schemeClr val="accent5"/>
                </a:solidFill>
                <a:hlinkClick r:id="rId3">
                  <a:extLst>
                    <a:ext uri="{A12FA001-AC4F-418D-AE19-62706E023703}">
                      <ahyp:hlinkClr val="tx"/>
                    </a:ext>
                  </a:extLst>
                </a:hlinkClick>
              </a:rPr>
              <a:t>Excel : List of Colleges </a:t>
            </a:r>
            <a:endParaRPr sz="1500"/>
          </a:p>
          <a:p>
            <a:pPr indent="-323850" lvl="2" marL="1371600" rtl="0" algn="l">
              <a:spcBef>
                <a:spcPts val="0"/>
              </a:spcBef>
              <a:spcAft>
                <a:spcPts val="0"/>
              </a:spcAft>
              <a:buSzPts val="1500"/>
              <a:buChar char="■"/>
            </a:pPr>
            <a:r>
              <a:rPr lang="en" sz="1500"/>
              <a:t>College-centric analysis </a:t>
            </a:r>
            <a:endParaRPr sz="1500"/>
          </a:p>
          <a:p>
            <a:pPr indent="-320675" lvl="2" marL="1371600" rtl="0" algn="l">
              <a:spcBef>
                <a:spcPts val="0"/>
              </a:spcBef>
              <a:spcAft>
                <a:spcPts val="0"/>
              </a:spcAft>
              <a:buSzPts val="1450"/>
              <a:buChar char="■"/>
            </a:pPr>
            <a:r>
              <a:rPr lang="en" sz="1450"/>
              <a:t>List of colleges &amp; Student population : instead of looking up “colleges in Boston” on google, we looked for an accurate list of colleges that are in the zip codes of Boston </a:t>
            </a:r>
            <a:endParaRPr sz="1450"/>
          </a:p>
          <a:p>
            <a:pPr indent="-323850" lvl="3" marL="1828800" rtl="0" algn="l">
              <a:spcBef>
                <a:spcPts val="0"/>
              </a:spcBef>
              <a:spcAft>
                <a:spcPts val="0"/>
              </a:spcAft>
              <a:buSzPts val="1500"/>
              <a:buChar char="●"/>
            </a:pPr>
            <a:r>
              <a:rPr lang="en" sz="1500"/>
              <a:t>Looked up the zip codes on CollegeNavigator and took colleges that are 0 miles from the zip codes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a:t>
            </a:r>
            <a:endParaRPr/>
          </a:p>
        </p:txBody>
      </p:sp>
      <p:sp>
        <p:nvSpPr>
          <p:cNvPr id="314" name="Google Shape;314;p18"/>
          <p:cNvSpPr txBox="1"/>
          <p:nvPr>
            <p:ph idx="1" type="body"/>
          </p:nvPr>
        </p:nvSpPr>
        <p:spPr>
          <a:xfrm>
            <a:off x="1209000" y="1396200"/>
            <a:ext cx="7220100" cy="37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Zip codes of Boston: </a:t>
            </a:r>
            <a:r>
              <a:rPr lang="en" u="sng">
                <a:solidFill>
                  <a:schemeClr val="accent5"/>
                </a:solidFill>
                <a:hlinkClick r:id="rId3">
                  <a:extLst>
                    <a:ext uri="{A12FA001-AC4F-418D-AE19-62706E023703}">
                      <ahyp:hlinkClr val="tx"/>
                    </a:ext>
                  </a:extLst>
                </a:hlinkClick>
              </a:rPr>
              <a:t>http://www.ciclt.net/sn/clt/capitolimpact/gw_ziplist.aspx?CityKey=2507000&amp;stfips=25&amp;state=ma&amp;stname=Massachusett</a:t>
            </a:r>
            <a:endParaRPr/>
          </a:p>
          <a:p>
            <a:pPr indent="0" lvl="0" marL="0" rtl="0" algn="l">
              <a:spcBef>
                <a:spcPts val="1200"/>
              </a:spcBef>
              <a:spcAft>
                <a:spcPts val="0"/>
              </a:spcAft>
              <a:buNone/>
            </a:pPr>
            <a:r>
              <a:rPr lang="en"/>
              <a:t>College Navigator :</a:t>
            </a:r>
            <a:r>
              <a:rPr lang="en"/>
              <a:t> get the colleges in the zip codes (notes: colleges have to be 0 miles away from the zip code to be in the zip code): </a:t>
            </a:r>
            <a:r>
              <a:rPr lang="en" u="sng">
                <a:solidFill>
                  <a:schemeClr val="hlink"/>
                </a:solidFill>
                <a:hlinkClick r:id="rId4"/>
              </a:rPr>
              <a:t>https://nces.ed.gov/collegenavigator</a:t>
            </a:r>
            <a:endParaRPr/>
          </a:p>
          <a:p>
            <a:pPr indent="0" lvl="0" marL="0" rtl="0" algn="l">
              <a:spcBef>
                <a:spcPts val="1200"/>
              </a:spcBef>
              <a:spcAft>
                <a:spcPts val="0"/>
              </a:spcAft>
              <a:buNone/>
            </a:pPr>
            <a:r>
              <a:rPr lang="en"/>
              <a:t>Put all college informations of colleges in Boston in an Excel spreadsheet </a:t>
            </a:r>
            <a:endParaRPr/>
          </a:p>
          <a:p>
            <a:pPr indent="0" lvl="0" marL="0" rtl="0" algn="l">
              <a:spcBef>
                <a:spcPts val="1200"/>
              </a:spcBef>
              <a:spcAft>
                <a:spcPts val="0"/>
              </a:spcAft>
              <a:buNone/>
            </a:pPr>
            <a:r>
              <a:rPr lang="en"/>
              <a:t>To get </a:t>
            </a:r>
            <a:r>
              <a:rPr lang="en"/>
              <a:t>the tract (CT-ID) information about those colleges in order to map them: </a:t>
            </a:r>
            <a:r>
              <a:rPr lang="en" u="sng">
                <a:solidFill>
                  <a:schemeClr val="hlink"/>
                </a:solidFill>
                <a:hlinkClick r:id="rId5"/>
              </a:rPr>
              <a:t>https://geomap.ffiec.gov/FFIECGeocMap/GeocodeMap1.aspx</a:t>
            </a:r>
            <a:endParaRPr/>
          </a:p>
          <a:p>
            <a:pPr indent="0" lvl="0" marL="0" rtl="0" algn="l">
              <a:spcBef>
                <a:spcPts val="1200"/>
              </a:spcBef>
              <a:spcAft>
                <a:spcPts val="0"/>
              </a:spcAft>
              <a:buNone/>
            </a:pPr>
            <a:r>
              <a:rPr lang="en"/>
              <a:t>Accessing 2015 and 2019  American Community Survey 5: </a:t>
            </a:r>
            <a:r>
              <a:rPr lang="en" u="sng">
                <a:solidFill>
                  <a:schemeClr val="hlink"/>
                </a:solidFill>
                <a:hlinkClick r:id="rId6"/>
              </a:rPr>
              <a:t>https://towardsdatascience.com/accessing-census-data-with-python-3e2f2b56e20d</a:t>
            </a:r>
            <a:endParaRPr/>
          </a:p>
          <a:p>
            <a:pPr indent="0" lvl="0" marL="0" rtl="0" algn="l">
              <a:spcBef>
                <a:spcPts val="1200"/>
              </a:spcBef>
              <a:spcAft>
                <a:spcPts val="1200"/>
              </a:spcAft>
              <a:buNone/>
            </a:pPr>
            <a:r>
              <a:rPr lang="en"/>
              <a:t>Shapes/outlines of tracts in Boston for mapping : </a:t>
            </a:r>
            <a:r>
              <a:rPr lang="en" u="sng">
                <a:solidFill>
                  <a:schemeClr val="hlink"/>
                </a:solidFill>
                <a:hlinkClick r:id="rId7"/>
              </a:rPr>
              <a:t>https://data.boston.gov/dataset/census-2010-tracts1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used the data sources</a:t>
            </a:r>
            <a:endParaRPr/>
          </a:p>
        </p:txBody>
      </p:sp>
      <p:sp>
        <p:nvSpPr>
          <p:cNvPr id="320" name="Google Shape;320;p19"/>
          <p:cNvSpPr txBox="1"/>
          <p:nvPr/>
        </p:nvSpPr>
        <p:spPr>
          <a:xfrm>
            <a:off x="489250" y="1390875"/>
            <a:ext cx="7779600" cy="3401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233A44"/>
              </a:buClr>
              <a:buSzPts val="2000"/>
              <a:buFont typeface="Calibri"/>
              <a:buChar char="●"/>
            </a:pPr>
            <a:r>
              <a:rPr lang="en" sz="2000">
                <a:solidFill>
                  <a:srgbClr val="233A44"/>
                </a:solidFill>
                <a:latin typeface="Calibri"/>
                <a:ea typeface="Calibri"/>
                <a:cs typeface="Calibri"/>
                <a:sym typeface="Calibri"/>
              </a:rPr>
              <a:t>Gathered a correct list of schools in the city of Boston (excluding schools in surrounding areas outside of the city)</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 sz="2000">
                <a:solidFill>
                  <a:srgbClr val="233A44"/>
                </a:solidFill>
                <a:latin typeface="Calibri"/>
                <a:ea typeface="Calibri"/>
                <a:cs typeface="Calibri"/>
                <a:sym typeface="Calibri"/>
              </a:rPr>
              <a:t>Collected each school’s average net price after aid</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 sz="2000">
                <a:solidFill>
                  <a:srgbClr val="233A44"/>
                </a:solidFill>
                <a:latin typeface="Calibri"/>
                <a:ea typeface="Calibri"/>
                <a:cs typeface="Calibri"/>
                <a:sym typeface="Calibri"/>
              </a:rPr>
              <a:t>Collected population of each CT-ID tract</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 sz="2000">
                <a:solidFill>
                  <a:srgbClr val="233A44"/>
                </a:solidFill>
                <a:latin typeface="Calibri"/>
                <a:ea typeface="Calibri"/>
                <a:cs typeface="Calibri"/>
                <a:sym typeface="Calibri"/>
              </a:rPr>
              <a:t>Located each school in its corresponding CT-ID</a:t>
            </a:r>
            <a:endParaRPr sz="2000">
              <a:solidFill>
                <a:srgbClr val="233A44"/>
              </a:solidFill>
              <a:latin typeface="Calibri"/>
              <a:ea typeface="Calibri"/>
              <a:cs typeface="Calibri"/>
              <a:sym typeface="Calibri"/>
            </a:endParaRPr>
          </a:p>
          <a:p>
            <a:pPr indent="-355600" lvl="0" marL="457200" rtl="0" algn="l">
              <a:lnSpc>
                <a:spcPct val="115000"/>
              </a:lnSpc>
              <a:spcBef>
                <a:spcPts val="0"/>
              </a:spcBef>
              <a:spcAft>
                <a:spcPts val="0"/>
              </a:spcAft>
              <a:buClr>
                <a:srgbClr val="233A44"/>
              </a:buClr>
              <a:buSzPts val="2000"/>
              <a:buFont typeface="Calibri"/>
              <a:buChar char="●"/>
            </a:pPr>
            <a:r>
              <a:rPr lang="en" sz="2000">
                <a:solidFill>
                  <a:srgbClr val="233A44"/>
                </a:solidFill>
                <a:latin typeface="Calibri"/>
                <a:ea typeface="Calibri"/>
                <a:cs typeface="Calibri"/>
                <a:sym typeface="Calibri"/>
              </a:rPr>
              <a:t>Collected population of students in a specific neighborhood (while aware that students don’t all live in the area their schools are located)</a:t>
            </a:r>
            <a:endParaRPr sz="20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Generating Data in Pandas</a:t>
            </a:r>
            <a:endParaRPr/>
          </a:p>
        </p:txBody>
      </p:sp>
      <p:sp>
        <p:nvSpPr>
          <p:cNvPr id="326" name="Google Shape;326;p20"/>
          <p:cNvSpPr txBox="1"/>
          <p:nvPr>
            <p:ph idx="1" type="body"/>
          </p:nvPr>
        </p:nvSpPr>
        <p:spPr>
          <a:xfrm>
            <a:off x="886650" y="1291950"/>
            <a:ext cx="7370700" cy="39660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Calibri"/>
              <a:buChar char="●"/>
            </a:pPr>
            <a:r>
              <a:rPr b="1" lang="en" sz="1800">
                <a:latin typeface="Calibri"/>
                <a:ea typeface="Calibri"/>
                <a:cs typeface="Calibri"/>
                <a:sym typeface="Calibri"/>
              </a:rPr>
              <a:t>Goals: </a:t>
            </a:r>
            <a:endParaRPr b="1"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merge census data from 2015 and 2019 to get the change in median gross rent over those years</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Merge the </a:t>
            </a:r>
            <a:r>
              <a:rPr lang="en" sz="1800">
                <a:latin typeface="Calibri"/>
                <a:ea typeface="Calibri"/>
                <a:cs typeface="Calibri"/>
                <a:sym typeface="Calibri"/>
              </a:rPr>
              <a:t>combined 2015-19 data with</a:t>
            </a:r>
            <a:r>
              <a:rPr lang="en" sz="1800">
                <a:latin typeface="Calibri"/>
                <a:ea typeface="Calibri"/>
                <a:cs typeface="Calibri"/>
                <a:sym typeface="Calibri"/>
              </a:rPr>
              <a:t> colleges data to see how colleges (and students) affect the change in gross rent</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Each row </a:t>
            </a:r>
            <a:r>
              <a:rPr lang="en" sz="1800">
                <a:latin typeface="Calibri"/>
                <a:ea typeface="Calibri"/>
                <a:cs typeface="Calibri"/>
                <a:sym typeface="Calibri"/>
              </a:rPr>
              <a:t>represents</a:t>
            </a:r>
            <a:r>
              <a:rPr lang="en" sz="1800">
                <a:latin typeface="Calibri"/>
                <a:ea typeface="Calibri"/>
                <a:cs typeface="Calibri"/>
                <a:sym typeface="Calibri"/>
              </a:rPr>
              <a:t> data for a unique CT-ID (a tract)</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b="1" lang="en" sz="1800">
                <a:latin typeface="Calibri"/>
                <a:ea typeface="Calibri"/>
                <a:cs typeface="Calibri"/>
                <a:sym typeface="Calibri"/>
              </a:rPr>
              <a:t>Tools: </a:t>
            </a:r>
            <a:endParaRPr b="1"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**!pip install censusdata**</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Pulled from American Community Survey (ACS)</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b="1" lang="en" sz="1800">
                <a:latin typeface="Calibri"/>
                <a:ea typeface="Calibri"/>
                <a:cs typeface="Calibri"/>
                <a:sym typeface="Calibri"/>
              </a:rPr>
              <a:t>Limitations: </a:t>
            </a:r>
            <a:endParaRPr b="1"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a 5 year estimation (the time frame for our project) is strictly 2015-19 for the ACS, so we needed to compare data from  those specific years </a:t>
            </a:r>
            <a:endParaRPr sz="1800">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 sz="1800">
                <a:latin typeface="Calibri"/>
                <a:ea typeface="Calibri"/>
                <a:cs typeface="Calibri"/>
                <a:sym typeface="Calibri"/>
              </a:rPr>
              <a:t>The ACS data from Python was grouped into blocks, which are subgroups of tract; we needed to </a:t>
            </a:r>
            <a:r>
              <a:rPr lang="en" sz="1800">
                <a:latin typeface="Calibri"/>
                <a:ea typeface="Calibri"/>
                <a:cs typeface="Calibri"/>
                <a:sym typeface="Calibri"/>
              </a:rPr>
              <a:t>aggregate</a:t>
            </a:r>
            <a:r>
              <a:rPr lang="en" sz="1800">
                <a:latin typeface="Calibri"/>
                <a:ea typeface="Calibri"/>
                <a:cs typeface="Calibri"/>
                <a:sym typeface="Calibri"/>
              </a:rPr>
              <a:t> those subgroups into CT-IDs</a:t>
            </a:r>
            <a:endParaRPr sz="1800">
              <a:latin typeface="Calibri"/>
              <a:ea typeface="Calibri"/>
              <a:cs typeface="Calibri"/>
              <a:sym typeface="Calibri"/>
            </a:endParaRPr>
          </a:p>
          <a:p>
            <a:pPr indent="0" lvl="0" marL="457200" rtl="0" algn="l">
              <a:lnSpc>
                <a:spcPct val="95000"/>
              </a:lnSpc>
              <a:spcBef>
                <a:spcPts val="1200"/>
              </a:spcBef>
              <a:spcAft>
                <a:spcPts val="1200"/>
              </a:spcAft>
              <a:buSzPts val="1018"/>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nvSpPr>
        <p:spPr>
          <a:xfrm>
            <a:off x="63625" y="3973800"/>
            <a:ext cx="371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Maven Pro"/>
                <a:ea typeface="Maven Pro"/>
                <a:cs typeface="Maven Pro"/>
                <a:sym typeface="Maven Pro"/>
              </a:rPr>
              <a:t>Map of Colleges in Boston</a:t>
            </a:r>
            <a:endParaRPr b="1" sz="1600">
              <a:solidFill>
                <a:schemeClr val="dk2"/>
              </a:solidFill>
              <a:latin typeface="Maven Pro"/>
              <a:ea typeface="Maven Pro"/>
              <a:cs typeface="Maven Pro"/>
              <a:sym typeface="Maven Pro"/>
            </a:endParaRPr>
          </a:p>
          <a:p>
            <a:pPr indent="0" lvl="0" marL="0" rtl="0" algn="l">
              <a:spcBef>
                <a:spcPts val="0"/>
              </a:spcBef>
              <a:spcAft>
                <a:spcPts val="0"/>
              </a:spcAft>
              <a:buNone/>
            </a:pPr>
            <a:r>
              <a:rPr lang="en" sz="1600">
                <a:latin typeface="Nunito"/>
                <a:ea typeface="Nunito"/>
                <a:cs typeface="Nunito"/>
                <a:sym typeface="Nunito"/>
              </a:rPr>
              <a:t>Number of Universities in each track</a:t>
            </a:r>
            <a:endParaRPr sz="1600">
              <a:latin typeface="Nunito"/>
              <a:ea typeface="Nunito"/>
              <a:cs typeface="Nunito"/>
              <a:sym typeface="Nunito"/>
            </a:endParaRPr>
          </a:p>
        </p:txBody>
      </p:sp>
      <p:sp>
        <p:nvSpPr>
          <p:cNvPr id="332" name="Google Shape;332;p21"/>
          <p:cNvSpPr txBox="1"/>
          <p:nvPr/>
        </p:nvSpPr>
        <p:spPr>
          <a:xfrm>
            <a:off x="4572000" y="3973800"/>
            <a:ext cx="402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Map of Median Gross Rent In Boston</a:t>
            </a:r>
            <a:endParaRPr b="1"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Ratio for median gross rent growth: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(2019 MGR - 2015 MGR)  / 2015 MGR</a:t>
            </a:r>
            <a:endParaRPr sz="1600">
              <a:latin typeface="Nunito"/>
              <a:ea typeface="Nunito"/>
              <a:cs typeface="Nunito"/>
              <a:sym typeface="Nunito"/>
            </a:endParaRPr>
          </a:p>
        </p:txBody>
      </p:sp>
      <p:pic>
        <p:nvPicPr>
          <p:cNvPr id="333" name="Google Shape;333;p21"/>
          <p:cNvPicPr preferRelativeResize="0"/>
          <p:nvPr/>
        </p:nvPicPr>
        <p:blipFill>
          <a:blip r:embed="rId3">
            <a:alphaModFix/>
          </a:blip>
          <a:stretch>
            <a:fillRect/>
          </a:stretch>
        </p:blipFill>
        <p:spPr>
          <a:xfrm>
            <a:off x="0" y="566525"/>
            <a:ext cx="4693525" cy="3151011"/>
          </a:xfrm>
          <a:prstGeom prst="rect">
            <a:avLst/>
          </a:prstGeom>
          <a:noFill/>
          <a:ln>
            <a:noFill/>
          </a:ln>
        </p:spPr>
      </p:pic>
      <p:pic>
        <p:nvPicPr>
          <p:cNvPr id="334" name="Google Shape;334;p21"/>
          <p:cNvPicPr preferRelativeResize="0"/>
          <p:nvPr/>
        </p:nvPicPr>
        <p:blipFill>
          <a:blip r:embed="rId4">
            <a:alphaModFix/>
          </a:blip>
          <a:stretch>
            <a:fillRect/>
          </a:stretch>
        </p:blipFill>
        <p:spPr>
          <a:xfrm>
            <a:off x="4684825" y="566525"/>
            <a:ext cx="3799738" cy="315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