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4C0F-BEE6-44DF-9B89-0963A550B8F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6C9-FEBE-4A08-8A54-9A7717BC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4C0F-BEE6-44DF-9B89-0963A550B8F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6C9-FEBE-4A08-8A54-9A7717BC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4C0F-BEE6-44DF-9B89-0963A550B8F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6C9-FEBE-4A08-8A54-9A7717BC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4C0F-BEE6-44DF-9B89-0963A550B8F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6C9-FEBE-4A08-8A54-9A7717BC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4C0F-BEE6-44DF-9B89-0963A550B8F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6C9-FEBE-4A08-8A54-9A7717BC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4C0F-BEE6-44DF-9B89-0963A550B8F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6C9-FEBE-4A08-8A54-9A7717BC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5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4C0F-BEE6-44DF-9B89-0963A550B8F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6C9-FEBE-4A08-8A54-9A7717BC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2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4C0F-BEE6-44DF-9B89-0963A550B8F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6C9-FEBE-4A08-8A54-9A7717BC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4C0F-BEE6-44DF-9B89-0963A550B8F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6C9-FEBE-4A08-8A54-9A7717BC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4C0F-BEE6-44DF-9B89-0963A550B8F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6C9-FEBE-4A08-8A54-9A7717BC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4C0F-BEE6-44DF-9B89-0963A550B8F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6C9-FEBE-4A08-8A54-9A7717BC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4C0F-BEE6-44DF-9B89-0963A550B8F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4D6C9-FEBE-4A08-8A54-9A7717BC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rklodato.github.io/visual-git-guide/index-e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200526207" TargetMode="External"/><Relationship Id="rId2" Type="http://schemas.openxmlformats.org/officeDocument/2006/relationships/hyperlink" Target="https://product.hubspot.com/blog/git-and-github-tutorial-for-beginn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product/" TargetMode="External"/><Relationship Id="rId4" Type="http://schemas.openxmlformats.org/officeDocument/2006/relationships/hyperlink" Target="http://www.molecularecologist.com/2013/11/using-github-with-r-and-rstudio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ademy.com/learn/learn-git" TargetMode="External"/><Relationship Id="rId3" Type="http://schemas.openxmlformats.org/officeDocument/2006/relationships/hyperlink" Target="https://product.hubspot.com/blog/git-and-github-tutorial-for-beginners" TargetMode="External"/><Relationship Id="rId7" Type="http://schemas.openxmlformats.org/officeDocument/2006/relationships/hyperlink" Target="https://education.github.com/git-cheat-sheet-education.pdf" TargetMode="External"/><Relationship Id="rId2" Type="http://schemas.openxmlformats.org/officeDocument/2006/relationships/hyperlink" Target="https://kbroman.org/github_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klodato.github.io/visual-git-guide/index-en.html" TargetMode="External"/><Relationship Id="rId5" Type="http://schemas.openxmlformats.org/officeDocument/2006/relationships/hyperlink" Target="https://codeburst.io/git-good-part-a-e0d826286a2a" TargetMode="External"/><Relationship Id="rId4" Type="http://schemas.openxmlformats.org/officeDocument/2006/relationships/hyperlink" Target="http://www-cs-students.stanford.edu/~blynn/gitmagic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burst.io/git-good-part-a-e0d826286a2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rklodato.github.io/visual-git-guide/index-e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with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BSA Student Faculty Seminar</a:t>
            </a:r>
          </a:p>
          <a:p>
            <a:r>
              <a:rPr lang="en-US" dirty="0" smtClean="0"/>
              <a:t>May 30, 2019</a:t>
            </a:r>
          </a:p>
          <a:p>
            <a:r>
              <a:rPr lang="en-US" dirty="0" smtClean="0"/>
              <a:t>Sarah V. Leavitt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pic>
        <p:nvPicPr>
          <p:cNvPr id="2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22934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990600" y="1524000"/>
            <a:ext cx="2976263" cy="4427493"/>
            <a:chOff x="990600" y="1524000"/>
            <a:chExt cx="2976263" cy="4427493"/>
          </a:xfrm>
        </p:grpSpPr>
        <p:sp>
          <p:nvSpPr>
            <p:cNvPr id="4" name="Rectangle 3"/>
            <p:cNvSpPr/>
            <p:nvPr/>
          </p:nvSpPr>
          <p:spPr>
            <a:xfrm>
              <a:off x="990600" y="1524000"/>
              <a:ext cx="2057400" cy="5334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5762" y="154207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/>
                  </a:solidFill>
                </a:rPr>
                <a:t>Pull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2659792"/>
              <a:ext cx="20574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2726437"/>
              <a:ext cx="205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tx2"/>
                  </a:solidFill>
                </a:rPr>
                <a:t>Change Things</a:t>
              </a:r>
              <a:endParaRPr lang="en-US" sz="1400" i="1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3456341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47800" y="3474416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Add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4259992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29381" y="4293166"/>
              <a:ext cx="137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Commit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0600" y="5410200"/>
              <a:ext cx="2057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7800" y="542827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/>
                  </a:solidFill>
                </a:rPr>
                <a:t>Push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2"/>
              <a:endCxn id="6" idx="0"/>
            </p:cNvCxnSpPr>
            <p:nvPr/>
          </p:nvCxnSpPr>
          <p:spPr>
            <a:xfrm>
              <a:off x="2019300" y="2057400"/>
              <a:ext cx="0" cy="60239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2"/>
              <a:endCxn id="12" idx="0"/>
            </p:cNvCxnSpPr>
            <p:nvPr/>
          </p:nvCxnSpPr>
          <p:spPr>
            <a:xfrm>
              <a:off x="2019300" y="4816386"/>
              <a:ext cx="0" cy="5938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8" idx="0"/>
            </p:cNvCxnSpPr>
            <p:nvPr/>
          </p:nvCxnSpPr>
          <p:spPr>
            <a:xfrm>
              <a:off x="2019300" y="3189641"/>
              <a:ext cx="0" cy="2667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019300" y="3997634"/>
              <a:ext cx="0" cy="2667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ight Brace 20"/>
            <p:cNvSpPr/>
            <p:nvPr/>
          </p:nvSpPr>
          <p:spPr>
            <a:xfrm>
              <a:off x="3048000" y="2503841"/>
              <a:ext cx="457200" cy="24384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3202631" y="3505194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</a:rPr>
                <a:t>Repeat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24400" y="1524000"/>
            <a:ext cx="3505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Change Things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when you make any changes to your code or other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many changes you make before you continue to </a:t>
            </a:r>
            <a:r>
              <a:rPr lang="en-US" b="1" dirty="0" smtClean="0"/>
              <a:t>add</a:t>
            </a:r>
            <a:r>
              <a:rPr lang="en-US" dirty="0" smtClean="0"/>
              <a:t> and </a:t>
            </a:r>
            <a:r>
              <a:rPr lang="en-US" b="1" dirty="0" smtClean="0"/>
              <a:t>commit</a:t>
            </a:r>
            <a:r>
              <a:rPr lang="en-US" dirty="0" smtClean="0"/>
              <a:t> is up to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generally good to just make a single change or a few connected changes before continuing.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pic>
        <p:nvPicPr>
          <p:cNvPr id="2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22934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990600" y="1524000"/>
            <a:ext cx="2976263" cy="4427493"/>
            <a:chOff x="990600" y="1524000"/>
            <a:chExt cx="2976263" cy="4427493"/>
          </a:xfrm>
        </p:grpSpPr>
        <p:sp>
          <p:nvSpPr>
            <p:cNvPr id="4" name="Rectangle 3"/>
            <p:cNvSpPr/>
            <p:nvPr/>
          </p:nvSpPr>
          <p:spPr>
            <a:xfrm>
              <a:off x="990600" y="1524000"/>
              <a:ext cx="2057400" cy="5334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5762" y="154207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/>
                  </a:solidFill>
                </a:rPr>
                <a:t>Pull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2659792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2726437"/>
              <a:ext cx="205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tx2"/>
                  </a:solidFill>
                </a:rPr>
                <a:t>Change Things</a:t>
              </a:r>
              <a:endParaRPr lang="en-US" sz="1400" i="1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3456341"/>
              <a:ext cx="20574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47800" y="3474416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Add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4259992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29381" y="4293166"/>
              <a:ext cx="137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Commit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0600" y="5410200"/>
              <a:ext cx="2057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7800" y="542827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/>
                  </a:solidFill>
                </a:rPr>
                <a:t>Push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2"/>
              <a:endCxn id="6" idx="0"/>
            </p:cNvCxnSpPr>
            <p:nvPr/>
          </p:nvCxnSpPr>
          <p:spPr>
            <a:xfrm>
              <a:off x="2019300" y="2057400"/>
              <a:ext cx="0" cy="60239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2"/>
              <a:endCxn id="12" idx="0"/>
            </p:cNvCxnSpPr>
            <p:nvPr/>
          </p:nvCxnSpPr>
          <p:spPr>
            <a:xfrm>
              <a:off x="2019300" y="4816386"/>
              <a:ext cx="0" cy="5938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8" idx="0"/>
            </p:cNvCxnSpPr>
            <p:nvPr/>
          </p:nvCxnSpPr>
          <p:spPr>
            <a:xfrm>
              <a:off x="2019300" y="3189641"/>
              <a:ext cx="0" cy="2667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019300" y="3997634"/>
              <a:ext cx="0" cy="2667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ight Brace 20"/>
            <p:cNvSpPr/>
            <p:nvPr/>
          </p:nvSpPr>
          <p:spPr>
            <a:xfrm>
              <a:off x="3048000" y="2503841"/>
              <a:ext cx="457200" cy="24384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3202631" y="3505194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</a:rPr>
                <a:t>Repeat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24400" y="1524000"/>
            <a:ext cx="3657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Add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you make a change to a file </a:t>
            </a:r>
            <a:r>
              <a:rPr lang="en-US" dirty="0" err="1" smtClean="0"/>
              <a:t>git</a:t>
            </a:r>
            <a:r>
              <a:rPr lang="en-US" dirty="0" smtClean="0"/>
              <a:t> doesn’t track them right away but stores them in your </a:t>
            </a:r>
            <a:r>
              <a:rPr lang="en-US" i="1" dirty="0" smtClean="0"/>
              <a:t>Working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b="1" dirty="0" smtClean="0"/>
              <a:t>add</a:t>
            </a:r>
            <a:r>
              <a:rPr lang="en-US" dirty="0" smtClean="0"/>
              <a:t> to move the files from the </a:t>
            </a:r>
            <a:r>
              <a:rPr lang="en-US" i="1" dirty="0" smtClean="0"/>
              <a:t>Working Directory </a:t>
            </a:r>
            <a:r>
              <a:rPr lang="en-US" dirty="0" smtClean="0"/>
              <a:t>to the </a:t>
            </a:r>
            <a:r>
              <a:rPr lang="en-US" i="1" dirty="0" smtClean="0"/>
              <a:t>Staging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SimSun" panose="02010600030101010101" pitchFamily="2" charset="-122"/>
                <a:cs typeface="Rod" panose="02030509050101010101" pitchFamily="49" charset="-79"/>
              </a:rPr>
              <a:t>The files in the </a:t>
            </a:r>
            <a:r>
              <a:rPr lang="en-US" i="1" dirty="0" smtClean="0">
                <a:ea typeface="SimSun" panose="02010600030101010101" pitchFamily="2" charset="-122"/>
                <a:cs typeface="Rod" panose="02030509050101010101" pitchFamily="49" charset="-79"/>
              </a:rPr>
              <a:t>Staging Environment</a:t>
            </a:r>
            <a:r>
              <a:rPr lang="en-US" dirty="0" smtClean="0">
                <a:ea typeface="SimSun" panose="02010600030101010101" pitchFamily="2" charset="-122"/>
                <a:cs typeface="Rod" panose="02030509050101010101" pitchFamily="49" charset="-79"/>
              </a:rPr>
              <a:t> can then be </a:t>
            </a:r>
            <a:r>
              <a:rPr lang="en-US" b="1" dirty="0" smtClean="0">
                <a:ea typeface="SimSun" panose="02010600030101010101" pitchFamily="2" charset="-122"/>
                <a:cs typeface="Rod" panose="02030509050101010101" pitchFamily="49" charset="-79"/>
              </a:rPr>
              <a:t>committed</a:t>
            </a:r>
            <a:r>
              <a:rPr lang="en-US" dirty="0" smtClean="0">
                <a:ea typeface="SimSun" panose="02010600030101010101" pitchFamily="2" charset="-122"/>
                <a:cs typeface="Rod" panose="02030509050101010101" pitchFamily="49" charset="-79"/>
              </a:rPr>
              <a:t> to the </a:t>
            </a:r>
            <a:r>
              <a:rPr lang="en-US" i="1" dirty="0" smtClean="0">
                <a:ea typeface="SimSun" panose="02010600030101010101" pitchFamily="2" charset="-122"/>
                <a:cs typeface="Rod" panose="02030509050101010101" pitchFamily="49" charset="-79"/>
              </a:rPr>
              <a:t>History</a:t>
            </a:r>
            <a:r>
              <a:rPr lang="en-US" dirty="0" smtClean="0">
                <a:ea typeface="SimSun" panose="02010600030101010101" pitchFamily="2" charset="-122"/>
                <a:cs typeface="Rod" panose="02030509050101010101" pitchFamily="49" charset="-79"/>
              </a:rPr>
              <a:t> (next)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SimSun" panose="02010600030101010101" pitchFamily="2" charset="-122"/>
                <a:cs typeface="Rod" panose="02030509050101010101" pitchFamily="49" charset="-79"/>
              </a:rPr>
              <a:t>Code: </a:t>
            </a:r>
            <a:r>
              <a:rPr lang="en-US" dirty="0" err="1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git</a:t>
            </a:r>
            <a:r>
              <a:rPr lang="en-US" dirty="0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 add &lt;file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SimSun" panose="02010600030101010101" pitchFamily="2" charset="-122"/>
                <a:cs typeface="Rod" panose="02030509050101010101" pitchFamily="49" charset="-79"/>
              </a:rPr>
              <a:t>Add all modified files (doesn’t work for new files)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git</a:t>
            </a:r>
            <a:r>
              <a:rPr lang="en-US" dirty="0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 add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all files starting with xxx: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d" panose="02030509050101010101" pitchFamily="49" charset="-79"/>
                <a:cs typeface="Rod" panose="02030509050101010101" pitchFamily="49" charset="-79"/>
              </a:rPr>
              <a:t>git</a:t>
            </a:r>
            <a:r>
              <a:rPr lang="en-US" dirty="0" smtClean="0">
                <a:latin typeface="Rod" panose="02030509050101010101" pitchFamily="49" charset="-79"/>
                <a:cs typeface="Rod" panose="02030509050101010101" pitchFamily="49" charset="-79"/>
              </a:rPr>
              <a:t> add xxx*</a:t>
            </a:r>
          </a:p>
        </p:txBody>
      </p:sp>
    </p:spTree>
    <p:extLst>
      <p:ext uri="{BB962C8B-B14F-4D97-AF65-F5344CB8AC3E}">
        <p14:creationId xmlns:p14="http://schemas.microsoft.com/office/powerpoint/2010/main" val="24051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pic>
        <p:nvPicPr>
          <p:cNvPr id="2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22934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990600" y="1524000"/>
            <a:ext cx="2976263" cy="4427493"/>
            <a:chOff x="990600" y="1524000"/>
            <a:chExt cx="2976263" cy="4427493"/>
          </a:xfrm>
        </p:grpSpPr>
        <p:sp>
          <p:nvSpPr>
            <p:cNvPr id="4" name="Rectangle 3"/>
            <p:cNvSpPr/>
            <p:nvPr/>
          </p:nvSpPr>
          <p:spPr>
            <a:xfrm>
              <a:off x="990600" y="1524000"/>
              <a:ext cx="2057400" cy="5334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5762" y="154207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/>
                  </a:solidFill>
                </a:rPr>
                <a:t>Pull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2659792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2726437"/>
              <a:ext cx="205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tx2"/>
                  </a:solidFill>
                </a:rPr>
                <a:t>Change Things</a:t>
              </a:r>
              <a:endParaRPr lang="en-US" sz="1400" i="1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3456341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47800" y="3474416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Add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4259992"/>
              <a:ext cx="20574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29381" y="4293166"/>
              <a:ext cx="137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Commit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0600" y="5410200"/>
              <a:ext cx="2057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7800" y="542827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/>
                  </a:solidFill>
                </a:rPr>
                <a:t>Push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2"/>
              <a:endCxn id="6" idx="0"/>
            </p:cNvCxnSpPr>
            <p:nvPr/>
          </p:nvCxnSpPr>
          <p:spPr>
            <a:xfrm>
              <a:off x="2019300" y="2057400"/>
              <a:ext cx="0" cy="60239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2"/>
              <a:endCxn id="12" idx="0"/>
            </p:cNvCxnSpPr>
            <p:nvPr/>
          </p:nvCxnSpPr>
          <p:spPr>
            <a:xfrm>
              <a:off x="2019300" y="4816386"/>
              <a:ext cx="0" cy="5938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8" idx="0"/>
            </p:cNvCxnSpPr>
            <p:nvPr/>
          </p:nvCxnSpPr>
          <p:spPr>
            <a:xfrm>
              <a:off x="2019300" y="3189641"/>
              <a:ext cx="0" cy="2667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019300" y="3997634"/>
              <a:ext cx="0" cy="2667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ight Brace 20"/>
            <p:cNvSpPr/>
            <p:nvPr/>
          </p:nvSpPr>
          <p:spPr>
            <a:xfrm>
              <a:off x="3048000" y="2503841"/>
              <a:ext cx="457200" cy="24384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3202631" y="3505194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</a:rPr>
                <a:t>Repeat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24400" y="1524000"/>
            <a:ext cx="3657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Commit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Saves the current state of all added files in your </a:t>
            </a:r>
            <a:r>
              <a:rPr lang="en-US" sz="1600" i="1" dirty="0" smtClean="0"/>
              <a:t>History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You need to include a commit message that describes the changes you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You can then go back and access this snapshot of your files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Code: </a:t>
            </a:r>
            <a:r>
              <a:rPr lang="en-US" sz="1600" dirty="0" err="1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git</a:t>
            </a:r>
            <a:r>
              <a:rPr lang="en-US" sz="1600" dirty="0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 commit –m “&lt;commit message&gt;”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SimSun" panose="02010600030101010101" pitchFamily="2" charset="-122"/>
                <a:cs typeface="Rod" panose="02030509050101010101" pitchFamily="49" charset="-79"/>
              </a:rPr>
              <a:t>The above commits all added files; to commit only a certain file </a:t>
            </a:r>
            <a:r>
              <a:rPr lang="en-US" sz="1600" dirty="0" smtClean="0">
                <a:ea typeface="SimSun" panose="02010600030101010101" pitchFamily="2" charset="-122"/>
                <a:cs typeface="Rod" panose="02030509050101010101" pitchFamily="49" charset="-79"/>
              </a:rPr>
              <a:t>use </a:t>
            </a:r>
            <a:r>
              <a:rPr lang="en-US" sz="1600" i="1" dirty="0" smtClean="0">
                <a:ea typeface="SimSun" panose="02010600030101010101" pitchFamily="2" charset="-122"/>
                <a:cs typeface="Rod" panose="02030509050101010101" pitchFamily="49" charset="-79"/>
              </a:rPr>
              <a:t>(this actually commits and adds):</a:t>
            </a:r>
            <a:endParaRPr lang="en-US" sz="1600" i="1" dirty="0" smtClean="0">
              <a:ea typeface="SimSun" panose="02010600030101010101" pitchFamily="2" charset="-122"/>
              <a:cs typeface="Rod" panose="02030509050101010101" pitchFamily="49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git</a:t>
            </a:r>
            <a:r>
              <a:rPr lang="en-US" sz="1600" dirty="0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 commit &lt;filename&gt; –m “&lt;commit message&gt;”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SimSun" panose="02010600030101010101" pitchFamily="2" charset="-122"/>
                <a:cs typeface="Rod" panose="02030509050101010101" pitchFamily="49" charset="-79"/>
              </a:rPr>
              <a:t>To commit and add in one step use </a:t>
            </a:r>
            <a:r>
              <a:rPr lang="en-US" sz="1600" i="1" dirty="0" smtClean="0">
                <a:ea typeface="SimSun" panose="02010600030101010101" pitchFamily="2" charset="-122"/>
                <a:cs typeface="Rod" panose="02030509050101010101" pitchFamily="49" charset="-79"/>
              </a:rPr>
              <a:t>(doesn’t work with new files):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git</a:t>
            </a:r>
            <a:r>
              <a:rPr lang="en-US" sz="1600" dirty="0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 commit –a –m “&lt;commit message&gt;”</a:t>
            </a:r>
            <a:endParaRPr lang="en-US" dirty="0" smtClean="0">
              <a:ea typeface="SimSun" panose="02010600030101010101" pitchFamily="2" charset="-122"/>
              <a:cs typeface="Rod" panose="0203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47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pic>
        <p:nvPicPr>
          <p:cNvPr id="2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22934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990600" y="1524000"/>
            <a:ext cx="2976263" cy="4427493"/>
            <a:chOff x="990600" y="1524000"/>
            <a:chExt cx="2976263" cy="4427493"/>
          </a:xfrm>
        </p:grpSpPr>
        <p:sp>
          <p:nvSpPr>
            <p:cNvPr id="4" name="Rectangle 3"/>
            <p:cNvSpPr/>
            <p:nvPr/>
          </p:nvSpPr>
          <p:spPr>
            <a:xfrm>
              <a:off x="990600" y="1524000"/>
              <a:ext cx="2057400" cy="5334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5762" y="154207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/>
                  </a:solidFill>
                </a:rPr>
                <a:t>Pull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2659792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2726437"/>
              <a:ext cx="205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tx2"/>
                  </a:solidFill>
                </a:rPr>
                <a:t>Change Things</a:t>
              </a:r>
              <a:endParaRPr lang="en-US" sz="1400" i="1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3456341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47800" y="3474416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Add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4259992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29381" y="4293166"/>
              <a:ext cx="137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Commit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0600" y="5410200"/>
              <a:ext cx="2057400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7800" y="542827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/>
                  </a:solidFill>
                </a:rPr>
                <a:t>Push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2"/>
              <a:endCxn id="6" idx="0"/>
            </p:cNvCxnSpPr>
            <p:nvPr/>
          </p:nvCxnSpPr>
          <p:spPr>
            <a:xfrm>
              <a:off x="2019300" y="2057400"/>
              <a:ext cx="0" cy="60239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2"/>
              <a:endCxn id="12" idx="0"/>
            </p:cNvCxnSpPr>
            <p:nvPr/>
          </p:nvCxnSpPr>
          <p:spPr>
            <a:xfrm>
              <a:off x="2019300" y="4816386"/>
              <a:ext cx="0" cy="5938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8" idx="0"/>
            </p:cNvCxnSpPr>
            <p:nvPr/>
          </p:nvCxnSpPr>
          <p:spPr>
            <a:xfrm>
              <a:off x="2019300" y="3189641"/>
              <a:ext cx="0" cy="2667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019300" y="3997634"/>
              <a:ext cx="0" cy="2667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ight Brace 20"/>
            <p:cNvSpPr/>
            <p:nvPr/>
          </p:nvSpPr>
          <p:spPr>
            <a:xfrm>
              <a:off x="3048000" y="2503841"/>
              <a:ext cx="457200" cy="24384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3202631" y="3505194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</a:rPr>
                <a:t>Repeat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24400" y="1524000"/>
            <a:ext cx="3124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Push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Pushes the current state of all files and the history from the local repository to the host repository (GitHub)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all collaborators (or yourself on a different machine) to access the changes you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Code: </a:t>
            </a:r>
            <a:r>
              <a:rPr lang="en-US" dirty="0" err="1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git</a:t>
            </a:r>
            <a:r>
              <a:rPr lang="en-US" dirty="0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3657600"/>
            <a:ext cx="5334000" cy="265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8229600" cy="2667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great thing about </a:t>
            </a:r>
            <a:r>
              <a:rPr lang="en-US" dirty="0" err="1" smtClean="0"/>
              <a:t>git</a:t>
            </a:r>
            <a:r>
              <a:rPr lang="en-US" dirty="0" smtClean="0"/>
              <a:t> is being able to discard changes and go back to earlier versions</a:t>
            </a:r>
          </a:p>
          <a:p>
            <a:r>
              <a:rPr lang="en-US" dirty="0" smtClean="0"/>
              <a:t>If you have been working on changes and want to discard them use:</a:t>
            </a:r>
          </a:p>
          <a:p>
            <a:pPr lvl="1"/>
            <a:r>
              <a:rPr lang="en-US" dirty="0" err="1" smtClean="0">
                <a:latin typeface="Rod" panose="02030509050101010101" pitchFamily="49" charset="-79"/>
                <a:cs typeface="Rod" panose="02030509050101010101" pitchFamily="49" charset="-79"/>
              </a:rPr>
              <a:t>git</a:t>
            </a:r>
            <a:r>
              <a:rPr lang="en-US" dirty="0" smtClean="0">
                <a:latin typeface="Rod" panose="02030509050101010101" pitchFamily="49" charset="-79"/>
                <a:cs typeface="Rod" panose="02030509050101010101" pitchFamily="49" charset="-79"/>
              </a:rPr>
              <a:t> checkout -- &lt;filenames&gt;</a:t>
            </a:r>
            <a:endParaRPr lang="en-US" dirty="0" smtClean="0"/>
          </a:p>
          <a:p>
            <a:r>
              <a:rPr lang="en-US" dirty="0" smtClean="0"/>
              <a:t>If you want to use certain bits of old code, copy and paste from the history</a:t>
            </a:r>
          </a:p>
          <a:p>
            <a:r>
              <a:rPr lang="en-US" dirty="0" smtClean="0"/>
              <a:t>If you want to revert back to a certain commit use: </a:t>
            </a:r>
          </a:p>
          <a:p>
            <a:pPr lvl="1"/>
            <a:r>
              <a:rPr lang="en-US" dirty="0" err="1" smtClean="0">
                <a:latin typeface="Rod" panose="02030509050101010101" pitchFamily="49" charset="-79"/>
                <a:cs typeface="Rod" panose="02030509050101010101" pitchFamily="49" charset="-79"/>
              </a:rPr>
              <a:t>git</a:t>
            </a:r>
            <a:r>
              <a:rPr lang="en-US" dirty="0" smtClean="0">
                <a:latin typeface="Rod" panose="02030509050101010101" pitchFamily="49" charset="-79"/>
                <a:cs typeface="Rod" panose="02030509050101010101" pitchFamily="49" charset="-79"/>
              </a:rPr>
              <a:t> reset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5946" y="6400800"/>
            <a:ext cx="451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3"/>
              </a:rPr>
              <a:t>http://marklodato.GitHub.io/visual-git-guide/index-en.html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45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Integrating with SCC</a:t>
            </a:r>
            <a:br>
              <a:rPr lang="en-US" dirty="0" smtClean="0"/>
            </a:br>
            <a:r>
              <a:rPr lang="en-US" sz="3600" i="1" dirty="0" smtClean="0"/>
              <a:t>(Interactive Portion)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Here is what we are going to do: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up </a:t>
            </a:r>
            <a:r>
              <a:rPr lang="en-US" dirty="0" err="1" smtClean="0"/>
              <a:t>git</a:t>
            </a:r>
            <a:r>
              <a:rPr lang="en-US" dirty="0" smtClean="0"/>
              <a:t> global options on the SCC</a:t>
            </a:r>
          </a:p>
          <a:p>
            <a:pPr marL="1371600" lvl="2" indent="-514350"/>
            <a:r>
              <a:rPr lang="en-US" dirty="0">
                <a:latin typeface="Rod" panose="02030509050101010101" pitchFamily="49" charset="-79"/>
                <a:cs typeface="Rod" panose="02030509050101010101" pitchFamily="49" charset="-79"/>
              </a:rPr>
              <a:t>m</a:t>
            </a:r>
            <a:r>
              <a:rPr lang="en-US" dirty="0" smtClean="0">
                <a:latin typeface="Rod" panose="02030509050101010101" pitchFamily="49" charset="-79"/>
                <a:cs typeface="Rod" panose="02030509050101010101" pitchFamily="49" charset="-79"/>
              </a:rPr>
              <a:t>odule load </a:t>
            </a:r>
            <a:r>
              <a:rPr lang="en-US" dirty="0" err="1" smtClean="0">
                <a:latin typeface="Rod" panose="02030509050101010101" pitchFamily="49" charset="-79"/>
                <a:cs typeface="Rod" panose="02030509050101010101" pitchFamily="49" charset="-79"/>
              </a:rPr>
              <a:t>git</a:t>
            </a:r>
            <a:endParaRPr lang="en-US" dirty="0" smtClean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marL="1371600" lvl="2" indent="-514350"/>
            <a:r>
              <a:rPr lang="en-US" dirty="0" err="1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git</a:t>
            </a:r>
            <a:r>
              <a:rPr lang="en-US" dirty="0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 </a:t>
            </a:r>
            <a:r>
              <a:rPr lang="en-US" dirty="0" err="1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config</a:t>
            </a:r>
            <a:r>
              <a:rPr lang="en-US" dirty="0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 --global user.name “</a:t>
            </a:r>
            <a:r>
              <a:rPr lang="en-US" b="1" i="1" dirty="0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GitHub username</a:t>
            </a:r>
            <a:r>
              <a:rPr lang="en-US" dirty="0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“</a:t>
            </a:r>
          </a:p>
          <a:p>
            <a:pPr marL="1371600" lvl="2" indent="-514350"/>
            <a:r>
              <a:rPr lang="en-US" dirty="0" err="1" smtClean="0">
                <a:latin typeface="Rod" panose="02030509050101010101" pitchFamily="49" charset="-79"/>
                <a:cs typeface="Rod" panose="02030509050101010101" pitchFamily="49" charset="-79"/>
              </a:rPr>
              <a:t>git</a:t>
            </a:r>
            <a:r>
              <a:rPr lang="en-US" dirty="0" smtClean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dirty="0" err="1" smtClean="0">
                <a:latin typeface="Rod" panose="02030509050101010101" pitchFamily="49" charset="-79"/>
                <a:cs typeface="Rod" panose="02030509050101010101" pitchFamily="49" charset="-79"/>
              </a:rPr>
              <a:t>config</a:t>
            </a:r>
            <a:r>
              <a:rPr lang="en-US" dirty="0" smtClean="0">
                <a:latin typeface="Rod" panose="02030509050101010101" pitchFamily="49" charset="-79"/>
                <a:cs typeface="Rod" panose="02030509050101010101" pitchFamily="49" charset="-79"/>
              </a:rPr>
              <a:t> --global </a:t>
            </a:r>
            <a:r>
              <a:rPr lang="en-US" dirty="0" err="1" smtClean="0">
                <a:latin typeface="Rod" panose="02030509050101010101" pitchFamily="49" charset="-79"/>
                <a:cs typeface="Rod" panose="02030509050101010101" pitchFamily="49" charset="-79"/>
              </a:rPr>
              <a:t>user.email</a:t>
            </a:r>
            <a:r>
              <a:rPr lang="en-US" dirty="0" smtClean="0">
                <a:latin typeface="Rod" panose="02030509050101010101" pitchFamily="49" charset="-79"/>
                <a:cs typeface="Rod" panose="02030509050101010101" pitchFamily="49" charset="-79"/>
              </a:rPr>
              <a:t> your_email@example.com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new repository on GitHub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this repository on to computer and SCC</a:t>
            </a:r>
          </a:p>
          <a:p>
            <a:pPr marL="1371600" lvl="2" indent="-514350"/>
            <a:r>
              <a:rPr lang="en-US" dirty="0" err="1">
                <a:latin typeface="Rod" panose="02030509050101010101" pitchFamily="49" charset="-79"/>
                <a:cs typeface="Rod" panose="02030509050101010101" pitchFamily="49" charset="-79"/>
              </a:rPr>
              <a:t>g</a:t>
            </a:r>
            <a:r>
              <a:rPr lang="en-US" dirty="0" err="1" smtClean="0">
                <a:latin typeface="Rod" panose="02030509050101010101" pitchFamily="49" charset="-79"/>
                <a:cs typeface="Rod" panose="02030509050101010101" pitchFamily="49" charset="-79"/>
              </a:rPr>
              <a:t>it</a:t>
            </a:r>
            <a:r>
              <a:rPr lang="en-US" dirty="0" smtClean="0">
                <a:latin typeface="Rod" panose="02030509050101010101" pitchFamily="49" charset="-79"/>
                <a:cs typeface="Rod" panose="02030509050101010101" pitchFamily="49" charset="-79"/>
              </a:rPr>
              <a:t> clone https://GitHub.com/...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changes to the program on your computer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Commit those changes and push to GitHub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Pull changes from GitHub to SCC</a:t>
            </a:r>
          </a:p>
        </p:txBody>
      </p:sp>
    </p:spTree>
    <p:extLst>
      <p:ext uri="{BB962C8B-B14F-4D97-AF65-F5344CB8AC3E}">
        <p14:creationId xmlns:p14="http://schemas.microsoft.com/office/powerpoint/2010/main" val="3476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Many Other Features!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Collaborative work </a:t>
            </a:r>
            <a:r>
              <a:rPr lang="en-US" dirty="0" smtClean="0"/>
              <a:t>– this is a great feature of GitHub that I did not have time to go into (basically pretend the SCC is a different person)</a:t>
            </a:r>
            <a:endParaRPr lang="en-US" b="1" dirty="0" smtClean="0"/>
          </a:p>
          <a:p>
            <a:r>
              <a:rPr lang="en-US" b="1" dirty="0" smtClean="0"/>
              <a:t>Branches</a:t>
            </a:r>
            <a:r>
              <a:rPr lang="en-US" dirty="0" smtClean="0"/>
              <a:t> – especially relevant in collaborative work, you can make a branch to experiment with code without changing the main files</a:t>
            </a:r>
          </a:p>
          <a:p>
            <a:r>
              <a:rPr lang="en-US" b="1" dirty="0" smtClean="0"/>
              <a:t>Merging</a:t>
            </a:r>
            <a:r>
              <a:rPr lang="en-US" dirty="0" smtClean="0"/>
              <a:t> – if you have more than one person working a file (or yourself in two places!) you will run into conflicts requiring you to merge files</a:t>
            </a:r>
          </a:p>
        </p:txBody>
      </p:sp>
    </p:spTree>
    <p:extLst>
      <p:ext uri="{BB962C8B-B14F-4D97-AF65-F5344CB8AC3E}">
        <p14:creationId xmlns:p14="http://schemas.microsoft.com/office/powerpoint/2010/main" val="14020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Many Other Features! </a:t>
            </a:r>
            <a:r>
              <a:rPr lang="en-US" sz="3200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gitignore</a:t>
            </a:r>
            <a:r>
              <a:rPr lang="en-US" b="1" dirty="0" smtClean="0"/>
              <a:t> file </a:t>
            </a:r>
            <a:r>
              <a:rPr lang="en-US" dirty="0" smtClean="0"/>
              <a:t>– add a list of files not to track</a:t>
            </a:r>
          </a:p>
          <a:p>
            <a:r>
              <a:rPr lang="en-US" b="1" dirty="0" smtClean="0"/>
              <a:t>SSH</a:t>
            </a:r>
            <a:r>
              <a:rPr lang="en-US" dirty="0" smtClean="0"/>
              <a:t> – set up SSH so that you do not have to log in continually</a:t>
            </a:r>
          </a:p>
          <a:p>
            <a:r>
              <a:rPr lang="en-US" b="1" dirty="0" smtClean="0"/>
              <a:t>Start with local repo </a:t>
            </a:r>
            <a:r>
              <a:rPr lang="en-US" dirty="0" smtClean="0"/>
              <a:t>– you can make a folder you already have into a </a:t>
            </a:r>
            <a:r>
              <a:rPr lang="en-US" dirty="0" err="1" smtClean="0"/>
              <a:t>git</a:t>
            </a:r>
            <a:r>
              <a:rPr lang="en-US" dirty="0" smtClean="0"/>
              <a:t> repo (</a:t>
            </a:r>
            <a:r>
              <a:rPr lang="en-US" dirty="0" smtClean="0">
                <a:hlinkClick r:id="rId2"/>
              </a:rPr>
              <a:t>instructions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 projects </a:t>
            </a:r>
            <a:r>
              <a:rPr lang="en-US" dirty="0" smtClean="0"/>
              <a:t>– you can use version control right inside of R (see </a:t>
            </a:r>
            <a:r>
              <a:rPr lang="en-US" dirty="0" smtClean="0">
                <a:hlinkClick r:id="rId3"/>
              </a:rPr>
              <a:t>here </a:t>
            </a:r>
            <a:r>
              <a:rPr lang="en-US" dirty="0" smtClean="0"/>
              <a:t>and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GUI </a:t>
            </a:r>
            <a:r>
              <a:rPr lang="en-US" dirty="0" smtClean="0"/>
              <a:t>– don’t like the command line? You can use a graphical interface instead.</a:t>
            </a:r>
          </a:p>
          <a:p>
            <a:r>
              <a:rPr lang="en-US" b="1" dirty="0" smtClean="0"/>
              <a:t>Private repositories</a:t>
            </a:r>
            <a:r>
              <a:rPr lang="en-US" dirty="0" smtClean="0"/>
              <a:t> – A repo on GitHub is public, use </a:t>
            </a:r>
            <a:r>
              <a:rPr lang="en-US" dirty="0" err="1" smtClean="0">
                <a:hlinkClick r:id="rId5"/>
              </a:rPr>
              <a:t>Bitbucket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to host private repos.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1964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Really Learn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/GitHub guide a minimal tutorial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An </a:t>
            </a:r>
            <a:r>
              <a:rPr lang="en-US" dirty="0">
                <a:hlinkClick r:id="rId3"/>
              </a:rPr>
              <a:t>Intro to </a:t>
            </a:r>
            <a:r>
              <a:rPr lang="en-US" dirty="0" err="1">
                <a:hlinkClick r:id="rId3"/>
              </a:rPr>
              <a:t>Git</a:t>
            </a:r>
            <a:r>
              <a:rPr lang="en-US" dirty="0">
                <a:hlinkClick r:id="rId3"/>
              </a:rPr>
              <a:t> and </a:t>
            </a:r>
            <a:r>
              <a:rPr lang="en-US" dirty="0" smtClean="0">
                <a:hlinkClick r:id="rId3"/>
              </a:rPr>
              <a:t>GitHub </a:t>
            </a:r>
            <a:r>
              <a:rPr lang="en-US" dirty="0">
                <a:hlinkClick r:id="rId3"/>
              </a:rPr>
              <a:t>for Beginners 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Git</a:t>
            </a:r>
            <a:r>
              <a:rPr lang="en-US" dirty="0" smtClean="0">
                <a:hlinkClick r:id="rId4"/>
              </a:rPr>
              <a:t> Magic Tutorial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git</a:t>
            </a:r>
            <a:r>
              <a:rPr lang="en-US" dirty="0" smtClean="0">
                <a:hlinkClick r:id="rId5"/>
              </a:rPr>
              <a:t> </a:t>
            </a:r>
            <a:r>
              <a:rPr lang="en-US" dirty="0">
                <a:hlinkClick r:id="rId5"/>
              </a:rPr>
              <a:t>Good: A Practical Introduction to </a:t>
            </a:r>
            <a:r>
              <a:rPr lang="en-US" dirty="0" err="1" smtClean="0">
                <a:hlinkClick r:id="rId5"/>
              </a:rPr>
              <a:t>git</a:t>
            </a:r>
            <a:r>
              <a:rPr lang="en-US" dirty="0" smtClean="0">
                <a:hlinkClick r:id="rId5"/>
              </a:rPr>
              <a:t> </a:t>
            </a:r>
            <a:r>
              <a:rPr lang="en-US" dirty="0">
                <a:hlinkClick r:id="rId5"/>
              </a:rPr>
              <a:t>and </a:t>
            </a:r>
            <a:r>
              <a:rPr lang="en-US" dirty="0" smtClean="0">
                <a:hlinkClick r:id="rId5"/>
              </a:rPr>
              <a:t>GitHub </a:t>
            </a:r>
            <a:r>
              <a:rPr lang="en-US" dirty="0">
                <a:hlinkClick r:id="rId5"/>
              </a:rPr>
              <a:t>(In </a:t>
            </a:r>
            <a:r>
              <a:rPr lang="en-US" dirty="0" err="1" smtClean="0">
                <a:hlinkClick r:id="rId5"/>
              </a:rPr>
              <a:t>git</a:t>
            </a:r>
            <a:r>
              <a:rPr lang="en-US" dirty="0" smtClean="0">
                <a:hlinkClick r:id="rId5"/>
              </a:rPr>
              <a:t> </a:t>
            </a:r>
            <a:r>
              <a:rPr lang="en-US" dirty="0">
                <a:hlinkClick r:id="rId5"/>
              </a:rPr>
              <a:t>we trust</a:t>
            </a:r>
            <a:r>
              <a:rPr lang="en-US" dirty="0" smtClean="0">
                <a:hlinkClick r:id="rId5"/>
              </a:rPr>
              <a:t>!)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A Visual </a:t>
            </a:r>
            <a:r>
              <a:rPr lang="en-US" dirty="0" err="1" smtClean="0">
                <a:hlinkClick r:id="rId6"/>
              </a:rPr>
              <a:t>Git</a:t>
            </a:r>
            <a:r>
              <a:rPr lang="en-US" dirty="0" smtClean="0">
                <a:hlinkClick r:id="rId6"/>
              </a:rPr>
              <a:t> Reference</a:t>
            </a:r>
            <a:endParaRPr lang="en-US" dirty="0"/>
          </a:p>
          <a:p>
            <a:r>
              <a:rPr lang="en-US" dirty="0" err="1" smtClean="0">
                <a:hlinkClick r:id="rId7"/>
              </a:rPr>
              <a:t>Git</a:t>
            </a:r>
            <a:r>
              <a:rPr lang="en-US" dirty="0" smtClean="0">
                <a:hlinkClick r:id="rId7"/>
              </a:rPr>
              <a:t> Cheat Sheet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Code Academy Tutorial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78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get frustrated by…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Changing your code and then realizing you were right the first time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Having many different saved versions of the same program?</a:t>
            </a:r>
          </a:p>
          <a:p>
            <a:r>
              <a:rPr lang="en-US" dirty="0" smtClean="0"/>
              <a:t>Having code cluttered with portions you aren’t using but don’t want to lose?</a:t>
            </a:r>
          </a:p>
          <a:p>
            <a:r>
              <a:rPr lang="en-US" dirty="0" smtClean="0"/>
              <a:t>Moving programs between your computer and SCC?</a:t>
            </a:r>
          </a:p>
          <a:p>
            <a:r>
              <a:rPr lang="en-US" dirty="0" smtClean="0"/>
              <a:t>Trying to harmonize code from a group project?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Then </a:t>
            </a:r>
            <a:r>
              <a:rPr lang="en-US" dirty="0" err="1" smtClean="0"/>
              <a:t>git</a:t>
            </a:r>
            <a:r>
              <a:rPr lang="en-US" dirty="0" smtClean="0"/>
              <a:t> is for you!!!</a:t>
            </a:r>
          </a:p>
        </p:txBody>
      </p:sp>
    </p:spTree>
    <p:extLst>
      <p:ext uri="{BB962C8B-B14F-4D97-AF65-F5344CB8AC3E}">
        <p14:creationId xmlns:p14="http://schemas.microsoft.com/office/powerpoint/2010/main" val="29886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git</a:t>
            </a:r>
            <a:r>
              <a:rPr lang="en-US" dirty="0" smtClean="0"/>
              <a:t> and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version control system which allows you to track changes in your files (usually code)</a:t>
            </a:r>
          </a:p>
          <a:p>
            <a:r>
              <a:rPr lang="en-US" dirty="0" smtClean="0"/>
              <a:t>GitHub is a remote host that provides a platform for collaboration through connecting repositories.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67381" y="1308874"/>
            <a:ext cx="7772400" cy="3838891"/>
            <a:chOff x="567381" y="1824623"/>
            <a:chExt cx="7772400" cy="3838891"/>
          </a:xfrm>
        </p:grpSpPr>
        <p:grpSp>
          <p:nvGrpSpPr>
            <p:cNvPr id="4" name="Group 3"/>
            <p:cNvGrpSpPr/>
            <p:nvPr/>
          </p:nvGrpSpPr>
          <p:grpSpPr>
            <a:xfrm>
              <a:off x="567381" y="1981200"/>
              <a:ext cx="7772400" cy="3682314"/>
              <a:chOff x="762000" y="457200"/>
              <a:chExt cx="7772400" cy="368231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505200" y="457200"/>
                <a:ext cx="23622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25845" y="780990"/>
                <a:ext cx="1562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GitHub</a:t>
                </a:r>
                <a:endParaRPr lang="en-US" sz="2800" dirty="0" smtClean="0"/>
              </a:p>
              <a:p>
                <a:pPr algn="ctr"/>
                <a:r>
                  <a:rPr lang="en-US" i="1" dirty="0" smtClean="0"/>
                  <a:t>Remote host</a:t>
                </a:r>
                <a:endParaRPr lang="en-US" i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62000" y="2971800"/>
                <a:ext cx="1600200" cy="1143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8200" y="3127801"/>
                <a:ext cx="144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Your Computer</a:t>
                </a:r>
                <a:endParaRPr lang="en-US" sz="24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667000" y="2980038"/>
                <a:ext cx="1600200" cy="1143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81300" y="3127801"/>
                <a:ext cx="144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Your SCC Directory</a:t>
                </a:r>
                <a:endParaRPr lang="en-US" sz="24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53000" y="2996514"/>
                <a:ext cx="1600200" cy="1143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29200" y="3152515"/>
                <a:ext cx="144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Joe’s Computer</a:t>
                </a:r>
                <a:endParaRPr lang="en-US" sz="24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934200" y="2971799"/>
                <a:ext cx="1600200" cy="1143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010400" y="3127800"/>
                <a:ext cx="144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Karen’s Computer</a:t>
                </a:r>
                <a:endParaRPr lang="en-US" sz="24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V="1">
                <a:off x="1600200" y="1704320"/>
                <a:ext cx="2057400" cy="1187278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3505200" y="1905000"/>
                <a:ext cx="609600" cy="986598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5257800" y="1926566"/>
                <a:ext cx="381000" cy="1023668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5638800" y="1704320"/>
                <a:ext cx="1981200" cy="1240707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723899" y="1824623"/>
              <a:ext cx="1562101" cy="1756777"/>
              <a:chOff x="664689" y="1733153"/>
              <a:chExt cx="1562101" cy="1756777"/>
            </a:xfrm>
          </p:grpSpPr>
          <p:sp>
            <p:nvSpPr>
              <p:cNvPr id="20" name="Flowchart: Document 19"/>
              <p:cNvSpPr/>
              <p:nvPr/>
            </p:nvSpPr>
            <p:spPr>
              <a:xfrm>
                <a:off x="664689" y="1733153"/>
                <a:ext cx="1562101" cy="169584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3899" y="1827937"/>
                <a:ext cx="1502891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 smtClean="0"/>
                  <a:t>ProjectFolder</a:t>
                </a:r>
                <a:endParaRPr lang="en-US" b="1" dirty="0" smtClean="0"/>
              </a:p>
              <a:p>
                <a:r>
                  <a:rPr lang="en-US" sz="1600" i="1" dirty="0" smtClean="0"/>
                  <a:t>Program1.R</a:t>
                </a:r>
              </a:p>
              <a:p>
                <a:r>
                  <a:rPr lang="en-US" sz="1600" i="1" dirty="0" smtClean="0"/>
                  <a:t>Program2.R</a:t>
                </a:r>
              </a:p>
              <a:p>
                <a:r>
                  <a:rPr lang="en-US" sz="1600" i="1" dirty="0" smtClean="0"/>
                  <a:t>Program3.R</a:t>
                </a:r>
              </a:p>
              <a:p>
                <a:r>
                  <a:rPr lang="en-US" sz="1600" i="1" dirty="0" smtClean="0"/>
                  <a:t>…</a:t>
                </a:r>
              </a:p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22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by no means a </a:t>
            </a:r>
            <a:r>
              <a:rPr lang="en-US" dirty="0" err="1" smtClean="0"/>
              <a:t>git</a:t>
            </a:r>
            <a:r>
              <a:rPr lang="en-US" dirty="0" smtClean="0"/>
              <a:t> expert</a:t>
            </a:r>
          </a:p>
          <a:p>
            <a:r>
              <a:rPr lang="en-US" dirty="0" smtClean="0"/>
              <a:t>You cannot learn </a:t>
            </a:r>
            <a:r>
              <a:rPr lang="en-US" dirty="0" err="1" smtClean="0"/>
              <a:t>git</a:t>
            </a:r>
            <a:r>
              <a:rPr lang="en-US" dirty="0" smtClean="0"/>
              <a:t> in 50 minutes</a:t>
            </a:r>
          </a:p>
          <a:p>
            <a:pPr lvl="1"/>
            <a:r>
              <a:rPr lang="en-US" dirty="0" smtClean="0"/>
              <a:t>This talk is meant to explain the very basics and hopefully convince you that learning </a:t>
            </a:r>
            <a:r>
              <a:rPr lang="en-US" dirty="0" err="1" smtClean="0"/>
              <a:t>git</a:t>
            </a:r>
            <a:r>
              <a:rPr lang="en-US" dirty="0" smtClean="0"/>
              <a:t> is worth your time</a:t>
            </a:r>
          </a:p>
          <a:p>
            <a:r>
              <a:rPr lang="en-US" dirty="0" smtClean="0"/>
              <a:t>Don’t worry if you are confused! The best way to learn is by doing (especially in your own projects)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Repository</a:t>
            </a:r>
            <a:r>
              <a:rPr lang="en-US" dirty="0" smtClean="0"/>
              <a:t> – the location where all of your files are stored, analogous to a folder or directory (often abbreviated as “repo”)</a:t>
            </a:r>
          </a:p>
          <a:p>
            <a:r>
              <a:rPr lang="en-US" b="1" dirty="0" smtClean="0"/>
              <a:t>Snapshot</a:t>
            </a:r>
            <a:r>
              <a:rPr lang="en-US" dirty="0" smtClean="0"/>
              <a:t> – the state of your files at any given point in time, how </a:t>
            </a:r>
            <a:r>
              <a:rPr lang="en-US" dirty="0" err="1" smtClean="0"/>
              <a:t>git</a:t>
            </a:r>
            <a:r>
              <a:rPr lang="en-US" dirty="0" smtClean="0"/>
              <a:t> tracks your code history</a:t>
            </a:r>
          </a:p>
          <a:p>
            <a:r>
              <a:rPr lang="en-US" b="1" dirty="0" smtClean="0"/>
              <a:t>Commit</a:t>
            </a:r>
            <a:r>
              <a:rPr lang="en-US" dirty="0" smtClean="0"/>
              <a:t> – the act of creating a snapshot, essentially capturing the state of a file or set of files at a given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400800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https://codeburst.io/git-good-part-a-e0d826286a2a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49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3809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GitHub account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on your computer (</a:t>
            </a:r>
            <a:r>
              <a:rPr lang="en-US" dirty="0" smtClean="0">
                <a:hlinkClick r:id="rId2"/>
              </a:rPr>
              <a:t>https://git-scm.com/downloads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git</a:t>
            </a:r>
            <a:r>
              <a:rPr lang="en-US" dirty="0" smtClean="0"/>
              <a:t> bash on your </a:t>
            </a:r>
            <a:r>
              <a:rPr lang="en-US" dirty="0" smtClean="0"/>
              <a:t>computer and type</a:t>
            </a:r>
            <a:endParaRPr lang="en-US" dirty="0" smtClean="0"/>
          </a:p>
          <a:p>
            <a:pPr lvl="1"/>
            <a:r>
              <a:rPr lang="en-US" sz="2200" b="1" dirty="0" err="1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git</a:t>
            </a:r>
            <a:r>
              <a:rPr lang="en-US" sz="2200" b="1" dirty="0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 </a:t>
            </a:r>
            <a:r>
              <a:rPr lang="en-US" sz="2200" b="1" dirty="0" err="1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config</a:t>
            </a:r>
            <a:r>
              <a:rPr lang="en-US" sz="2200" b="1" dirty="0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 --global user.name “GitHub username“</a:t>
            </a:r>
          </a:p>
          <a:p>
            <a:pPr lvl="1"/>
            <a:r>
              <a:rPr lang="en-US" sz="2200" b="1" dirty="0" err="1" smtClean="0">
                <a:latin typeface="Rod" panose="02030509050101010101" pitchFamily="49" charset="-79"/>
                <a:cs typeface="Rod" panose="02030509050101010101" pitchFamily="49" charset="-79"/>
              </a:rPr>
              <a:t>git</a:t>
            </a:r>
            <a:r>
              <a:rPr lang="en-US" sz="2200" b="1" dirty="0" smtClean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2200" b="1" dirty="0" err="1" smtClean="0">
                <a:latin typeface="Rod" panose="02030509050101010101" pitchFamily="49" charset="-79"/>
                <a:cs typeface="Rod" panose="02030509050101010101" pitchFamily="49" charset="-79"/>
              </a:rPr>
              <a:t>config</a:t>
            </a:r>
            <a:r>
              <a:rPr lang="en-US" sz="2200" b="1" dirty="0" smtClean="0">
                <a:latin typeface="Rod" panose="02030509050101010101" pitchFamily="49" charset="-79"/>
                <a:cs typeface="Rod" panose="02030509050101010101" pitchFamily="49" charset="-79"/>
              </a:rPr>
              <a:t> --global </a:t>
            </a:r>
            <a:r>
              <a:rPr lang="en-US" sz="2200" b="1" dirty="0" err="1" smtClean="0">
                <a:latin typeface="Rod" panose="02030509050101010101" pitchFamily="49" charset="-79"/>
                <a:cs typeface="Rod" panose="02030509050101010101" pitchFamily="49" charset="-79"/>
              </a:rPr>
              <a:t>user.email</a:t>
            </a:r>
            <a:r>
              <a:rPr lang="en-US" sz="2200" b="1" dirty="0" smtClean="0">
                <a:latin typeface="Rod" panose="02030509050101010101" pitchFamily="49" charset="-79"/>
                <a:cs typeface="Rod" panose="02030509050101010101" pitchFamily="49" charset="-79"/>
              </a:rPr>
              <a:t> your_email@example.com</a:t>
            </a:r>
          </a:p>
          <a:p>
            <a:pPr lvl="2"/>
            <a:r>
              <a:rPr lang="en-US" dirty="0" smtClean="0"/>
              <a:t>This should be the email you used for your GitHub account</a:t>
            </a:r>
          </a:p>
          <a:p>
            <a:pPr lvl="1"/>
            <a:r>
              <a:rPr lang="en-US" sz="2200" b="1" dirty="0" err="1" smtClean="0">
                <a:latin typeface="Rod" panose="02030509050101010101" pitchFamily="49" charset="-79"/>
                <a:cs typeface="Rod" panose="02030509050101010101" pitchFamily="49" charset="-79"/>
              </a:rPr>
              <a:t>git</a:t>
            </a:r>
            <a:r>
              <a:rPr lang="en-US" sz="2200" b="1" dirty="0" smtClean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2200" b="1" dirty="0" err="1" smtClean="0">
                <a:latin typeface="Rod" panose="02030509050101010101" pitchFamily="49" charset="-79"/>
                <a:cs typeface="Rod" panose="02030509050101010101" pitchFamily="49" charset="-79"/>
              </a:rPr>
              <a:t>config</a:t>
            </a:r>
            <a:r>
              <a:rPr lang="en-US" sz="2200" b="1" dirty="0" smtClean="0">
                <a:latin typeface="Rod" panose="02030509050101010101" pitchFamily="49" charset="-79"/>
                <a:cs typeface="Rod" panose="02030509050101010101" pitchFamily="49" charset="-79"/>
              </a:rPr>
              <a:t> --global </a:t>
            </a:r>
            <a:r>
              <a:rPr lang="en-US" sz="2200" b="1" dirty="0" err="1" smtClean="0">
                <a:latin typeface="Rod" panose="02030509050101010101" pitchFamily="49" charset="-79"/>
                <a:cs typeface="Rod" panose="02030509050101010101" pitchFamily="49" charset="-79"/>
              </a:rPr>
              <a:t>color.ui</a:t>
            </a:r>
            <a:r>
              <a:rPr lang="en-US" sz="2200" b="1" dirty="0" smtClean="0">
                <a:latin typeface="Rod" panose="02030509050101010101" pitchFamily="49" charset="-79"/>
                <a:cs typeface="Rod" panose="02030509050101010101" pitchFamily="49" charset="-79"/>
              </a:rPr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27817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pic>
        <p:nvPicPr>
          <p:cNvPr id="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3675" y="4334716"/>
            <a:ext cx="4811677" cy="239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990601" y="1524000"/>
            <a:ext cx="2976263" cy="4427493"/>
            <a:chOff x="990600" y="1524000"/>
            <a:chExt cx="2976263" cy="4427493"/>
          </a:xfrm>
        </p:grpSpPr>
        <p:sp>
          <p:nvSpPr>
            <p:cNvPr id="4" name="Rectangle 3"/>
            <p:cNvSpPr/>
            <p:nvPr/>
          </p:nvSpPr>
          <p:spPr>
            <a:xfrm>
              <a:off x="990600" y="1524000"/>
              <a:ext cx="2057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5762" y="154207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/>
                  </a:solidFill>
                </a:rPr>
                <a:t>Pull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2659792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2726437"/>
              <a:ext cx="205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tx2"/>
                  </a:solidFill>
                </a:rPr>
                <a:t>Change Things</a:t>
              </a:r>
              <a:endParaRPr lang="en-US" sz="1400" i="1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3456341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47800" y="3474416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Add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4259992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29381" y="4293166"/>
              <a:ext cx="137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Commit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0600" y="5410200"/>
              <a:ext cx="2057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7800" y="542827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/>
                  </a:solidFill>
                </a:rPr>
                <a:t>Push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2"/>
              <a:endCxn id="6" idx="0"/>
            </p:cNvCxnSpPr>
            <p:nvPr/>
          </p:nvCxnSpPr>
          <p:spPr>
            <a:xfrm>
              <a:off x="2019300" y="2057400"/>
              <a:ext cx="0" cy="60239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2"/>
              <a:endCxn id="12" idx="0"/>
            </p:cNvCxnSpPr>
            <p:nvPr/>
          </p:nvCxnSpPr>
          <p:spPr>
            <a:xfrm>
              <a:off x="2019300" y="4816386"/>
              <a:ext cx="0" cy="5938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8" idx="0"/>
            </p:cNvCxnSpPr>
            <p:nvPr/>
          </p:nvCxnSpPr>
          <p:spPr>
            <a:xfrm>
              <a:off x="2019300" y="3189641"/>
              <a:ext cx="0" cy="2667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019300" y="3997634"/>
              <a:ext cx="0" cy="2667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ight Brace 20"/>
            <p:cNvSpPr/>
            <p:nvPr/>
          </p:nvSpPr>
          <p:spPr>
            <a:xfrm>
              <a:off x="3048000" y="2503841"/>
              <a:ext cx="457200" cy="24384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3202631" y="3505194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</a:rPr>
                <a:t>Repeat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724400" y="15240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the series of steps for basic, daily use of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ea typeface="SimSun" panose="02010600030101010101" pitchFamily="2" charset="-122"/>
                <a:cs typeface="Rod" panose="02030509050101010101" pitchFamily="49" charset="-79"/>
              </a:rPr>
              <a:t>Red</a:t>
            </a:r>
            <a:r>
              <a:rPr lang="en-US" dirty="0" smtClean="0">
                <a:ea typeface="SimSun" panose="02010600030101010101" pitchFamily="2" charset="-122"/>
                <a:cs typeface="Rod" panose="02030509050101010101" pitchFamily="49" charset="-79"/>
              </a:rPr>
              <a:t> steps communicate with the remote host and </a:t>
            </a:r>
            <a:r>
              <a:rPr lang="en-US" dirty="0" smtClean="0">
                <a:solidFill>
                  <a:schemeClr val="tx2"/>
                </a:solidFill>
                <a:ea typeface="SimSun" panose="02010600030101010101" pitchFamily="2" charset="-122"/>
                <a:cs typeface="Rod" panose="02030509050101010101" pitchFamily="49" charset="-79"/>
              </a:rPr>
              <a:t>blue</a:t>
            </a:r>
            <a:r>
              <a:rPr lang="en-US" dirty="0" smtClean="0">
                <a:ea typeface="SimSun" panose="02010600030101010101" pitchFamily="2" charset="-122"/>
                <a:cs typeface="Rod" panose="02030509050101010101" pitchFamily="49" charset="-79"/>
              </a:rPr>
              <a:t> steps are usually performed locally.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SimSun" panose="02010600030101010101" pitchFamily="2" charset="-122"/>
                <a:cs typeface="Rod" panose="02030509050101010101" pitchFamily="49" charset="-79"/>
              </a:rPr>
              <a:t>To see the current state of files and what needs to be added or committed use: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git</a:t>
            </a:r>
            <a:r>
              <a:rPr lang="en-US" dirty="0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" y="6406406"/>
            <a:ext cx="451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3"/>
              </a:rPr>
              <a:t>http://marklodato.GitHub.io/visual-git-guide/index-en.html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5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pic>
        <p:nvPicPr>
          <p:cNvPr id="2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22934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990600" y="1524000"/>
            <a:ext cx="2976263" cy="4427493"/>
            <a:chOff x="990600" y="1524000"/>
            <a:chExt cx="2976263" cy="4427493"/>
          </a:xfrm>
        </p:grpSpPr>
        <p:sp>
          <p:nvSpPr>
            <p:cNvPr id="4" name="Rectangle 3"/>
            <p:cNvSpPr/>
            <p:nvPr/>
          </p:nvSpPr>
          <p:spPr>
            <a:xfrm>
              <a:off x="990600" y="1524000"/>
              <a:ext cx="2057400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5762" y="154207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/>
                  </a:solidFill>
                </a:rPr>
                <a:t>Pull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2659792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2726437"/>
              <a:ext cx="205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tx2"/>
                  </a:solidFill>
                </a:rPr>
                <a:t>Change Things</a:t>
              </a:r>
              <a:endParaRPr lang="en-US" sz="1400" i="1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3456341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47800" y="3474416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Add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4259992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29381" y="4293166"/>
              <a:ext cx="137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Commit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0600" y="5410200"/>
              <a:ext cx="2057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7800" y="542827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/>
                  </a:solidFill>
                </a:rPr>
                <a:t>Push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2"/>
              <a:endCxn id="6" idx="0"/>
            </p:cNvCxnSpPr>
            <p:nvPr/>
          </p:nvCxnSpPr>
          <p:spPr>
            <a:xfrm>
              <a:off x="2019300" y="2057400"/>
              <a:ext cx="0" cy="60239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2"/>
              <a:endCxn id="12" idx="0"/>
            </p:cNvCxnSpPr>
            <p:nvPr/>
          </p:nvCxnSpPr>
          <p:spPr>
            <a:xfrm>
              <a:off x="2019300" y="4816386"/>
              <a:ext cx="0" cy="5938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8" idx="0"/>
            </p:cNvCxnSpPr>
            <p:nvPr/>
          </p:nvCxnSpPr>
          <p:spPr>
            <a:xfrm>
              <a:off x="2019300" y="3189641"/>
              <a:ext cx="0" cy="2667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019300" y="3997634"/>
              <a:ext cx="0" cy="2667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ight Brace 20"/>
            <p:cNvSpPr/>
            <p:nvPr/>
          </p:nvSpPr>
          <p:spPr>
            <a:xfrm>
              <a:off x="3048000" y="2503841"/>
              <a:ext cx="457200" cy="24384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3202631" y="3505194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</a:rPr>
                <a:t>Repeat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24400" y="1524000"/>
            <a:ext cx="365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Pull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Pulls the current state of all files from the host repository (GitHub) onto the current local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Makes sure you are starting your work on the current version of the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Code: </a:t>
            </a:r>
            <a:r>
              <a:rPr lang="en-US" dirty="0" err="1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git</a:t>
            </a:r>
            <a:r>
              <a:rPr lang="en-US" dirty="0" smtClean="0">
                <a:latin typeface="Rod" panose="02030509050101010101" pitchFamily="49" charset="-79"/>
                <a:ea typeface="SimSun" panose="02010600030101010101" pitchFamily="2" charset="-122"/>
                <a:cs typeface="Rod" panose="02030509050101010101" pitchFamily="49" charset="-79"/>
              </a:rPr>
              <a:t>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</TotalTime>
  <Words>1140</Words>
  <Application>Microsoft Office PowerPoint</Application>
  <PresentationFormat>On-screen Show (4:3)</PresentationFormat>
  <Paragraphs>160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Version Control with Git and GitHub</vt:lpstr>
      <vt:lpstr>Do you get frustrated by…</vt:lpstr>
      <vt:lpstr>What are git and GitHub?</vt:lpstr>
      <vt:lpstr>PowerPoint Presentation</vt:lpstr>
      <vt:lpstr>Disclaimer!</vt:lpstr>
      <vt:lpstr>Key Terms</vt:lpstr>
      <vt:lpstr>Starting Out</vt:lpstr>
      <vt:lpstr>Typical Workflow</vt:lpstr>
      <vt:lpstr>Typical Workflow</vt:lpstr>
      <vt:lpstr>Typical Workflow</vt:lpstr>
      <vt:lpstr>Typical Workflow</vt:lpstr>
      <vt:lpstr>Typical Workflow</vt:lpstr>
      <vt:lpstr>Typical Workflow</vt:lpstr>
      <vt:lpstr>Oops!</vt:lpstr>
      <vt:lpstr>Integrating with SCC (Interactive Portion)</vt:lpstr>
      <vt:lpstr>So Many Other Features!</vt:lpstr>
      <vt:lpstr>So Many Other Features! cont.</vt:lpstr>
      <vt:lpstr>How to Really Learn git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 and GitHub</dc:title>
  <dc:creator>Sarah</dc:creator>
  <cp:lastModifiedBy>Sarah</cp:lastModifiedBy>
  <cp:revision>45</cp:revision>
  <dcterms:created xsi:type="dcterms:W3CDTF">2019-05-17T13:21:49Z</dcterms:created>
  <dcterms:modified xsi:type="dcterms:W3CDTF">2019-05-30T16:42:10Z</dcterms:modified>
</cp:coreProperties>
</file>