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3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7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79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04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3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65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67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2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0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2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56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84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5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0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43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38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B350-4037-4225-8C00-4C69D586B1FC}" type="datetimeFigureOut">
              <a:rPr lang="en-AU" smtClean="0"/>
              <a:t>6/06/2018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35B26-146B-45E4-963C-4BC56E05B1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1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E9BD-265D-4D53-9BDD-E1DA44466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Wine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44D6-3ED3-403A-AB69-B85FDCF49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81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9361-306E-44C4-9CAE-FE7FE8CE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on NZ wines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80E113-D427-43B1-9011-94074C8B9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212260"/>
              </p:ext>
            </p:extLst>
          </p:nvPr>
        </p:nvGraphicFramePr>
        <p:xfrm>
          <a:off x="677863" y="2160588"/>
          <a:ext cx="5780995" cy="141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99">
                  <a:extLst>
                    <a:ext uri="{9D8B030D-6E8A-4147-A177-3AD203B41FA5}">
                      <a16:colId xmlns:a16="http://schemas.microsoft.com/office/drawing/2014/main" val="942815058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1064991176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3425492439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1545726840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3338048108"/>
                    </a:ext>
                  </a:extLst>
                </a:gridCol>
              </a:tblGrid>
              <a:tr h="713241">
                <a:tc>
                  <a:txBody>
                    <a:bodyPr/>
                    <a:lstStyle/>
                    <a:p>
                      <a:r>
                        <a:rPr lang="en-AU" dirty="0" err="1"/>
                        <a:t>BernoulliNB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6604"/>
                  </a:ext>
                </a:extLst>
              </a:tr>
              <a:tr h="698237"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263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2639FC-0223-4D4E-A1BE-0EDA70CE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07" y="1270000"/>
            <a:ext cx="3754683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C069-F73D-40EF-AADD-DBDC2BBF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on French wines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69EE9-54BD-4D64-990B-FCADD6DA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1487667"/>
            <a:ext cx="9231086" cy="45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9DD0-3C15-4779-9FD1-1915BFAC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on French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181332-EF44-4E3F-B866-481AD0497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160744"/>
              </p:ext>
            </p:extLst>
          </p:nvPr>
        </p:nvGraphicFramePr>
        <p:xfrm>
          <a:off x="677863" y="2160588"/>
          <a:ext cx="5780995" cy="141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99">
                  <a:extLst>
                    <a:ext uri="{9D8B030D-6E8A-4147-A177-3AD203B41FA5}">
                      <a16:colId xmlns:a16="http://schemas.microsoft.com/office/drawing/2014/main" val="942815058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1064991176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3425492439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1545726840"/>
                    </a:ext>
                  </a:extLst>
                </a:gridCol>
                <a:gridCol w="1156199">
                  <a:extLst>
                    <a:ext uri="{9D8B030D-6E8A-4147-A177-3AD203B41FA5}">
                      <a16:colId xmlns:a16="http://schemas.microsoft.com/office/drawing/2014/main" val="3338048108"/>
                    </a:ext>
                  </a:extLst>
                </a:gridCol>
              </a:tblGrid>
              <a:tr h="713241">
                <a:tc>
                  <a:txBody>
                    <a:bodyPr/>
                    <a:lstStyle/>
                    <a:p>
                      <a:r>
                        <a:rPr lang="en-AU" dirty="0" err="1"/>
                        <a:t>BernoulliNB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6604"/>
                  </a:ext>
                </a:extLst>
              </a:tr>
              <a:tr h="698237">
                <a:tc>
                  <a:txBody>
                    <a:bodyPr/>
                    <a:lstStyle/>
                    <a:p>
                      <a:r>
                        <a:rPr lang="en-AU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263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DC729F-36D1-400B-95C3-CE04973C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07" y="1103199"/>
            <a:ext cx="3025495" cy="46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3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2FA-FBB6-410C-8D74-F1B2B15C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6C28-1C4D-4566-90B7-976C1AE8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3" y="1814286"/>
            <a:ext cx="7858859" cy="4357914"/>
          </a:xfrm>
        </p:spPr>
        <p:txBody>
          <a:bodyPr>
            <a:normAutofit/>
          </a:bodyPr>
          <a:lstStyle/>
          <a:p>
            <a:r>
              <a:rPr lang="en-AU" dirty="0"/>
              <a:t>Analysis of wine reviews to provide metrics for different wine making regions and varietals around the world</a:t>
            </a:r>
          </a:p>
          <a:p>
            <a:r>
              <a:rPr lang="en-AU" dirty="0"/>
              <a:t>Trying to understand how the characteristics of different varietals are influenced by where they are grown and what impact that has on quality and pricing. </a:t>
            </a:r>
          </a:p>
          <a:p>
            <a:r>
              <a:rPr lang="en-AU" dirty="0"/>
              <a:t>Could matter to wine retailers, wine makers, or just people interested in wine (e.g. me </a:t>
            </a:r>
            <a:r>
              <a:rPr lang="en-AU" dirty="0">
                <a:sym typeface="Wingdings" panose="05000000000000000000" pitchFamily="2" charset="2"/>
              </a:rPr>
              <a:t>) </a:t>
            </a:r>
          </a:p>
          <a:p>
            <a:r>
              <a:rPr lang="en-AU" dirty="0"/>
              <a:t>It will be a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23063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CFCF-1339-432B-8166-B192C374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951E-AA8B-4E80-B6C4-F96A6B15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There is a dataset available on Kaggle with 130k wine reviews from Wine Enthusiast magazine which includes </a:t>
            </a:r>
          </a:p>
          <a:p>
            <a:pPr lvl="1"/>
            <a:r>
              <a:rPr lang="en-AU" dirty="0"/>
              <a:t>Varietal</a:t>
            </a:r>
          </a:p>
          <a:p>
            <a:pPr lvl="1"/>
            <a:r>
              <a:rPr lang="en-AU" dirty="0"/>
              <a:t>Vineyard</a:t>
            </a:r>
          </a:p>
          <a:p>
            <a:pPr lvl="1"/>
            <a:r>
              <a:rPr lang="en-AU" dirty="0"/>
              <a:t>Region</a:t>
            </a:r>
          </a:p>
          <a:p>
            <a:pPr lvl="1"/>
            <a:r>
              <a:rPr lang="en-AU" dirty="0"/>
              <a:t>Price</a:t>
            </a:r>
          </a:p>
          <a:p>
            <a:pPr lvl="1"/>
            <a:r>
              <a:rPr lang="en-AU" dirty="0"/>
              <a:t>Review</a:t>
            </a:r>
          </a:p>
          <a:p>
            <a:pPr lvl="1"/>
            <a:r>
              <a:rPr lang="en-AU" dirty="0"/>
              <a:t>Score</a:t>
            </a:r>
          </a:p>
          <a:p>
            <a:r>
              <a:rPr lang="en-AU" dirty="0"/>
              <a:t>The data is a mix of continuous and discrete data points </a:t>
            </a:r>
          </a:p>
          <a:p>
            <a:r>
              <a:rPr lang="en-AU" dirty="0"/>
              <a:t>Each observation is one vintage of one wine across multiple wines from multiple wineries around the world</a:t>
            </a:r>
          </a:p>
          <a:p>
            <a:r>
              <a:rPr lang="en-AU" dirty="0"/>
              <a:t>Intend to build a data scraper to data from other sources as well</a:t>
            </a:r>
          </a:p>
        </p:txBody>
      </p:sp>
    </p:spTree>
    <p:extLst>
      <p:ext uri="{BB962C8B-B14F-4D97-AF65-F5344CB8AC3E}">
        <p14:creationId xmlns:p14="http://schemas.microsoft.com/office/powerpoint/2010/main" val="10067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2384-5860-4575-BBB0-B246C070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CAF6-FEE2-4690-B524-0C631A21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6630"/>
            <a:ext cx="9728462" cy="37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077-34F0-4F90-9228-FF82D660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Cleaned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7BC87-0C2E-4680-84C3-20C8AF2D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51" y="2998888"/>
            <a:ext cx="9301653" cy="372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19D15-76BF-44B4-A88D-BC7AF63C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088" y="1034578"/>
            <a:ext cx="1531382" cy="38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8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8CFC-BB5C-48EE-8919-870F1C4E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 clouds -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EB72C-765D-4B50-8AB0-6EF8386C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7" y="1545996"/>
            <a:ext cx="3856099" cy="2077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C0192-8788-4D17-B893-987FEF9E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33" y="1405171"/>
            <a:ext cx="3856099" cy="2218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C9EBF-6A91-40D1-8D19-D9EEF111D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26257"/>
            <a:ext cx="3873519" cy="221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ACE8B-33B8-4298-A8CC-D24DFA2B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61" y="3913486"/>
            <a:ext cx="3690642" cy="20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892-7AE2-4BAF-B5CD-04ABACEB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 cloud - variety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74EA-1EDD-4AB5-B8A6-997B0B36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7" y="2013049"/>
            <a:ext cx="4251489" cy="2428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F8CD6-3762-4B49-8B13-EE54545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43" y="2271019"/>
            <a:ext cx="3701837" cy="4341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4C73E-B36F-452A-A4E1-19C0CD69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78" y="4300565"/>
            <a:ext cx="4251490" cy="25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3BC2-209A-4EB4-B153-3D170CC9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words – document frequencies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D0E646-3C9B-4904-B1CE-D89E169F0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75522"/>
              </p:ext>
            </p:extLst>
          </p:nvPr>
        </p:nvGraphicFramePr>
        <p:xfrm>
          <a:off x="401513" y="1507446"/>
          <a:ext cx="914831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62">
                  <a:extLst>
                    <a:ext uri="{9D8B030D-6E8A-4147-A177-3AD203B41FA5}">
                      <a16:colId xmlns:a16="http://schemas.microsoft.com/office/drawing/2014/main" val="1312442110"/>
                    </a:ext>
                  </a:extLst>
                </a:gridCol>
                <a:gridCol w="1829662">
                  <a:extLst>
                    <a:ext uri="{9D8B030D-6E8A-4147-A177-3AD203B41FA5}">
                      <a16:colId xmlns:a16="http://schemas.microsoft.com/office/drawing/2014/main" val="2538669899"/>
                    </a:ext>
                  </a:extLst>
                </a:gridCol>
                <a:gridCol w="1829662">
                  <a:extLst>
                    <a:ext uri="{9D8B030D-6E8A-4147-A177-3AD203B41FA5}">
                      <a16:colId xmlns:a16="http://schemas.microsoft.com/office/drawing/2014/main" val="2626494250"/>
                    </a:ext>
                  </a:extLst>
                </a:gridCol>
                <a:gridCol w="1829662">
                  <a:extLst>
                    <a:ext uri="{9D8B030D-6E8A-4147-A177-3AD203B41FA5}">
                      <a16:colId xmlns:a16="http://schemas.microsoft.com/office/drawing/2014/main" val="96027619"/>
                    </a:ext>
                  </a:extLst>
                </a:gridCol>
                <a:gridCol w="1829662">
                  <a:extLst>
                    <a:ext uri="{9D8B030D-6E8A-4147-A177-3AD203B41FA5}">
                      <a16:colId xmlns:a16="http://schemas.microsoft.com/office/drawing/2014/main" val="84557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Chardonnay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Sangiovese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Syrah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Viognier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Pinot Noir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Espresso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bubblegum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2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Chablis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boysenberry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rhubar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Skinned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smoked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pomegranate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Brunello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honeysuckle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cranberry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Underbrush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syrahs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apricot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strawberry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Lemon Curd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Evident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green olive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fermented 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forest floor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4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Crème </a:t>
                      </a:r>
                      <a:r>
                        <a:rPr lang="en-AU" dirty="0" err="1"/>
                        <a:t>brulee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Black skinned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cracked pepper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stainless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wild strawberry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Baked 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Skinned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black pepper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apricot peach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cherry cola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Sea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Blue 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bacon 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barrel fermented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rose petals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Apple 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Wild 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smoked meat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barrel fermented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black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3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7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9361-306E-44C4-9CAE-FE7FE8CE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on NZ wines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B1605-C916-444D-A931-D63CA860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364511"/>
            <a:ext cx="10243656" cy="54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5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281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Wine time</vt:lpstr>
      <vt:lpstr>Background &amp; Scope</vt:lpstr>
      <vt:lpstr>Data</vt:lpstr>
      <vt:lpstr>Data</vt:lpstr>
      <vt:lpstr>Cleaned data</vt:lpstr>
      <vt:lpstr>Word clouds - country</vt:lpstr>
      <vt:lpstr>Word cloud - variety</vt:lpstr>
      <vt:lpstr>Important words – document frequencies</vt:lpstr>
      <vt:lpstr>Test on NZ wines </vt:lpstr>
      <vt:lpstr>Test on NZ wines </vt:lpstr>
      <vt:lpstr>Test on French wines</vt:lpstr>
      <vt:lpstr>Test on French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Leck</dc:creator>
  <cp:lastModifiedBy>Sarah Leck</cp:lastModifiedBy>
  <cp:revision>9</cp:revision>
  <dcterms:created xsi:type="dcterms:W3CDTF">2018-04-19T06:22:54Z</dcterms:created>
  <dcterms:modified xsi:type="dcterms:W3CDTF">2018-06-06T11:06:47Z</dcterms:modified>
</cp:coreProperties>
</file>