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03d21e9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03d21e9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03d21e9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03d21e9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03d21e9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03d21e9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03d21e9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03d21e9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03d21e9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03d21e9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d330f63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d330f63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3cdebc19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3cdebc19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 Supply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Leah Walker, Sarah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Organize, compare, and contrast </a:t>
            </a:r>
            <a:r>
              <a:rPr i="1" lang="en"/>
              <a:t>different</a:t>
            </a:r>
            <a:r>
              <a:rPr i="1" lang="en"/>
              <a:t> art supplies</a:t>
            </a:r>
            <a:endParaRPr i="1"/>
          </a:p>
          <a:p>
            <a:pPr indent="-342900" lvl="0" marL="914400" rtl="0" algn="l">
              <a:spcBef>
                <a:spcPts val="1600"/>
              </a:spcBef>
              <a:spcAft>
                <a:spcPts val="0"/>
              </a:spcAft>
              <a:buSzPts val="1800"/>
              <a:buChar char="❖"/>
            </a:pPr>
            <a:r>
              <a:rPr lang="en"/>
              <a:t>The goal of this database is to give the user organized information on specified art products.</a:t>
            </a:r>
            <a:endParaRPr/>
          </a:p>
          <a:p>
            <a:pPr indent="-342900" lvl="0" marL="914400" rtl="0" algn="l">
              <a:spcBef>
                <a:spcPts val="0"/>
              </a:spcBef>
              <a:spcAft>
                <a:spcPts val="0"/>
              </a:spcAft>
              <a:buSzPts val="1800"/>
              <a:buChar char="❖"/>
            </a:pPr>
            <a:r>
              <a:rPr lang="en"/>
              <a:t>After the user specifies which are the product(s) they want to view, the program will then pull up:</a:t>
            </a:r>
            <a:endParaRPr/>
          </a:p>
          <a:p>
            <a:pPr indent="-317500" lvl="1" marL="1371600" rtl="0" algn="l">
              <a:spcBef>
                <a:spcPts val="0"/>
              </a:spcBef>
              <a:spcAft>
                <a:spcPts val="0"/>
              </a:spcAft>
              <a:buSzPts val="1400"/>
              <a:buChar char="➢"/>
            </a:pPr>
            <a:r>
              <a:rPr lang="en"/>
              <a:t>Price</a:t>
            </a:r>
            <a:endParaRPr/>
          </a:p>
          <a:p>
            <a:pPr indent="-317500" lvl="1" marL="1371600" rtl="0" algn="l">
              <a:spcBef>
                <a:spcPts val="0"/>
              </a:spcBef>
              <a:spcAft>
                <a:spcPts val="0"/>
              </a:spcAft>
              <a:buSzPts val="1400"/>
              <a:buChar char="➢"/>
            </a:pPr>
            <a:r>
              <a:rPr lang="en"/>
              <a:t>Rating</a:t>
            </a:r>
            <a:endParaRPr/>
          </a:p>
          <a:p>
            <a:pPr indent="-317500" lvl="1" marL="1371600" rtl="0" algn="l">
              <a:spcBef>
                <a:spcPts val="0"/>
              </a:spcBef>
              <a:spcAft>
                <a:spcPts val="0"/>
              </a:spcAft>
              <a:buSzPts val="1400"/>
              <a:buChar char="➢"/>
            </a:pPr>
            <a:r>
              <a:rPr lang="en"/>
              <a:t>Type</a:t>
            </a:r>
            <a:endParaRPr/>
          </a:p>
          <a:p>
            <a:pPr indent="-317500" lvl="1" marL="1371600" rtl="0" algn="l">
              <a:spcBef>
                <a:spcPts val="0"/>
              </a:spcBef>
              <a:spcAft>
                <a:spcPts val="0"/>
              </a:spcAft>
              <a:buSzPts val="1400"/>
              <a:buChar char="➢"/>
            </a:pPr>
            <a:r>
              <a:rPr lang="en"/>
              <a:t>Supply (Available Quantity) </a:t>
            </a:r>
            <a:endParaRPr/>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Use-Case</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use-case:</a:t>
            </a:r>
            <a:endParaRPr/>
          </a:p>
          <a:p>
            <a:pPr indent="-342900" lvl="0" marL="914400" rtl="0" algn="l">
              <a:spcBef>
                <a:spcPts val="1600"/>
              </a:spcBef>
              <a:spcAft>
                <a:spcPts val="0"/>
              </a:spcAft>
              <a:buSzPts val="1800"/>
              <a:buChar char="❖"/>
            </a:pPr>
            <a:r>
              <a:rPr lang="en"/>
              <a:t>The </a:t>
            </a:r>
            <a:r>
              <a:rPr lang="en"/>
              <a:t>user </a:t>
            </a:r>
            <a:r>
              <a:rPr lang="en"/>
              <a:t>will be able to </a:t>
            </a:r>
            <a:r>
              <a:rPr lang="en"/>
              <a:t>input or delete </a:t>
            </a:r>
            <a:r>
              <a:rPr lang="en"/>
              <a:t>the</a:t>
            </a:r>
            <a:r>
              <a:rPr lang="en"/>
              <a:t> products obtained from the supplier into the database and create a viewable list with details</a:t>
            </a:r>
            <a:r>
              <a:rPr lang="en"/>
              <a:t>.</a:t>
            </a:r>
            <a:endParaRPr/>
          </a:p>
          <a:p>
            <a:pPr indent="-342900" lvl="0" marL="914400" rtl="0" algn="l">
              <a:spcBef>
                <a:spcPts val="0"/>
              </a:spcBef>
              <a:spcAft>
                <a:spcPts val="0"/>
              </a:spcAft>
              <a:buSzPts val="1800"/>
              <a:buChar char="❖"/>
            </a:pPr>
            <a:r>
              <a:rPr lang="en"/>
              <a:t>The database will be able to recognize that the user wants all of the information stored relating to the input given and display the information based on the order of priority.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3279200" y="12"/>
            <a:ext cx="5864791" cy="5043226"/>
          </a:xfrm>
          <a:prstGeom prst="rect">
            <a:avLst/>
          </a:prstGeom>
          <a:noFill/>
          <a:ln>
            <a:noFill/>
          </a:ln>
        </p:spPr>
      </p:pic>
      <p:sp>
        <p:nvSpPr>
          <p:cNvPr id="104" name="Google Shape;104;p16"/>
          <p:cNvSpPr txBox="1"/>
          <p:nvPr/>
        </p:nvSpPr>
        <p:spPr>
          <a:xfrm>
            <a:off x="-138200" y="494375"/>
            <a:ext cx="3550500" cy="8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Roboto"/>
                <a:ea typeface="Roboto"/>
                <a:cs typeface="Roboto"/>
                <a:sym typeface="Roboto"/>
              </a:rPr>
              <a:t>Use-case</a:t>
            </a:r>
            <a:endParaRPr sz="3000">
              <a:solidFill>
                <a:schemeClr val="dk1"/>
              </a:solidFill>
              <a:latin typeface="Roboto"/>
              <a:ea typeface="Roboto"/>
              <a:cs typeface="Roboto"/>
              <a:sym typeface="Roboto"/>
            </a:endParaRPr>
          </a:p>
          <a:p>
            <a:pPr indent="0" lvl="0" marL="0" rtl="0" algn="ctr">
              <a:spcBef>
                <a:spcPts val="0"/>
              </a:spcBef>
              <a:spcAft>
                <a:spcPts val="0"/>
              </a:spcAft>
              <a:buNone/>
            </a:pPr>
            <a:r>
              <a:rPr lang="en" sz="3000">
                <a:solidFill>
                  <a:schemeClr val="dk1"/>
                </a:solidFill>
                <a:latin typeface="Roboto"/>
                <a:ea typeface="Roboto"/>
                <a:cs typeface="Roboto"/>
                <a:sym typeface="Roboto"/>
              </a:rPr>
              <a:t>Diagram</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104500" y="0"/>
            <a:ext cx="8944824" cy="5143498"/>
          </a:xfrm>
          <a:prstGeom prst="rect">
            <a:avLst/>
          </a:prstGeom>
          <a:noFill/>
          <a:ln>
            <a:noFill/>
          </a:ln>
        </p:spPr>
      </p:pic>
      <p:cxnSp>
        <p:nvCxnSpPr>
          <p:cNvPr id="110" name="Google Shape;110;p17"/>
          <p:cNvCxnSpPr/>
          <p:nvPr/>
        </p:nvCxnSpPr>
        <p:spPr>
          <a:xfrm>
            <a:off x="1445450" y="1205325"/>
            <a:ext cx="340200" cy="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7"/>
          <p:cNvCxnSpPr/>
          <p:nvPr/>
        </p:nvCxnSpPr>
        <p:spPr>
          <a:xfrm>
            <a:off x="1615475" y="751900"/>
            <a:ext cx="198300" cy="3258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7"/>
          <p:cNvCxnSpPr/>
          <p:nvPr/>
        </p:nvCxnSpPr>
        <p:spPr>
          <a:xfrm flipH="1">
            <a:off x="1983950" y="766075"/>
            <a:ext cx="14100" cy="3117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7"/>
          <p:cNvCxnSpPr/>
          <p:nvPr/>
        </p:nvCxnSpPr>
        <p:spPr>
          <a:xfrm flipH="1">
            <a:off x="2224800" y="766075"/>
            <a:ext cx="255000" cy="2409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7"/>
          <p:cNvCxnSpPr/>
          <p:nvPr/>
        </p:nvCxnSpPr>
        <p:spPr>
          <a:xfrm flipH="1">
            <a:off x="2281375" y="1120300"/>
            <a:ext cx="354300" cy="285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7"/>
          <p:cNvCxnSpPr/>
          <p:nvPr/>
        </p:nvCxnSpPr>
        <p:spPr>
          <a:xfrm>
            <a:off x="3641700" y="1120300"/>
            <a:ext cx="226800" cy="993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7"/>
          <p:cNvCxnSpPr/>
          <p:nvPr/>
        </p:nvCxnSpPr>
        <p:spPr>
          <a:xfrm flipH="1">
            <a:off x="4321775" y="794425"/>
            <a:ext cx="170100" cy="4110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7"/>
          <p:cNvCxnSpPr/>
          <p:nvPr/>
        </p:nvCxnSpPr>
        <p:spPr>
          <a:xfrm>
            <a:off x="3868425" y="851100"/>
            <a:ext cx="14100" cy="2691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7"/>
          <p:cNvCxnSpPr/>
          <p:nvPr/>
        </p:nvCxnSpPr>
        <p:spPr>
          <a:xfrm flipH="1">
            <a:off x="4406825" y="1120300"/>
            <a:ext cx="425100" cy="567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7"/>
          <p:cNvCxnSpPr/>
          <p:nvPr/>
        </p:nvCxnSpPr>
        <p:spPr>
          <a:xfrm rot="10800000">
            <a:off x="4435050" y="1290350"/>
            <a:ext cx="340200" cy="1842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7"/>
          <p:cNvCxnSpPr/>
          <p:nvPr/>
        </p:nvCxnSpPr>
        <p:spPr>
          <a:xfrm>
            <a:off x="1332075" y="2083825"/>
            <a:ext cx="425100" cy="567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7"/>
          <p:cNvCxnSpPr/>
          <p:nvPr/>
        </p:nvCxnSpPr>
        <p:spPr>
          <a:xfrm flipH="1" rot="10800000">
            <a:off x="1360425" y="2253875"/>
            <a:ext cx="354300" cy="1842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7"/>
          <p:cNvCxnSpPr/>
          <p:nvPr/>
        </p:nvCxnSpPr>
        <p:spPr>
          <a:xfrm flipH="1" rot="10800000">
            <a:off x="1757175" y="2268125"/>
            <a:ext cx="28200" cy="3258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7"/>
          <p:cNvCxnSpPr/>
          <p:nvPr/>
        </p:nvCxnSpPr>
        <p:spPr>
          <a:xfrm rot="10800000">
            <a:off x="2224775" y="2055550"/>
            <a:ext cx="368400" cy="141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7"/>
          <p:cNvCxnSpPr/>
          <p:nvPr/>
        </p:nvCxnSpPr>
        <p:spPr>
          <a:xfrm>
            <a:off x="1728825" y="3104025"/>
            <a:ext cx="156000" cy="3969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7"/>
          <p:cNvCxnSpPr/>
          <p:nvPr/>
        </p:nvCxnSpPr>
        <p:spPr>
          <a:xfrm>
            <a:off x="1374600" y="3316575"/>
            <a:ext cx="354300" cy="1983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7"/>
          <p:cNvCxnSpPr/>
          <p:nvPr/>
        </p:nvCxnSpPr>
        <p:spPr>
          <a:xfrm>
            <a:off x="1445450" y="3642475"/>
            <a:ext cx="311700" cy="282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7"/>
          <p:cNvCxnSpPr/>
          <p:nvPr/>
        </p:nvCxnSpPr>
        <p:spPr>
          <a:xfrm flipH="1" rot="10800000">
            <a:off x="1445450" y="3628250"/>
            <a:ext cx="340200" cy="2976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7"/>
          <p:cNvCxnSpPr/>
          <p:nvPr/>
        </p:nvCxnSpPr>
        <p:spPr>
          <a:xfrm rot="10800000">
            <a:off x="1842250" y="3684975"/>
            <a:ext cx="14100" cy="3684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7"/>
          <p:cNvCxnSpPr/>
          <p:nvPr/>
        </p:nvCxnSpPr>
        <p:spPr>
          <a:xfrm rot="10800000">
            <a:off x="2125425" y="3628200"/>
            <a:ext cx="212700" cy="4110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7"/>
          <p:cNvCxnSpPr/>
          <p:nvPr/>
        </p:nvCxnSpPr>
        <p:spPr>
          <a:xfrm rot="10800000">
            <a:off x="2295675" y="3614125"/>
            <a:ext cx="382500" cy="1842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7"/>
          <p:cNvCxnSpPr/>
          <p:nvPr/>
        </p:nvCxnSpPr>
        <p:spPr>
          <a:xfrm rot="10800000">
            <a:off x="2196450" y="3557350"/>
            <a:ext cx="495900" cy="426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7"/>
          <p:cNvCxnSpPr/>
          <p:nvPr/>
        </p:nvCxnSpPr>
        <p:spPr>
          <a:xfrm flipH="1" rot="10800000">
            <a:off x="3712550" y="4053475"/>
            <a:ext cx="240900" cy="1416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7"/>
          <p:cNvCxnSpPr/>
          <p:nvPr/>
        </p:nvCxnSpPr>
        <p:spPr>
          <a:xfrm rot="10800000">
            <a:off x="4208525" y="4053500"/>
            <a:ext cx="70800" cy="2691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7"/>
          <p:cNvCxnSpPr/>
          <p:nvPr/>
        </p:nvCxnSpPr>
        <p:spPr>
          <a:xfrm rot="10800000">
            <a:off x="4477800" y="4010825"/>
            <a:ext cx="325800" cy="1134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17"/>
          <p:cNvCxnSpPr/>
          <p:nvPr/>
        </p:nvCxnSpPr>
        <p:spPr>
          <a:xfrm flipH="1">
            <a:off x="4435175" y="3855000"/>
            <a:ext cx="425100" cy="426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17"/>
          <p:cNvCxnSpPr/>
          <p:nvPr/>
        </p:nvCxnSpPr>
        <p:spPr>
          <a:xfrm flipH="1" rot="10800000">
            <a:off x="3485850" y="2409625"/>
            <a:ext cx="524400" cy="4677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17"/>
          <p:cNvCxnSpPr/>
          <p:nvPr/>
        </p:nvCxnSpPr>
        <p:spPr>
          <a:xfrm flipH="1" rot="10800000">
            <a:off x="3783400" y="2480525"/>
            <a:ext cx="240900" cy="5385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7"/>
          <p:cNvCxnSpPr/>
          <p:nvPr/>
        </p:nvCxnSpPr>
        <p:spPr>
          <a:xfrm rot="10800000">
            <a:off x="4435100" y="2452175"/>
            <a:ext cx="226800" cy="5385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7"/>
          <p:cNvCxnSpPr/>
          <p:nvPr/>
        </p:nvCxnSpPr>
        <p:spPr>
          <a:xfrm flipH="1">
            <a:off x="4378400" y="1970475"/>
            <a:ext cx="283500" cy="1983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7"/>
          <p:cNvCxnSpPr/>
          <p:nvPr/>
        </p:nvCxnSpPr>
        <p:spPr>
          <a:xfrm flipH="1">
            <a:off x="4392700" y="1885450"/>
            <a:ext cx="552600" cy="4251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17"/>
          <p:cNvCxnSpPr/>
          <p:nvPr/>
        </p:nvCxnSpPr>
        <p:spPr>
          <a:xfrm flipH="1">
            <a:off x="4435300" y="2154675"/>
            <a:ext cx="510000" cy="1983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7"/>
          <p:cNvCxnSpPr/>
          <p:nvPr/>
        </p:nvCxnSpPr>
        <p:spPr>
          <a:xfrm rot="10800000">
            <a:off x="4520300" y="2438100"/>
            <a:ext cx="325800" cy="1275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7"/>
          <p:cNvCxnSpPr/>
          <p:nvPr/>
        </p:nvCxnSpPr>
        <p:spPr>
          <a:xfrm rot="10800000">
            <a:off x="4449400" y="2494875"/>
            <a:ext cx="255000" cy="2124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7"/>
          <p:cNvCxnSpPr/>
          <p:nvPr/>
        </p:nvCxnSpPr>
        <p:spPr>
          <a:xfrm rot="10800000">
            <a:off x="4265225" y="2480425"/>
            <a:ext cx="750900" cy="5811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7"/>
          <p:cNvCxnSpPr/>
          <p:nvPr/>
        </p:nvCxnSpPr>
        <p:spPr>
          <a:xfrm rot="10800000">
            <a:off x="4435100" y="2409725"/>
            <a:ext cx="779400" cy="3684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7"/>
          <p:cNvCxnSpPr/>
          <p:nvPr/>
        </p:nvCxnSpPr>
        <p:spPr>
          <a:xfrm>
            <a:off x="7538300" y="1984650"/>
            <a:ext cx="127500" cy="3402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7"/>
          <p:cNvCxnSpPr/>
          <p:nvPr/>
        </p:nvCxnSpPr>
        <p:spPr>
          <a:xfrm flipH="1" rot="10800000">
            <a:off x="8048400" y="1928075"/>
            <a:ext cx="99300" cy="3258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7"/>
          <p:cNvCxnSpPr/>
          <p:nvPr/>
        </p:nvCxnSpPr>
        <p:spPr>
          <a:xfrm flipH="1" rot="10800000">
            <a:off x="4463525" y="2353125"/>
            <a:ext cx="1615200" cy="141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7"/>
          <p:cNvCxnSpPr/>
          <p:nvPr/>
        </p:nvCxnSpPr>
        <p:spPr>
          <a:xfrm>
            <a:off x="6475575" y="2353050"/>
            <a:ext cx="1034400" cy="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7"/>
          <p:cNvCxnSpPr/>
          <p:nvPr/>
        </p:nvCxnSpPr>
        <p:spPr>
          <a:xfrm>
            <a:off x="4151800" y="3189050"/>
            <a:ext cx="14100" cy="7086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7"/>
          <p:cNvCxnSpPr/>
          <p:nvPr/>
        </p:nvCxnSpPr>
        <p:spPr>
          <a:xfrm>
            <a:off x="4180150" y="1885450"/>
            <a:ext cx="0" cy="3684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7"/>
          <p:cNvCxnSpPr/>
          <p:nvPr/>
        </p:nvCxnSpPr>
        <p:spPr>
          <a:xfrm rot="10800000">
            <a:off x="4166050" y="1346900"/>
            <a:ext cx="14100" cy="2835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7"/>
          <p:cNvCxnSpPr/>
          <p:nvPr/>
        </p:nvCxnSpPr>
        <p:spPr>
          <a:xfrm flipH="1" rot="10800000">
            <a:off x="4194300" y="2438000"/>
            <a:ext cx="28500" cy="5385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7"/>
          <p:cNvCxnSpPr/>
          <p:nvPr/>
        </p:nvCxnSpPr>
        <p:spPr>
          <a:xfrm flipH="1">
            <a:off x="2253100" y="2820650"/>
            <a:ext cx="736800" cy="6234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7"/>
          <p:cNvCxnSpPr/>
          <p:nvPr/>
        </p:nvCxnSpPr>
        <p:spPr>
          <a:xfrm flipH="1" rot="10800000">
            <a:off x="3230800" y="2268025"/>
            <a:ext cx="666000" cy="42510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17"/>
          <p:cNvSpPr txBox="1"/>
          <p:nvPr/>
        </p:nvSpPr>
        <p:spPr>
          <a:xfrm>
            <a:off x="5271150" y="135500"/>
            <a:ext cx="3550500" cy="8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Roboto"/>
                <a:ea typeface="Roboto"/>
                <a:cs typeface="Roboto"/>
                <a:sym typeface="Roboto"/>
              </a:rPr>
              <a:t>E/R Diagram</a:t>
            </a:r>
            <a:endParaRPr sz="1800">
              <a:latin typeface="Roboto"/>
              <a:ea typeface="Roboto"/>
              <a:cs typeface="Roboto"/>
              <a:sym typeface="Roboto"/>
            </a:endParaRPr>
          </a:p>
        </p:txBody>
      </p:sp>
      <p:cxnSp>
        <p:nvCxnSpPr>
          <p:cNvPr id="157" name="Google Shape;157;p17"/>
          <p:cNvCxnSpPr/>
          <p:nvPr/>
        </p:nvCxnSpPr>
        <p:spPr>
          <a:xfrm>
            <a:off x="2100675" y="2250325"/>
            <a:ext cx="16500" cy="4962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17"/>
          <p:cNvCxnSpPr/>
          <p:nvPr/>
        </p:nvCxnSpPr>
        <p:spPr>
          <a:xfrm flipH="1">
            <a:off x="2117250" y="3060725"/>
            <a:ext cx="16500" cy="3969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17"/>
          <p:cNvCxnSpPr/>
          <p:nvPr/>
        </p:nvCxnSpPr>
        <p:spPr>
          <a:xfrm flipH="1">
            <a:off x="2398400" y="3341875"/>
            <a:ext cx="264600" cy="1653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17"/>
          <p:cNvCxnSpPr/>
          <p:nvPr/>
        </p:nvCxnSpPr>
        <p:spPr>
          <a:xfrm>
            <a:off x="2133750" y="1754175"/>
            <a:ext cx="0" cy="2976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17"/>
          <p:cNvCxnSpPr/>
          <p:nvPr/>
        </p:nvCxnSpPr>
        <p:spPr>
          <a:xfrm rot="10800000">
            <a:off x="2150300" y="1208300"/>
            <a:ext cx="0" cy="347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Schema</a:t>
            </a:r>
            <a:endParaRPr/>
          </a:p>
        </p:txBody>
      </p:sp>
      <p:sp>
        <p:nvSpPr>
          <p:cNvPr id="167" name="Google Shape;167;p18"/>
          <p:cNvSpPr txBox="1"/>
          <p:nvPr>
            <p:ph idx="1" type="body"/>
          </p:nvPr>
        </p:nvSpPr>
        <p:spPr>
          <a:xfrm>
            <a:off x="311700" y="10881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Customer</a:t>
            </a:r>
            <a:endParaRPr/>
          </a:p>
          <a:p>
            <a:pPr indent="-317500" lvl="1" marL="914400" rtl="0" algn="l">
              <a:spcBef>
                <a:spcPts val="0"/>
              </a:spcBef>
              <a:spcAft>
                <a:spcPts val="0"/>
              </a:spcAft>
              <a:buSzPts val="1400"/>
              <a:buChar char="➢"/>
            </a:pPr>
            <a:r>
              <a:rPr lang="en" u="sng"/>
              <a:t>c_name</a:t>
            </a:r>
            <a:r>
              <a:rPr lang="en"/>
              <a:t>, c_custkey, c_phone, c_email, c_address</a:t>
            </a:r>
            <a:endParaRPr/>
          </a:p>
          <a:p>
            <a:pPr indent="-342900" lvl="0" marL="457200" rtl="0" algn="l">
              <a:spcBef>
                <a:spcPts val="0"/>
              </a:spcBef>
              <a:spcAft>
                <a:spcPts val="0"/>
              </a:spcAft>
              <a:buSzPts val="1800"/>
              <a:buChar char="❖"/>
            </a:pPr>
            <a:r>
              <a:rPr lang="en"/>
              <a:t>Orders</a:t>
            </a:r>
            <a:endParaRPr/>
          </a:p>
          <a:p>
            <a:pPr indent="-317500" lvl="1" marL="914400" rtl="0" algn="l">
              <a:spcBef>
                <a:spcPts val="0"/>
              </a:spcBef>
              <a:spcAft>
                <a:spcPts val="0"/>
              </a:spcAft>
              <a:buSzPts val="1400"/>
              <a:buChar char="➢"/>
            </a:pPr>
            <a:r>
              <a:rPr lang="en" u="sng"/>
              <a:t>o_orderkey</a:t>
            </a:r>
            <a:r>
              <a:rPr lang="en"/>
              <a:t>, o_custkey, o_totalcost, o_orderdate, o_orderstatus</a:t>
            </a:r>
            <a:endParaRPr/>
          </a:p>
          <a:p>
            <a:pPr indent="-342900" lvl="0" marL="457200" rtl="0" algn="l">
              <a:spcBef>
                <a:spcPts val="0"/>
              </a:spcBef>
              <a:spcAft>
                <a:spcPts val="0"/>
              </a:spcAft>
              <a:buSzPts val="1800"/>
              <a:buChar char="❖"/>
            </a:pPr>
            <a:r>
              <a:rPr lang="en"/>
              <a:t>Product</a:t>
            </a:r>
            <a:endParaRPr/>
          </a:p>
          <a:p>
            <a:pPr indent="-317500" lvl="1" marL="914400" rtl="0" algn="l">
              <a:spcBef>
                <a:spcPts val="0"/>
              </a:spcBef>
              <a:spcAft>
                <a:spcPts val="0"/>
              </a:spcAft>
              <a:buSzPts val="1400"/>
              <a:buChar char="➢"/>
            </a:pPr>
            <a:r>
              <a:rPr lang="en" u="sng"/>
              <a:t>p_name,</a:t>
            </a:r>
            <a:r>
              <a:rPr lang="en"/>
              <a:t> </a:t>
            </a:r>
            <a:r>
              <a:rPr lang="en"/>
              <a:t>p_prodkey, p_type, p_material, p_brand, p_rating, p_status, p_retailprice, p_description</a:t>
            </a:r>
            <a:endParaRPr/>
          </a:p>
          <a:p>
            <a:pPr indent="-342900" lvl="0" marL="457200" rtl="0" algn="l">
              <a:spcBef>
                <a:spcPts val="0"/>
              </a:spcBef>
              <a:spcAft>
                <a:spcPts val="0"/>
              </a:spcAft>
              <a:buSzPts val="1800"/>
              <a:buChar char="❖"/>
            </a:pPr>
            <a:r>
              <a:rPr lang="en"/>
              <a:t>Prodquantity</a:t>
            </a:r>
            <a:endParaRPr/>
          </a:p>
          <a:p>
            <a:pPr indent="-317500" lvl="1" marL="914400" rtl="0" algn="l">
              <a:spcBef>
                <a:spcPts val="0"/>
              </a:spcBef>
              <a:spcAft>
                <a:spcPts val="0"/>
              </a:spcAft>
              <a:buSzPts val="1400"/>
              <a:buChar char="➢"/>
            </a:pPr>
            <a:r>
              <a:rPr lang="en"/>
              <a:t>pq_prodkey, pq_currstock, pq_restockdate, pq_availibility</a:t>
            </a:r>
            <a:endParaRPr/>
          </a:p>
          <a:p>
            <a:pPr indent="-342900" lvl="0" marL="457200" rtl="0" algn="l">
              <a:spcBef>
                <a:spcPts val="0"/>
              </a:spcBef>
              <a:spcAft>
                <a:spcPts val="0"/>
              </a:spcAft>
              <a:buSzPts val="1800"/>
              <a:buChar char="❖"/>
            </a:pPr>
            <a:r>
              <a:rPr lang="en"/>
              <a:t>Supplier</a:t>
            </a:r>
            <a:endParaRPr/>
          </a:p>
          <a:p>
            <a:pPr indent="-317500" lvl="1" marL="914400" rtl="0" algn="l">
              <a:spcBef>
                <a:spcPts val="0"/>
              </a:spcBef>
              <a:spcAft>
                <a:spcPts val="0"/>
              </a:spcAft>
              <a:buSzPts val="1400"/>
              <a:buChar char="➢"/>
            </a:pPr>
            <a:r>
              <a:rPr lang="en"/>
              <a:t>s_name</a:t>
            </a:r>
            <a:r>
              <a:rPr lang="en" u="sng"/>
              <a:t>,</a:t>
            </a:r>
            <a:r>
              <a:rPr lang="en"/>
              <a:t> </a:t>
            </a:r>
            <a:r>
              <a:rPr lang="en" u="sng"/>
              <a:t>s_suppkey</a:t>
            </a:r>
            <a:r>
              <a:rPr lang="en"/>
              <a:t>, s_prodkey, s_phone, s_email, s_address</a:t>
            </a:r>
            <a:endParaRPr/>
          </a:p>
          <a:p>
            <a:pPr indent="0" lvl="0" marL="457200" rtl="0" algn="l">
              <a:lnSpc>
                <a:spcPct val="100000"/>
              </a:lnSpc>
              <a:spcBef>
                <a:spcPts val="0"/>
              </a:spcBef>
              <a:spcAft>
                <a:spcPts val="1000"/>
              </a:spcAft>
              <a:buNone/>
            </a:pPr>
            <a:r>
              <a:t/>
            </a:r>
            <a:endParaRPr sz="1200" u="sng">
              <a:solidFill>
                <a:srgbClr val="00000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Schema</a:t>
            </a:r>
            <a:endParaRPr/>
          </a:p>
        </p:txBody>
      </p:sp>
      <p:sp>
        <p:nvSpPr>
          <p:cNvPr id="173" name="Google Shape;17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Lineitem</a:t>
            </a:r>
            <a:endParaRPr/>
          </a:p>
          <a:p>
            <a:pPr indent="-317500" lvl="1" marL="914400" rtl="0" algn="l">
              <a:spcBef>
                <a:spcPts val="0"/>
              </a:spcBef>
              <a:spcAft>
                <a:spcPts val="0"/>
              </a:spcAft>
              <a:buSzPts val="1400"/>
              <a:buChar char="➢"/>
            </a:pPr>
            <a:r>
              <a:rPr lang="en" u="sng"/>
              <a:t>l_suppkey</a:t>
            </a:r>
            <a:r>
              <a:rPr lang="en"/>
              <a:t>, </a:t>
            </a:r>
            <a:r>
              <a:rPr lang="en" u="sng"/>
              <a:t>l_orderkey</a:t>
            </a:r>
            <a:r>
              <a:rPr lang="en"/>
              <a:t>, l_prodkey, l_discount, l_tax, l_shipcost, l_shipdate, l_receiptdate</a:t>
            </a:r>
            <a:endParaRPr/>
          </a:p>
          <a:p>
            <a:pPr indent="-342900" lvl="0" marL="457200" rtl="0" algn="l">
              <a:spcBef>
                <a:spcPts val="0"/>
              </a:spcBef>
              <a:spcAft>
                <a:spcPts val="0"/>
              </a:spcAft>
              <a:buSzPts val="1800"/>
              <a:buChar char="❖"/>
            </a:pPr>
            <a:r>
              <a:rPr lang="en"/>
              <a:t>Store</a:t>
            </a:r>
            <a:endParaRPr/>
          </a:p>
          <a:p>
            <a:pPr indent="-317500" lvl="1" marL="914400" rtl="0" algn="l">
              <a:spcBef>
                <a:spcPts val="0"/>
              </a:spcBef>
              <a:spcAft>
                <a:spcPts val="0"/>
              </a:spcAft>
              <a:buSzPts val="1400"/>
              <a:buChar char="➢"/>
            </a:pPr>
            <a:r>
              <a:rPr lang="en" u="sng"/>
              <a:t>st_name</a:t>
            </a:r>
            <a:r>
              <a:rPr lang="en"/>
              <a:t>, st_product</a:t>
            </a:r>
            <a:endParaRPr u="sng"/>
          </a:p>
          <a:p>
            <a:pPr indent="-342900" lvl="0" marL="457200" rtl="0" algn="l">
              <a:spcBef>
                <a:spcPts val="0"/>
              </a:spcBef>
              <a:spcAft>
                <a:spcPts val="0"/>
              </a:spcAft>
              <a:buSzPts val="1800"/>
              <a:buChar char="❖"/>
            </a:pPr>
            <a:r>
              <a:rPr lang="en"/>
              <a:t>In-store</a:t>
            </a:r>
            <a:endParaRPr/>
          </a:p>
          <a:p>
            <a:pPr indent="-317500" lvl="1" marL="914400" rtl="0" algn="l">
              <a:spcBef>
                <a:spcPts val="0"/>
              </a:spcBef>
              <a:spcAft>
                <a:spcPts val="0"/>
              </a:spcAft>
              <a:buSzPts val="1400"/>
              <a:buChar char="➢"/>
            </a:pPr>
            <a:r>
              <a:rPr lang="en" u="sng"/>
              <a:t>storeName</a:t>
            </a:r>
            <a:r>
              <a:rPr lang="en"/>
              <a:t>, </a:t>
            </a:r>
            <a:r>
              <a:rPr lang="en" u="sng"/>
              <a:t>productName</a:t>
            </a:r>
            <a:r>
              <a:rPr lang="en"/>
              <a:t>, </a:t>
            </a:r>
            <a:r>
              <a:rPr lang="en" u="sng"/>
              <a:t>productBrand</a:t>
            </a:r>
            <a:endParaRPr u="sng"/>
          </a:p>
          <a:p>
            <a:pPr indent="-342900" lvl="0" marL="457200" rtl="0" algn="l">
              <a:spcBef>
                <a:spcPts val="0"/>
              </a:spcBef>
              <a:spcAft>
                <a:spcPts val="0"/>
              </a:spcAft>
              <a:buSzPts val="1800"/>
              <a:buChar char="❖"/>
            </a:pPr>
            <a:r>
              <a:rPr lang="en" u="sng"/>
              <a:t>Order details</a:t>
            </a:r>
            <a:endParaRPr u="sng"/>
          </a:p>
          <a:p>
            <a:pPr indent="-317500" lvl="1" marL="914400" rtl="0" algn="l">
              <a:spcBef>
                <a:spcPts val="0"/>
              </a:spcBef>
              <a:spcAft>
                <a:spcPts val="0"/>
              </a:spcAft>
              <a:buSzPts val="1400"/>
              <a:buChar char="➢"/>
            </a:pPr>
            <a:r>
              <a:rPr lang="en" u="sng"/>
              <a:t>odSuppkey,</a:t>
            </a:r>
            <a:r>
              <a:rPr lang="en"/>
              <a:t> </a:t>
            </a:r>
            <a:r>
              <a:rPr lang="en" u="sng"/>
              <a:t>odOrderkey</a:t>
            </a:r>
            <a:endParaRPr u="sng"/>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