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65" r:id="rId3"/>
    <p:sldId id="266" r:id="rId4"/>
    <p:sldId id="267" r:id="rId5"/>
    <p:sldId id="268" r:id="rId6"/>
    <p:sldId id="269" r:id="rId7"/>
    <p:sldId id="257" r:id="rId8"/>
    <p:sldId id="259" r:id="rId9"/>
    <p:sldId id="258" r:id="rId10"/>
    <p:sldId id="262" r:id="rId11"/>
    <p:sldId id="272"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74" d="100"/>
          <a:sy n="74" d="100"/>
        </p:scale>
        <p:origin x="77"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AF9F71-0251-45B0-A8D9-C0EB9AFA681C}"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F82E300-03EC-4625-952E-7EFA454B840D}">
      <dgm:prSet custT="1"/>
      <dgm:spPr/>
      <dgm:t>
        <a:bodyPr/>
        <a:lstStyle/>
        <a:p>
          <a:pPr>
            <a:lnSpc>
              <a:spcPct val="100000"/>
            </a:lnSpc>
            <a:defRPr cap="all"/>
          </a:pPr>
          <a:r>
            <a:rPr lang="en-US" sz="1600" dirty="0" err="1"/>
            <a:t>Rockbuster</a:t>
          </a:r>
          <a:r>
            <a:rPr lang="en-US" sz="1600" dirty="0"/>
            <a:t> Stealth is a leading movie rental platform transitioning to a primarily online streaming service. Due to business motions in this direction, along with international alterations in film and video intake, an analysis on customer participation has been run. </a:t>
          </a:r>
        </a:p>
      </dgm:t>
    </dgm:pt>
    <dgm:pt modelId="{A7099482-0FE2-43ED-A240-973F6308B46A}" type="parTrans" cxnId="{1AF22047-8CAB-4BF1-86F6-20C8605FD7D0}">
      <dgm:prSet/>
      <dgm:spPr/>
      <dgm:t>
        <a:bodyPr/>
        <a:lstStyle/>
        <a:p>
          <a:endParaRPr lang="en-US"/>
        </a:p>
      </dgm:t>
    </dgm:pt>
    <dgm:pt modelId="{3D041A66-39F3-41F2-A832-7B1485CA8FBB}" type="sibTrans" cxnId="{1AF22047-8CAB-4BF1-86F6-20C8605FD7D0}">
      <dgm:prSet/>
      <dgm:spPr/>
      <dgm:t>
        <a:bodyPr/>
        <a:lstStyle/>
        <a:p>
          <a:endParaRPr lang="en-US"/>
        </a:p>
      </dgm:t>
    </dgm:pt>
    <dgm:pt modelId="{B07833DD-C3C8-4A81-8AC0-EA353275A292}">
      <dgm:prSet custT="1"/>
      <dgm:spPr/>
      <dgm:t>
        <a:bodyPr/>
        <a:lstStyle/>
        <a:p>
          <a:pPr>
            <a:lnSpc>
              <a:spcPct val="100000"/>
            </a:lnSpc>
            <a:defRPr cap="all"/>
          </a:pPr>
          <a:r>
            <a:rPr lang="en-US" sz="1600" dirty="0"/>
            <a:t>By considering involvement regarding international regions, film genres, and other diagnostics, our goal is to increase revenue for </a:t>
          </a:r>
          <a:r>
            <a:rPr lang="en-US" sz="1600" dirty="0" err="1"/>
            <a:t>Rockbuster</a:t>
          </a:r>
          <a:r>
            <a:rPr lang="en-US" sz="1600" dirty="0"/>
            <a:t> Stealth and satisfy new as well as dedicated customers. </a:t>
          </a:r>
        </a:p>
      </dgm:t>
    </dgm:pt>
    <dgm:pt modelId="{645275B7-385A-4032-B58E-70E33C049594}" type="parTrans" cxnId="{CE7DCBF0-023C-4D88-8683-44B6FB9A6A51}">
      <dgm:prSet/>
      <dgm:spPr/>
      <dgm:t>
        <a:bodyPr/>
        <a:lstStyle/>
        <a:p>
          <a:endParaRPr lang="en-US"/>
        </a:p>
      </dgm:t>
    </dgm:pt>
    <dgm:pt modelId="{DFD00A9D-92D4-4F5E-ACFE-AF0EF9C93CE2}" type="sibTrans" cxnId="{CE7DCBF0-023C-4D88-8683-44B6FB9A6A51}">
      <dgm:prSet/>
      <dgm:spPr/>
      <dgm:t>
        <a:bodyPr/>
        <a:lstStyle/>
        <a:p>
          <a:endParaRPr lang="en-US"/>
        </a:p>
      </dgm:t>
    </dgm:pt>
    <dgm:pt modelId="{FF68C692-511A-478E-A800-AA710A844B31}" type="pres">
      <dgm:prSet presAssocID="{C9AF9F71-0251-45B0-A8D9-C0EB9AFA681C}" presName="root" presStyleCnt="0">
        <dgm:presLayoutVars>
          <dgm:dir/>
          <dgm:resizeHandles val="exact"/>
        </dgm:presLayoutVars>
      </dgm:prSet>
      <dgm:spPr/>
    </dgm:pt>
    <dgm:pt modelId="{24287FF8-B3FE-4EF6-AEDE-AF99F5A77B49}" type="pres">
      <dgm:prSet presAssocID="{9F82E300-03EC-4625-952E-7EFA454B840D}" presName="compNode" presStyleCnt="0"/>
      <dgm:spPr/>
    </dgm:pt>
    <dgm:pt modelId="{30F2E2B0-9205-496A-BE9B-28F23326781C}" type="pres">
      <dgm:prSet presAssocID="{9F82E300-03EC-4625-952E-7EFA454B840D}" presName="iconBgRect" presStyleLbl="bgShp" presStyleIdx="0" presStyleCnt="2"/>
      <dgm:spPr/>
    </dgm:pt>
    <dgm:pt modelId="{921E08C9-72CD-45FB-8C5B-EB37B117CA4E}" type="pres">
      <dgm:prSet presAssocID="{9F82E300-03EC-4625-952E-7EFA454B840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mote control"/>
        </a:ext>
      </dgm:extLst>
    </dgm:pt>
    <dgm:pt modelId="{073D98DE-6C5F-4BAE-B505-5001EA02A424}" type="pres">
      <dgm:prSet presAssocID="{9F82E300-03EC-4625-952E-7EFA454B840D}" presName="spaceRect" presStyleCnt="0"/>
      <dgm:spPr/>
    </dgm:pt>
    <dgm:pt modelId="{C030A0DC-B597-4B98-9450-F5F51DEDC82D}" type="pres">
      <dgm:prSet presAssocID="{9F82E300-03EC-4625-952E-7EFA454B840D}" presName="textRect" presStyleLbl="revTx" presStyleIdx="0" presStyleCnt="2" custScaleX="140141">
        <dgm:presLayoutVars>
          <dgm:chMax val="1"/>
          <dgm:chPref val="1"/>
        </dgm:presLayoutVars>
      </dgm:prSet>
      <dgm:spPr/>
    </dgm:pt>
    <dgm:pt modelId="{1568E539-8551-4882-8929-73F7CA8B8F55}" type="pres">
      <dgm:prSet presAssocID="{3D041A66-39F3-41F2-A832-7B1485CA8FBB}" presName="sibTrans" presStyleCnt="0"/>
      <dgm:spPr/>
    </dgm:pt>
    <dgm:pt modelId="{F47EEC66-B32C-43D8-BC9B-62585DB739D8}" type="pres">
      <dgm:prSet presAssocID="{B07833DD-C3C8-4A81-8AC0-EA353275A292}" presName="compNode" presStyleCnt="0"/>
      <dgm:spPr/>
    </dgm:pt>
    <dgm:pt modelId="{50FCCC8A-D335-433E-9075-839AAB61BF22}" type="pres">
      <dgm:prSet presAssocID="{B07833DD-C3C8-4A81-8AC0-EA353275A292}" presName="iconBgRect" presStyleLbl="bgShp" presStyleIdx="1" presStyleCnt="2"/>
      <dgm:spPr/>
    </dgm:pt>
    <dgm:pt modelId="{21E0682A-8D81-4E64-83F7-3CA5242AE86B}" type="pres">
      <dgm:prSet presAssocID="{B07833DD-C3C8-4A81-8AC0-EA353275A2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m reel"/>
        </a:ext>
      </dgm:extLst>
    </dgm:pt>
    <dgm:pt modelId="{6AB4AD35-8293-45CD-B5C4-1D5FB84547CD}" type="pres">
      <dgm:prSet presAssocID="{B07833DD-C3C8-4A81-8AC0-EA353275A292}" presName="spaceRect" presStyleCnt="0"/>
      <dgm:spPr/>
    </dgm:pt>
    <dgm:pt modelId="{69D4060E-EDB4-4371-863E-154575349EA0}" type="pres">
      <dgm:prSet presAssocID="{B07833DD-C3C8-4A81-8AC0-EA353275A292}" presName="textRect" presStyleLbl="revTx" presStyleIdx="1" presStyleCnt="2">
        <dgm:presLayoutVars>
          <dgm:chMax val="1"/>
          <dgm:chPref val="1"/>
        </dgm:presLayoutVars>
      </dgm:prSet>
      <dgm:spPr/>
    </dgm:pt>
  </dgm:ptLst>
  <dgm:cxnLst>
    <dgm:cxn modelId="{1AF22047-8CAB-4BF1-86F6-20C8605FD7D0}" srcId="{C9AF9F71-0251-45B0-A8D9-C0EB9AFA681C}" destId="{9F82E300-03EC-4625-952E-7EFA454B840D}" srcOrd="0" destOrd="0" parTransId="{A7099482-0FE2-43ED-A240-973F6308B46A}" sibTransId="{3D041A66-39F3-41F2-A832-7B1485CA8FBB}"/>
    <dgm:cxn modelId="{2BFCD14B-C8B7-4EA9-9AD7-36B489315D3C}" type="presOf" srcId="{9F82E300-03EC-4625-952E-7EFA454B840D}" destId="{C030A0DC-B597-4B98-9450-F5F51DEDC82D}" srcOrd="0" destOrd="0" presId="urn:microsoft.com/office/officeart/2018/5/layout/IconCircleLabelList"/>
    <dgm:cxn modelId="{12BAAC8A-A9FE-4B86-B385-DA5955250785}" type="presOf" srcId="{C9AF9F71-0251-45B0-A8D9-C0EB9AFA681C}" destId="{FF68C692-511A-478E-A800-AA710A844B31}" srcOrd="0" destOrd="0" presId="urn:microsoft.com/office/officeart/2018/5/layout/IconCircleLabelList"/>
    <dgm:cxn modelId="{CE7DCBF0-023C-4D88-8683-44B6FB9A6A51}" srcId="{C9AF9F71-0251-45B0-A8D9-C0EB9AFA681C}" destId="{B07833DD-C3C8-4A81-8AC0-EA353275A292}" srcOrd="1" destOrd="0" parTransId="{645275B7-385A-4032-B58E-70E33C049594}" sibTransId="{DFD00A9D-92D4-4F5E-ACFE-AF0EF9C93CE2}"/>
    <dgm:cxn modelId="{FBA05CF7-4438-41F4-9006-D76FD9B8018D}" type="presOf" srcId="{B07833DD-C3C8-4A81-8AC0-EA353275A292}" destId="{69D4060E-EDB4-4371-863E-154575349EA0}" srcOrd="0" destOrd="0" presId="urn:microsoft.com/office/officeart/2018/5/layout/IconCircleLabelList"/>
    <dgm:cxn modelId="{FBA13A2B-A84D-4193-BA62-D5D16FAE2635}" type="presParOf" srcId="{FF68C692-511A-478E-A800-AA710A844B31}" destId="{24287FF8-B3FE-4EF6-AEDE-AF99F5A77B49}" srcOrd="0" destOrd="0" presId="urn:microsoft.com/office/officeart/2018/5/layout/IconCircleLabelList"/>
    <dgm:cxn modelId="{FAD819ED-1CD1-4C10-967D-C8A7ADB7AB55}" type="presParOf" srcId="{24287FF8-B3FE-4EF6-AEDE-AF99F5A77B49}" destId="{30F2E2B0-9205-496A-BE9B-28F23326781C}" srcOrd="0" destOrd="0" presId="urn:microsoft.com/office/officeart/2018/5/layout/IconCircleLabelList"/>
    <dgm:cxn modelId="{EFF18692-BBCD-4234-BE4E-3B06DF3207EA}" type="presParOf" srcId="{24287FF8-B3FE-4EF6-AEDE-AF99F5A77B49}" destId="{921E08C9-72CD-45FB-8C5B-EB37B117CA4E}" srcOrd="1" destOrd="0" presId="urn:microsoft.com/office/officeart/2018/5/layout/IconCircleLabelList"/>
    <dgm:cxn modelId="{1BB2EBDE-7723-48C2-961A-94ED2FCF79D5}" type="presParOf" srcId="{24287FF8-B3FE-4EF6-AEDE-AF99F5A77B49}" destId="{073D98DE-6C5F-4BAE-B505-5001EA02A424}" srcOrd="2" destOrd="0" presId="urn:microsoft.com/office/officeart/2018/5/layout/IconCircleLabelList"/>
    <dgm:cxn modelId="{C48E155E-DF5D-4399-A5CF-4EEFC6B2817E}" type="presParOf" srcId="{24287FF8-B3FE-4EF6-AEDE-AF99F5A77B49}" destId="{C030A0DC-B597-4B98-9450-F5F51DEDC82D}" srcOrd="3" destOrd="0" presId="urn:microsoft.com/office/officeart/2018/5/layout/IconCircleLabelList"/>
    <dgm:cxn modelId="{16A78814-3FD2-4C52-ACEA-5B118D3C5836}" type="presParOf" srcId="{FF68C692-511A-478E-A800-AA710A844B31}" destId="{1568E539-8551-4882-8929-73F7CA8B8F55}" srcOrd="1" destOrd="0" presId="urn:microsoft.com/office/officeart/2018/5/layout/IconCircleLabelList"/>
    <dgm:cxn modelId="{2C515009-1974-41EC-B943-14FA263DCDE7}" type="presParOf" srcId="{FF68C692-511A-478E-A800-AA710A844B31}" destId="{F47EEC66-B32C-43D8-BC9B-62585DB739D8}" srcOrd="2" destOrd="0" presId="urn:microsoft.com/office/officeart/2018/5/layout/IconCircleLabelList"/>
    <dgm:cxn modelId="{34932B0D-CACD-4836-AE5D-ED954FC7AF07}" type="presParOf" srcId="{F47EEC66-B32C-43D8-BC9B-62585DB739D8}" destId="{50FCCC8A-D335-433E-9075-839AAB61BF22}" srcOrd="0" destOrd="0" presId="urn:microsoft.com/office/officeart/2018/5/layout/IconCircleLabelList"/>
    <dgm:cxn modelId="{D386E778-E900-4DB3-A9BA-CD613C1F390D}" type="presParOf" srcId="{F47EEC66-B32C-43D8-BC9B-62585DB739D8}" destId="{21E0682A-8D81-4E64-83F7-3CA5242AE86B}" srcOrd="1" destOrd="0" presId="urn:microsoft.com/office/officeart/2018/5/layout/IconCircleLabelList"/>
    <dgm:cxn modelId="{045B46A4-21A5-47EC-92B1-ACF705CEFA0B}" type="presParOf" srcId="{F47EEC66-B32C-43D8-BC9B-62585DB739D8}" destId="{6AB4AD35-8293-45CD-B5C4-1D5FB84547CD}" srcOrd="2" destOrd="0" presId="urn:microsoft.com/office/officeart/2018/5/layout/IconCircleLabelList"/>
    <dgm:cxn modelId="{5630A77A-3DEF-4301-9609-B46F797D487A}" type="presParOf" srcId="{F47EEC66-B32C-43D8-BC9B-62585DB739D8}" destId="{69D4060E-EDB4-4371-863E-154575349EA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A290DC-8F42-4DBF-AF1F-D8AA9903331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087C0E3-3C5B-4BE3-B800-E3155CF24A71}">
      <dgm:prSet/>
      <dgm:spPr/>
      <dgm:t>
        <a:bodyPr/>
        <a:lstStyle/>
        <a:p>
          <a:r>
            <a:rPr lang="en-US"/>
            <a:t>Which movies contributed to the most revenue gain? </a:t>
          </a:r>
        </a:p>
      </dgm:t>
    </dgm:pt>
    <dgm:pt modelId="{E1C433A8-D38B-41F2-895C-CB96F1B2C217}" type="parTrans" cxnId="{23189EAA-58E3-476A-9B7F-BB18BAF6C554}">
      <dgm:prSet/>
      <dgm:spPr/>
      <dgm:t>
        <a:bodyPr/>
        <a:lstStyle/>
        <a:p>
          <a:endParaRPr lang="en-US"/>
        </a:p>
      </dgm:t>
    </dgm:pt>
    <dgm:pt modelId="{D1CFB3E8-D00A-4F8A-82B0-E08FD4A80C99}" type="sibTrans" cxnId="{23189EAA-58E3-476A-9B7F-BB18BAF6C554}">
      <dgm:prSet/>
      <dgm:spPr/>
      <dgm:t>
        <a:bodyPr/>
        <a:lstStyle/>
        <a:p>
          <a:endParaRPr lang="en-US"/>
        </a:p>
      </dgm:t>
    </dgm:pt>
    <dgm:pt modelId="{C02D5364-5598-4462-8992-B7E716CC34D4}">
      <dgm:prSet/>
      <dgm:spPr/>
      <dgm:t>
        <a:bodyPr/>
        <a:lstStyle/>
        <a:p>
          <a:r>
            <a:rPr lang="en-US"/>
            <a:t>What was the average rental duration? </a:t>
          </a:r>
        </a:p>
      </dgm:t>
    </dgm:pt>
    <dgm:pt modelId="{AC84D0FE-6307-4E28-AEF2-A5061AA5C73E}" type="parTrans" cxnId="{B3E4C8E6-6951-4E37-AA87-FF0339BEBD74}">
      <dgm:prSet/>
      <dgm:spPr/>
      <dgm:t>
        <a:bodyPr/>
        <a:lstStyle/>
        <a:p>
          <a:endParaRPr lang="en-US"/>
        </a:p>
      </dgm:t>
    </dgm:pt>
    <dgm:pt modelId="{5FFB4FC8-79B7-4922-A5F1-C13A21848AEA}" type="sibTrans" cxnId="{B3E4C8E6-6951-4E37-AA87-FF0339BEBD74}">
      <dgm:prSet/>
      <dgm:spPr/>
      <dgm:t>
        <a:bodyPr/>
        <a:lstStyle/>
        <a:p>
          <a:endParaRPr lang="en-US"/>
        </a:p>
      </dgm:t>
    </dgm:pt>
    <dgm:pt modelId="{6B684D3E-E526-4811-8B7E-7388A0A31B66}">
      <dgm:prSet/>
      <dgm:spPr/>
      <dgm:t>
        <a:bodyPr/>
        <a:lstStyle/>
        <a:p>
          <a:r>
            <a:rPr lang="en-US"/>
            <a:t>Where are Rockbuster customers located in? </a:t>
          </a:r>
        </a:p>
      </dgm:t>
    </dgm:pt>
    <dgm:pt modelId="{92FA0094-9293-4A41-AEC5-022D5FB94969}" type="parTrans" cxnId="{2F5B4607-A11B-4EBC-8DDF-667E4C128B4D}">
      <dgm:prSet/>
      <dgm:spPr/>
      <dgm:t>
        <a:bodyPr/>
        <a:lstStyle/>
        <a:p>
          <a:endParaRPr lang="en-US"/>
        </a:p>
      </dgm:t>
    </dgm:pt>
    <dgm:pt modelId="{5AE65364-4193-4659-8CC8-EAACD701907D}" type="sibTrans" cxnId="{2F5B4607-A11B-4EBC-8DDF-667E4C128B4D}">
      <dgm:prSet/>
      <dgm:spPr/>
      <dgm:t>
        <a:bodyPr/>
        <a:lstStyle/>
        <a:p>
          <a:endParaRPr lang="en-US"/>
        </a:p>
      </dgm:t>
    </dgm:pt>
    <dgm:pt modelId="{F5AAB49A-2AE8-45A1-8FEF-38328F15D6E7}">
      <dgm:prSet/>
      <dgm:spPr/>
      <dgm:t>
        <a:bodyPr/>
        <a:lstStyle/>
        <a:p>
          <a:r>
            <a:rPr lang="en-US"/>
            <a:t>Who are lifetime value customers, and where are they based? </a:t>
          </a:r>
        </a:p>
      </dgm:t>
    </dgm:pt>
    <dgm:pt modelId="{55211ADC-5551-4D8D-991E-8FF1E1887F24}" type="parTrans" cxnId="{244A2D90-7604-4253-868E-A9036B01B348}">
      <dgm:prSet/>
      <dgm:spPr/>
      <dgm:t>
        <a:bodyPr/>
        <a:lstStyle/>
        <a:p>
          <a:endParaRPr lang="en-US"/>
        </a:p>
      </dgm:t>
    </dgm:pt>
    <dgm:pt modelId="{2FCAAD3A-E6C2-4486-920D-9A0E314CE5EC}" type="sibTrans" cxnId="{244A2D90-7604-4253-868E-A9036B01B348}">
      <dgm:prSet/>
      <dgm:spPr/>
      <dgm:t>
        <a:bodyPr/>
        <a:lstStyle/>
        <a:p>
          <a:endParaRPr lang="en-US"/>
        </a:p>
      </dgm:t>
    </dgm:pt>
    <dgm:pt modelId="{1A143F6D-292A-4613-A11C-2E05AA388902}">
      <dgm:prSet/>
      <dgm:spPr/>
      <dgm:t>
        <a:bodyPr/>
        <a:lstStyle/>
        <a:p>
          <a:r>
            <a:rPr lang="en-US"/>
            <a:t>Do sales figures vary between geographic regions? </a:t>
          </a:r>
        </a:p>
      </dgm:t>
    </dgm:pt>
    <dgm:pt modelId="{0567DA46-522D-4EB2-9CCE-C93E3516A995}" type="parTrans" cxnId="{06D714AE-C43A-44CE-AFDE-F59248C09A01}">
      <dgm:prSet/>
      <dgm:spPr/>
      <dgm:t>
        <a:bodyPr/>
        <a:lstStyle/>
        <a:p>
          <a:endParaRPr lang="en-US"/>
        </a:p>
      </dgm:t>
    </dgm:pt>
    <dgm:pt modelId="{8BF94D45-C760-4C2A-8D60-6FE19437573D}" type="sibTrans" cxnId="{06D714AE-C43A-44CE-AFDE-F59248C09A01}">
      <dgm:prSet/>
      <dgm:spPr/>
      <dgm:t>
        <a:bodyPr/>
        <a:lstStyle/>
        <a:p>
          <a:endParaRPr lang="en-US"/>
        </a:p>
      </dgm:t>
    </dgm:pt>
    <dgm:pt modelId="{F48FA2A1-5D86-4977-8F1F-0DE346AED779}" type="pres">
      <dgm:prSet presAssocID="{3CA290DC-8F42-4DBF-AF1F-D8AA99033312}" presName="root" presStyleCnt="0">
        <dgm:presLayoutVars>
          <dgm:dir/>
          <dgm:resizeHandles val="exact"/>
        </dgm:presLayoutVars>
      </dgm:prSet>
      <dgm:spPr/>
    </dgm:pt>
    <dgm:pt modelId="{DE4804DE-20E1-4DB1-9576-76D510397997}" type="pres">
      <dgm:prSet presAssocID="{F087C0E3-3C5B-4BE3-B800-E3155CF24A71}" presName="compNode" presStyleCnt="0"/>
      <dgm:spPr/>
    </dgm:pt>
    <dgm:pt modelId="{A89A32EA-F0E0-41F5-BB5F-8E4003A27ECF}" type="pres">
      <dgm:prSet presAssocID="{F087C0E3-3C5B-4BE3-B800-E3155CF24A7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F12BC716-A4E0-444D-BCDB-A8A706F74318}" type="pres">
      <dgm:prSet presAssocID="{F087C0E3-3C5B-4BE3-B800-E3155CF24A71}" presName="spaceRect" presStyleCnt="0"/>
      <dgm:spPr/>
    </dgm:pt>
    <dgm:pt modelId="{DF39B560-9DC6-414D-80BB-42FC1DA9D2B5}" type="pres">
      <dgm:prSet presAssocID="{F087C0E3-3C5B-4BE3-B800-E3155CF24A71}" presName="textRect" presStyleLbl="revTx" presStyleIdx="0" presStyleCnt="5">
        <dgm:presLayoutVars>
          <dgm:chMax val="1"/>
          <dgm:chPref val="1"/>
        </dgm:presLayoutVars>
      </dgm:prSet>
      <dgm:spPr/>
    </dgm:pt>
    <dgm:pt modelId="{62A216C2-47CA-4B6E-8521-BDD7DCA00C61}" type="pres">
      <dgm:prSet presAssocID="{D1CFB3E8-D00A-4F8A-82B0-E08FD4A80C99}" presName="sibTrans" presStyleCnt="0"/>
      <dgm:spPr/>
    </dgm:pt>
    <dgm:pt modelId="{BE2A1EBD-287B-4389-B23A-9703EAC298D8}" type="pres">
      <dgm:prSet presAssocID="{C02D5364-5598-4462-8992-B7E716CC34D4}" presName="compNode" presStyleCnt="0"/>
      <dgm:spPr/>
    </dgm:pt>
    <dgm:pt modelId="{F150BB20-FF78-42BE-B5B9-4E01BC380FF2}" type="pres">
      <dgm:prSet presAssocID="{C02D5364-5598-4462-8992-B7E716CC34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0EB525B7-E486-4862-96B4-D3A5165E9E1B}" type="pres">
      <dgm:prSet presAssocID="{C02D5364-5598-4462-8992-B7E716CC34D4}" presName="spaceRect" presStyleCnt="0"/>
      <dgm:spPr/>
    </dgm:pt>
    <dgm:pt modelId="{1FDF22BB-A4EF-44C7-B8C1-05840E010EB8}" type="pres">
      <dgm:prSet presAssocID="{C02D5364-5598-4462-8992-B7E716CC34D4}" presName="textRect" presStyleLbl="revTx" presStyleIdx="1" presStyleCnt="5">
        <dgm:presLayoutVars>
          <dgm:chMax val="1"/>
          <dgm:chPref val="1"/>
        </dgm:presLayoutVars>
      </dgm:prSet>
      <dgm:spPr/>
    </dgm:pt>
    <dgm:pt modelId="{576664D0-B560-496C-936F-65C55A4C9943}" type="pres">
      <dgm:prSet presAssocID="{5FFB4FC8-79B7-4922-A5F1-C13A21848AEA}" presName="sibTrans" presStyleCnt="0"/>
      <dgm:spPr/>
    </dgm:pt>
    <dgm:pt modelId="{5192F27F-DD2E-4BC2-8379-8387056FE351}" type="pres">
      <dgm:prSet presAssocID="{6B684D3E-E526-4811-8B7E-7388A0A31B66}" presName="compNode" presStyleCnt="0"/>
      <dgm:spPr/>
    </dgm:pt>
    <dgm:pt modelId="{FFB3A751-F04A-4943-AE58-7BD6E7663ED1}" type="pres">
      <dgm:prSet presAssocID="{6B684D3E-E526-4811-8B7E-7388A0A31B6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53E17D9D-D56C-4C3A-BF24-EF3096BE8072}" type="pres">
      <dgm:prSet presAssocID="{6B684D3E-E526-4811-8B7E-7388A0A31B66}" presName="spaceRect" presStyleCnt="0"/>
      <dgm:spPr/>
    </dgm:pt>
    <dgm:pt modelId="{A07D9B90-DB1C-4E27-AC3C-0AA978770913}" type="pres">
      <dgm:prSet presAssocID="{6B684D3E-E526-4811-8B7E-7388A0A31B66}" presName="textRect" presStyleLbl="revTx" presStyleIdx="2" presStyleCnt="5">
        <dgm:presLayoutVars>
          <dgm:chMax val="1"/>
          <dgm:chPref val="1"/>
        </dgm:presLayoutVars>
      </dgm:prSet>
      <dgm:spPr/>
    </dgm:pt>
    <dgm:pt modelId="{8B445FE2-F72D-401C-8A49-B057186731CA}" type="pres">
      <dgm:prSet presAssocID="{5AE65364-4193-4659-8CC8-EAACD701907D}" presName="sibTrans" presStyleCnt="0"/>
      <dgm:spPr/>
    </dgm:pt>
    <dgm:pt modelId="{400BB4C9-C459-40BE-94D9-A4489288B6C1}" type="pres">
      <dgm:prSet presAssocID="{F5AAB49A-2AE8-45A1-8FEF-38328F15D6E7}" presName="compNode" presStyleCnt="0"/>
      <dgm:spPr/>
    </dgm:pt>
    <dgm:pt modelId="{7889D8B1-FF13-44FE-BA2F-61334F955A05}" type="pres">
      <dgm:prSet presAssocID="{F5AAB49A-2AE8-45A1-8FEF-38328F15D6E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Yuan"/>
        </a:ext>
      </dgm:extLst>
    </dgm:pt>
    <dgm:pt modelId="{4341F14E-ADEE-4498-95D8-1A7F99C1423B}" type="pres">
      <dgm:prSet presAssocID="{F5AAB49A-2AE8-45A1-8FEF-38328F15D6E7}" presName="spaceRect" presStyleCnt="0"/>
      <dgm:spPr/>
    </dgm:pt>
    <dgm:pt modelId="{480973F9-877F-4DA1-9BE6-D75CFED0F003}" type="pres">
      <dgm:prSet presAssocID="{F5AAB49A-2AE8-45A1-8FEF-38328F15D6E7}" presName="textRect" presStyleLbl="revTx" presStyleIdx="3" presStyleCnt="5">
        <dgm:presLayoutVars>
          <dgm:chMax val="1"/>
          <dgm:chPref val="1"/>
        </dgm:presLayoutVars>
      </dgm:prSet>
      <dgm:spPr/>
    </dgm:pt>
    <dgm:pt modelId="{BDDC8F62-3D38-4E52-98BD-38DF1D94A169}" type="pres">
      <dgm:prSet presAssocID="{2FCAAD3A-E6C2-4486-920D-9A0E314CE5EC}" presName="sibTrans" presStyleCnt="0"/>
      <dgm:spPr/>
    </dgm:pt>
    <dgm:pt modelId="{53715968-2D48-4F3C-885B-78D81F72613A}" type="pres">
      <dgm:prSet presAssocID="{1A143F6D-292A-4613-A11C-2E05AA388902}" presName="compNode" presStyleCnt="0"/>
      <dgm:spPr/>
    </dgm:pt>
    <dgm:pt modelId="{BA8E5F43-5CC1-4883-A92E-2CDA5D3D57D2}" type="pres">
      <dgm:prSet presAssocID="{1A143F6D-292A-4613-A11C-2E05AA3889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5F0CB966-045B-49A8-84D0-5CB9A73FE9B1}" type="pres">
      <dgm:prSet presAssocID="{1A143F6D-292A-4613-A11C-2E05AA388902}" presName="spaceRect" presStyleCnt="0"/>
      <dgm:spPr/>
    </dgm:pt>
    <dgm:pt modelId="{439A7643-BAD9-42B4-8954-6E8723BC1B6C}" type="pres">
      <dgm:prSet presAssocID="{1A143F6D-292A-4613-A11C-2E05AA388902}" presName="textRect" presStyleLbl="revTx" presStyleIdx="4" presStyleCnt="5">
        <dgm:presLayoutVars>
          <dgm:chMax val="1"/>
          <dgm:chPref val="1"/>
        </dgm:presLayoutVars>
      </dgm:prSet>
      <dgm:spPr/>
    </dgm:pt>
  </dgm:ptLst>
  <dgm:cxnLst>
    <dgm:cxn modelId="{2F5B4607-A11B-4EBC-8DDF-667E4C128B4D}" srcId="{3CA290DC-8F42-4DBF-AF1F-D8AA99033312}" destId="{6B684D3E-E526-4811-8B7E-7388A0A31B66}" srcOrd="2" destOrd="0" parTransId="{92FA0094-9293-4A41-AEC5-022D5FB94969}" sibTransId="{5AE65364-4193-4659-8CC8-EAACD701907D}"/>
    <dgm:cxn modelId="{7F127D53-6BBE-4411-B64A-6FC44152E6FF}" type="presOf" srcId="{6B684D3E-E526-4811-8B7E-7388A0A31B66}" destId="{A07D9B90-DB1C-4E27-AC3C-0AA978770913}" srcOrd="0" destOrd="0" presId="urn:microsoft.com/office/officeart/2018/2/layout/IconLabelList"/>
    <dgm:cxn modelId="{C9100E75-15F9-4131-8F09-D547BAA69681}" type="presOf" srcId="{F087C0E3-3C5B-4BE3-B800-E3155CF24A71}" destId="{DF39B560-9DC6-414D-80BB-42FC1DA9D2B5}" srcOrd="0" destOrd="0" presId="urn:microsoft.com/office/officeart/2018/2/layout/IconLabelList"/>
    <dgm:cxn modelId="{0CE56D86-B779-4A46-B746-B8A1C6F0467C}" type="presOf" srcId="{F5AAB49A-2AE8-45A1-8FEF-38328F15D6E7}" destId="{480973F9-877F-4DA1-9BE6-D75CFED0F003}" srcOrd="0" destOrd="0" presId="urn:microsoft.com/office/officeart/2018/2/layout/IconLabelList"/>
    <dgm:cxn modelId="{244A2D90-7604-4253-868E-A9036B01B348}" srcId="{3CA290DC-8F42-4DBF-AF1F-D8AA99033312}" destId="{F5AAB49A-2AE8-45A1-8FEF-38328F15D6E7}" srcOrd="3" destOrd="0" parTransId="{55211ADC-5551-4D8D-991E-8FF1E1887F24}" sibTransId="{2FCAAD3A-E6C2-4486-920D-9A0E314CE5EC}"/>
    <dgm:cxn modelId="{DCE59D9D-7A02-4DA2-8423-F10E63E32080}" type="presOf" srcId="{C02D5364-5598-4462-8992-B7E716CC34D4}" destId="{1FDF22BB-A4EF-44C7-B8C1-05840E010EB8}" srcOrd="0" destOrd="0" presId="urn:microsoft.com/office/officeart/2018/2/layout/IconLabelList"/>
    <dgm:cxn modelId="{23189EAA-58E3-476A-9B7F-BB18BAF6C554}" srcId="{3CA290DC-8F42-4DBF-AF1F-D8AA99033312}" destId="{F087C0E3-3C5B-4BE3-B800-E3155CF24A71}" srcOrd="0" destOrd="0" parTransId="{E1C433A8-D38B-41F2-895C-CB96F1B2C217}" sibTransId="{D1CFB3E8-D00A-4F8A-82B0-E08FD4A80C99}"/>
    <dgm:cxn modelId="{06D714AE-C43A-44CE-AFDE-F59248C09A01}" srcId="{3CA290DC-8F42-4DBF-AF1F-D8AA99033312}" destId="{1A143F6D-292A-4613-A11C-2E05AA388902}" srcOrd="4" destOrd="0" parTransId="{0567DA46-522D-4EB2-9CCE-C93E3516A995}" sibTransId="{8BF94D45-C760-4C2A-8D60-6FE19437573D}"/>
    <dgm:cxn modelId="{43BCEDB8-81BD-46E4-98DA-5D1B7BE8F8A5}" type="presOf" srcId="{1A143F6D-292A-4613-A11C-2E05AA388902}" destId="{439A7643-BAD9-42B4-8954-6E8723BC1B6C}" srcOrd="0" destOrd="0" presId="urn:microsoft.com/office/officeart/2018/2/layout/IconLabelList"/>
    <dgm:cxn modelId="{B3E4C8E6-6951-4E37-AA87-FF0339BEBD74}" srcId="{3CA290DC-8F42-4DBF-AF1F-D8AA99033312}" destId="{C02D5364-5598-4462-8992-B7E716CC34D4}" srcOrd="1" destOrd="0" parTransId="{AC84D0FE-6307-4E28-AEF2-A5061AA5C73E}" sibTransId="{5FFB4FC8-79B7-4922-A5F1-C13A21848AEA}"/>
    <dgm:cxn modelId="{126F05EC-F830-4050-8C3D-5990113D8C30}" type="presOf" srcId="{3CA290DC-8F42-4DBF-AF1F-D8AA99033312}" destId="{F48FA2A1-5D86-4977-8F1F-0DE346AED779}" srcOrd="0" destOrd="0" presId="urn:microsoft.com/office/officeart/2018/2/layout/IconLabelList"/>
    <dgm:cxn modelId="{359729E2-BBC2-487A-80B9-C4C5851D3176}" type="presParOf" srcId="{F48FA2A1-5D86-4977-8F1F-0DE346AED779}" destId="{DE4804DE-20E1-4DB1-9576-76D510397997}" srcOrd="0" destOrd="0" presId="urn:microsoft.com/office/officeart/2018/2/layout/IconLabelList"/>
    <dgm:cxn modelId="{305976F9-F66E-4435-9F88-0E7D027D7CE7}" type="presParOf" srcId="{DE4804DE-20E1-4DB1-9576-76D510397997}" destId="{A89A32EA-F0E0-41F5-BB5F-8E4003A27ECF}" srcOrd="0" destOrd="0" presId="urn:microsoft.com/office/officeart/2018/2/layout/IconLabelList"/>
    <dgm:cxn modelId="{DDB05E3D-7556-42F8-A707-AF4A0EB0A456}" type="presParOf" srcId="{DE4804DE-20E1-4DB1-9576-76D510397997}" destId="{F12BC716-A4E0-444D-BCDB-A8A706F74318}" srcOrd="1" destOrd="0" presId="urn:microsoft.com/office/officeart/2018/2/layout/IconLabelList"/>
    <dgm:cxn modelId="{04B2721C-E6C4-4A64-9FC5-C866703FCBAF}" type="presParOf" srcId="{DE4804DE-20E1-4DB1-9576-76D510397997}" destId="{DF39B560-9DC6-414D-80BB-42FC1DA9D2B5}" srcOrd="2" destOrd="0" presId="urn:microsoft.com/office/officeart/2018/2/layout/IconLabelList"/>
    <dgm:cxn modelId="{DAC854BD-8937-4F5B-ACAC-B04B56BD5890}" type="presParOf" srcId="{F48FA2A1-5D86-4977-8F1F-0DE346AED779}" destId="{62A216C2-47CA-4B6E-8521-BDD7DCA00C61}" srcOrd="1" destOrd="0" presId="urn:microsoft.com/office/officeart/2018/2/layout/IconLabelList"/>
    <dgm:cxn modelId="{0E5CABFA-4AAC-45E6-B783-5DDA653F4CA6}" type="presParOf" srcId="{F48FA2A1-5D86-4977-8F1F-0DE346AED779}" destId="{BE2A1EBD-287B-4389-B23A-9703EAC298D8}" srcOrd="2" destOrd="0" presId="urn:microsoft.com/office/officeart/2018/2/layout/IconLabelList"/>
    <dgm:cxn modelId="{BB4133C5-B2DD-4406-82F7-FB7E2E90A34F}" type="presParOf" srcId="{BE2A1EBD-287B-4389-B23A-9703EAC298D8}" destId="{F150BB20-FF78-42BE-B5B9-4E01BC380FF2}" srcOrd="0" destOrd="0" presId="urn:microsoft.com/office/officeart/2018/2/layout/IconLabelList"/>
    <dgm:cxn modelId="{25578A4F-0861-4F66-B337-F6657629540A}" type="presParOf" srcId="{BE2A1EBD-287B-4389-B23A-9703EAC298D8}" destId="{0EB525B7-E486-4862-96B4-D3A5165E9E1B}" srcOrd="1" destOrd="0" presId="urn:microsoft.com/office/officeart/2018/2/layout/IconLabelList"/>
    <dgm:cxn modelId="{7799C309-C0E6-46EA-B4EE-4CAACE8ACCD3}" type="presParOf" srcId="{BE2A1EBD-287B-4389-B23A-9703EAC298D8}" destId="{1FDF22BB-A4EF-44C7-B8C1-05840E010EB8}" srcOrd="2" destOrd="0" presId="urn:microsoft.com/office/officeart/2018/2/layout/IconLabelList"/>
    <dgm:cxn modelId="{B28DACD6-1830-4E4A-9B98-ECFA61ADACFF}" type="presParOf" srcId="{F48FA2A1-5D86-4977-8F1F-0DE346AED779}" destId="{576664D0-B560-496C-936F-65C55A4C9943}" srcOrd="3" destOrd="0" presId="urn:microsoft.com/office/officeart/2018/2/layout/IconLabelList"/>
    <dgm:cxn modelId="{79DDA425-0B02-46A7-9A2C-EEAF811F9EEE}" type="presParOf" srcId="{F48FA2A1-5D86-4977-8F1F-0DE346AED779}" destId="{5192F27F-DD2E-4BC2-8379-8387056FE351}" srcOrd="4" destOrd="0" presId="urn:microsoft.com/office/officeart/2018/2/layout/IconLabelList"/>
    <dgm:cxn modelId="{9A3AE1B9-8DBD-44A0-94DC-20F7C025560E}" type="presParOf" srcId="{5192F27F-DD2E-4BC2-8379-8387056FE351}" destId="{FFB3A751-F04A-4943-AE58-7BD6E7663ED1}" srcOrd="0" destOrd="0" presId="urn:microsoft.com/office/officeart/2018/2/layout/IconLabelList"/>
    <dgm:cxn modelId="{B527D434-1B78-4A3E-AD67-9F9D6495B624}" type="presParOf" srcId="{5192F27F-DD2E-4BC2-8379-8387056FE351}" destId="{53E17D9D-D56C-4C3A-BF24-EF3096BE8072}" srcOrd="1" destOrd="0" presId="urn:microsoft.com/office/officeart/2018/2/layout/IconLabelList"/>
    <dgm:cxn modelId="{2F8EDE17-DF30-4626-B84B-BD957F90AA12}" type="presParOf" srcId="{5192F27F-DD2E-4BC2-8379-8387056FE351}" destId="{A07D9B90-DB1C-4E27-AC3C-0AA978770913}" srcOrd="2" destOrd="0" presId="urn:microsoft.com/office/officeart/2018/2/layout/IconLabelList"/>
    <dgm:cxn modelId="{580D7972-6589-4DDC-B33A-5408A95BE4B5}" type="presParOf" srcId="{F48FA2A1-5D86-4977-8F1F-0DE346AED779}" destId="{8B445FE2-F72D-401C-8A49-B057186731CA}" srcOrd="5" destOrd="0" presId="urn:microsoft.com/office/officeart/2018/2/layout/IconLabelList"/>
    <dgm:cxn modelId="{D4064AF6-2A75-4C67-A792-FD268E91D9BF}" type="presParOf" srcId="{F48FA2A1-5D86-4977-8F1F-0DE346AED779}" destId="{400BB4C9-C459-40BE-94D9-A4489288B6C1}" srcOrd="6" destOrd="0" presId="urn:microsoft.com/office/officeart/2018/2/layout/IconLabelList"/>
    <dgm:cxn modelId="{D50B1B7B-49B0-4F0A-A3BC-7AC17080530E}" type="presParOf" srcId="{400BB4C9-C459-40BE-94D9-A4489288B6C1}" destId="{7889D8B1-FF13-44FE-BA2F-61334F955A05}" srcOrd="0" destOrd="0" presId="urn:microsoft.com/office/officeart/2018/2/layout/IconLabelList"/>
    <dgm:cxn modelId="{FEC2853B-BFC1-4F4C-8FE5-96C19541B537}" type="presParOf" srcId="{400BB4C9-C459-40BE-94D9-A4489288B6C1}" destId="{4341F14E-ADEE-4498-95D8-1A7F99C1423B}" srcOrd="1" destOrd="0" presId="urn:microsoft.com/office/officeart/2018/2/layout/IconLabelList"/>
    <dgm:cxn modelId="{4EFB75AF-0B8F-4E95-9784-687EA1B976F7}" type="presParOf" srcId="{400BB4C9-C459-40BE-94D9-A4489288B6C1}" destId="{480973F9-877F-4DA1-9BE6-D75CFED0F003}" srcOrd="2" destOrd="0" presId="urn:microsoft.com/office/officeart/2018/2/layout/IconLabelList"/>
    <dgm:cxn modelId="{045B0F78-9935-44E2-A9B4-DE40C9A6B22D}" type="presParOf" srcId="{F48FA2A1-5D86-4977-8F1F-0DE346AED779}" destId="{BDDC8F62-3D38-4E52-98BD-38DF1D94A169}" srcOrd="7" destOrd="0" presId="urn:microsoft.com/office/officeart/2018/2/layout/IconLabelList"/>
    <dgm:cxn modelId="{2CEB986A-BC63-4277-97D5-CA0F1989431B}" type="presParOf" srcId="{F48FA2A1-5D86-4977-8F1F-0DE346AED779}" destId="{53715968-2D48-4F3C-885B-78D81F72613A}" srcOrd="8" destOrd="0" presId="urn:microsoft.com/office/officeart/2018/2/layout/IconLabelList"/>
    <dgm:cxn modelId="{D4BD7809-BC3F-458F-9888-A369B804F3D3}" type="presParOf" srcId="{53715968-2D48-4F3C-885B-78D81F72613A}" destId="{BA8E5F43-5CC1-4883-A92E-2CDA5D3D57D2}" srcOrd="0" destOrd="0" presId="urn:microsoft.com/office/officeart/2018/2/layout/IconLabelList"/>
    <dgm:cxn modelId="{3404D89D-15D3-4A8C-B4C6-BA6A524FC243}" type="presParOf" srcId="{53715968-2D48-4F3C-885B-78D81F72613A}" destId="{5F0CB966-045B-49A8-84D0-5CB9A73FE9B1}" srcOrd="1" destOrd="0" presId="urn:microsoft.com/office/officeart/2018/2/layout/IconLabelList"/>
    <dgm:cxn modelId="{B3510380-FBA5-425B-995D-15A4CAE84016}" type="presParOf" srcId="{53715968-2D48-4F3C-885B-78D81F72613A}" destId="{439A7643-BAD9-42B4-8954-6E8723BC1B6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88798B-0290-49A1-B02E-8BF87C51295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E3FBE9D-0585-4B85-A3CE-339694F5723B}">
      <dgm:prSet/>
      <dgm:spPr/>
      <dgm:t>
        <a:bodyPr/>
        <a:lstStyle/>
        <a:p>
          <a:pPr>
            <a:lnSpc>
              <a:spcPct val="100000"/>
            </a:lnSpc>
          </a:pPr>
          <a:r>
            <a:rPr lang="en-US"/>
            <a:t>Present leading genres (animation, comedy, documentary, drama, foreign, music, sci fi, and sports) in the forefront of marketing initiatives and on user interface platforms to attract more customers. </a:t>
          </a:r>
        </a:p>
      </dgm:t>
    </dgm:pt>
    <dgm:pt modelId="{1CBAC709-34FD-4C17-978A-33191578E229}" type="parTrans" cxnId="{7A7F4FA0-942D-4819-B081-F9BCD85211C7}">
      <dgm:prSet/>
      <dgm:spPr/>
      <dgm:t>
        <a:bodyPr/>
        <a:lstStyle/>
        <a:p>
          <a:endParaRPr lang="en-US"/>
        </a:p>
      </dgm:t>
    </dgm:pt>
    <dgm:pt modelId="{B62C4C23-7445-4161-9B08-B17CB8BBAFF2}" type="sibTrans" cxnId="{7A7F4FA0-942D-4819-B081-F9BCD85211C7}">
      <dgm:prSet/>
      <dgm:spPr/>
      <dgm:t>
        <a:bodyPr/>
        <a:lstStyle/>
        <a:p>
          <a:endParaRPr lang="en-US"/>
        </a:p>
      </dgm:t>
    </dgm:pt>
    <dgm:pt modelId="{3C85D573-CFF7-4336-BC39-BEC637CB3A53}">
      <dgm:prSet/>
      <dgm:spPr/>
      <dgm:t>
        <a:bodyPr/>
        <a:lstStyle/>
        <a:p>
          <a:pPr>
            <a:lnSpc>
              <a:spcPct val="100000"/>
            </a:lnSpc>
          </a:pPr>
          <a:r>
            <a:rPr lang="en-US"/>
            <a:t>Upon providing leading genres, include top titles on home pages. </a:t>
          </a:r>
        </a:p>
      </dgm:t>
    </dgm:pt>
    <dgm:pt modelId="{529A1E74-565A-432F-8FF1-E2048DA8EA0E}" type="parTrans" cxnId="{1BB054A8-AEE4-49B2-81E1-D1E8F85D1C09}">
      <dgm:prSet/>
      <dgm:spPr/>
      <dgm:t>
        <a:bodyPr/>
        <a:lstStyle/>
        <a:p>
          <a:endParaRPr lang="en-US"/>
        </a:p>
      </dgm:t>
    </dgm:pt>
    <dgm:pt modelId="{49DC66E7-E658-4D3C-9AD7-54D0A8DDBFAF}" type="sibTrans" cxnId="{1BB054A8-AEE4-49B2-81E1-D1E8F85D1C09}">
      <dgm:prSet/>
      <dgm:spPr/>
      <dgm:t>
        <a:bodyPr/>
        <a:lstStyle/>
        <a:p>
          <a:endParaRPr lang="en-US"/>
        </a:p>
      </dgm:t>
    </dgm:pt>
    <dgm:pt modelId="{B2AD16EB-4233-4556-BDF3-F4889B3CC857}">
      <dgm:prSet/>
      <dgm:spPr/>
      <dgm:t>
        <a:bodyPr/>
        <a:lstStyle/>
        <a:p>
          <a:pPr>
            <a:lnSpc>
              <a:spcPct val="100000"/>
            </a:lnSpc>
          </a:pPr>
          <a:r>
            <a:rPr lang="en-US"/>
            <a:t>Collaborate with the marketing team to develop promotional codes, discounts, and incentives for regions with little interaction. </a:t>
          </a:r>
        </a:p>
      </dgm:t>
    </dgm:pt>
    <dgm:pt modelId="{1D13A61B-3645-4DE0-AAD6-3DF7A99A8D6E}" type="parTrans" cxnId="{7B16186E-3DFC-4C3B-9D8B-739B0A859250}">
      <dgm:prSet/>
      <dgm:spPr/>
      <dgm:t>
        <a:bodyPr/>
        <a:lstStyle/>
        <a:p>
          <a:endParaRPr lang="en-US"/>
        </a:p>
      </dgm:t>
    </dgm:pt>
    <dgm:pt modelId="{E03E8AEA-18DB-49CF-BAF8-600871CAF7B7}" type="sibTrans" cxnId="{7B16186E-3DFC-4C3B-9D8B-739B0A859250}">
      <dgm:prSet/>
      <dgm:spPr/>
      <dgm:t>
        <a:bodyPr/>
        <a:lstStyle/>
        <a:p>
          <a:endParaRPr lang="en-US"/>
        </a:p>
      </dgm:t>
    </dgm:pt>
    <dgm:pt modelId="{6C04E017-1EF8-448C-BE43-9C3423697CE9}">
      <dgm:prSet/>
      <dgm:spPr/>
      <dgm:t>
        <a:bodyPr/>
        <a:lstStyle/>
        <a:p>
          <a:pPr>
            <a:lnSpc>
              <a:spcPct val="100000"/>
            </a:lnSpc>
          </a:pPr>
          <a:r>
            <a:rPr lang="en-US"/>
            <a:t>Provide family and friend plans to valued customers to widen their network and show appreciation. </a:t>
          </a:r>
        </a:p>
      </dgm:t>
    </dgm:pt>
    <dgm:pt modelId="{8220F9C9-7DC2-418D-9DF4-8043D66512B8}" type="parTrans" cxnId="{CAB554D2-9A58-41F3-AAC9-3B94C51DD199}">
      <dgm:prSet/>
      <dgm:spPr/>
      <dgm:t>
        <a:bodyPr/>
        <a:lstStyle/>
        <a:p>
          <a:endParaRPr lang="en-US"/>
        </a:p>
      </dgm:t>
    </dgm:pt>
    <dgm:pt modelId="{346CB4C0-1500-4D0C-A2E9-A22CAFC16D7F}" type="sibTrans" cxnId="{CAB554D2-9A58-41F3-AAC9-3B94C51DD199}">
      <dgm:prSet/>
      <dgm:spPr/>
      <dgm:t>
        <a:bodyPr/>
        <a:lstStyle/>
        <a:p>
          <a:endParaRPr lang="en-US"/>
        </a:p>
      </dgm:t>
    </dgm:pt>
    <dgm:pt modelId="{A0F51DF6-BD04-42C9-AA31-A44F4CFB70AC}">
      <dgm:prSet/>
      <dgm:spPr/>
      <dgm:t>
        <a:bodyPr/>
        <a:lstStyle/>
        <a:p>
          <a:pPr>
            <a:lnSpc>
              <a:spcPct val="100000"/>
            </a:lnSpc>
          </a:pPr>
          <a:r>
            <a:rPr lang="en-US"/>
            <a:t>Finally, when signing new titles onto the platform, include more titles from genres already leading in revenue. </a:t>
          </a:r>
        </a:p>
      </dgm:t>
    </dgm:pt>
    <dgm:pt modelId="{E62DCEF6-8B2D-41A3-9F5B-EAD2DA758DA4}" type="parTrans" cxnId="{26B66D81-7DA0-43FE-9D10-19B7650BA7B7}">
      <dgm:prSet/>
      <dgm:spPr/>
      <dgm:t>
        <a:bodyPr/>
        <a:lstStyle/>
        <a:p>
          <a:endParaRPr lang="en-US"/>
        </a:p>
      </dgm:t>
    </dgm:pt>
    <dgm:pt modelId="{825A1FBE-5826-49B2-A500-06CD74162630}" type="sibTrans" cxnId="{26B66D81-7DA0-43FE-9D10-19B7650BA7B7}">
      <dgm:prSet/>
      <dgm:spPr/>
      <dgm:t>
        <a:bodyPr/>
        <a:lstStyle/>
        <a:p>
          <a:endParaRPr lang="en-US"/>
        </a:p>
      </dgm:t>
    </dgm:pt>
    <dgm:pt modelId="{B116AC33-00A4-484F-A766-7854206FAC9F}" type="pres">
      <dgm:prSet presAssocID="{0388798B-0290-49A1-B02E-8BF87C512953}" presName="root" presStyleCnt="0">
        <dgm:presLayoutVars>
          <dgm:dir/>
          <dgm:resizeHandles val="exact"/>
        </dgm:presLayoutVars>
      </dgm:prSet>
      <dgm:spPr/>
    </dgm:pt>
    <dgm:pt modelId="{F35A6617-BFE0-45AA-BF91-BA396C405B18}" type="pres">
      <dgm:prSet presAssocID="{DE3FBE9D-0585-4B85-A3CE-339694F5723B}" presName="compNode" presStyleCnt="0"/>
      <dgm:spPr/>
    </dgm:pt>
    <dgm:pt modelId="{CDD01B91-7575-4D4D-AF61-D2E1BF7B85C0}" type="pres">
      <dgm:prSet presAssocID="{DE3FBE9D-0585-4B85-A3CE-339694F5723B}" presName="bgRect" presStyleLbl="bgShp" presStyleIdx="0" presStyleCnt="5"/>
      <dgm:spPr/>
    </dgm:pt>
    <dgm:pt modelId="{4E51C76E-663A-4365-BF4F-079C73C6DD18}" type="pres">
      <dgm:prSet presAssocID="{DE3FBE9D-0585-4B85-A3CE-339694F5723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ma"/>
        </a:ext>
      </dgm:extLst>
    </dgm:pt>
    <dgm:pt modelId="{AAF4C112-57FF-489B-9E70-D3BD4F7519B5}" type="pres">
      <dgm:prSet presAssocID="{DE3FBE9D-0585-4B85-A3CE-339694F5723B}" presName="spaceRect" presStyleCnt="0"/>
      <dgm:spPr/>
    </dgm:pt>
    <dgm:pt modelId="{343A882B-9AE0-41E2-8939-DF531CB69C6C}" type="pres">
      <dgm:prSet presAssocID="{DE3FBE9D-0585-4B85-A3CE-339694F5723B}" presName="parTx" presStyleLbl="revTx" presStyleIdx="0" presStyleCnt="5">
        <dgm:presLayoutVars>
          <dgm:chMax val="0"/>
          <dgm:chPref val="0"/>
        </dgm:presLayoutVars>
      </dgm:prSet>
      <dgm:spPr/>
    </dgm:pt>
    <dgm:pt modelId="{142DF1D7-E22A-47C6-BA17-875647B634E6}" type="pres">
      <dgm:prSet presAssocID="{B62C4C23-7445-4161-9B08-B17CB8BBAFF2}" presName="sibTrans" presStyleCnt="0"/>
      <dgm:spPr/>
    </dgm:pt>
    <dgm:pt modelId="{A71110B5-1AAC-49B0-B28D-9AA0363CE8B9}" type="pres">
      <dgm:prSet presAssocID="{3C85D573-CFF7-4336-BC39-BEC637CB3A53}" presName="compNode" presStyleCnt="0"/>
      <dgm:spPr/>
    </dgm:pt>
    <dgm:pt modelId="{A99C2EFA-A386-41CC-903B-AA5FABE1A6DC}" type="pres">
      <dgm:prSet presAssocID="{3C85D573-CFF7-4336-BC39-BEC637CB3A53}" presName="bgRect" presStyleLbl="bgShp" presStyleIdx="1" presStyleCnt="5"/>
      <dgm:spPr/>
    </dgm:pt>
    <dgm:pt modelId="{FC27A7FB-E8F0-4B8B-9F0B-840678C2EFA8}" type="pres">
      <dgm:prSet presAssocID="{3C85D573-CFF7-4336-BC39-BEC637CB3A5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87C1A32F-CDEC-4344-B4A9-9B6AF1AA47D2}" type="pres">
      <dgm:prSet presAssocID="{3C85D573-CFF7-4336-BC39-BEC637CB3A53}" presName="spaceRect" presStyleCnt="0"/>
      <dgm:spPr/>
    </dgm:pt>
    <dgm:pt modelId="{F71015AD-84B0-47CA-B515-C6C4A99E0859}" type="pres">
      <dgm:prSet presAssocID="{3C85D573-CFF7-4336-BC39-BEC637CB3A53}" presName="parTx" presStyleLbl="revTx" presStyleIdx="1" presStyleCnt="5">
        <dgm:presLayoutVars>
          <dgm:chMax val="0"/>
          <dgm:chPref val="0"/>
        </dgm:presLayoutVars>
      </dgm:prSet>
      <dgm:spPr/>
    </dgm:pt>
    <dgm:pt modelId="{F21B04EA-6C07-4751-A2E3-2CEC31F5B1EF}" type="pres">
      <dgm:prSet presAssocID="{49DC66E7-E658-4D3C-9AD7-54D0A8DDBFAF}" presName="sibTrans" presStyleCnt="0"/>
      <dgm:spPr/>
    </dgm:pt>
    <dgm:pt modelId="{6746F1F6-4C7D-498E-85DE-E474F8B84B67}" type="pres">
      <dgm:prSet presAssocID="{B2AD16EB-4233-4556-BDF3-F4889B3CC857}" presName="compNode" presStyleCnt="0"/>
      <dgm:spPr/>
    </dgm:pt>
    <dgm:pt modelId="{612E5517-5003-4649-9B07-EFAA471D691D}" type="pres">
      <dgm:prSet presAssocID="{B2AD16EB-4233-4556-BDF3-F4889B3CC857}" presName="bgRect" presStyleLbl="bgShp" presStyleIdx="2" presStyleCnt="5"/>
      <dgm:spPr/>
    </dgm:pt>
    <dgm:pt modelId="{2E260360-62B4-4E12-A3F4-DF83A4B281B2}" type="pres">
      <dgm:prSet presAssocID="{B2AD16EB-4233-4556-BDF3-F4889B3CC85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5A0E814E-89A9-44D1-BED2-9E986CC0C5D5}" type="pres">
      <dgm:prSet presAssocID="{B2AD16EB-4233-4556-BDF3-F4889B3CC857}" presName="spaceRect" presStyleCnt="0"/>
      <dgm:spPr/>
    </dgm:pt>
    <dgm:pt modelId="{9C67634D-9206-4AA7-8B66-F48D0DE01CBE}" type="pres">
      <dgm:prSet presAssocID="{B2AD16EB-4233-4556-BDF3-F4889B3CC857}" presName="parTx" presStyleLbl="revTx" presStyleIdx="2" presStyleCnt="5">
        <dgm:presLayoutVars>
          <dgm:chMax val="0"/>
          <dgm:chPref val="0"/>
        </dgm:presLayoutVars>
      </dgm:prSet>
      <dgm:spPr/>
    </dgm:pt>
    <dgm:pt modelId="{0494C96B-DBD7-41D8-8FB4-117BF263C98E}" type="pres">
      <dgm:prSet presAssocID="{E03E8AEA-18DB-49CF-BAF8-600871CAF7B7}" presName="sibTrans" presStyleCnt="0"/>
      <dgm:spPr/>
    </dgm:pt>
    <dgm:pt modelId="{28F5E938-7F31-491F-AC1E-F2B3CCE4DDF7}" type="pres">
      <dgm:prSet presAssocID="{6C04E017-1EF8-448C-BE43-9C3423697CE9}" presName="compNode" presStyleCnt="0"/>
      <dgm:spPr/>
    </dgm:pt>
    <dgm:pt modelId="{416620A3-2183-4CC5-BFB2-E7695922ADAB}" type="pres">
      <dgm:prSet presAssocID="{6C04E017-1EF8-448C-BE43-9C3423697CE9}" presName="bgRect" presStyleLbl="bgShp" presStyleIdx="3" presStyleCnt="5"/>
      <dgm:spPr/>
    </dgm:pt>
    <dgm:pt modelId="{6B83686A-17B6-4CB4-8C06-84F4878126B5}" type="pres">
      <dgm:prSet presAssocID="{6C04E017-1EF8-448C-BE43-9C3423697CE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D34E6915-40B9-432E-80D8-DCD2D92805A7}" type="pres">
      <dgm:prSet presAssocID="{6C04E017-1EF8-448C-BE43-9C3423697CE9}" presName="spaceRect" presStyleCnt="0"/>
      <dgm:spPr/>
    </dgm:pt>
    <dgm:pt modelId="{E23C35B0-D5EB-4C9A-A05C-5136D307B931}" type="pres">
      <dgm:prSet presAssocID="{6C04E017-1EF8-448C-BE43-9C3423697CE9}" presName="parTx" presStyleLbl="revTx" presStyleIdx="3" presStyleCnt="5">
        <dgm:presLayoutVars>
          <dgm:chMax val="0"/>
          <dgm:chPref val="0"/>
        </dgm:presLayoutVars>
      </dgm:prSet>
      <dgm:spPr/>
    </dgm:pt>
    <dgm:pt modelId="{C1EADBF9-EE72-47F3-A95B-926481D63A1E}" type="pres">
      <dgm:prSet presAssocID="{346CB4C0-1500-4D0C-A2E9-A22CAFC16D7F}" presName="sibTrans" presStyleCnt="0"/>
      <dgm:spPr/>
    </dgm:pt>
    <dgm:pt modelId="{6B75368D-1A86-4835-9650-F022782DCCBB}" type="pres">
      <dgm:prSet presAssocID="{A0F51DF6-BD04-42C9-AA31-A44F4CFB70AC}" presName="compNode" presStyleCnt="0"/>
      <dgm:spPr/>
    </dgm:pt>
    <dgm:pt modelId="{8F472967-7A60-42C9-9AAA-E559B35AE946}" type="pres">
      <dgm:prSet presAssocID="{A0F51DF6-BD04-42C9-AA31-A44F4CFB70AC}" presName="bgRect" presStyleLbl="bgShp" presStyleIdx="4" presStyleCnt="5"/>
      <dgm:spPr/>
    </dgm:pt>
    <dgm:pt modelId="{F89B93F3-D4A8-4E8E-8503-9915A257542D}" type="pres">
      <dgm:prSet presAssocID="{A0F51DF6-BD04-42C9-AA31-A44F4CFB70A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lm reel"/>
        </a:ext>
      </dgm:extLst>
    </dgm:pt>
    <dgm:pt modelId="{3D434365-F930-4678-ACD1-7A02F04F39D7}" type="pres">
      <dgm:prSet presAssocID="{A0F51DF6-BD04-42C9-AA31-A44F4CFB70AC}" presName="spaceRect" presStyleCnt="0"/>
      <dgm:spPr/>
    </dgm:pt>
    <dgm:pt modelId="{EA5B442F-1C6B-4AE2-8F80-A50D21B96096}" type="pres">
      <dgm:prSet presAssocID="{A0F51DF6-BD04-42C9-AA31-A44F4CFB70AC}" presName="parTx" presStyleLbl="revTx" presStyleIdx="4" presStyleCnt="5">
        <dgm:presLayoutVars>
          <dgm:chMax val="0"/>
          <dgm:chPref val="0"/>
        </dgm:presLayoutVars>
      </dgm:prSet>
      <dgm:spPr/>
    </dgm:pt>
  </dgm:ptLst>
  <dgm:cxnLst>
    <dgm:cxn modelId="{F12A1F10-C702-48F6-9AE9-A852C1C19168}" type="presOf" srcId="{DE3FBE9D-0585-4B85-A3CE-339694F5723B}" destId="{343A882B-9AE0-41E2-8939-DF531CB69C6C}" srcOrd="0" destOrd="0" presId="urn:microsoft.com/office/officeart/2018/2/layout/IconVerticalSolidList"/>
    <dgm:cxn modelId="{938F0015-650C-4D1C-9079-57EFC3882ADB}" type="presOf" srcId="{0388798B-0290-49A1-B02E-8BF87C512953}" destId="{B116AC33-00A4-484F-A766-7854206FAC9F}" srcOrd="0" destOrd="0" presId="urn:microsoft.com/office/officeart/2018/2/layout/IconVerticalSolidList"/>
    <dgm:cxn modelId="{85EE1527-630E-4328-8A7C-69B1F4CA5CB3}" type="presOf" srcId="{A0F51DF6-BD04-42C9-AA31-A44F4CFB70AC}" destId="{EA5B442F-1C6B-4AE2-8F80-A50D21B96096}" srcOrd="0" destOrd="0" presId="urn:microsoft.com/office/officeart/2018/2/layout/IconVerticalSolidList"/>
    <dgm:cxn modelId="{0867F43D-9ABA-4EC3-9981-A3570DF6E377}" type="presOf" srcId="{6C04E017-1EF8-448C-BE43-9C3423697CE9}" destId="{E23C35B0-D5EB-4C9A-A05C-5136D307B931}" srcOrd="0" destOrd="0" presId="urn:microsoft.com/office/officeart/2018/2/layout/IconVerticalSolidList"/>
    <dgm:cxn modelId="{7B16186E-3DFC-4C3B-9D8B-739B0A859250}" srcId="{0388798B-0290-49A1-B02E-8BF87C512953}" destId="{B2AD16EB-4233-4556-BDF3-F4889B3CC857}" srcOrd="2" destOrd="0" parTransId="{1D13A61B-3645-4DE0-AAD6-3DF7A99A8D6E}" sibTransId="{E03E8AEA-18DB-49CF-BAF8-600871CAF7B7}"/>
    <dgm:cxn modelId="{26B66D81-7DA0-43FE-9D10-19B7650BA7B7}" srcId="{0388798B-0290-49A1-B02E-8BF87C512953}" destId="{A0F51DF6-BD04-42C9-AA31-A44F4CFB70AC}" srcOrd="4" destOrd="0" parTransId="{E62DCEF6-8B2D-41A3-9F5B-EAD2DA758DA4}" sibTransId="{825A1FBE-5826-49B2-A500-06CD74162630}"/>
    <dgm:cxn modelId="{7A7F4FA0-942D-4819-B081-F9BCD85211C7}" srcId="{0388798B-0290-49A1-B02E-8BF87C512953}" destId="{DE3FBE9D-0585-4B85-A3CE-339694F5723B}" srcOrd="0" destOrd="0" parTransId="{1CBAC709-34FD-4C17-978A-33191578E229}" sibTransId="{B62C4C23-7445-4161-9B08-B17CB8BBAFF2}"/>
    <dgm:cxn modelId="{1BB054A8-AEE4-49B2-81E1-D1E8F85D1C09}" srcId="{0388798B-0290-49A1-B02E-8BF87C512953}" destId="{3C85D573-CFF7-4336-BC39-BEC637CB3A53}" srcOrd="1" destOrd="0" parTransId="{529A1E74-565A-432F-8FF1-E2048DA8EA0E}" sibTransId="{49DC66E7-E658-4D3C-9AD7-54D0A8DDBFAF}"/>
    <dgm:cxn modelId="{767FDAD1-49E5-4212-8CF6-CB7CD604D5F6}" type="presOf" srcId="{3C85D573-CFF7-4336-BC39-BEC637CB3A53}" destId="{F71015AD-84B0-47CA-B515-C6C4A99E0859}" srcOrd="0" destOrd="0" presId="urn:microsoft.com/office/officeart/2018/2/layout/IconVerticalSolidList"/>
    <dgm:cxn modelId="{CAB554D2-9A58-41F3-AAC9-3B94C51DD199}" srcId="{0388798B-0290-49A1-B02E-8BF87C512953}" destId="{6C04E017-1EF8-448C-BE43-9C3423697CE9}" srcOrd="3" destOrd="0" parTransId="{8220F9C9-7DC2-418D-9DF4-8043D66512B8}" sibTransId="{346CB4C0-1500-4D0C-A2E9-A22CAFC16D7F}"/>
    <dgm:cxn modelId="{304230F5-26EC-4722-9AAE-CA29A95C32BE}" type="presOf" srcId="{B2AD16EB-4233-4556-BDF3-F4889B3CC857}" destId="{9C67634D-9206-4AA7-8B66-F48D0DE01CBE}" srcOrd="0" destOrd="0" presId="urn:microsoft.com/office/officeart/2018/2/layout/IconVerticalSolidList"/>
    <dgm:cxn modelId="{F67C50FB-7605-4B29-BBF6-2F66D3BB995F}" type="presParOf" srcId="{B116AC33-00A4-484F-A766-7854206FAC9F}" destId="{F35A6617-BFE0-45AA-BF91-BA396C405B18}" srcOrd="0" destOrd="0" presId="urn:microsoft.com/office/officeart/2018/2/layout/IconVerticalSolidList"/>
    <dgm:cxn modelId="{B801B96C-29B4-402A-BE3A-794343709C66}" type="presParOf" srcId="{F35A6617-BFE0-45AA-BF91-BA396C405B18}" destId="{CDD01B91-7575-4D4D-AF61-D2E1BF7B85C0}" srcOrd="0" destOrd="0" presId="urn:microsoft.com/office/officeart/2018/2/layout/IconVerticalSolidList"/>
    <dgm:cxn modelId="{522D27FB-936B-4E9F-A9D8-2DB6A296CD24}" type="presParOf" srcId="{F35A6617-BFE0-45AA-BF91-BA396C405B18}" destId="{4E51C76E-663A-4365-BF4F-079C73C6DD18}" srcOrd="1" destOrd="0" presId="urn:microsoft.com/office/officeart/2018/2/layout/IconVerticalSolidList"/>
    <dgm:cxn modelId="{3D16CB6B-BE46-4B38-9BB3-4A3F6D959EF9}" type="presParOf" srcId="{F35A6617-BFE0-45AA-BF91-BA396C405B18}" destId="{AAF4C112-57FF-489B-9E70-D3BD4F7519B5}" srcOrd="2" destOrd="0" presId="urn:microsoft.com/office/officeart/2018/2/layout/IconVerticalSolidList"/>
    <dgm:cxn modelId="{B1BF23F0-2608-480B-B0B6-E32E039450AE}" type="presParOf" srcId="{F35A6617-BFE0-45AA-BF91-BA396C405B18}" destId="{343A882B-9AE0-41E2-8939-DF531CB69C6C}" srcOrd="3" destOrd="0" presId="urn:microsoft.com/office/officeart/2018/2/layout/IconVerticalSolidList"/>
    <dgm:cxn modelId="{93AD05C7-ACFA-403E-BBAE-49A08EE295B3}" type="presParOf" srcId="{B116AC33-00A4-484F-A766-7854206FAC9F}" destId="{142DF1D7-E22A-47C6-BA17-875647B634E6}" srcOrd="1" destOrd="0" presId="urn:microsoft.com/office/officeart/2018/2/layout/IconVerticalSolidList"/>
    <dgm:cxn modelId="{08DA8DD2-6F11-4D04-BF08-96DD6EE9CED8}" type="presParOf" srcId="{B116AC33-00A4-484F-A766-7854206FAC9F}" destId="{A71110B5-1AAC-49B0-B28D-9AA0363CE8B9}" srcOrd="2" destOrd="0" presId="urn:microsoft.com/office/officeart/2018/2/layout/IconVerticalSolidList"/>
    <dgm:cxn modelId="{B26385DE-970E-4E29-A1D0-012106E35349}" type="presParOf" srcId="{A71110B5-1AAC-49B0-B28D-9AA0363CE8B9}" destId="{A99C2EFA-A386-41CC-903B-AA5FABE1A6DC}" srcOrd="0" destOrd="0" presId="urn:microsoft.com/office/officeart/2018/2/layout/IconVerticalSolidList"/>
    <dgm:cxn modelId="{CBC3990E-7240-4A51-87FD-D4CCDCCA7932}" type="presParOf" srcId="{A71110B5-1AAC-49B0-B28D-9AA0363CE8B9}" destId="{FC27A7FB-E8F0-4B8B-9F0B-840678C2EFA8}" srcOrd="1" destOrd="0" presId="urn:microsoft.com/office/officeart/2018/2/layout/IconVerticalSolidList"/>
    <dgm:cxn modelId="{952D554B-AA5A-4218-8769-797CBD272441}" type="presParOf" srcId="{A71110B5-1AAC-49B0-B28D-9AA0363CE8B9}" destId="{87C1A32F-CDEC-4344-B4A9-9B6AF1AA47D2}" srcOrd="2" destOrd="0" presId="urn:microsoft.com/office/officeart/2018/2/layout/IconVerticalSolidList"/>
    <dgm:cxn modelId="{2A8CA8F1-E64B-49DF-BF4A-9F948F6DE08D}" type="presParOf" srcId="{A71110B5-1AAC-49B0-B28D-9AA0363CE8B9}" destId="{F71015AD-84B0-47CA-B515-C6C4A99E0859}" srcOrd="3" destOrd="0" presId="urn:microsoft.com/office/officeart/2018/2/layout/IconVerticalSolidList"/>
    <dgm:cxn modelId="{D56AD0B7-DF76-4A64-81C2-FF5EF736F028}" type="presParOf" srcId="{B116AC33-00A4-484F-A766-7854206FAC9F}" destId="{F21B04EA-6C07-4751-A2E3-2CEC31F5B1EF}" srcOrd="3" destOrd="0" presId="urn:microsoft.com/office/officeart/2018/2/layout/IconVerticalSolidList"/>
    <dgm:cxn modelId="{4373F2EC-ED08-41E2-AEAE-100BDE7D5B5B}" type="presParOf" srcId="{B116AC33-00A4-484F-A766-7854206FAC9F}" destId="{6746F1F6-4C7D-498E-85DE-E474F8B84B67}" srcOrd="4" destOrd="0" presId="urn:microsoft.com/office/officeart/2018/2/layout/IconVerticalSolidList"/>
    <dgm:cxn modelId="{6A48DCE3-E3C3-40D0-A97E-4CF6F27F34FF}" type="presParOf" srcId="{6746F1F6-4C7D-498E-85DE-E474F8B84B67}" destId="{612E5517-5003-4649-9B07-EFAA471D691D}" srcOrd="0" destOrd="0" presId="urn:microsoft.com/office/officeart/2018/2/layout/IconVerticalSolidList"/>
    <dgm:cxn modelId="{418F3653-1A6B-47AF-96FF-1EEDB261B2AC}" type="presParOf" srcId="{6746F1F6-4C7D-498E-85DE-E474F8B84B67}" destId="{2E260360-62B4-4E12-A3F4-DF83A4B281B2}" srcOrd="1" destOrd="0" presId="urn:microsoft.com/office/officeart/2018/2/layout/IconVerticalSolidList"/>
    <dgm:cxn modelId="{5BAAE39E-8672-4D57-9BB8-28158649E477}" type="presParOf" srcId="{6746F1F6-4C7D-498E-85DE-E474F8B84B67}" destId="{5A0E814E-89A9-44D1-BED2-9E986CC0C5D5}" srcOrd="2" destOrd="0" presId="urn:microsoft.com/office/officeart/2018/2/layout/IconVerticalSolidList"/>
    <dgm:cxn modelId="{09A9A966-A9F5-4D95-8C82-AC0D84D653B5}" type="presParOf" srcId="{6746F1F6-4C7D-498E-85DE-E474F8B84B67}" destId="{9C67634D-9206-4AA7-8B66-F48D0DE01CBE}" srcOrd="3" destOrd="0" presId="urn:microsoft.com/office/officeart/2018/2/layout/IconVerticalSolidList"/>
    <dgm:cxn modelId="{A94682C5-51CB-4B5D-BD58-CF7C0BAB763E}" type="presParOf" srcId="{B116AC33-00A4-484F-A766-7854206FAC9F}" destId="{0494C96B-DBD7-41D8-8FB4-117BF263C98E}" srcOrd="5" destOrd="0" presId="urn:microsoft.com/office/officeart/2018/2/layout/IconVerticalSolidList"/>
    <dgm:cxn modelId="{17575FC4-BF35-46BD-B58F-367897354800}" type="presParOf" srcId="{B116AC33-00A4-484F-A766-7854206FAC9F}" destId="{28F5E938-7F31-491F-AC1E-F2B3CCE4DDF7}" srcOrd="6" destOrd="0" presId="urn:microsoft.com/office/officeart/2018/2/layout/IconVerticalSolidList"/>
    <dgm:cxn modelId="{07E2E5BB-F7F2-42E9-B71C-AB4856F35276}" type="presParOf" srcId="{28F5E938-7F31-491F-AC1E-F2B3CCE4DDF7}" destId="{416620A3-2183-4CC5-BFB2-E7695922ADAB}" srcOrd="0" destOrd="0" presId="urn:microsoft.com/office/officeart/2018/2/layout/IconVerticalSolidList"/>
    <dgm:cxn modelId="{7FEBC8CF-337C-48FF-AFD3-23539D8BE601}" type="presParOf" srcId="{28F5E938-7F31-491F-AC1E-F2B3CCE4DDF7}" destId="{6B83686A-17B6-4CB4-8C06-84F4878126B5}" srcOrd="1" destOrd="0" presId="urn:microsoft.com/office/officeart/2018/2/layout/IconVerticalSolidList"/>
    <dgm:cxn modelId="{E59411A7-A6C9-488F-B3A0-237576E3E9FF}" type="presParOf" srcId="{28F5E938-7F31-491F-AC1E-F2B3CCE4DDF7}" destId="{D34E6915-40B9-432E-80D8-DCD2D92805A7}" srcOrd="2" destOrd="0" presId="urn:microsoft.com/office/officeart/2018/2/layout/IconVerticalSolidList"/>
    <dgm:cxn modelId="{474AF819-DD83-4C6F-9F51-CD220CABC233}" type="presParOf" srcId="{28F5E938-7F31-491F-AC1E-F2B3CCE4DDF7}" destId="{E23C35B0-D5EB-4C9A-A05C-5136D307B931}" srcOrd="3" destOrd="0" presId="urn:microsoft.com/office/officeart/2018/2/layout/IconVerticalSolidList"/>
    <dgm:cxn modelId="{F124C14B-E5BE-44C8-8EB5-FEBCB6A89122}" type="presParOf" srcId="{B116AC33-00A4-484F-A766-7854206FAC9F}" destId="{C1EADBF9-EE72-47F3-A95B-926481D63A1E}" srcOrd="7" destOrd="0" presId="urn:microsoft.com/office/officeart/2018/2/layout/IconVerticalSolidList"/>
    <dgm:cxn modelId="{6D657121-2FAD-4F92-AF45-034D73CA6DB2}" type="presParOf" srcId="{B116AC33-00A4-484F-A766-7854206FAC9F}" destId="{6B75368D-1A86-4835-9650-F022782DCCBB}" srcOrd="8" destOrd="0" presId="urn:microsoft.com/office/officeart/2018/2/layout/IconVerticalSolidList"/>
    <dgm:cxn modelId="{13EC4E2C-AD82-4B55-95FD-10B3B7A48B9F}" type="presParOf" srcId="{6B75368D-1A86-4835-9650-F022782DCCBB}" destId="{8F472967-7A60-42C9-9AAA-E559B35AE946}" srcOrd="0" destOrd="0" presId="urn:microsoft.com/office/officeart/2018/2/layout/IconVerticalSolidList"/>
    <dgm:cxn modelId="{C2C70799-C963-445B-ADF2-78B3344C1E07}" type="presParOf" srcId="{6B75368D-1A86-4835-9650-F022782DCCBB}" destId="{F89B93F3-D4A8-4E8E-8503-9915A257542D}" srcOrd="1" destOrd="0" presId="urn:microsoft.com/office/officeart/2018/2/layout/IconVerticalSolidList"/>
    <dgm:cxn modelId="{E0BDD855-DA91-4D33-87DB-0401E51DECC3}" type="presParOf" srcId="{6B75368D-1A86-4835-9650-F022782DCCBB}" destId="{3D434365-F930-4678-ACD1-7A02F04F39D7}" srcOrd="2" destOrd="0" presId="urn:microsoft.com/office/officeart/2018/2/layout/IconVerticalSolidList"/>
    <dgm:cxn modelId="{DB346527-3796-4E3A-8328-9E0473DDBE6D}" type="presParOf" srcId="{6B75368D-1A86-4835-9650-F022782DCCBB}" destId="{EA5B442F-1C6B-4AE2-8F80-A50D21B960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2E2B0-9205-496A-BE9B-28F23326781C}">
      <dsp:nvSpPr>
        <dsp:cNvPr id="0" name=""/>
        <dsp:cNvSpPr/>
      </dsp:nvSpPr>
      <dsp:spPr>
        <a:xfrm>
          <a:off x="2602336" y="5725"/>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E08C9-72CD-45FB-8C5B-EB37B117CA4E}">
      <dsp:nvSpPr>
        <dsp:cNvPr id="0" name=""/>
        <dsp:cNvSpPr/>
      </dsp:nvSpPr>
      <dsp:spPr>
        <a:xfrm>
          <a:off x="3019148" y="422537"/>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30A0DC-B597-4B98-9450-F5F51DEDC82D}">
      <dsp:nvSpPr>
        <dsp:cNvPr id="0" name=""/>
        <dsp:cNvSpPr/>
      </dsp:nvSpPr>
      <dsp:spPr>
        <a:xfrm>
          <a:off x="1333607" y="2570725"/>
          <a:ext cx="4493270" cy="161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err="1"/>
            <a:t>Rockbuster</a:t>
          </a:r>
          <a:r>
            <a:rPr lang="en-US" sz="1600" kern="1200" dirty="0"/>
            <a:t> Stealth is a leading movie rental platform transitioning to a primarily online streaming service. Due to business motions in this direction, along with international alterations in film and video intake, an analysis on customer participation has been run. </a:t>
          </a:r>
        </a:p>
      </dsp:txBody>
      <dsp:txXfrm>
        <a:off x="1333607" y="2570725"/>
        <a:ext cx="4493270" cy="1616354"/>
      </dsp:txXfrm>
    </dsp:sp>
    <dsp:sp modelId="{50FCCC8A-D335-433E-9075-839AAB61BF22}">
      <dsp:nvSpPr>
        <dsp:cNvPr id="0" name=""/>
        <dsp:cNvSpPr/>
      </dsp:nvSpPr>
      <dsp:spPr>
        <a:xfrm>
          <a:off x="7013190" y="5725"/>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0682A-8D81-4E64-83F7-3CA5242AE86B}">
      <dsp:nvSpPr>
        <dsp:cNvPr id="0" name=""/>
        <dsp:cNvSpPr/>
      </dsp:nvSpPr>
      <dsp:spPr>
        <a:xfrm>
          <a:off x="7430003" y="422537"/>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4060E-EDB4-4371-863E-154575349EA0}">
      <dsp:nvSpPr>
        <dsp:cNvPr id="0" name=""/>
        <dsp:cNvSpPr/>
      </dsp:nvSpPr>
      <dsp:spPr>
        <a:xfrm>
          <a:off x="6387971" y="2570725"/>
          <a:ext cx="3206250" cy="161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By considering involvement regarding international regions, film genres, and other diagnostics, our goal is to increase revenue for </a:t>
          </a:r>
          <a:r>
            <a:rPr lang="en-US" sz="1600" kern="1200" dirty="0" err="1"/>
            <a:t>Rockbuster</a:t>
          </a:r>
          <a:r>
            <a:rPr lang="en-US" sz="1600" kern="1200" dirty="0"/>
            <a:t> Stealth and satisfy new as well as dedicated customers. </a:t>
          </a:r>
        </a:p>
      </dsp:txBody>
      <dsp:txXfrm>
        <a:off x="6387971" y="2570725"/>
        <a:ext cx="3206250" cy="1616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A32EA-F0E0-41F5-BB5F-8E4003A27ECF}">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39B560-9DC6-414D-80BB-42FC1DA9D2B5}">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Which movies contributed to the most revenue gain? </a:t>
          </a:r>
        </a:p>
      </dsp:txBody>
      <dsp:txXfrm>
        <a:off x="333914" y="2276522"/>
        <a:ext cx="1800000" cy="720000"/>
      </dsp:txXfrm>
    </dsp:sp>
    <dsp:sp modelId="{F150BB20-FF78-42BE-B5B9-4E01BC380FF2}">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DF22BB-A4EF-44C7-B8C1-05840E010EB8}">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What was the average rental duration? </a:t>
          </a:r>
        </a:p>
      </dsp:txBody>
      <dsp:txXfrm>
        <a:off x="2448914" y="2276522"/>
        <a:ext cx="1800000" cy="720000"/>
      </dsp:txXfrm>
    </dsp:sp>
    <dsp:sp modelId="{FFB3A751-F04A-4943-AE58-7BD6E7663ED1}">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7D9B90-DB1C-4E27-AC3C-0AA978770913}">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Where are Rockbuster customers located in? </a:t>
          </a:r>
        </a:p>
      </dsp:txBody>
      <dsp:txXfrm>
        <a:off x="4563914" y="2276522"/>
        <a:ext cx="1800000" cy="720000"/>
      </dsp:txXfrm>
    </dsp:sp>
    <dsp:sp modelId="{7889D8B1-FF13-44FE-BA2F-61334F955A05}">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0973F9-877F-4DA1-9BE6-D75CFED0F003}">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Who are lifetime value customers, and where are they based? </a:t>
          </a:r>
        </a:p>
      </dsp:txBody>
      <dsp:txXfrm>
        <a:off x="6678914" y="2276522"/>
        <a:ext cx="1800000" cy="720000"/>
      </dsp:txXfrm>
    </dsp:sp>
    <dsp:sp modelId="{BA8E5F43-5CC1-4883-A92E-2CDA5D3D57D2}">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9A7643-BAD9-42B4-8954-6E8723BC1B6C}">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Do sales figures vary between geographic regions? </a:t>
          </a:r>
        </a:p>
      </dsp:txBody>
      <dsp:txXfrm>
        <a:off x="8793914" y="227652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01B91-7575-4D4D-AF61-D2E1BF7B85C0}">
      <dsp:nvSpPr>
        <dsp:cNvPr id="0" name=""/>
        <dsp:cNvSpPr/>
      </dsp:nvSpPr>
      <dsp:spPr>
        <a:xfrm>
          <a:off x="0" y="3318"/>
          <a:ext cx="10744200" cy="7067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1C76E-663A-4365-BF4F-079C73C6DD18}">
      <dsp:nvSpPr>
        <dsp:cNvPr id="0" name=""/>
        <dsp:cNvSpPr/>
      </dsp:nvSpPr>
      <dsp:spPr>
        <a:xfrm>
          <a:off x="213800" y="162343"/>
          <a:ext cx="388729" cy="3887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3A882B-9AE0-41E2-8939-DF531CB69C6C}">
      <dsp:nvSpPr>
        <dsp:cNvPr id="0" name=""/>
        <dsp:cNvSpPr/>
      </dsp:nvSpPr>
      <dsp:spPr>
        <a:xfrm>
          <a:off x="816331" y="3318"/>
          <a:ext cx="9927868" cy="7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01" tIns="74801" rIns="74801" bIns="74801" numCol="1" spcCol="1270" anchor="ctr" anchorCtr="0">
          <a:noAutofit/>
        </a:bodyPr>
        <a:lstStyle/>
        <a:p>
          <a:pPr marL="0" lvl="0" indent="0" algn="l" defTabSz="755650">
            <a:lnSpc>
              <a:spcPct val="100000"/>
            </a:lnSpc>
            <a:spcBef>
              <a:spcPct val="0"/>
            </a:spcBef>
            <a:spcAft>
              <a:spcPct val="35000"/>
            </a:spcAft>
            <a:buNone/>
          </a:pPr>
          <a:r>
            <a:rPr lang="en-US" sz="1700" kern="1200"/>
            <a:t>Present leading genres (animation, comedy, documentary, drama, foreign, music, sci fi, and sports) in the forefront of marketing initiatives and on user interface platforms to attract more customers. </a:t>
          </a:r>
        </a:p>
      </dsp:txBody>
      <dsp:txXfrm>
        <a:off x="816331" y="3318"/>
        <a:ext cx="9927868" cy="706780"/>
      </dsp:txXfrm>
    </dsp:sp>
    <dsp:sp modelId="{A99C2EFA-A386-41CC-903B-AA5FABE1A6DC}">
      <dsp:nvSpPr>
        <dsp:cNvPr id="0" name=""/>
        <dsp:cNvSpPr/>
      </dsp:nvSpPr>
      <dsp:spPr>
        <a:xfrm>
          <a:off x="0" y="886793"/>
          <a:ext cx="10744200" cy="7067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27A7FB-E8F0-4B8B-9F0B-840678C2EFA8}">
      <dsp:nvSpPr>
        <dsp:cNvPr id="0" name=""/>
        <dsp:cNvSpPr/>
      </dsp:nvSpPr>
      <dsp:spPr>
        <a:xfrm>
          <a:off x="213800" y="1045818"/>
          <a:ext cx="388729" cy="3887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1015AD-84B0-47CA-B515-C6C4A99E0859}">
      <dsp:nvSpPr>
        <dsp:cNvPr id="0" name=""/>
        <dsp:cNvSpPr/>
      </dsp:nvSpPr>
      <dsp:spPr>
        <a:xfrm>
          <a:off x="816331" y="886793"/>
          <a:ext cx="9927868" cy="7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01" tIns="74801" rIns="74801" bIns="74801" numCol="1" spcCol="1270" anchor="ctr" anchorCtr="0">
          <a:noAutofit/>
        </a:bodyPr>
        <a:lstStyle/>
        <a:p>
          <a:pPr marL="0" lvl="0" indent="0" algn="l" defTabSz="755650">
            <a:lnSpc>
              <a:spcPct val="100000"/>
            </a:lnSpc>
            <a:spcBef>
              <a:spcPct val="0"/>
            </a:spcBef>
            <a:spcAft>
              <a:spcPct val="35000"/>
            </a:spcAft>
            <a:buNone/>
          </a:pPr>
          <a:r>
            <a:rPr lang="en-US" sz="1700" kern="1200"/>
            <a:t>Upon providing leading genres, include top titles on home pages. </a:t>
          </a:r>
        </a:p>
      </dsp:txBody>
      <dsp:txXfrm>
        <a:off x="816331" y="886793"/>
        <a:ext cx="9927868" cy="706780"/>
      </dsp:txXfrm>
    </dsp:sp>
    <dsp:sp modelId="{612E5517-5003-4649-9B07-EFAA471D691D}">
      <dsp:nvSpPr>
        <dsp:cNvPr id="0" name=""/>
        <dsp:cNvSpPr/>
      </dsp:nvSpPr>
      <dsp:spPr>
        <a:xfrm>
          <a:off x="0" y="1770268"/>
          <a:ext cx="10744200" cy="7067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260360-62B4-4E12-A3F4-DF83A4B281B2}">
      <dsp:nvSpPr>
        <dsp:cNvPr id="0" name=""/>
        <dsp:cNvSpPr/>
      </dsp:nvSpPr>
      <dsp:spPr>
        <a:xfrm>
          <a:off x="213800" y="1929293"/>
          <a:ext cx="388729" cy="3887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67634D-9206-4AA7-8B66-F48D0DE01CBE}">
      <dsp:nvSpPr>
        <dsp:cNvPr id="0" name=""/>
        <dsp:cNvSpPr/>
      </dsp:nvSpPr>
      <dsp:spPr>
        <a:xfrm>
          <a:off x="816331" y="1770268"/>
          <a:ext cx="9927868" cy="7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01" tIns="74801" rIns="74801" bIns="74801" numCol="1" spcCol="1270" anchor="ctr" anchorCtr="0">
          <a:noAutofit/>
        </a:bodyPr>
        <a:lstStyle/>
        <a:p>
          <a:pPr marL="0" lvl="0" indent="0" algn="l" defTabSz="755650">
            <a:lnSpc>
              <a:spcPct val="100000"/>
            </a:lnSpc>
            <a:spcBef>
              <a:spcPct val="0"/>
            </a:spcBef>
            <a:spcAft>
              <a:spcPct val="35000"/>
            </a:spcAft>
            <a:buNone/>
          </a:pPr>
          <a:r>
            <a:rPr lang="en-US" sz="1700" kern="1200"/>
            <a:t>Collaborate with the marketing team to develop promotional codes, discounts, and incentives for regions with little interaction. </a:t>
          </a:r>
        </a:p>
      </dsp:txBody>
      <dsp:txXfrm>
        <a:off x="816331" y="1770268"/>
        <a:ext cx="9927868" cy="706780"/>
      </dsp:txXfrm>
    </dsp:sp>
    <dsp:sp modelId="{416620A3-2183-4CC5-BFB2-E7695922ADAB}">
      <dsp:nvSpPr>
        <dsp:cNvPr id="0" name=""/>
        <dsp:cNvSpPr/>
      </dsp:nvSpPr>
      <dsp:spPr>
        <a:xfrm>
          <a:off x="0" y="2653743"/>
          <a:ext cx="10744200" cy="7067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83686A-17B6-4CB4-8C06-84F4878126B5}">
      <dsp:nvSpPr>
        <dsp:cNvPr id="0" name=""/>
        <dsp:cNvSpPr/>
      </dsp:nvSpPr>
      <dsp:spPr>
        <a:xfrm>
          <a:off x="213800" y="2812769"/>
          <a:ext cx="388729" cy="3887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3C35B0-D5EB-4C9A-A05C-5136D307B931}">
      <dsp:nvSpPr>
        <dsp:cNvPr id="0" name=""/>
        <dsp:cNvSpPr/>
      </dsp:nvSpPr>
      <dsp:spPr>
        <a:xfrm>
          <a:off x="816331" y="2653743"/>
          <a:ext cx="9927868" cy="7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01" tIns="74801" rIns="74801" bIns="74801" numCol="1" spcCol="1270" anchor="ctr" anchorCtr="0">
          <a:noAutofit/>
        </a:bodyPr>
        <a:lstStyle/>
        <a:p>
          <a:pPr marL="0" lvl="0" indent="0" algn="l" defTabSz="755650">
            <a:lnSpc>
              <a:spcPct val="100000"/>
            </a:lnSpc>
            <a:spcBef>
              <a:spcPct val="0"/>
            </a:spcBef>
            <a:spcAft>
              <a:spcPct val="35000"/>
            </a:spcAft>
            <a:buNone/>
          </a:pPr>
          <a:r>
            <a:rPr lang="en-US" sz="1700" kern="1200"/>
            <a:t>Provide family and friend plans to valued customers to widen their network and show appreciation. </a:t>
          </a:r>
        </a:p>
      </dsp:txBody>
      <dsp:txXfrm>
        <a:off x="816331" y="2653743"/>
        <a:ext cx="9927868" cy="706780"/>
      </dsp:txXfrm>
    </dsp:sp>
    <dsp:sp modelId="{8F472967-7A60-42C9-9AAA-E559B35AE946}">
      <dsp:nvSpPr>
        <dsp:cNvPr id="0" name=""/>
        <dsp:cNvSpPr/>
      </dsp:nvSpPr>
      <dsp:spPr>
        <a:xfrm>
          <a:off x="0" y="3537218"/>
          <a:ext cx="10744200" cy="7067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9B93F3-D4A8-4E8E-8503-9915A257542D}">
      <dsp:nvSpPr>
        <dsp:cNvPr id="0" name=""/>
        <dsp:cNvSpPr/>
      </dsp:nvSpPr>
      <dsp:spPr>
        <a:xfrm>
          <a:off x="213800" y="3696244"/>
          <a:ext cx="388729" cy="3887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5B442F-1C6B-4AE2-8F80-A50D21B96096}">
      <dsp:nvSpPr>
        <dsp:cNvPr id="0" name=""/>
        <dsp:cNvSpPr/>
      </dsp:nvSpPr>
      <dsp:spPr>
        <a:xfrm>
          <a:off x="816331" y="3537218"/>
          <a:ext cx="9927868" cy="7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01" tIns="74801" rIns="74801" bIns="74801" numCol="1" spcCol="1270" anchor="ctr" anchorCtr="0">
          <a:noAutofit/>
        </a:bodyPr>
        <a:lstStyle/>
        <a:p>
          <a:pPr marL="0" lvl="0" indent="0" algn="l" defTabSz="755650">
            <a:lnSpc>
              <a:spcPct val="100000"/>
            </a:lnSpc>
            <a:spcBef>
              <a:spcPct val="0"/>
            </a:spcBef>
            <a:spcAft>
              <a:spcPct val="35000"/>
            </a:spcAft>
            <a:buNone/>
          </a:pPr>
          <a:r>
            <a:rPr lang="en-US" sz="1700" kern="1200"/>
            <a:t>Finally, when signing new titles onto the platform, include more titles from genres already leading in revenue. </a:t>
          </a:r>
        </a:p>
      </dsp:txBody>
      <dsp:txXfrm>
        <a:off x="816331" y="3537218"/>
        <a:ext cx="9927868" cy="70678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3E2D6-3864-46CB-9598-1699A9E57021}" type="datetimeFigureOut">
              <a:rPr lang="en-US" smtClean="0"/>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E222F-A959-4E21-866A-3C41ED964E9C}" type="slidenum">
              <a:rPr lang="en-US" smtClean="0"/>
              <a:t>‹#›</a:t>
            </a:fld>
            <a:endParaRPr lang="en-US"/>
          </a:p>
        </p:txBody>
      </p:sp>
    </p:spTree>
    <p:extLst>
      <p:ext uri="{BB962C8B-B14F-4D97-AF65-F5344CB8AC3E}">
        <p14:creationId xmlns:p14="http://schemas.microsoft.com/office/powerpoint/2010/main" val="1043395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48435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00394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09470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7584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89014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53415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86519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5199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23744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40823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01520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16220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91030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D1C14C-A143-42F5-B247-D0E800131009}" type="datetimeFigureOut">
              <a:rPr lang="en-US" smtClean="0"/>
              <a:t>10/24/2023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79732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D1C14C-A143-42F5-B247-D0E800131009}" type="datetimeFigureOut">
              <a:rPr lang="en-US" smtClean="0"/>
              <a:t>10/24/2023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83756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527112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5606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10/24/2023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10/24/2023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10/24/2023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10/24/2023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10/24/2023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10/24/2023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10/24/2023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10/24/2023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D1C14C-A143-42F5-B247-D0E800131009}" type="datetimeFigureOut">
              <a:rPr lang="en-US" smtClean="0"/>
              <a:t>10/24/2023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6169263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26C6-0FCD-E00A-E22F-94C416C40669}"/>
              </a:ext>
            </a:extLst>
          </p:cNvPr>
          <p:cNvSpPr>
            <a:spLocks noGrp="1"/>
          </p:cNvSpPr>
          <p:nvPr>
            <p:ph type="ctrTitle"/>
          </p:nvPr>
        </p:nvSpPr>
        <p:spPr>
          <a:xfrm>
            <a:off x="1169125" y="2920878"/>
            <a:ext cx="5853227" cy="2992576"/>
          </a:xfrm>
        </p:spPr>
        <p:txBody>
          <a:bodyPr anchor="t">
            <a:normAutofit/>
          </a:bodyPr>
          <a:lstStyle/>
          <a:p>
            <a:pPr algn="l"/>
            <a:r>
              <a:rPr lang="en-US" sz="4800" i="1" dirty="0" err="1">
                <a:solidFill>
                  <a:srgbClr val="FFFFFF"/>
                </a:solidFill>
                <a:latin typeface="Broadway" panose="04040905080B02020502" pitchFamily="82" charset="0"/>
              </a:rPr>
              <a:t>Rockbuster</a:t>
            </a:r>
            <a:r>
              <a:rPr lang="en-US" sz="4800" i="1" dirty="0">
                <a:solidFill>
                  <a:srgbClr val="FFFFFF"/>
                </a:solidFill>
                <a:latin typeface="Broadway" panose="04040905080B02020502" pitchFamily="82" charset="0"/>
              </a:rPr>
              <a:t> Stealth</a:t>
            </a:r>
            <a:br>
              <a:rPr lang="en-US" sz="4800" i="1" dirty="0">
                <a:solidFill>
                  <a:srgbClr val="FFFFFF"/>
                </a:solidFill>
                <a:latin typeface="Broadway" panose="04040905080B02020502" pitchFamily="82" charset="0"/>
              </a:rPr>
            </a:br>
            <a:br>
              <a:rPr lang="en-US" sz="4800" i="1" dirty="0">
                <a:solidFill>
                  <a:srgbClr val="FFFFFF"/>
                </a:solidFill>
                <a:latin typeface="Broadway" panose="04040905080B02020502" pitchFamily="82" charset="0"/>
              </a:rPr>
            </a:br>
            <a:r>
              <a:rPr lang="en-US" sz="2400" dirty="0">
                <a:solidFill>
                  <a:srgbClr val="FFFFFF"/>
                </a:solidFill>
                <a:latin typeface="Bierstadt" panose="020F0502020204030204" pitchFamily="34" charset="0"/>
              </a:rPr>
              <a:t>Sarah </a:t>
            </a:r>
            <a:r>
              <a:rPr lang="en-US" sz="2400" dirty="0" err="1">
                <a:solidFill>
                  <a:srgbClr val="FFFFFF"/>
                </a:solidFill>
                <a:latin typeface="Bierstadt" panose="020F0502020204030204" pitchFamily="34" charset="0"/>
              </a:rPr>
              <a:t>Lisovich</a:t>
            </a:r>
            <a:endParaRPr lang="en-US" sz="4800" i="1" dirty="0">
              <a:solidFill>
                <a:srgbClr val="FFFFFF"/>
              </a:solidFill>
              <a:latin typeface="Broadway" panose="04040905080B02020502" pitchFamily="82" charset="0"/>
            </a:endParaRPr>
          </a:p>
        </p:txBody>
      </p:sp>
      <p:sp>
        <p:nvSpPr>
          <p:cNvPr id="3" name="Subtitle 2">
            <a:extLst>
              <a:ext uri="{FF2B5EF4-FFF2-40B4-BE49-F238E27FC236}">
                <a16:creationId xmlns:a16="http://schemas.microsoft.com/office/drawing/2014/main" id="{316332A0-091F-55C8-572F-DE481AA2AE5B}"/>
              </a:ext>
            </a:extLst>
          </p:cNvPr>
          <p:cNvSpPr>
            <a:spLocks noGrp="1"/>
          </p:cNvSpPr>
          <p:nvPr>
            <p:ph type="subTitle" idx="1"/>
          </p:nvPr>
        </p:nvSpPr>
        <p:spPr>
          <a:xfrm>
            <a:off x="1221364" y="1017038"/>
            <a:ext cx="5091282" cy="1248274"/>
          </a:xfrm>
        </p:spPr>
        <p:txBody>
          <a:bodyPr anchor="b">
            <a:normAutofit/>
          </a:bodyPr>
          <a:lstStyle/>
          <a:p>
            <a:pPr algn="l"/>
            <a:r>
              <a:rPr lang="en-US">
                <a:solidFill>
                  <a:srgbClr val="FFFFFF"/>
                </a:solidFill>
                <a:latin typeface="Aptos" panose="020B0004020202020204" pitchFamily="34" charset="0"/>
              </a:rPr>
              <a:t>Strategy &amp; Analysis</a:t>
            </a:r>
          </a:p>
        </p:txBody>
      </p:sp>
      <p:pic>
        <p:nvPicPr>
          <p:cNvPr id="5" name="Picture 4">
            <a:extLst>
              <a:ext uri="{FF2B5EF4-FFF2-40B4-BE49-F238E27FC236}">
                <a16:creationId xmlns:a16="http://schemas.microsoft.com/office/drawing/2014/main" id="{54C3720F-1D81-6918-7379-1CDB6690E546}"/>
              </a:ext>
            </a:extLst>
          </p:cNvPr>
          <p:cNvPicPr>
            <a:picLocks noChangeAspect="1"/>
          </p:cNvPicPr>
          <p:nvPr/>
        </p:nvPicPr>
        <p:blipFill rotWithShape="1">
          <a:blip r:embed="rId2"/>
          <a:srcRect l="31370" r="38739"/>
          <a:stretch/>
        </p:blipFill>
        <p:spPr>
          <a:xfrm>
            <a:off x="8104092" y="10"/>
            <a:ext cx="4099858" cy="6857990"/>
          </a:xfrm>
          <a:prstGeom prst="rect">
            <a:avLst/>
          </a:prstGeom>
        </p:spPr>
      </p:pic>
    </p:spTree>
    <p:extLst>
      <p:ext uri="{BB962C8B-B14F-4D97-AF65-F5344CB8AC3E}">
        <p14:creationId xmlns:p14="http://schemas.microsoft.com/office/powerpoint/2010/main" val="100413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op Titles of Top Genres">
            <a:extLst>
              <a:ext uri="{FF2B5EF4-FFF2-40B4-BE49-F238E27FC236}">
                <a16:creationId xmlns:a16="http://schemas.microsoft.com/office/drawing/2014/main" id="{C395BACA-38E1-47F4-A615-0BE207EE6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6" y="727788"/>
            <a:ext cx="10363200" cy="5935980"/>
          </a:xfrm>
          <a:prstGeom prst="rect">
            <a:avLst/>
          </a:prstGeom>
        </p:spPr>
      </p:pic>
      <p:sp>
        <p:nvSpPr>
          <p:cNvPr id="3" name="TextBox 2">
            <a:extLst>
              <a:ext uri="{FF2B5EF4-FFF2-40B4-BE49-F238E27FC236}">
                <a16:creationId xmlns:a16="http://schemas.microsoft.com/office/drawing/2014/main" id="{D0878D78-E180-8ABD-A22F-45215D893FBB}"/>
              </a:ext>
            </a:extLst>
          </p:cNvPr>
          <p:cNvSpPr txBox="1"/>
          <p:nvPr/>
        </p:nvSpPr>
        <p:spPr>
          <a:xfrm>
            <a:off x="0" y="615821"/>
            <a:ext cx="7539133" cy="584775"/>
          </a:xfrm>
          <a:prstGeom prst="rect">
            <a:avLst/>
          </a:prstGeom>
          <a:noFill/>
        </p:spPr>
        <p:txBody>
          <a:bodyPr wrap="square" rtlCol="0">
            <a:spAutoFit/>
          </a:bodyPr>
          <a:lstStyle/>
          <a:p>
            <a:r>
              <a:rPr lang="en-US" sz="3200" dirty="0">
                <a:highlight>
                  <a:srgbClr val="FFFF00"/>
                </a:highlight>
                <a:latin typeface="Elephant Pro" panose="00000500000000000000" pitchFamily="2" charset="0"/>
              </a:rPr>
              <a:t>Top Titles Within Top Genres</a:t>
            </a:r>
          </a:p>
        </p:txBody>
      </p:sp>
      <p:sp>
        <p:nvSpPr>
          <p:cNvPr id="5" name="Rectangle 4">
            <a:extLst>
              <a:ext uri="{FF2B5EF4-FFF2-40B4-BE49-F238E27FC236}">
                <a16:creationId xmlns:a16="http://schemas.microsoft.com/office/drawing/2014/main" id="{658BFACF-5393-BC5F-D5A6-6E85018B5866}"/>
              </a:ext>
            </a:extLst>
          </p:cNvPr>
          <p:cNvSpPr/>
          <p:nvPr/>
        </p:nvSpPr>
        <p:spPr>
          <a:xfrm>
            <a:off x="9106678" y="3153747"/>
            <a:ext cx="2724538" cy="342433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A6BAD24-C3D4-9387-84C6-FFB765C14931}"/>
              </a:ext>
            </a:extLst>
          </p:cNvPr>
          <p:cNvSpPr txBox="1"/>
          <p:nvPr/>
        </p:nvSpPr>
        <p:spPr>
          <a:xfrm>
            <a:off x="9103566" y="3172409"/>
            <a:ext cx="2724539" cy="3416320"/>
          </a:xfrm>
          <a:prstGeom prst="rect">
            <a:avLst/>
          </a:prstGeom>
          <a:noFill/>
        </p:spPr>
        <p:txBody>
          <a:bodyPr wrap="square" rtlCol="0">
            <a:spAutoFit/>
          </a:bodyPr>
          <a:lstStyle/>
          <a:p>
            <a:r>
              <a:rPr lang="en-US" dirty="0"/>
              <a:t>Further insights can be drawn from the leading movies from the leading genres. Because genres are a common way of filtering films for users, are there commonalities between these categories which could strengthen future licensure or increase cost on the following films and their likes? </a:t>
            </a:r>
          </a:p>
        </p:txBody>
      </p:sp>
    </p:spTree>
    <p:extLst>
      <p:ext uri="{BB962C8B-B14F-4D97-AF65-F5344CB8AC3E}">
        <p14:creationId xmlns:p14="http://schemas.microsoft.com/office/powerpoint/2010/main" val="257999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D4E68339-1B90-44F9-BCC4-4600A6E24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9E205-D746-A004-7E25-9BB20957CA0A}"/>
              </a:ext>
            </a:extLst>
          </p:cNvPr>
          <p:cNvSpPr>
            <a:spLocks noGrp="1"/>
          </p:cNvSpPr>
          <p:nvPr>
            <p:ph type="title"/>
          </p:nvPr>
        </p:nvSpPr>
        <p:spPr>
          <a:xfrm>
            <a:off x="2236436" y="0"/>
            <a:ext cx="7716078" cy="924339"/>
          </a:xfrm>
        </p:spPr>
        <p:txBody>
          <a:bodyPr vert="horz" lIns="91440" tIns="45720" rIns="91440" bIns="45720" rtlCol="0" anchor="b">
            <a:normAutofit/>
          </a:bodyPr>
          <a:lstStyle/>
          <a:p>
            <a:pPr algn="ctr"/>
            <a:r>
              <a:rPr lang="en-US" sz="5200" kern="1200">
                <a:solidFill>
                  <a:schemeClr val="tx1"/>
                </a:solidFill>
                <a:highlight>
                  <a:srgbClr val="FFFF00"/>
                </a:highlight>
                <a:latin typeface="+mj-lt"/>
                <a:ea typeface="+mj-ea"/>
                <a:cs typeface="+mj-cs"/>
              </a:rPr>
              <a:t>Recommendations</a:t>
            </a:r>
            <a:endParaRPr lang="en-US" sz="5200" kern="1200" dirty="0">
              <a:solidFill>
                <a:schemeClr val="tx1"/>
              </a:solidFill>
              <a:highlight>
                <a:srgbClr val="FFFF00"/>
              </a:highlight>
              <a:latin typeface="+mj-lt"/>
              <a:ea typeface="+mj-ea"/>
              <a:cs typeface="+mj-cs"/>
            </a:endParaRPr>
          </a:p>
        </p:txBody>
      </p:sp>
      <p:graphicFrame>
        <p:nvGraphicFramePr>
          <p:cNvPr id="20" name="TextBox 2">
            <a:extLst>
              <a:ext uri="{FF2B5EF4-FFF2-40B4-BE49-F238E27FC236}">
                <a16:creationId xmlns:a16="http://schemas.microsoft.com/office/drawing/2014/main" id="{6A5FE5E0-9079-A720-3698-D104D7F19E5C}"/>
              </a:ext>
            </a:extLst>
          </p:cNvPr>
          <p:cNvGraphicFramePr/>
          <p:nvPr/>
        </p:nvGraphicFramePr>
        <p:xfrm>
          <a:off x="795130" y="1262269"/>
          <a:ext cx="10744200"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670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07DB44-A47F-95C4-4EDB-B3DC2E7C2DFF}"/>
              </a:ext>
            </a:extLst>
          </p:cNvPr>
          <p:cNvSpPr>
            <a:spLocks noGrp="1"/>
          </p:cNvSpPr>
          <p:nvPr>
            <p:ph type="title"/>
          </p:nvPr>
        </p:nvSpPr>
        <p:spPr>
          <a:xfrm>
            <a:off x="4331107" y="349112"/>
            <a:ext cx="10044023" cy="877729"/>
          </a:xfrm>
        </p:spPr>
        <p:txBody>
          <a:bodyPr anchor="ctr">
            <a:normAutofit/>
          </a:bodyPr>
          <a:lstStyle/>
          <a:p>
            <a:r>
              <a:rPr lang="en-US" sz="4000" dirty="0">
                <a:solidFill>
                  <a:srgbClr val="FFFFFF"/>
                </a:solidFill>
                <a:latin typeface="Elephant Pro" panose="020F0502020204030204" pitchFamily="2" charset="0"/>
              </a:rPr>
              <a:t>Introduction</a:t>
            </a:r>
          </a:p>
        </p:txBody>
      </p:sp>
      <p:graphicFrame>
        <p:nvGraphicFramePr>
          <p:cNvPr id="7" name="Content Placeholder 2">
            <a:extLst>
              <a:ext uri="{FF2B5EF4-FFF2-40B4-BE49-F238E27FC236}">
                <a16:creationId xmlns:a16="http://schemas.microsoft.com/office/drawing/2014/main" id="{9CA33B54-5E8E-067B-4AD0-A9999CF5AA74}"/>
              </a:ext>
            </a:extLst>
          </p:cNvPr>
          <p:cNvGraphicFramePr>
            <a:graphicFrameLocks noGrp="1"/>
          </p:cNvGraphicFramePr>
          <p:nvPr>
            <p:ph idx="1"/>
            <p:extLst>
              <p:ext uri="{D42A27DB-BD31-4B8C-83A1-F6EECF244321}">
                <p14:modId xmlns:p14="http://schemas.microsoft.com/office/powerpoint/2010/main" val="338226321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472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089B73-73EC-DD21-D6C4-932452ECA68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Elephant Pro" panose="00000500000000000000" pitchFamily="2" charset="0"/>
              </a:rPr>
              <a:t>Business Questions</a:t>
            </a:r>
          </a:p>
        </p:txBody>
      </p:sp>
      <p:graphicFrame>
        <p:nvGraphicFramePr>
          <p:cNvPr id="5" name="Content Placeholder 2">
            <a:extLst>
              <a:ext uri="{FF2B5EF4-FFF2-40B4-BE49-F238E27FC236}">
                <a16:creationId xmlns:a16="http://schemas.microsoft.com/office/drawing/2014/main" id="{B63491FF-B8CB-4E2E-BCAA-4665A7F7D635}"/>
              </a:ext>
            </a:extLst>
          </p:cNvPr>
          <p:cNvGraphicFramePr>
            <a:graphicFrameLocks noGrp="1"/>
          </p:cNvGraphicFramePr>
          <p:nvPr>
            <p:ph idx="1"/>
            <p:extLst>
              <p:ext uri="{D42A27DB-BD31-4B8C-83A1-F6EECF244321}">
                <p14:modId xmlns:p14="http://schemas.microsoft.com/office/powerpoint/2010/main" val="250384895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039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C199-884D-E47A-A7AD-248328234CFE}"/>
              </a:ext>
            </a:extLst>
          </p:cNvPr>
          <p:cNvSpPr>
            <a:spLocks noGrp="1"/>
          </p:cNvSpPr>
          <p:nvPr>
            <p:ph type="title"/>
          </p:nvPr>
        </p:nvSpPr>
        <p:spPr>
          <a:xfrm>
            <a:off x="838200" y="459048"/>
            <a:ext cx="10515600" cy="1325563"/>
          </a:xfrm>
        </p:spPr>
        <p:txBody>
          <a:bodyPr/>
          <a:lstStyle/>
          <a:p>
            <a:pPr algn="ctr"/>
            <a:r>
              <a:rPr lang="en-US" dirty="0">
                <a:latin typeface="Elephant Pro" panose="00000500000000000000" pitchFamily="2" charset="0"/>
              </a:rPr>
              <a:t>Average Content Rental &amp; Mode</a:t>
            </a:r>
          </a:p>
        </p:txBody>
      </p:sp>
      <p:graphicFrame>
        <p:nvGraphicFramePr>
          <p:cNvPr id="5" name="Table 5">
            <a:extLst>
              <a:ext uri="{FF2B5EF4-FFF2-40B4-BE49-F238E27FC236}">
                <a16:creationId xmlns:a16="http://schemas.microsoft.com/office/drawing/2014/main" id="{0B9F34E4-99ED-0224-C9E4-1EE050AED9D6}"/>
              </a:ext>
            </a:extLst>
          </p:cNvPr>
          <p:cNvGraphicFramePr>
            <a:graphicFrameLocks noGrp="1"/>
          </p:cNvGraphicFramePr>
          <p:nvPr>
            <p:ph sz="half" idx="1"/>
            <p:extLst>
              <p:ext uri="{D42A27DB-BD31-4B8C-83A1-F6EECF244321}">
                <p14:modId xmlns:p14="http://schemas.microsoft.com/office/powerpoint/2010/main" val="2550994883"/>
              </p:ext>
            </p:extLst>
          </p:nvPr>
        </p:nvGraphicFramePr>
        <p:xfrm>
          <a:off x="3215173" y="1731712"/>
          <a:ext cx="5674568" cy="2392680"/>
        </p:xfrm>
        <a:graphic>
          <a:graphicData uri="http://schemas.openxmlformats.org/drawingml/2006/table">
            <a:tbl>
              <a:tblPr firstRow="1" bandRow="1">
                <a:tableStyleId>{00A15C55-8517-42AA-B614-E9B94910E393}</a:tableStyleId>
              </a:tblPr>
              <a:tblGrid>
                <a:gridCol w="1418642">
                  <a:extLst>
                    <a:ext uri="{9D8B030D-6E8A-4147-A177-3AD203B41FA5}">
                      <a16:colId xmlns:a16="http://schemas.microsoft.com/office/drawing/2014/main" val="4003406592"/>
                    </a:ext>
                  </a:extLst>
                </a:gridCol>
                <a:gridCol w="1418642">
                  <a:extLst>
                    <a:ext uri="{9D8B030D-6E8A-4147-A177-3AD203B41FA5}">
                      <a16:colId xmlns:a16="http://schemas.microsoft.com/office/drawing/2014/main" val="3168486257"/>
                    </a:ext>
                  </a:extLst>
                </a:gridCol>
                <a:gridCol w="1418642">
                  <a:extLst>
                    <a:ext uri="{9D8B030D-6E8A-4147-A177-3AD203B41FA5}">
                      <a16:colId xmlns:a16="http://schemas.microsoft.com/office/drawing/2014/main" val="3997019186"/>
                    </a:ext>
                  </a:extLst>
                </a:gridCol>
                <a:gridCol w="1418642">
                  <a:extLst>
                    <a:ext uri="{9D8B030D-6E8A-4147-A177-3AD203B41FA5}">
                      <a16:colId xmlns:a16="http://schemas.microsoft.com/office/drawing/2014/main" val="1629910027"/>
                    </a:ext>
                  </a:extLst>
                </a:gridCol>
              </a:tblGrid>
              <a:tr h="370840">
                <a:tc>
                  <a:txBody>
                    <a:bodyPr/>
                    <a:lstStyle/>
                    <a:p>
                      <a:endParaRPr lang="en-US"/>
                    </a:p>
                  </a:txBody>
                  <a:tcPr/>
                </a:tc>
                <a:tc>
                  <a:txBody>
                    <a:bodyPr/>
                    <a:lstStyle/>
                    <a:p>
                      <a:r>
                        <a:rPr lang="en-US" dirty="0"/>
                        <a:t>Min</a:t>
                      </a:r>
                    </a:p>
                  </a:txBody>
                  <a:tcPr/>
                </a:tc>
                <a:tc>
                  <a:txBody>
                    <a:bodyPr/>
                    <a:lstStyle/>
                    <a:p>
                      <a:r>
                        <a:rPr lang="en-US" dirty="0"/>
                        <a:t>Max</a:t>
                      </a:r>
                    </a:p>
                  </a:txBody>
                  <a:tcPr/>
                </a:tc>
                <a:tc>
                  <a:txBody>
                    <a:bodyPr/>
                    <a:lstStyle/>
                    <a:p>
                      <a:r>
                        <a:rPr lang="en-US" dirty="0"/>
                        <a:t>Avg</a:t>
                      </a:r>
                    </a:p>
                  </a:txBody>
                  <a:tcPr/>
                </a:tc>
                <a:extLst>
                  <a:ext uri="{0D108BD9-81ED-4DB2-BD59-A6C34878D82A}">
                    <a16:rowId xmlns:a16="http://schemas.microsoft.com/office/drawing/2014/main" val="2264523185"/>
                  </a:ext>
                </a:extLst>
              </a:tr>
              <a:tr h="370840">
                <a:tc>
                  <a:txBody>
                    <a:bodyPr/>
                    <a:lstStyle/>
                    <a:p>
                      <a:r>
                        <a:rPr lang="en-US" dirty="0"/>
                        <a:t>Rental duration</a:t>
                      </a:r>
                    </a:p>
                  </a:txBody>
                  <a:tcPr/>
                </a:tc>
                <a:tc>
                  <a:txBody>
                    <a:bodyPr/>
                    <a:lstStyle/>
                    <a:p>
                      <a:pPr algn="r" fontAlgn="b"/>
                      <a:r>
                        <a:rPr lang="en-US" sz="1800" b="0" i="0" u="none" strike="noStrike" dirty="0">
                          <a:solidFill>
                            <a:srgbClr val="000000"/>
                          </a:solidFill>
                          <a:effectLst/>
                          <a:latin typeface="Calibri" panose="020F0502020204030204" pitchFamily="34" charset="0"/>
                        </a:rPr>
                        <a:t>3</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4.985</a:t>
                      </a:r>
                    </a:p>
                  </a:txBody>
                  <a:tcPr marL="7620" marR="7620" marT="7620" marB="0" anchor="b"/>
                </a:tc>
                <a:extLst>
                  <a:ext uri="{0D108BD9-81ED-4DB2-BD59-A6C34878D82A}">
                    <a16:rowId xmlns:a16="http://schemas.microsoft.com/office/drawing/2014/main" val="4120237609"/>
                  </a:ext>
                </a:extLst>
              </a:tr>
              <a:tr h="370840">
                <a:tc>
                  <a:txBody>
                    <a:bodyPr/>
                    <a:lstStyle/>
                    <a:p>
                      <a:r>
                        <a:rPr lang="en-US" dirty="0"/>
                        <a:t>Rental rate</a:t>
                      </a:r>
                    </a:p>
                  </a:txBody>
                  <a:tcPr/>
                </a:tc>
                <a:tc>
                  <a:txBody>
                    <a:bodyPr/>
                    <a:lstStyle/>
                    <a:p>
                      <a:pPr algn="r" fontAlgn="b"/>
                      <a:r>
                        <a:rPr lang="en-US" sz="1800" b="0" i="0" u="none" strike="noStrike" dirty="0">
                          <a:solidFill>
                            <a:srgbClr val="000000"/>
                          </a:solidFill>
                          <a:effectLst/>
                          <a:latin typeface="Calibri" panose="020F0502020204030204" pitchFamily="34" charset="0"/>
                        </a:rPr>
                        <a:t>0.99</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4.99</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2.98</a:t>
                      </a:r>
                    </a:p>
                  </a:txBody>
                  <a:tcPr marL="7620" marR="7620" marT="7620" marB="0" anchor="b"/>
                </a:tc>
                <a:extLst>
                  <a:ext uri="{0D108BD9-81ED-4DB2-BD59-A6C34878D82A}">
                    <a16:rowId xmlns:a16="http://schemas.microsoft.com/office/drawing/2014/main" val="70540004"/>
                  </a:ext>
                </a:extLst>
              </a:tr>
              <a:tr h="370840">
                <a:tc>
                  <a:txBody>
                    <a:bodyPr/>
                    <a:lstStyle/>
                    <a:p>
                      <a:r>
                        <a:rPr lang="en-US" dirty="0"/>
                        <a:t>Movie length</a:t>
                      </a:r>
                    </a:p>
                  </a:txBody>
                  <a:tcPr/>
                </a:tc>
                <a:tc>
                  <a:txBody>
                    <a:bodyPr/>
                    <a:lstStyle/>
                    <a:p>
                      <a:pPr algn="r" fontAlgn="b"/>
                      <a:r>
                        <a:rPr lang="en-US" sz="1800" b="0" i="0" u="none" strike="noStrike" dirty="0">
                          <a:solidFill>
                            <a:srgbClr val="000000"/>
                          </a:solidFill>
                          <a:effectLst/>
                          <a:latin typeface="Calibri" panose="020F0502020204030204" pitchFamily="34" charset="0"/>
                        </a:rPr>
                        <a:t>46</a:t>
                      </a:r>
                    </a:p>
                  </a:txBody>
                  <a:tcPr marL="7620" marR="7620" marT="7620" marB="0" anchor="b"/>
                </a:tc>
                <a:tc>
                  <a:txBody>
                    <a:bodyPr/>
                    <a:lstStyle/>
                    <a:p>
                      <a:pPr algn="r" fontAlgn="b"/>
                      <a:r>
                        <a:rPr lang="en-US" sz="1800" b="0" i="0" u="none" strike="noStrike">
                          <a:solidFill>
                            <a:srgbClr val="000000"/>
                          </a:solidFill>
                          <a:effectLst/>
                          <a:latin typeface="Calibri" panose="020F0502020204030204" pitchFamily="34" charset="0"/>
                        </a:rPr>
                        <a:t>185</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115.272</a:t>
                      </a:r>
                    </a:p>
                  </a:txBody>
                  <a:tcPr marL="7620" marR="7620" marT="7620" marB="0" anchor="b"/>
                </a:tc>
                <a:extLst>
                  <a:ext uri="{0D108BD9-81ED-4DB2-BD59-A6C34878D82A}">
                    <a16:rowId xmlns:a16="http://schemas.microsoft.com/office/drawing/2014/main" val="581453477"/>
                  </a:ext>
                </a:extLst>
              </a:tr>
              <a:tr h="370840">
                <a:tc>
                  <a:txBody>
                    <a:bodyPr/>
                    <a:lstStyle/>
                    <a:p>
                      <a:r>
                        <a:rPr lang="en-US" dirty="0"/>
                        <a:t>Replacement cost</a:t>
                      </a:r>
                    </a:p>
                  </a:txBody>
                  <a:tcPr/>
                </a:tc>
                <a:tc>
                  <a:txBody>
                    <a:bodyPr/>
                    <a:lstStyle/>
                    <a:p>
                      <a:pPr algn="r" fontAlgn="b"/>
                      <a:r>
                        <a:rPr lang="en-US" sz="1800" b="0" i="0" u="none" strike="noStrike" dirty="0">
                          <a:solidFill>
                            <a:srgbClr val="000000"/>
                          </a:solidFill>
                          <a:effectLst/>
                          <a:latin typeface="Calibri" panose="020F0502020204030204" pitchFamily="34" charset="0"/>
                        </a:rPr>
                        <a:t>9.99</a:t>
                      </a:r>
                    </a:p>
                  </a:txBody>
                  <a:tcPr marL="7620" marR="7620" marT="7620" marB="0" anchor="b"/>
                </a:tc>
                <a:tc>
                  <a:txBody>
                    <a:bodyPr/>
                    <a:lstStyle/>
                    <a:p>
                      <a:pPr algn="r" fontAlgn="b"/>
                      <a:r>
                        <a:rPr lang="en-US" sz="1800" b="0" i="0" u="none" strike="noStrike">
                          <a:solidFill>
                            <a:srgbClr val="000000"/>
                          </a:solidFill>
                          <a:effectLst/>
                          <a:latin typeface="Calibri" panose="020F0502020204030204" pitchFamily="34" charset="0"/>
                        </a:rPr>
                        <a:t>29.99</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19.984</a:t>
                      </a:r>
                    </a:p>
                  </a:txBody>
                  <a:tcPr marL="7620" marR="7620" marT="7620" marB="0" anchor="b"/>
                </a:tc>
                <a:extLst>
                  <a:ext uri="{0D108BD9-81ED-4DB2-BD59-A6C34878D82A}">
                    <a16:rowId xmlns:a16="http://schemas.microsoft.com/office/drawing/2014/main" val="2804748107"/>
                  </a:ext>
                </a:extLst>
              </a:tr>
            </a:tbl>
          </a:graphicData>
        </a:graphic>
      </p:graphicFrame>
      <p:graphicFrame>
        <p:nvGraphicFramePr>
          <p:cNvPr id="6" name="Table 6">
            <a:extLst>
              <a:ext uri="{FF2B5EF4-FFF2-40B4-BE49-F238E27FC236}">
                <a16:creationId xmlns:a16="http://schemas.microsoft.com/office/drawing/2014/main" id="{AE60DE29-EE23-2CCA-B860-55509EB16275}"/>
              </a:ext>
            </a:extLst>
          </p:cNvPr>
          <p:cNvGraphicFramePr>
            <a:graphicFrameLocks noGrp="1"/>
          </p:cNvGraphicFramePr>
          <p:nvPr>
            <p:ph sz="half" idx="2"/>
            <p:extLst>
              <p:ext uri="{D42A27DB-BD31-4B8C-83A1-F6EECF244321}">
                <p14:modId xmlns:p14="http://schemas.microsoft.com/office/powerpoint/2010/main" val="3436671553"/>
              </p:ext>
            </p:extLst>
          </p:nvPr>
        </p:nvGraphicFramePr>
        <p:xfrm>
          <a:off x="3215173" y="4487234"/>
          <a:ext cx="5761654" cy="741680"/>
        </p:xfrm>
        <a:graphic>
          <a:graphicData uri="http://schemas.openxmlformats.org/drawingml/2006/table">
            <a:tbl>
              <a:tblPr firstRow="1" bandRow="1">
                <a:tableStyleId>{5C22544A-7EE6-4342-B048-85BDC9FD1C3A}</a:tableStyleId>
              </a:tblPr>
              <a:tblGrid>
                <a:gridCol w="2113385">
                  <a:extLst>
                    <a:ext uri="{9D8B030D-6E8A-4147-A177-3AD203B41FA5}">
                      <a16:colId xmlns:a16="http://schemas.microsoft.com/office/drawing/2014/main" val="3492664300"/>
                    </a:ext>
                  </a:extLst>
                </a:gridCol>
                <a:gridCol w="2116998">
                  <a:extLst>
                    <a:ext uri="{9D8B030D-6E8A-4147-A177-3AD203B41FA5}">
                      <a16:colId xmlns:a16="http://schemas.microsoft.com/office/drawing/2014/main" val="363806409"/>
                    </a:ext>
                  </a:extLst>
                </a:gridCol>
                <a:gridCol w="1531271">
                  <a:extLst>
                    <a:ext uri="{9D8B030D-6E8A-4147-A177-3AD203B41FA5}">
                      <a16:colId xmlns:a16="http://schemas.microsoft.com/office/drawing/2014/main" val="2337447491"/>
                    </a:ext>
                  </a:extLst>
                </a:gridCol>
              </a:tblGrid>
              <a:tr h="370840">
                <a:tc>
                  <a:txBody>
                    <a:bodyPr/>
                    <a:lstStyle/>
                    <a:p>
                      <a:r>
                        <a:rPr lang="en-US" dirty="0"/>
                        <a:t>Title Mode</a:t>
                      </a:r>
                    </a:p>
                  </a:txBody>
                  <a:tcPr/>
                </a:tc>
                <a:tc>
                  <a:txBody>
                    <a:bodyPr/>
                    <a:lstStyle/>
                    <a:p>
                      <a:r>
                        <a:rPr lang="en-US" dirty="0"/>
                        <a:t>Release Year Mode</a:t>
                      </a:r>
                    </a:p>
                  </a:txBody>
                  <a:tcPr/>
                </a:tc>
                <a:tc>
                  <a:txBody>
                    <a:bodyPr/>
                    <a:lstStyle/>
                    <a:p>
                      <a:r>
                        <a:rPr lang="en-US" dirty="0"/>
                        <a:t>Rating Mode</a:t>
                      </a:r>
                    </a:p>
                  </a:txBody>
                  <a:tcPr/>
                </a:tc>
                <a:extLst>
                  <a:ext uri="{0D108BD9-81ED-4DB2-BD59-A6C34878D82A}">
                    <a16:rowId xmlns:a16="http://schemas.microsoft.com/office/drawing/2014/main" val="2774463263"/>
                  </a:ext>
                </a:extLst>
              </a:tr>
              <a:tr h="370840">
                <a:tc>
                  <a:txBody>
                    <a:bodyPr/>
                    <a:lstStyle/>
                    <a:p>
                      <a:r>
                        <a:rPr lang="en-US" dirty="0"/>
                        <a:t>Academy Dinosaur</a:t>
                      </a:r>
                    </a:p>
                  </a:txBody>
                  <a:tcPr/>
                </a:tc>
                <a:tc>
                  <a:txBody>
                    <a:bodyPr/>
                    <a:lstStyle/>
                    <a:p>
                      <a:r>
                        <a:rPr lang="en-US" dirty="0"/>
                        <a:t>2006</a:t>
                      </a:r>
                    </a:p>
                  </a:txBody>
                  <a:tcPr/>
                </a:tc>
                <a:tc>
                  <a:txBody>
                    <a:bodyPr/>
                    <a:lstStyle/>
                    <a:p>
                      <a:r>
                        <a:rPr lang="en-US" dirty="0"/>
                        <a:t>PG-13</a:t>
                      </a:r>
                    </a:p>
                  </a:txBody>
                  <a:tcPr/>
                </a:tc>
                <a:extLst>
                  <a:ext uri="{0D108BD9-81ED-4DB2-BD59-A6C34878D82A}">
                    <a16:rowId xmlns:a16="http://schemas.microsoft.com/office/drawing/2014/main" val="3396133852"/>
                  </a:ext>
                </a:extLst>
              </a:tr>
            </a:tbl>
          </a:graphicData>
        </a:graphic>
      </p:graphicFrame>
      <p:sp>
        <p:nvSpPr>
          <p:cNvPr id="7" name="TextBox 6">
            <a:extLst>
              <a:ext uri="{FF2B5EF4-FFF2-40B4-BE49-F238E27FC236}">
                <a16:creationId xmlns:a16="http://schemas.microsoft.com/office/drawing/2014/main" id="{70D321E6-6491-EC4A-66BF-2A8BF4806528}"/>
              </a:ext>
            </a:extLst>
          </p:cNvPr>
          <p:cNvSpPr txBox="1"/>
          <p:nvPr/>
        </p:nvSpPr>
        <p:spPr>
          <a:xfrm>
            <a:off x="1212980" y="5561045"/>
            <a:ext cx="9766040" cy="369332"/>
          </a:xfrm>
          <a:prstGeom prst="rect">
            <a:avLst/>
          </a:prstGeom>
          <a:noFill/>
        </p:spPr>
        <p:txBody>
          <a:bodyPr wrap="square" rtlCol="0">
            <a:spAutoFit/>
          </a:bodyPr>
          <a:lstStyle/>
          <a:p>
            <a:r>
              <a:rPr lang="en-US" dirty="0"/>
              <a:t>The following tables contain the descriptive statistics for the film table as well as the mode table. </a:t>
            </a:r>
          </a:p>
        </p:txBody>
      </p:sp>
    </p:spTree>
    <p:extLst>
      <p:ext uri="{BB962C8B-B14F-4D97-AF65-F5344CB8AC3E}">
        <p14:creationId xmlns:p14="http://schemas.microsoft.com/office/powerpoint/2010/main" val="112117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Sheet 4">
            <a:extLst>
              <a:ext uri="{FF2B5EF4-FFF2-40B4-BE49-F238E27FC236}">
                <a16:creationId xmlns:a16="http://schemas.microsoft.com/office/drawing/2014/main" id="{49400738-9E59-4B9C-B054-1AF1BA70A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1171839"/>
            <a:ext cx="10880573" cy="2556934"/>
          </a:xfrm>
          <a:prstGeom prst="rect">
            <a:avLst/>
          </a:prstGeom>
        </p:spPr>
      </p:pic>
      <p:sp>
        <p:nvSpPr>
          <p:cNvPr id="4" name="TextBox 3">
            <a:extLst>
              <a:ext uri="{FF2B5EF4-FFF2-40B4-BE49-F238E27FC236}">
                <a16:creationId xmlns:a16="http://schemas.microsoft.com/office/drawing/2014/main" id="{84C6B8DE-69AF-5690-C6DF-DB902CD06AA1}"/>
              </a:ext>
            </a:extLst>
          </p:cNvPr>
          <p:cNvSpPr txBox="1"/>
          <p:nvPr/>
        </p:nvSpPr>
        <p:spPr>
          <a:xfrm>
            <a:off x="1604865" y="3968803"/>
            <a:ext cx="84451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215.75 was the total amount paid for </a:t>
            </a:r>
            <a:r>
              <a:rPr lang="en-US" i="1" dirty="0"/>
              <a:t>Telegraph Voyage. </a:t>
            </a:r>
            <a:r>
              <a:rPr lang="en-US" dirty="0"/>
              <a:t>The following titles include the films that received the greatest total amount paid. </a:t>
            </a:r>
          </a:p>
          <a:p>
            <a:pPr marL="285750" indent="-285750">
              <a:buFont typeface="Arial" panose="020B0604020202020204" pitchFamily="34" charset="0"/>
              <a:buChar char="•"/>
            </a:pPr>
            <a:r>
              <a:rPr lang="en-US" dirty="0"/>
              <a:t>While the top five genres include Animation, Comedy, Drama, Sci-Fi, and Sports, select Documentary, Foreign, and Music films made the top ranks concerning revenue. </a:t>
            </a:r>
          </a:p>
        </p:txBody>
      </p:sp>
      <p:sp>
        <p:nvSpPr>
          <p:cNvPr id="5" name="TextBox 4">
            <a:extLst>
              <a:ext uri="{FF2B5EF4-FFF2-40B4-BE49-F238E27FC236}">
                <a16:creationId xmlns:a16="http://schemas.microsoft.com/office/drawing/2014/main" id="{95E9917F-E9F4-AFE7-3ACE-DB01E09E2FF5}"/>
              </a:ext>
            </a:extLst>
          </p:cNvPr>
          <p:cNvSpPr txBox="1"/>
          <p:nvPr/>
        </p:nvSpPr>
        <p:spPr>
          <a:xfrm>
            <a:off x="6575997" y="1285079"/>
            <a:ext cx="3474028" cy="584775"/>
          </a:xfrm>
          <a:prstGeom prst="rect">
            <a:avLst/>
          </a:prstGeom>
          <a:noFill/>
        </p:spPr>
        <p:txBody>
          <a:bodyPr wrap="none" rtlCol="0">
            <a:spAutoFit/>
          </a:bodyPr>
          <a:lstStyle/>
          <a:p>
            <a:r>
              <a:rPr lang="en-US" sz="3200" dirty="0">
                <a:latin typeface="Elephant Pro" panose="00000500000000000000" pitchFamily="2" charset="0"/>
              </a:rPr>
              <a:t>Top Ten Movies</a:t>
            </a:r>
          </a:p>
        </p:txBody>
      </p:sp>
    </p:spTree>
    <p:extLst>
      <p:ext uri="{BB962C8B-B14F-4D97-AF65-F5344CB8AC3E}">
        <p14:creationId xmlns:p14="http://schemas.microsoft.com/office/powerpoint/2010/main" val="306085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BA5D1FBC-F92B-491D-87D3-691002FD1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31" y="543413"/>
            <a:ext cx="11868538" cy="5400184"/>
          </a:xfrm>
          <a:prstGeom prst="rect">
            <a:avLst/>
          </a:prstGeom>
        </p:spPr>
      </p:pic>
      <p:sp>
        <p:nvSpPr>
          <p:cNvPr id="3" name="TextBox 2">
            <a:extLst>
              <a:ext uri="{FF2B5EF4-FFF2-40B4-BE49-F238E27FC236}">
                <a16:creationId xmlns:a16="http://schemas.microsoft.com/office/drawing/2014/main" id="{62A3E24D-8D10-5F3D-591D-308AEC778DFA}"/>
              </a:ext>
            </a:extLst>
          </p:cNvPr>
          <p:cNvSpPr txBox="1"/>
          <p:nvPr/>
        </p:nvSpPr>
        <p:spPr>
          <a:xfrm>
            <a:off x="74643" y="275882"/>
            <a:ext cx="11759681" cy="584775"/>
          </a:xfrm>
          <a:prstGeom prst="rect">
            <a:avLst/>
          </a:prstGeom>
          <a:noFill/>
        </p:spPr>
        <p:txBody>
          <a:bodyPr wrap="square" rtlCol="0">
            <a:spAutoFit/>
          </a:bodyPr>
          <a:lstStyle/>
          <a:p>
            <a:r>
              <a:rPr lang="en-US" sz="3200" dirty="0">
                <a:highlight>
                  <a:srgbClr val="FFFF00"/>
                </a:highlight>
                <a:latin typeface="Elephant Pro" panose="00000500000000000000" pitchFamily="2" charset="0"/>
              </a:rPr>
              <a:t>Where is Regional Revenue Coming From? </a:t>
            </a:r>
          </a:p>
        </p:txBody>
      </p:sp>
      <p:sp>
        <p:nvSpPr>
          <p:cNvPr id="8" name="Rectangle 7">
            <a:extLst>
              <a:ext uri="{FF2B5EF4-FFF2-40B4-BE49-F238E27FC236}">
                <a16:creationId xmlns:a16="http://schemas.microsoft.com/office/drawing/2014/main" id="{A6FA2107-EDBC-25E0-3761-6C1666B2BC1B}"/>
              </a:ext>
            </a:extLst>
          </p:cNvPr>
          <p:cNvSpPr/>
          <p:nvPr/>
        </p:nvSpPr>
        <p:spPr>
          <a:xfrm>
            <a:off x="9339943" y="2705878"/>
            <a:ext cx="2494381" cy="2845836"/>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F69975-AA59-B421-4B6C-4136E180502A}"/>
              </a:ext>
            </a:extLst>
          </p:cNvPr>
          <p:cNvSpPr txBox="1"/>
          <p:nvPr/>
        </p:nvSpPr>
        <p:spPr>
          <a:xfrm>
            <a:off x="9352382" y="2701212"/>
            <a:ext cx="2481942" cy="2862322"/>
          </a:xfrm>
          <a:prstGeom prst="rect">
            <a:avLst/>
          </a:prstGeom>
          <a:solidFill>
            <a:srgbClr val="FFFF00"/>
          </a:solidFill>
        </p:spPr>
        <p:txBody>
          <a:bodyPr wrap="square" rtlCol="0">
            <a:spAutoFit/>
          </a:bodyPr>
          <a:lstStyle/>
          <a:p>
            <a:r>
              <a:rPr lang="en-US" dirty="0"/>
              <a:t>China and India have the highest volume of revenue. Promotion codes, discounts, and free trials can be pushed towards other regions to drive further interest and engagement in the hopes of matching or exceeding these rates. </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2" descr="Top Ten Customers">
            <a:extLst>
              <a:ext uri="{FF2B5EF4-FFF2-40B4-BE49-F238E27FC236}">
                <a16:creationId xmlns:a16="http://schemas.microsoft.com/office/drawing/2014/main" id="{A129CF1D-6871-4838-96EC-2B1B0CC64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4" y="1656417"/>
            <a:ext cx="12087289" cy="2719640"/>
          </a:xfrm>
          <a:prstGeom prst="rect">
            <a:avLst/>
          </a:prstGeom>
        </p:spPr>
      </p:pic>
      <p:sp>
        <p:nvSpPr>
          <p:cNvPr id="3" name="TextBox 2">
            <a:extLst>
              <a:ext uri="{FF2B5EF4-FFF2-40B4-BE49-F238E27FC236}">
                <a16:creationId xmlns:a16="http://schemas.microsoft.com/office/drawing/2014/main" id="{80B05316-41C6-0D55-EEF0-9FE3511D081D}"/>
              </a:ext>
            </a:extLst>
          </p:cNvPr>
          <p:cNvSpPr txBox="1"/>
          <p:nvPr/>
        </p:nvSpPr>
        <p:spPr>
          <a:xfrm>
            <a:off x="20737" y="1656417"/>
            <a:ext cx="5094514" cy="584775"/>
          </a:xfrm>
          <a:prstGeom prst="rect">
            <a:avLst/>
          </a:prstGeom>
          <a:noFill/>
        </p:spPr>
        <p:txBody>
          <a:bodyPr wrap="square" rtlCol="0">
            <a:spAutoFit/>
          </a:bodyPr>
          <a:lstStyle/>
          <a:p>
            <a:r>
              <a:rPr lang="en-US" sz="3200">
                <a:highlight>
                  <a:srgbClr val="FFFF00"/>
                </a:highlight>
                <a:latin typeface="Elephant Pro" panose="00000500000000000000" pitchFamily="2" charset="0"/>
              </a:rPr>
              <a:t>Top Ten Countries</a:t>
            </a:r>
            <a:endParaRPr lang="en-US" sz="3200" dirty="0">
              <a:highlight>
                <a:srgbClr val="FFFF00"/>
              </a:highlight>
              <a:latin typeface="Elephant Pro" panose="00000500000000000000" pitchFamily="2" charset="0"/>
            </a:endParaRPr>
          </a:p>
        </p:txBody>
      </p:sp>
      <p:sp>
        <p:nvSpPr>
          <p:cNvPr id="4" name="TextBox 3">
            <a:extLst>
              <a:ext uri="{FF2B5EF4-FFF2-40B4-BE49-F238E27FC236}">
                <a16:creationId xmlns:a16="http://schemas.microsoft.com/office/drawing/2014/main" id="{DA61F897-606A-BC21-6D64-A93FE2590B8F}"/>
              </a:ext>
            </a:extLst>
          </p:cNvPr>
          <p:cNvSpPr txBox="1"/>
          <p:nvPr/>
        </p:nvSpPr>
        <p:spPr>
          <a:xfrm>
            <a:off x="688910" y="4637314"/>
            <a:ext cx="10814179" cy="646331"/>
          </a:xfrm>
          <a:prstGeom prst="rect">
            <a:avLst/>
          </a:prstGeom>
          <a:noFill/>
        </p:spPr>
        <p:txBody>
          <a:bodyPr wrap="square" rtlCol="0">
            <a:spAutoFit/>
          </a:bodyPr>
          <a:lstStyle/>
          <a:p>
            <a:r>
              <a:rPr lang="en-US" dirty="0"/>
              <a:t>For a more condensed and clear graph consisting of the top ten countries providing </a:t>
            </a:r>
            <a:r>
              <a:rPr lang="en-US" dirty="0" err="1"/>
              <a:t>Rockbuster</a:t>
            </a:r>
            <a:r>
              <a:rPr lang="en-US" dirty="0"/>
              <a:t> Revenue, this graph indicates that Indonesia, at a count of 14, still remains in the top ten Countries of </a:t>
            </a:r>
            <a:r>
              <a:rPr lang="en-US" dirty="0" err="1"/>
              <a:t>Rockbuster</a:t>
            </a:r>
            <a:r>
              <a:rPr lang="en-US" dirty="0"/>
              <a:t> users. </a:t>
            </a:r>
          </a:p>
        </p:txBody>
      </p:sp>
    </p:spTree>
    <p:extLst>
      <p:ext uri="{BB962C8B-B14F-4D97-AF65-F5344CB8AC3E}">
        <p14:creationId xmlns:p14="http://schemas.microsoft.com/office/powerpoint/2010/main" val="288513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70BBF312-CF29-483F-8232-906594EF1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79" y="973860"/>
            <a:ext cx="9951041" cy="4527723"/>
          </a:xfrm>
          <a:prstGeom prst="rect">
            <a:avLst/>
          </a:prstGeom>
        </p:spPr>
      </p:pic>
      <p:sp>
        <p:nvSpPr>
          <p:cNvPr id="3" name="TextBox 2">
            <a:extLst>
              <a:ext uri="{FF2B5EF4-FFF2-40B4-BE49-F238E27FC236}">
                <a16:creationId xmlns:a16="http://schemas.microsoft.com/office/drawing/2014/main" id="{6E80BE2B-42AF-F7F6-87B2-5B7971BB2BF0}"/>
              </a:ext>
            </a:extLst>
          </p:cNvPr>
          <p:cNvSpPr txBox="1"/>
          <p:nvPr/>
        </p:nvSpPr>
        <p:spPr>
          <a:xfrm>
            <a:off x="2632038" y="1235470"/>
            <a:ext cx="6633259" cy="382555"/>
          </a:xfrm>
          <a:prstGeom prst="rect">
            <a:avLst/>
          </a:prstGeom>
          <a:noFill/>
        </p:spPr>
        <p:txBody>
          <a:bodyPr wrap="square" rtlCol="0">
            <a:spAutoFit/>
          </a:bodyPr>
          <a:lstStyle/>
          <a:p>
            <a:r>
              <a:rPr lang="en-US" dirty="0"/>
              <a:t>In this visualization, we see where some of those clients reside. </a:t>
            </a:r>
          </a:p>
        </p:txBody>
      </p:sp>
      <p:sp>
        <p:nvSpPr>
          <p:cNvPr id="4" name="TextBox 3">
            <a:extLst>
              <a:ext uri="{FF2B5EF4-FFF2-40B4-BE49-F238E27FC236}">
                <a16:creationId xmlns:a16="http://schemas.microsoft.com/office/drawing/2014/main" id="{383213EA-7A79-985B-9C7D-32BF69B0E869}"/>
              </a:ext>
            </a:extLst>
          </p:cNvPr>
          <p:cNvSpPr txBox="1"/>
          <p:nvPr/>
        </p:nvSpPr>
        <p:spPr>
          <a:xfrm flipH="1">
            <a:off x="1047791" y="712250"/>
            <a:ext cx="9951042" cy="523220"/>
          </a:xfrm>
          <a:prstGeom prst="rect">
            <a:avLst/>
          </a:prstGeom>
          <a:noFill/>
        </p:spPr>
        <p:txBody>
          <a:bodyPr wrap="square" rtlCol="0">
            <a:spAutoFit/>
          </a:bodyPr>
          <a:lstStyle/>
          <a:p>
            <a:r>
              <a:rPr lang="en-US" sz="2800" dirty="0">
                <a:highlight>
                  <a:srgbClr val="FFFF00"/>
                </a:highlight>
                <a:latin typeface="Elephant Pro" panose="00000500000000000000" pitchFamily="2" charset="0"/>
              </a:rPr>
              <a:t>Where are </a:t>
            </a:r>
            <a:r>
              <a:rPr lang="en-US" sz="2800" dirty="0" err="1">
                <a:highlight>
                  <a:srgbClr val="FFFF00"/>
                </a:highlight>
                <a:latin typeface="Elephant Pro" panose="00000500000000000000" pitchFamily="2" charset="0"/>
              </a:rPr>
              <a:t>Rockbuster’s</a:t>
            </a:r>
            <a:r>
              <a:rPr lang="en-US" sz="2800" dirty="0">
                <a:highlight>
                  <a:srgbClr val="FFFF00"/>
                </a:highlight>
                <a:latin typeface="Elephant Pro" panose="00000500000000000000" pitchFamily="2" charset="0"/>
              </a:rPr>
              <a:t> lifetime valued customers? </a:t>
            </a:r>
          </a:p>
        </p:txBody>
      </p:sp>
      <p:sp>
        <p:nvSpPr>
          <p:cNvPr id="5" name="TextBox 4">
            <a:extLst>
              <a:ext uri="{FF2B5EF4-FFF2-40B4-BE49-F238E27FC236}">
                <a16:creationId xmlns:a16="http://schemas.microsoft.com/office/drawing/2014/main" id="{6B5E2B1F-13FC-3A13-2612-2A1E72733EC5}"/>
              </a:ext>
            </a:extLst>
          </p:cNvPr>
          <p:cNvSpPr txBox="1"/>
          <p:nvPr/>
        </p:nvSpPr>
        <p:spPr>
          <a:xfrm>
            <a:off x="814525" y="5341560"/>
            <a:ext cx="9719736" cy="662617"/>
          </a:xfrm>
          <a:prstGeom prst="rect">
            <a:avLst/>
          </a:prstGeom>
          <a:noFill/>
        </p:spPr>
        <p:txBody>
          <a:bodyPr wrap="square" rtlCol="0">
            <a:spAutoFit/>
          </a:bodyPr>
          <a:lstStyle/>
          <a:p>
            <a:pPr algn="ctr"/>
            <a:r>
              <a:rPr lang="en-US" dirty="0">
                <a:highlight>
                  <a:srgbClr val="FFFF00"/>
                </a:highlight>
              </a:rPr>
              <a:t>Special offers such as family or friend plans may be rewarding to proven valued members to show appreciation as well as engage others in their networks. </a:t>
            </a:r>
          </a:p>
        </p:txBody>
      </p:sp>
    </p:spTree>
    <p:extLst>
      <p:ext uri="{BB962C8B-B14F-4D97-AF65-F5344CB8AC3E}">
        <p14:creationId xmlns:p14="http://schemas.microsoft.com/office/powerpoint/2010/main" val="244283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2" descr="Ratings">
            <a:extLst>
              <a:ext uri="{FF2B5EF4-FFF2-40B4-BE49-F238E27FC236}">
                <a16:creationId xmlns:a16="http://schemas.microsoft.com/office/drawing/2014/main" id="{E8C84744-D22E-48D1-8F33-E9FC0ABD8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52662"/>
            <a:ext cx="12192000" cy="1859279"/>
          </a:xfrm>
          <a:prstGeom prst="rect">
            <a:avLst/>
          </a:prstGeom>
        </p:spPr>
      </p:pic>
      <p:sp>
        <p:nvSpPr>
          <p:cNvPr id="3" name="TextBox 2">
            <a:extLst>
              <a:ext uri="{FF2B5EF4-FFF2-40B4-BE49-F238E27FC236}">
                <a16:creationId xmlns:a16="http://schemas.microsoft.com/office/drawing/2014/main" id="{2D399791-9528-14CA-F01C-D7C9D2204535}"/>
              </a:ext>
            </a:extLst>
          </p:cNvPr>
          <p:cNvSpPr txBox="1"/>
          <p:nvPr/>
        </p:nvSpPr>
        <p:spPr>
          <a:xfrm>
            <a:off x="5990253" y="1492899"/>
            <a:ext cx="6055568" cy="584775"/>
          </a:xfrm>
          <a:prstGeom prst="rect">
            <a:avLst/>
          </a:prstGeom>
          <a:noFill/>
        </p:spPr>
        <p:txBody>
          <a:bodyPr wrap="square" rtlCol="0">
            <a:spAutoFit/>
          </a:bodyPr>
          <a:lstStyle/>
          <a:p>
            <a:r>
              <a:rPr lang="en-US" sz="3200" dirty="0">
                <a:latin typeface="Elephant Pro" panose="00000500000000000000" pitchFamily="2" charset="0"/>
              </a:rPr>
              <a:t>How do Ratings Compare? </a:t>
            </a:r>
          </a:p>
        </p:txBody>
      </p:sp>
      <p:sp>
        <p:nvSpPr>
          <p:cNvPr id="4" name="TextBox 3">
            <a:extLst>
              <a:ext uri="{FF2B5EF4-FFF2-40B4-BE49-F238E27FC236}">
                <a16:creationId xmlns:a16="http://schemas.microsoft.com/office/drawing/2014/main" id="{2B45B34C-670C-5EC7-CC95-29B41CF3109D}"/>
              </a:ext>
            </a:extLst>
          </p:cNvPr>
          <p:cNvSpPr txBox="1"/>
          <p:nvPr/>
        </p:nvSpPr>
        <p:spPr>
          <a:xfrm>
            <a:off x="793102" y="4245429"/>
            <a:ext cx="10179698" cy="646331"/>
          </a:xfrm>
          <a:prstGeom prst="rect">
            <a:avLst/>
          </a:prstGeom>
          <a:noFill/>
        </p:spPr>
        <p:txBody>
          <a:bodyPr wrap="square" rtlCol="0">
            <a:spAutoFit/>
          </a:bodyPr>
          <a:lstStyle/>
          <a:p>
            <a:r>
              <a:rPr lang="en-US" dirty="0"/>
              <a:t>If consistent revenue is coming from PG-13 movies, consideration to raise rates may be made to such ratings, while lower rates may be offered to movies rated G, R, or PG to drive further interest. </a:t>
            </a:r>
          </a:p>
        </p:txBody>
      </p:sp>
      <p:sp>
        <p:nvSpPr>
          <p:cNvPr id="6" name="TextBox 5">
            <a:extLst>
              <a:ext uri="{FF2B5EF4-FFF2-40B4-BE49-F238E27FC236}">
                <a16:creationId xmlns:a16="http://schemas.microsoft.com/office/drawing/2014/main" id="{2D231154-8F3D-380C-B560-12EC5DA71BF7}"/>
              </a:ext>
            </a:extLst>
          </p:cNvPr>
          <p:cNvSpPr txBox="1"/>
          <p:nvPr/>
        </p:nvSpPr>
        <p:spPr>
          <a:xfrm>
            <a:off x="793102" y="3876097"/>
            <a:ext cx="6097554" cy="369332"/>
          </a:xfrm>
          <a:prstGeom prst="rect">
            <a:avLst/>
          </a:prstGeom>
          <a:noFill/>
        </p:spPr>
        <p:txBody>
          <a:bodyPr wrap="square">
            <a:spAutoFit/>
          </a:bodyPr>
          <a:lstStyle/>
          <a:p>
            <a:r>
              <a:rPr lang="en-US" dirty="0">
                <a:latin typeface="Elephant Pro" panose="00000500000000000000" pitchFamily="2" charset="0"/>
              </a:rPr>
              <a:t>Considerations:</a:t>
            </a:r>
            <a:endParaRPr lang="en-US" sz="1800" dirty="0">
              <a:latin typeface="Elephant Pro" panose="00000500000000000000" pitchFamily="2" charset="0"/>
            </a:endParaRPr>
          </a:p>
        </p:txBody>
      </p:sp>
      <p:sp>
        <p:nvSpPr>
          <p:cNvPr id="10" name="TextBox 9">
            <a:extLst>
              <a:ext uri="{FF2B5EF4-FFF2-40B4-BE49-F238E27FC236}">
                <a16:creationId xmlns:a16="http://schemas.microsoft.com/office/drawing/2014/main" id="{F7F352AE-0BEF-A2BB-F846-55FD4C0C4999}"/>
              </a:ext>
            </a:extLst>
          </p:cNvPr>
          <p:cNvSpPr txBox="1"/>
          <p:nvPr/>
        </p:nvSpPr>
        <p:spPr>
          <a:xfrm>
            <a:off x="811763" y="5041935"/>
            <a:ext cx="9871788" cy="646331"/>
          </a:xfrm>
          <a:prstGeom prst="rect">
            <a:avLst/>
          </a:prstGeom>
          <a:noFill/>
        </p:spPr>
        <p:txBody>
          <a:bodyPr wrap="square">
            <a:spAutoFit/>
          </a:bodyPr>
          <a:lstStyle/>
          <a:p>
            <a:r>
              <a:rPr lang="en-US" dirty="0"/>
              <a:t>Alternatively, deals or coupons could be offered in collaboration with marketing initiatives for newly released movies of lower paying genres. </a:t>
            </a:r>
          </a:p>
        </p:txBody>
      </p:sp>
    </p:spTree>
    <p:extLst>
      <p:ext uri="{BB962C8B-B14F-4D97-AF65-F5344CB8AC3E}">
        <p14:creationId xmlns:p14="http://schemas.microsoft.com/office/powerpoint/2010/main" val="390394041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1465</TotalTime>
  <Words>612</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Aptos</vt:lpstr>
      <vt:lpstr>Arial</vt:lpstr>
      <vt:lpstr>Bierstadt</vt:lpstr>
      <vt:lpstr>Broadway</vt:lpstr>
      <vt:lpstr>Calibri</vt:lpstr>
      <vt:lpstr>Calibri Light</vt:lpstr>
      <vt:lpstr>Century Gothic</vt:lpstr>
      <vt:lpstr>Elephant Pro</vt:lpstr>
      <vt:lpstr>Wingdings 3</vt:lpstr>
      <vt:lpstr>Office Theme</vt:lpstr>
      <vt:lpstr>Ion</vt:lpstr>
      <vt:lpstr>Rockbuster Stealth  Sarah Lisovich</vt:lpstr>
      <vt:lpstr>Introduction</vt:lpstr>
      <vt:lpstr>Business Questions</vt:lpstr>
      <vt:lpstr>Average Content Rental &amp; Mode</vt:lpstr>
      <vt:lpstr>PowerPoint Presentation</vt:lpstr>
      <vt:lpstr>PowerPoint Presentation</vt:lpstr>
      <vt:lpstr>PowerPoint Presentation</vt:lpstr>
      <vt:lpstr>PowerPoint Presentation</vt:lpstr>
      <vt:lpstr>PowerPoint Presentation</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Customer and Revenue</dc:title>
  <dc:creator>alexl</dc:creator>
  <cp:lastModifiedBy>alisovich@gmail.com</cp:lastModifiedBy>
  <cp:revision>5</cp:revision>
  <dcterms:created xsi:type="dcterms:W3CDTF">2023-07-27T04:57:14Z</dcterms:created>
  <dcterms:modified xsi:type="dcterms:W3CDTF">2023-10-25T01:49:43Z</dcterms:modified>
</cp:coreProperties>
</file>