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65" r:id="rId3"/>
    <p:sldId id="266" r:id="rId4"/>
    <p:sldId id="267" r:id="rId5"/>
    <p:sldId id="268" r:id="rId6"/>
    <p:sldId id="269" r:id="rId7"/>
    <p:sldId id="257" r:id="rId8"/>
    <p:sldId id="259" r:id="rId9"/>
    <p:sldId id="258" r:id="rId10"/>
    <p:sldId id="262" r:id="rId11"/>
    <p:sldId id="27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AF9F71-0251-45B0-A8D9-C0EB9AFA681C}"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F82E300-03EC-4625-952E-7EFA454B840D}">
      <dgm:prSet/>
      <dgm:spPr/>
      <dgm:t>
        <a:bodyPr/>
        <a:lstStyle/>
        <a:p>
          <a:pPr>
            <a:lnSpc>
              <a:spcPct val="100000"/>
            </a:lnSpc>
            <a:defRPr cap="all"/>
          </a:pPr>
          <a:r>
            <a:rPr lang="en-US"/>
            <a:t>Rockbuster Stealth is a leading movie rental platform transitioning to a primarily online streaming service. Due to business motions in this direction, along with international alterations in film and video intake, an analysis on customer participation has been run. </a:t>
          </a:r>
        </a:p>
      </dgm:t>
    </dgm:pt>
    <dgm:pt modelId="{A7099482-0FE2-43ED-A240-973F6308B46A}" type="parTrans" cxnId="{1AF22047-8CAB-4BF1-86F6-20C8605FD7D0}">
      <dgm:prSet/>
      <dgm:spPr/>
      <dgm:t>
        <a:bodyPr/>
        <a:lstStyle/>
        <a:p>
          <a:endParaRPr lang="en-US"/>
        </a:p>
      </dgm:t>
    </dgm:pt>
    <dgm:pt modelId="{3D041A66-39F3-41F2-A832-7B1485CA8FBB}" type="sibTrans" cxnId="{1AF22047-8CAB-4BF1-86F6-20C8605FD7D0}">
      <dgm:prSet/>
      <dgm:spPr/>
      <dgm:t>
        <a:bodyPr/>
        <a:lstStyle/>
        <a:p>
          <a:endParaRPr lang="en-US"/>
        </a:p>
      </dgm:t>
    </dgm:pt>
    <dgm:pt modelId="{B07833DD-C3C8-4A81-8AC0-EA353275A292}">
      <dgm:prSet/>
      <dgm:spPr/>
      <dgm:t>
        <a:bodyPr/>
        <a:lstStyle/>
        <a:p>
          <a:pPr>
            <a:lnSpc>
              <a:spcPct val="100000"/>
            </a:lnSpc>
            <a:defRPr cap="all"/>
          </a:pPr>
          <a:r>
            <a:rPr lang="en-US"/>
            <a:t>By considering involvement regarding international regions, film genres, and other diagnostics, our goal is to increase revenue for Rockbuster Stealth and satisfy new as well as dedicated customers. </a:t>
          </a:r>
        </a:p>
      </dgm:t>
    </dgm:pt>
    <dgm:pt modelId="{645275B7-385A-4032-B58E-70E33C049594}" type="parTrans" cxnId="{CE7DCBF0-023C-4D88-8683-44B6FB9A6A51}">
      <dgm:prSet/>
      <dgm:spPr/>
      <dgm:t>
        <a:bodyPr/>
        <a:lstStyle/>
        <a:p>
          <a:endParaRPr lang="en-US"/>
        </a:p>
      </dgm:t>
    </dgm:pt>
    <dgm:pt modelId="{DFD00A9D-92D4-4F5E-ACFE-AF0EF9C93CE2}" type="sibTrans" cxnId="{CE7DCBF0-023C-4D88-8683-44B6FB9A6A51}">
      <dgm:prSet/>
      <dgm:spPr/>
      <dgm:t>
        <a:bodyPr/>
        <a:lstStyle/>
        <a:p>
          <a:endParaRPr lang="en-US"/>
        </a:p>
      </dgm:t>
    </dgm:pt>
    <dgm:pt modelId="{FF68C692-511A-478E-A800-AA710A844B31}" type="pres">
      <dgm:prSet presAssocID="{C9AF9F71-0251-45B0-A8D9-C0EB9AFA681C}" presName="root" presStyleCnt="0">
        <dgm:presLayoutVars>
          <dgm:dir/>
          <dgm:resizeHandles val="exact"/>
        </dgm:presLayoutVars>
      </dgm:prSet>
      <dgm:spPr/>
    </dgm:pt>
    <dgm:pt modelId="{24287FF8-B3FE-4EF6-AEDE-AF99F5A77B49}" type="pres">
      <dgm:prSet presAssocID="{9F82E300-03EC-4625-952E-7EFA454B840D}" presName="compNode" presStyleCnt="0"/>
      <dgm:spPr/>
    </dgm:pt>
    <dgm:pt modelId="{30F2E2B0-9205-496A-BE9B-28F23326781C}" type="pres">
      <dgm:prSet presAssocID="{9F82E300-03EC-4625-952E-7EFA454B840D}" presName="iconBgRect" presStyleLbl="bgShp" presStyleIdx="0" presStyleCnt="2"/>
      <dgm:spPr/>
    </dgm:pt>
    <dgm:pt modelId="{921E08C9-72CD-45FB-8C5B-EB37B117CA4E}" type="pres">
      <dgm:prSet presAssocID="{9F82E300-03EC-4625-952E-7EFA454B84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mote control"/>
        </a:ext>
      </dgm:extLst>
    </dgm:pt>
    <dgm:pt modelId="{073D98DE-6C5F-4BAE-B505-5001EA02A424}" type="pres">
      <dgm:prSet presAssocID="{9F82E300-03EC-4625-952E-7EFA454B840D}" presName="spaceRect" presStyleCnt="0"/>
      <dgm:spPr/>
    </dgm:pt>
    <dgm:pt modelId="{C030A0DC-B597-4B98-9450-F5F51DEDC82D}" type="pres">
      <dgm:prSet presAssocID="{9F82E300-03EC-4625-952E-7EFA454B840D}" presName="textRect" presStyleLbl="revTx" presStyleIdx="0" presStyleCnt="2">
        <dgm:presLayoutVars>
          <dgm:chMax val="1"/>
          <dgm:chPref val="1"/>
        </dgm:presLayoutVars>
      </dgm:prSet>
      <dgm:spPr/>
    </dgm:pt>
    <dgm:pt modelId="{1568E539-8551-4882-8929-73F7CA8B8F55}" type="pres">
      <dgm:prSet presAssocID="{3D041A66-39F3-41F2-A832-7B1485CA8FBB}" presName="sibTrans" presStyleCnt="0"/>
      <dgm:spPr/>
    </dgm:pt>
    <dgm:pt modelId="{F47EEC66-B32C-43D8-BC9B-62585DB739D8}" type="pres">
      <dgm:prSet presAssocID="{B07833DD-C3C8-4A81-8AC0-EA353275A292}" presName="compNode" presStyleCnt="0"/>
      <dgm:spPr/>
    </dgm:pt>
    <dgm:pt modelId="{50FCCC8A-D335-433E-9075-839AAB61BF22}" type="pres">
      <dgm:prSet presAssocID="{B07833DD-C3C8-4A81-8AC0-EA353275A292}" presName="iconBgRect" presStyleLbl="bgShp" presStyleIdx="1" presStyleCnt="2"/>
      <dgm:spPr/>
    </dgm:pt>
    <dgm:pt modelId="{21E0682A-8D81-4E64-83F7-3CA5242AE86B}" type="pres">
      <dgm:prSet presAssocID="{B07833DD-C3C8-4A81-8AC0-EA353275A2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reel"/>
        </a:ext>
      </dgm:extLst>
    </dgm:pt>
    <dgm:pt modelId="{6AB4AD35-8293-45CD-B5C4-1D5FB84547CD}" type="pres">
      <dgm:prSet presAssocID="{B07833DD-C3C8-4A81-8AC0-EA353275A292}" presName="spaceRect" presStyleCnt="0"/>
      <dgm:spPr/>
    </dgm:pt>
    <dgm:pt modelId="{69D4060E-EDB4-4371-863E-154575349EA0}" type="pres">
      <dgm:prSet presAssocID="{B07833DD-C3C8-4A81-8AC0-EA353275A292}" presName="textRect" presStyleLbl="revTx" presStyleIdx="1" presStyleCnt="2">
        <dgm:presLayoutVars>
          <dgm:chMax val="1"/>
          <dgm:chPref val="1"/>
        </dgm:presLayoutVars>
      </dgm:prSet>
      <dgm:spPr/>
    </dgm:pt>
  </dgm:ptLst>
  <dgm:cxnLst>
    <dgm:cxn modelId="{1AF22047-8CAB-4BF1-86F6-20C8605FD7D0}" srcId="{C9AF9F71-0251-45B0-A8D9-C0EB9AFA681C}" destId="{9F82E300-03EC-4625-952E-7EFA454B840D}" srcOrd="0" destOrd="0" parTransId="{A7099482-0FE2-43ED-A240-973F6308B46A}" sibTransId="{3D041A66-39F3-41F2-A832-7B1485CA8FBB}"/>
    <dgm:cxn modelId="{2BFCD14B-C8B7-4EA9-9AD7-36B489315D3C}" type="presOf" srcId="{9F82E300-03EC-4625-952E-7EFA454B840D}" destId="{C030A0DC-B597-4B98-9450-F5F51DEDC82D}" srcOrd="0" destOrd="0" presId="urn:microsoft.com/office/officeart/2018/5/layout/IconCircleLabelList"/>
    <dgm:cxn modelId="{12BAAC8A-A9FE-4B86-B385-DA5955250785}" type="presOf" srcId="{C9AF9F71-0251-45B0-A8D9-C0EB9AFA681C}" destId="{FF68C692-511A-478E-A800-AA710A844B31}" srcOrd="0" destOrd="0" presId="urn:microsoft.com/office/officeart/2018/5/layout/IconCircleLabelList"/>
    <dgm:cxn modelId="{CE7DCBF0-023C-4D88-8683-44B6FB9A6A51}" srcId="{C9AF9F71-0251-45B0-A8D9-C0EB9AFA681C}" destId="{B07833DD-C3C8-4A81-8AC0-EA353275A292}" srcOrd="1" destOrd="0" parTransId="{645275B7-385A-4032-B58E-70E33C049594}" sibTransId="{DFD00A9D-92D4-4F5E-ACFE-AF0EF9C93CE2}"/>
    <dgm:cxn modelId="{FBA05CF7-4438-41F4-9006-D76FD9B8018D}" type="presOf" srcId="{B07833DD-C3C8-4A81-8AC0-EA353275A292}" destId="{69D4060E-EDB4-4371-863E-154575349EA0}" srcOrd="0" destOrd="0" presId="urn:microsoft.com/office/officeart/2018/5/layout/IconCircleLabelList"/>
    <dgm:cxn modelId="{FBA13A2B-A84D-4193-BA62-D5D16FAE2635}" type="presParOf" srcId="{FF68C692-511A-478E-A800-AA710A844B31}" destId="{24287FF8-B3FE-4EF6-AEDE-AF99F5A77B49}" srcOrd="0" destOrd="0" presId="urn:microsoft.com/office/officeart/2018/5/layout/IconCircleLabelList"/>
    <dgm:cxn modelId="{FAD819ED-1CD1-4C10-967D-C8A7ADB7AB55}" type="presParOf" srcId="{24287FF8-B3FE-4EF6-AEDE-AF99F5A77B49}" destId="{30F2E2B0-9205-496A-BE9B-28F23326781C}" srcOrd="0" destOrd="0" presId="urn:microsoft.com/office/officeart/2018/5/layout/IconCircleLabelList"/>
    <dgm:cxn modelId="{EFF18692-BBCD-4234-BE4E-3B06DF3207EA}" type="presParOf" srcId="{24287FF8-B3FE-4EF6-AEDE-AF99F5A77B49}" destId="{921E08C9-72CD-45FB-8C5B-EB37B117CA4E}" srcOrd="1" destOrd="0" presId="urn:microsoft.com/office/officeart/2018/5/layout/IconCircleLabelList"/>
    <dgm:cxn modelId="{1BB2EBDE-7723-48C2-961A-94ED2FCF79D5}" type="presParOf" srcId="{24287FF8-B3FE-4EF6-AEDE-AF99F5A77B49}" destId="{073D98DE-6C5F-4BAE-B505-5001EA02A424}" srcOrd="2" destOrd="0" presId="urn:microsoft.com/office/officeart/2018/5/layout/IconCircleLabelList"/>
    <dgm:cxn modelId="{C48E155E-DF5D-4399-A5CF-4EEFC6B2817E}" type="presParOf" srcId="{24287FF8-B3FE-4EF6-AEDE-AF99F5A77B49}" destId="{C030A0DC-B597-4B98-9450-F5F51DEDC82D}" srcOrd="3" destOrd="0" presId="urn:microsoft.com/office/officeart/2018/5/layout/IconCircleLabelList"/>
    <dgm:cxn modelId="{16A78814-3FD2-4C52-ACEA-5B118D3C5836}" type="presParOf" srcId="{FF68C692-511A-478E-A800-AA710A844B31}" destId="{1568E539-8551-4882-8929-73F7CA8B8F55}" srcOrd="1" destOrd="0" presId="urn:microsoft.com/office/officeart/2018/5/layout/IconCircleLabelList"/>
    <dgm:cxn modelId="{2C515009-1974-41EC-B943-14FA263DCDE7}" type="presParOf" srcId="{FF68C692-511A-478E-A800-AA710A844B31}" destId="{F47EEC66-B32C-43D8-BC9B-62585DB739D8}" srcOrd="2" destOrd="0" presId="urn:microsoft.com/office/officeart/2018/5/layout/IconCircleLabelList"/>
    <dgm:cxn modelId="{34932B0D-CACD-4836-AE5D-ED954FC7AF07}" type="presParOf" srcId="{F47EEC66-B32C-43D8-BC9B-62585DB739D8}" destId="{50FCCC8A-D335-433E-9075-839AAB61BF22}" srcOrd="0" destOrd="0" presId="urn:microsoft.com/office/officeart/2018/5/layout/IconCircleLabelList"/>
    <dgm:cxn modelId="{D386E778-E900-4DB3-A9BA-CD613C1F390D}" type="presParOf" srcId="{F47EEC66-B32C-43D8-BC9B-62585DB739D8}" destId="{21E0682A-8D81-4E64-83F7-3CA5242AE86B}" srcOrd="1" destOrd="0" presId="urn:microsoft.com/office/officeart/2018/5/layout/IconCircleLabelList"/>
    <dgm:cxn modelId="{045B46A4-21A5-47EC-92B1-ACF705CEFA0B}" type="presParOf" srcId="{F47EEC66-B32C-43D8-BC9B-62585DB739D8}" destId="{6AB4AD35-8293-45CD-B5C4-1D5FB84547CD}" srcOrd="2" destOrd="0" presId="urn:microsoft.com/office/officeart/2018/5/layout/IconCircleLabelList"/>
    <dgm:cxn modelId="{5630A77A-3DEF-4301-9609-B46F797D487A}" type="presParOf" srcId="{F47EEC66-B32C-43D8-BC9B-62585DB739D8}" destId="{69D4060E-EDB4-4371-863E-154575349EA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A290DC-8F42-4DBF-AF1F-D8AA9903331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087C0E3-3C5B-4BE3-B800-E3155CF24A71}">
      <dgm:prSet/>
      <dgm:spPr/>
      <dgm:t>
        <a:bodyPr/>
        <a:lstStyle/>
        <a:p>
          <a:r>
            <a:rPr lang="en-US"/>
            <a:t>Which movies contributed to the most revenue gain? </a:t>
          </a:r>
        </a:p>
      </dgm:t>
    </dgm:pt>
    <dgm:pt modelId="{E1C433A8-D38B-41F2-895C-CB96F1B2C217}" type="parTrans" cxnId="{23189EAA-58E3-476A-9B7F-BB18BAF6C554}">
      <dgm:prSet/>
      <dgm:spPr/>
      <dgm:t>
        <a:bodyPr/>
        <a:lstStyle/>
        <a:p>
          <a:endParaRPr lang="en-US"/>
        </a:p>
      </dgm:t>
    </dgm:pt>
    <dgm:pt modelId="{D1CFB3E8-D00A-4F8A-82B0-E08FD4A80C99}" type="sibTrans" cxnId="{23189EAA-58E3-476A-9B7F-BB18BAF6C554}">
      <dgm:prSet/>
      <dgm:spPr/>
      <dgm:t>
        <a:bodyPr/>
        <a:lstStyle/>
        <a:p>
          <a:endParaRPr lang="en-US"/>
        </a:p>
      </dgm:t>
    </dgm:pt>
    <dgm:pt modelId="{C02D5364-5598-4462-8992-B7E716CC34D4}">
      <dgm:prSet/>
      <dgm:spPr/>
      <dgm:t>
        <a:bodyPr/>
        <a:lstStyle/>
        <a:p>
          <a:r>
            <a:rPr lang="en-US"/>
            <a:t>What was the average rental duration? </a:t>
          </a:r>
        </a:p>
      </dgm:t>
    </dgm:pt>
    <dgm:pt modelId="{AC84D0FE-6307-4E28-AEF2-A5061AA5C73E}" type="parTrans" cxnId="{B3E4C8E6-6951-4E37-AA87-FF0339BEBD74}">
      <dgm:prSet/>
      <dgm:spPr/>
      <dgm:t>
        <a:bodyPr/>
        <a:lstStyle/>
        <a:p>
          <a:endParaRPr lang="en-US"/>
        </a:p>
      </dgm:t>
    </dgm:pt>
    <dgm:pt modelId="{5FFB4FC8-79B7-4922-A5F1-C13A21848AEA}" type="sibTrans" cxnId="{B3E4C8E6-6951-4E37-AA87-FF0339BEBD74}">
      <dgm:prSet/>
      <dgm:spPr/>
      <dgm:t>
        <a:bodyPr/>
        <a:lstStyle/>
        <a:p>
          <a:endParaRPr lang="en-US"/>
        </a:p>
      </dgm:t>
    </dgm:pt>
    <dgm:pt modelId="{6B684D3E-E526-4811-8B7E-7388A0A31B66}">
      <dgm:prSet/>
      <dgm:spPr/>
      <dgm:t>
        <a:bodyPr/>
        <a:lstStyle/>
        <a:p>
          <a:r>
            <a:rPr lang="en-US"/>
            <a:t>Where are Rockbuster customers located in? </a:t>
          </a:r>
        </a:p>
      </dgm:t>
    </dgm:pt>
    <dgm:pt modelId="{92FA0094-9293-4A41-AEC5-022D5FB94969}" type="parTrans" cxnId="{2F5B4607-A11B-4EBC-8DDF-667E4C128B4D}">
      <dgm:prSet/>
      <dgm:spPr/>
      <dgm:t>
        <a:bodyPr/>
        <a:lstStyle/>
        <a:p>
          <a:endParaRPr lang="en-US"/>
        </a:p>
      </dgm:t>
    </dgm:pt>
    <dgm:pt modelId="{5AE65364-4193-4659-8CC8-EAACD701907D}" type="sibTrans" cxnId="{2F5B4607-A11B-4EBC-8DDF-667E4C128B4D}">
      <dgm:prSet/>
      <dgm:spPr/>
      <dgm:t>
        <a:bodyPr/>
        <a:lstStyle/>
        <a:p>
          <a:endParaRPr lang="en-US"/>
        </a:p>
      </dgm:t>
    </dgm:pt>
    <dgm:pt modelId="{F5AAB49A-2AE8-45A1-8FEF-38328F15D6E7}">
      <dgm:prSet/>
      <dgm:spPr/>
      <dgm:t>
        <a:bodyPr/>
        <a:lstStyle/>
        <a:p>
          <a:r>
            <a:rPr lang="en-US"/>
            <a:t>Who are lifetime value customers, and where are they based? </a:t>
          </a:r>
        </a:p>
      </dgm:t>
    </dgm:pt>
    <dgm:pt modelId="{55211ADC-5551-4D8D-991E-8FF1E1887F24}" type="parTrans" cxnId="{244A2D90-7604-4253-868E-A9036B01B348}">
      <dgm:prSet/>
      <dgm:spPr/>
      <dgm:t>
        <a:bodyPr/>
        <a:lstStyle/>
        <a:p>
          <a:endParaRPr lang="en-US"/>
        </a:p>
      </dgm:t>
    </dgm:pt>
    <dgm:pt modelId="{2FCAAD3A-E6C2-4486-920D-9A0E314CE5EC}" type="sibTrans" cxnId="{244A2D90-7604-4253-868E-A9036B01B348}">
      <dgm:prSet/>
      <dgm:spPr/>
      <dgm:t>
        <a:bodyPr/>
        <a:lstStyle/>
        <a:p>
          <a:endParaRPr lang="en-US"/>
        </a:p>
      </dgm:t>
    </dgm:pt>
    <dgm:pt modelId="{1A143F6D-292A-4613-A11C-2E05AA388902}">
      <dgm:prSet/>
      <dgm:spPr/>
      <dgm:t>
        <a:bodyPr/>
        <a:lstStyle/>
        <a:p>
          <a:r>
            <a:rPr lang="en-US"/>
            <a:t>Do sales figures vary between geographic regions? </a:t>
          </a:r>
        </a:p>
      </dgm:t>
    </dgm:pt>
    <dgm:pt modelId="{0567DA46-522D-4EB2-9CCE-C93E3516A995}" type="parTrans" cxnId="{06D714AE-C43A-44CE-AFDE-F59248C09A01}">
      <dgm:prSet/>
      <dgm:spPr/>
      <dgm:t>
        <a:bodyPr/>
        <a:lstStyle/>
        <a:p>
          <a:endParaRPr lang="en-US"/>
        </a:p>
      </dgm:t>
    </dgm:pt>
    <dgm:pt modelId="{8BF94D45-C760-4C2A-8D60-6FE19437573D}" type="sibTrans" cxnId="{06D714AE-C43A-44CE-AFDE-F59248C09A01}">
      <dgm:prSet/>
      <dgm:spPr/>
      <dgm:t>
        <a:bodyPr/>
        <a:lstStyle/>
        <a:p>
          <a:endParaRPr lang="en-US"/>
        </a:p>
      </dgm:t>
    </dgm:pt>
    <dgm:pt modelId="{F48FA2A1-5D86-4977-8F1F-0DE346AED779}" type="pres">
      <dgm:prSet presAssocID="{3CA290DC-8F42-4DBF-AF1F-D8AA99033312}" presName="root" presStyleCnt="0">
        <dgm:presLayoutVars>
          <dgm:dir/>
          <dgm:resizeHandles val="exact"/>
        </dgm:presLayoutVars>
      </dgm:prSet>
      <dgm:spPr/>
    </dgm:pt>
    <dgm:pt modelId="{DE4804DE-20E1-4DB1-9576-76D510397997}" type="pres">
      <dgm:prSet presAssocID="{F087C0E3-3C5B-4BE3-B800-E3155CF24A71}" presName="compNode" presStyleCnt="0"/>
      <dgm:spPr/>
    </dgm:pt>
    <dgm:pt modelId="{A89A32EA-F0E0-41F5-BB5F-8E4003A27ECF}" type="pres">
      <dgm:prSet presAssocID="{F087C0E3-3C5B-4BE3-B800-E3155CF24A7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F12BC716-A4E0-444D-BCDB-A8A706F74318}" type="pres">
      <dgm:prSet presAssocID="{F087C0E3-3C5B-4BE3-B800-E3155CF24A71}" presName="spaceRect" presStyleCnt="0"/>
      <dgm:spPr/>
    </dgm:pt>
    <dgm:pt modelId="{DF39B560-9DC6-414D-80BB-42FC1DA9D2B5}" type="pres">
      <dgm:prSet presAssocID="{F087C0E3-3C5B-4BE3-B800-E3155CF24A71}" presName="textRect" presStyleLbl="revTx" presStyleIdx="0" presStyleCnt="5">
        <dgm:presLayoutVars>
          <dgm:chMax val="1"/>
          <dgm:chPref val="1"/>
        </dgm:presLayoutVars>
      </dgm:prSet>
      <dgm:spPr/>
    </dgm:pt>
    <dgm:pt modelId="{62A216C2-47CA-4B6E-8521-BDD7DCA00C61}" type="pres">
      <dgm:prSet presAssocID="{D1CFB3E8-D00A-4F8A-82B0-E08FD4A80C99}" presName="sibTrans" presStyleCnt="0"/>
      <dgm:spPr/>
    </dgm:pt>
    <dgm:pt modelId="{BE2A1EBD-287B-4389-B23A-9703EAC298D8}" type="pres">
      <dgm:prSet presAssocID="{C02D5364-5598-4462-8992-B7E716CC34D4}" presName="compNode" presStyleCnt="0"/>
      <dgm:spPr/>
    </dgm:pt>
    <dgm:pt modelId="{F150BB20-FF78-42BE-B5B9-4E01BC380FF2}" type="pres">
      <dgm:prSet presAssocID="{C02D5364-5598-4462-8992-B7E716CC34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0EB525B7-E486-4862-96B4-D3A5165E9E1B}" type="pres">
      <dgm:prSet presAssocID="{C02D5364-5598-4462-8992-B7E716CC34D4}" presName="spaceRect" presStyleCnt="0"/>
      <dgm:spPr/>
    </dgm:pt>
    <dgm:pt modelId="{1FDF22BB-A4EF-44C7-B8C1-05840E010EB8}" type="pres">
      <dgm:prSet presAssocID="{C02D5364-5598-4462-8992-B7E716CC34D4}" presName="textRect" presStyleLbl="revTx" presStyleIdx="1" presStyleCnt="5">
        <dgm:presLayoutVars>
          <dgm:chMax val="1"/>
          <dgm:chPref val="1"/>
        </dgm:presLayoutVars>
      </dgm:prSet>
      <dgm:spPr/>
    </dgm:pt>
    <dgm:pt modelId="{576664D0-B560-496C-936F-65C55A4C9943}" type="pres">
      <dgm:prSet presAssocID="{5FFB4FC8-79B7-4922-A5F1-C13A21848AEA}" presName="sibTrans" presStyleCnt="0"/>
      <dgm:spPr/>
    </dgm:pt>
    <dgm:pt modelId="{5192F27F-DD2E-4BC2-8379-8387056FE351}" type="pres">
      <dgm:prSet presAssocID="{6B684D3E-E526-4811-8B7E-7388A0A31B66}" presName="compNode" presStyleCnt="0"/>
      <dgm:spPr/>
    </dgm:pt>
    <dgm:pt modelId="{FFB3A751-F04A-4943-AE58-7BD6E7663ED1}" type="pres">
      <dgm:prSet presAssocID="{6B684D3E-E526-4811-8B7E-7388A0A31B6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53E17D9D-D56C-4C3A-BF24-EF3096BE8072}" type="pres">
      <dgm:prSet presAssocID="{6B684D3E-E526-4811-8B7E-7388A0A31B66}" presName="spaceRect" presStyleCnt="0"/>
      <dgm:spPr/>
    </dgm:pt>
    <dgm:pt modelId="{A07D9B90-DB1C-4E27-AC3C-0AA978770913}" type="pres">
      <dgm:prSet presAssocID="{6B684D3E-E526-4811-8B7E-7388A0A31B66}" presName="textRect" presStyleLbl="revTx" presStyleIdx="2" presStyleCnt="5">
        <dgm:presLayoutVars>
          <dgm:chMax val="1"/>
          <dgm:chPref val="1"/>
        </dgm:presLayoutVars>
      </dgm:prSet>
      <dgm:spPr/>
    </dgm:pt>
    <dgm:pt modelId="{8B445FE2-F72D-401C-8A49-B057186731CA}" type="pres">
      <dgm:prSet presAssocID="{5AE65364-4193-4659-8CC8-EAACD701907D}" presName="sibTrans" presStyleCnt="0"/>
      <dgm:spPr/>
    </dgm:pt>
    <dgm:pt modelId="{400BB4C9-C459-40BE-94D9-A4489288B6C1}" type="pres">
      <dgm:prSet presAssocID="{F5AAB49A-2AE8-45A1-8FEF-38328F15D6E7}" presName="compNode" presStyleCnt="0"/>
      <dgm:spPr/>
    </dgm:pt>
    <dgm:pt modelId="{7889D8B1-FF13-44FE-BA2F-61334F955A05}" type="pres">
      <dgm:prSet presAssocID="{F5AAB49A-2AE8-45A1-8FEF-38328F15D6E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Yuan"/>
        </a:ext>
      </dgm:extLst>
    </dgm:pt>
    <dgm:pt modelId="{4341F14E-ADEE-4498-95D8-1A7F99C1423B}" type="pres">
      <dgm:prSet presAssocID="{F5AAB49A-2AE8-45A1-8FEF-38328F15D6E7}" presName="spaceRect" presStyleCnt="0"/>
      <dgm:spPr/>
    </dgm:pt>
    <dgm:pt modelId="{480973F9-877F-4DA1-9BE6-D75CFED0F003}" type="pres">
      <dgm:prSet presAssocID="{F5AAB49A-2AE8-45A1-8FEF-38328F15D6E7}" presName="textRect" presStyleLbl="revTx" presStyleIdx="3" presStyleCnt="5">
        <dgm:presLayoutVars>
          <dgm:chMax val="1"/>
          <dgm:chPref val="1"/>
        </dgm:presLayoutVars>
      </dgm:prSet>
      <dgm:spPr/>
    </dgm:pt>
    <dgm:pt modelId="{BDDC8F62-3D38-4E52-98BD-38DF1D94A169}" type="pres">
      <dgm:prSet presAssocID="{2FCAAD3A-E6C2-4486-920D-9A0E314CE5EC}" presName="sibTrans" presStyleCnt="0"/>
      <dgm:spPr/>
    </dgm:pt>
    <dgm:pt modelId="{53715968-2D48-4F3C-885B-78D81F72613A}" type="pres">
      <dgm:prSet presAssocID="{1A143F6D-292A-4613-A11C-2E05AA388902}" presName="compNode" presStyleCnt="0"/>
      <dgm:spPr/>
    </dgm:pt>
    <dgm:pt modelId="{BA8E5F43-5CC1-4883-A92E-2CDA5D3D57D2}" type="pres">
      <dgm:prSet presAssocID="{1A143F6D-292A-4613-A11C-2E05AA3889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5F0CB966-045B-49A8-84D0-5CB9A73FE9B1}" type="pres">
      <dgm:prSet presAssocID="{1A143F6D-292A-4613-A11C-2E05AA388902}" presName="spaceRect" presStyleCnt="0"/>
      <dgm:spPr/>
    </dgm:pt>
    <dgm:pt modelId="{439A7643-BAD9-42B4-8954-6E8723BC1B6C}" type="pres">
      <dgm:prSet presAssocID="{1A143F6D-292A-4613-A11C-2E05AA388902}" presName="textRect" presStyleLbl="revTx" presStyleIdx="4" presStyleCnt="5">
        <dgm:presLayoutVars>
          <dgm:chMax val="1"/>
          <dgm:chPref val="1"/>
        </dgm:presLayoutVars>
      </dgm:prSet>
      <dgm:spPr/>
    </dgm:pt>
  </dgm:ptLst>
  <dgm:cxnLst>
    <dgm:cxn modelId="{2F5B4607-A11B-4EBC-8DDF-667E4C128B4D}" srcId="{3CA290DC-8F42-4DBF-AF1F-D8AA99033312}" destId="{6B684D3E-E526-4811-8B7E-7388A0A31B66}" srcOrd="2" destOrd="0" parTransId="{92FA0094-9293-4A41-AEC5-022D5FB94969}" sibTransId="{5AE65364-4193-4659-8CC8-EAACD701907D}"/>
    <dgm:cxn modelId="{7F127D53-6BBE-4411-B64A-6FC44152E6FF}" type="presOf" srcId="{6B684D3E-E526-4811-8B7E-7388A0A31B66}" destId="{A07D9B90-DB1C-4E27-AC3C-0AA978770913}" srcOrd="0" destOrd="0" presId="urn:microsoft.com/office/officeart/2018/2/layout/IconLabelList"/>
    <dgm:cxn modelId="{C9100E75-15F9-4131-8F09-D547BAA69681}" type="presOf" srcId="{F087C0E3-3C5B-4BE3-B800-E3155CF24A71}" destId="{DF39B560-9DC6-414D-80BB-42FC1DA9D2B5}" srcOrd="0" destOrd="0" presId="urn:microsoft.com/office/officeart/2018/2/layout/IconLabelList"/>
    <dgm:cxn modelId="{0CE56D86-B779-4A46-B746-B8A1C6F0467C}" type="presOf" srcId="{F5AAB49A-2AE8-45A1-8FEF-38328F15D6E7}" destId="{480973F9-877F-4DA1-9BE6-D75CFED0F003}" srcOrd="0" destOrd="0" presId="urn:microsoft.com/office/officeart/2018/2/layout/IconLabelList"/>
    <dgm:cxn modelId="{244A2D90-7604-4253-868E-A9036B01B348}" srcId="{3CA290DC-8F42-4DBF-AF1F-D8AA99033312}" destId="{F5AAB49A-2AE8-45A1-8FEF-38328F15D6E7}" srcOrd="3" destOrd="0" parTransId="{55211ADC-5551-4D8D-991E-8FF1E1887F24}" sibTransId="{2FCAAD3A-E6C2-4486-920D-9A0E314CE5EC}"/>
    <dgm:cxn modelId="{DCE59D9D-7A02-4DA2-8423-F10E63E32080}" type="presOf" srcId="{C02D5364-5598-4462-8992-B7E716CC34D4}" destId="{1FDF22BB-A4EF-44C7-B8C1-05840E010EB8}" srcOrd="0" destOrd="0" presId="urn:microsoft.com/office/officeart/2018/2/layout/IconLabelList"/>
    <dgm:cxn modelId="{23189EAA-58E3-476A-9B7F-BB18BAF6C554}" srcId="{3CA290DC-8F42-4DBF-AF1F-D8AA99033312}" destId="{F087C0E3-3C5B-4BE3-B800-E3155CF24A71}" srcOrd="0" destOrd="0" parTransId="{E1C433A8-D38B-41F2-895C-CB96F1B2C217}" sibTransId="{D1CFB3E8-D00A-4F8A-82B0-E08FD4A80C99}"/>
    <dgm:cxn modelId="{06D714AE-C43A-44CE-AFDE-F59248C09A01}" srcId="{3CA290DC-8F42-4DBF-AF1F-D8AA99033312}" destId="{1A143F6D-292A-4613-A11C-2E05AA388902}" srcOrd="4" destOrd="0" parTransId="{0567DA46-522D-4EB2-9CCE-C93E3516A995}" sibTransId="{8BF94D45-C760-4C2A-8D60-6FE19437573D}"/>
    <dgm:cxn modelId="{43BCEDB8-81BD-46E4-98DA-5D1B7BE8F8A5}" type="presOf" srcId="{1A143F6D-292A-4613-A11C-2E05AA388902}" destId="{439A7643-BAD9-42B4-8954-6E8723BC1B6C}" srcOrd="0" destOrd="0" presId="urn:microsoft.com/office/officeart/2018/2/layout/IconLabelList"/>
    <dgm:cxn modelId="{B3E4C8E6-6951-4E37-AA87-FF0339BEBD74}" srcId="{3CA290DC-8F42-4DBF-AF1F-D8AA99033312}" destId="{C02D5364-5598-4462-8992-B7E716CC34D4}" srcOrd="1" destOrd="0" parTransId="{AC84D0FE-6307-4E28-AEF2-A5061AA5C73E}" sibTransId="{5FFB4FC8-79B7-4922-A5F1-C13A21848AEA}"/>
    <dgm:cxn modelId="{126F05EC-F830-4050-8C3D-5990113D8C30}" type="presOf" srcId="{3CA290DC-8F42-4DBF-AF1F-D8AA99033312}" destId="{F48FA2A1-5D86-4977-8F1F-0DE346AED779}" srcOrd="0" destOrd="0" presId="urn:microsoft.com/office/officeart/2018/2/layout/IconLabelList"/>
    <dgm:cxn modelId="{359729E2-BBC2-487A-80B9-C4C5851D3176}" type="presParOf" srcId="{F48FA2A1-5D86-4977-8F1F-0DE346AED779}" destId="{DE4804DE-20E1-4DB1-9576-76D510397997}" srcOrd="0" destOrd="0" presId="urn:microsoft.com/office/officeart/2018/2/layout/IconLabelList"/>
    <dgm:cxn modelId="{305976F9-F66E-4435-9F88-0E7D027D7CE7}" type="presParOf" srcId="{DE4804DE-20E1-4DB1-9576-76D510397997}" destId="{A89A32EA-F0E0-41F5-BB5F-8E4003A27ECF}" srcOrd="0" destOrd="0" presId="urn:microsoft.com/office/officeart/2018/2/layout/IconLabelList"/>
    <dgm:cxn modelId="{DDB05E3D-7556-42F8-A707-AF4A0EB0A456}" type="presParOf" srcId="{DE4804DE-20E1-4DB1-9576-76D510397997}" destId="{F12BC716-A4E0-444D-BCDB-A8A706F74318}" srcOrd="1" destOrd="0" presId="urn:microsoft.com/office/officeart/2018/2/layout/IconLabelList"/>
    <dgm:cxn modelId="{04B2721C-E6C4-4A64-9FC5-C866703FCBAF}" type="presParOf" srcId="{DE4804DE-20E1-4DB1-9576-76D510397997}" destId="{DF39B560-9DC6-414D-80BB-42FC1DA9D2B5}" srcOrd="2" destOrd="0" presId="urn:microsoft.com/office/officeart/2018/2/layout/IconLabelList"/>
    <dgm:cxn modelId="{DAC854BD-8937-4F5B-ACAC-B04B56BD5890}" type="presParOf" srcId="{F48FA2A1-5D86-4977-8F1F-0DE346AED779}" destId="{62A216C2-47CA-4B6E-8521-BDD7DCA00C61}" srcOrd="1" destOrd="0" presId="urn:microsoft.com/office/officeart/2018/2/layout/IconLabelList"/>
    <dgm:cxn modelId="{0E5CABFA-4AAC-45E6-B783-5DDA653F4CA6}" type="presParOf" srcId="{F48FA2A1-5D86-4977-8F1F-0DE346AED779}" destId="{BE2A1EBD-287B-4389-B23A-9703EAC298D8}" srcOrd="2" destOrd="0" presId="urn:microsoft.com/office/officeart/2018/2/layout/IconLabelList"/>
    <dgm:cxn modelId="{BB4133C5-B2DD-4406-82F7-FB7E2E90A34F}" type="presParOf" srcId="{BE2A1EBD-287B-4389-B23A-9703EAC298D8}" destId="{F150BB20-FF78-42BE-B5B9-4E01BC380FF2}" srcOrd="0" destOrd="0" presId="urn:microsoft.com/office/officeart/2018/2/layout/IconLabelList"/>
    <dgm:cxn modelId="{25578A4F-0861-4F66-B337-F6657629540A}" type="presParOf" srcId="{BE2A1EBD-287B-4389-B23A-9703EAC298D8}" destId="{0EB525B7-E486-4862-96B4-D3A5165E9E1B}" srcOrd="1" destOrd="0" presId="urn:microsoft.com/office/officeart/2018/2/layout/IconLabelList"/>
    <dgm:cxn modelId="{7799C309-C0E6-46EA-B4EE-4CAACE8ACCD3}" type="presParOf" srcId="{BE2A1EBD-287B-4389-B23A-9703EAC298D8}" destId="{1FDF22BB-A4EF-44C7-B8C1-05840E010EB8}" srcOrd="2" destOrd="0" presId="urn:microsoft.com/office/officeart/2018/2/layout/IconLabelList"/>
    <dgm:cxn modelId="{B28DACD6-1830-4E4A-9B98-ECFA61ADACFF}" type="presParOf" srcId="{F48FA2A1-5D86-4977-8F1F-0DE346AED779}" destId="{576664D0-B560-496C-936F-65C55A4C9943}" srcOrd="3" destOrd="0" presId="urn:microsoft.com/office/officeart/2018/2/layout/IconLabelList"/>
    <dgm:cxn modelId="{79DDA425-0B02-46A7-9A2C-EEAF811F9EEE}" type="presParOf" srcId="{F48FA2A1-5D86-4977-8F1F-0DE346AED779}" destId="{5192F27F-DD2E-4BC2-8379-8387056FE351}" srcOrd="4" destOrd="0" presId="urn:microsoft.com/office/officeart/2018/2/layout/IconLabelList"/>
    <dgm:cxn modelId="{9A3AE1B9-8DBD-44A0-94DC-20F7C025560E}" type="presParOf" srcId="{5192F27F-DD2E-4BC2-8379-8387056FE351}" destId="{FFB3A751-F04A-4943-AE58-7BD6E7663ED1}" srcOrd="0" destOrd="0" presId="urn:microsoft.com/office/officeart/2018/2/layout/IconLabelList"/>
    <dgm:cxn modelId="{B527D434-1B78-4A3E-AD67-9F9D6495B624}" type="presParOf" srcId="{5192F27F-DD2E-4BC2-8379-8387056FE351}" destId="{53E17D9D-D56C-4C3A-BF24-EF3096BE8072}" srcOrd="1" destOrd="0" presId="urn:microsoft.com/office/officeart/2018/2/layout/IconLabelList"/>
    <dgm:cxn modelId="{2F8EDE17-DF30-4626-B84B-BD957F90AA12}" type="presParOf" srcId="{5192F27F-DD2E-4BC2-8379-8387056FE351}" destId="{A07D9B90-DB1C-4E27-AC3C-0AA978770913}" srcOrd="2" destOrd="0" presId="urn:microsoft.com/office/officeart/2018/2/layout/IconLabelList"/>
    <dgm:cxn modelId="{580D7972-6589-4DDC-B33A-5408A95BE4B5}" type="presParOf" srcId="{F48FA2A1-5D86-4977-8F1F-0DE346AED779}" destId="{8B445FE2-F72D-401C-8A49-B057186731CA}" srcOrd="5" destOrd="0" presId="urn:microsoft.com/office/officeart/2018/2/layout/IconLabelList"/>
    <dgm:cxn modelId="{D4064AF6-2A75-4C67-A792-FD268E91D9BF}" type="presParOf" srcId="{F48FA2A1-5D86-4977-8F1F-0DE346AED779}" destId="{400BB4C9-C459-40BE-94D9-A4489288B6C1}" srcOrd="6" destOrd="0" presId="urn:microsoft.com/office/officeart/2018/2/layout/IconLabelList"/>
    <dgm:cxn modelId="{D50B1B7B-49B0-4F0A-A3BC-7AC17080530E}" type="presParOf" srcId="{400BB4C9-C459-40BE-94D9-A4489288B6C1}" destId="{7889D8B1-FF13-44FE-BA2F-61334F955A05}" srcOrd="0" destOrd="0" presId="urn:microsoft.com/office/officeart/2018/2/layout/IconLabelList"/>
    <dgm:cxn modelId="{FEC2853B-BFC1-4F4C-8FE5-96C19541B537}" type="presParOf" srcId="{400BB4C9-C459-40BE-94D9-A4489288B6C1}" destId="{4341F14E-ADEE-4498-95D8-1A7F99C1423B}" srcOrd="1" destOrd="0" presId="urn:microsoft.com/office/officeart/2018/2/layout/IconLabelList"/>
    <dgm:cxn modelId="{4EFB75AF-0B8F-4E95-9784-687EA1B976F7}" type="presParOf" srcId="{400BB4C9-C459-40BE-94D9-A4489288B6C1}" destId="{480973F9-877F-4DA1-9BE6-D75CFED0F003}" srcOrd="2" destOrd="0" presId="urn:microsoft.com/office/officeart/2018/2/layout/IconLabelList"/>
    <dgm:cxn modelId="{045B0F78-9935-44E2-A9B4-DE40C9A6B22D}" type="presParOf" srcId="{F48FA2A1-5D86-4977-8F1F-0DE346AED779}" destId="{BDDC8F62-3D38-4E52-98BD-38DF1D94A169}" srcOrd="7" destOrd="0" presId="urn:microsoft.com/office/officeart/2018/2/layout/IconLabelList"/>
    <dgm:cxn modelId="{2CEB986A-BC63-4277-97D5-CA0F1989431B}" type="presParOf" srcId="{F48FA2A1-5D86-4977-8F1F-0DE346AED779}" destId="{53715968-2D48-4F3C-885B-78D81F72613A}" srcOrd="8" destOrd="0" presId="urn:microsoft.com/office/officeart/2018/2/layout/IconLabelList"/>
    <dgm:cxn modelId="{D4BD7809-BC3F-458F-9888-A369B804F3D3}" type="presParOf" srcId="{53715968-2D48-4F3C-885B-78D81F72613A}" destId="{BA8E5F43-5CC1-4883-A92E-2CDA5D3D57D2}" srcOrd="0" destOrd="0" presId="urn:microsoft.com/office/officeart/2018/2/layout/IconLabelList"/>
    <dgm:cxn modelId="{3404D89D-15D3-4A8C-B4C6-BA6A524FC243}" type="presParOf" srcId="{53715968-2D48-4F3C-885B-78D81F72613A}" destId="{5F0CB966-045B-49A8-84D0-5CB9A73FE9B1}" srcOrd="1" destOrd="0" presId="urn:microsoft.com/office/officeart/2018/2/layout/IconLabelList"/>
    <dgm:cxn modelId="{B3510380-FBA5-425B-995D-15A4CAE84016}" type="presParOf" srcId="{53715968-2D48-4F3C-885B-78D81F72613A}" destId="{439A7643-BAD9-42B4-8954-6E8723BC1B6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2E2B0-9205-496A-BE9B-28F23326781C}">
      <dsp:nvSpPr>
        <dsp:cNvPr id="0" name=""/>
        <dsp:cNvSpPr/>
      </dsp:nvSpPr>
      <dsp:spPr>
        <a:xfrm>
          <a:off x="2250914" y="1389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E08C9-72CD-45FB-8C5B-EB37B117CA4E}">
      <dsp:nvSpPr>
        <dsp:cNvPr id="0" name=""/>
        <dsp:cNvSpPr/>
      </dsp:nvSpPr>
      <dsp:spPr>
        <a:xfrm>
          <a:off x="2718914" y="6069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30A0DC-B597-4B98-9450-F5F51DEDC82D}">
      <dsp:nvSpPr>
        <dsp:cNvPr id="0" name=""/>
        <dsp:cNvSpPr/>
      </dsp:nvSpPr>
      <dsp:spPr>
        <a:xfrm>
          <a:off x="1548914" y="3018902"/>
          <a:ext cx="36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Rockbuster Stealth is a leading movie rental platform transitioning to a primarily online streaming service. Due to business motions in this direction, along with international alterations in film and video intake, an analysis on customer participation has been run. </a:t>
          </a:r>
        </a:p>
      </dsp:txBody>
      <dsp:txXfrm>
        <a:off x="1548914" y="3018902"/>
        <a:ext cx="3600000" cy="1035000"/>
      </dsp:txXfrm>
    </dsp:sp>
    <dsp:sp modelId="{50FCCC8A-D335-433E-9075-839AAB61BF22}">
      <dsp:nvSpPr>
        <dsp:cNvPr id="0" name=""/>
        <dsp:cNvSpPr/>
      </dsp:nvSpPr>
      <dsp:spPr>
        <a:xfrm>
          <a:off x="6480914" y="1389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0682A-8D81-4E64-83F7-3CA5242AE86B}">
      <dsp:nvSpPr>
        <dsp:cNvPr id="0" name=""/>
        <dsp:cNvSpPr/>
      </dsp:nvSpPr>
      <dsp:spPr>
        <a:xfrm>
          <a:off x="6948914" y="6069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4060E-EDB4-4371-863E-154575349EA0}">
      <dsp:nvSpPr>
        <dsp:cNvPr id="0" name=""/>
        <dsp:cNvSpPr/>
      </dsp:nvSpPr>
      <dsp:spPr>
        <a:xfrm>
          <a:off x="5778914" y="3018902"/>
          <a:ext cx="36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By considering involvement regarding international regions, film genres, and other diagnostics, our goal is to increase revenue for Rockbuster Stealth and satisfy new as well as dedicated customers. </a:t>
          </a:r>
        </a:p>
      </dsp:txBody>
      <dsp:txXfrm>
        <a:off x="5778914" y="3018902"/>
        <a:ext cx="3600000" cy="103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A32EA-F0E0-41F5-BB5F-8E4003A27ECF}">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39B560-9DC6-414D-80BB-42FC1DA9D2B5}">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Which movies contributed to the most revenue gain? </a:t>
          </a:r>
        </a:p>
      </dsp:txBody>
      <dsp:txXfrm>
        <a:off x="333914" y="2276522"/>
        <a:ext cx="1800000" cy="720000"/>
      </dsp:txXfrm>
    </dsp:sp>
    <dsp:sp modelId="{F150BB20-FF78-42BE-B5B9-4E01BC380FF2}">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DF22BB-A4EF-44C7-B8C1-05840E010EB8}">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What was the average rental duration? </a:t>
          </a:r>
        </a:p>
      </dsp:txBody>
      <dsp:txXfrm>
        <a:off x="2448914" y="2276522"/>
        <a:ext cx="1800000" cy="720000"/>
      </dsp:txXfrm>
    </dsp:sp>
    <dsp:sp modelId="{FFB3A751-F04A-4943-AE58-7BD6E7663ED1}">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7D9B90-DB1C-4E27-AC3C-0AA978770913}">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Where are Rockbuster customers located in? </a:t>
          </a:r>
        </a:p>
      </dsp:txBody>
      <dsp:txXfrm>
        <a:off x="4563914" y="2276522"/>
        <a:ext cx="1800000" cy="720000"/>
      </dsp:txXfrm>
    </dsp:sp>
    <dsp:sp modelId="{7889D8B1-FF13-44FE-BA2F-61334F955A05}">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973F9-877F-4DA1-9BE6-D75CFED0F003}">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Who are lifetime value customers, and where are they based? </a:t>
          </a:r>
        </a:p>
      </dsp:txBody>
      <dsp:txXfrm>
        <a:off x="6678914" y="2276522"/>
        <a:ext cx="1800000" cy="720000"/>
      </dsp:txXfrm>
    </dsp:sp>
    <dsp:sp modelId="{BA8E5F43-5CC1-4883-A92E-2CDA5D3D57D2}">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9A7643-BAD9-42B4-8954-6E8723BC1B6C}">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Do sales figures vary between geographic regions? </a:t>
          </a:r>
        </a:p>
      </dsp:txBody>
      <dsp:txXfrm>
        <a:off x="8793914" y="227652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3E2D6-3864-46CB-9598-1699A9E57021}"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E222F-A959-4E21-866A-3C41ED964E9C}" type="slidenum">
              <a:rPr lang="en-US" smtClean="0"/>
              <a:t>‹#›</a:t>
            </a:fld>
            <a:endParaRPr lang="en-US"/>
          </a:p>
        </p:txBody>
      </p:sp>
    </p:spTree>
    <p:extLst>
      <p:ext uri="{BB962C8B-B14F-4D97-AF65-F5344CB8AC3E}">
        <p14:creationId xmlns:p14="http://schemas.microsoft.com/office/powerpoint/2010/main" val="1043395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48435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00394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0947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7584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8901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53415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86519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5199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23744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40823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01520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16220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91030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7/27/2023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79732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7/27/2023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83756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527112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5606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7/27/2023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7/27/2023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7/27/2023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7/27/2023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7/27/2023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7/27/2023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7/27/2023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7/27/2023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D1C14C-A143-42F5-B247-D0E800131009}" type="datetimeFigureOut">
              <a:rPr lang="en-US" smtClean="0"/>
              <a:t>7/27/2023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616926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26C6-0FCD-E00A-E22F-94C416C40669}"/>
              </a:ext>
            </a:extLst>
          </p:cNvPr>
          <p:cNvSpPr>
            <a:spLocks noGrp="1"/>
          </p:cNvSpPr>
          <p:nvPr>
            <p:ph type="ctrTitle"/>
          </p:nvPr>
        </p:nvSpPr>
        <p:spPr>
          <a:xfrm>
            <a:off x="1169125" y="2920878"/>
            <a:ext cx="5853227" cy="2992576"/>
          </a:xfrm>
        </p:spPr>
        <p:txBody>
          <a:bodyPr anchor="t">
            <a:normAutofit/>
          </a:bodyPr>
          <a:lstStyle/>
          <a:p>
            <a:pPr algn="l"/>
            <a:r>
              <a:rPr lang="en-US" sz="4800" i="1">
                <a:solidFill>
                  <a:srgbClr val="FFFFFF"/>
                </a:solidFill>
                <a:latin typeface="Broadway" panose="04040905080B02020502" pitchFamily="82" charset="0"/>
              </a:rPr>
              <a:t>Rockbuster Stealth</a:t>
            </a:r>
          </a:p>
        </p:txBody>
      </p:sp>
      <p:sp>
        <p:nvSpPr>
          <p:cNvPr id="3" name="Subtitle 2">
            <a:extLst>
              <a:ext uri="{FF2B5EF4-FFF2-40B4-BE49-F238E27FC236}">
                <a16:creationId xmlns:a16="http://schemas.microsoft.com/office/drawing/2014/main" id="{316332A0-091F-55C8-572F-DE481AA2AE5B}"/>
              </a:ext>
            </a:extLst>
          </p:cNvPr>
          <p:cNvSpPr>
            <a:spLocks noGrp="1"/>
          </p:cNvSpPr>
          <p:nvPr>
            <p:ph type="subTitle" idx="1"/>
          </p:nvPr>
        </p:nvSpPr>
        <p:spPr>
          <a:xfrm>
            <a:off x="1221364" y="1017038"/>
            <a:ext cx="5091282" cy="1248274"/>
          </a:xfrm>
        </p:spPr>
        <p:txBody>
          <a:bodyPr anchor="b">
            <a:normAutofit/>
          </a:bodyPr>
          <a:lstStyle/>
          <a:p>
            <a:pPr algn="l"/>
            <a:r>
              <a:rPr lang="en-US">
                <a:solidFill>
                  <a:srgbClr val="FFFFFF"/>
                </a:solidFill>
                <a:latin typeface="Aptos" panose="020B0004020202020204" pitchFamily="34" charset="0"/>
              </a:rPr>
              <a:t>Strategy &amp; Analysis</a:t>
            </a:r>
          </a:p>
        </p:txBody>
      </p:sp>
      <p:pic>
        <p:nvPicPr>
          <p:cNvPr id="5" name="Picture 4">
            <a:extLst>
              <a:ext uri="{FF2B5EF4-FFF2-40B4-BE49-F238E27FC236}">
                <a16:creationId xmlns:a16="http://schemas.microsoft.com/office/drawing/2014/main" id="{54C3720F-1D81-6918-7379-1CDB6690E546}"/>
              </a:ext>
            </a:extLst>
          </p:cNvPr>
          <p:cNvPicPr>
            <a:picLocks noChangeAspect="1"/>
          </p:cNvPicPr>
          <p:nvPr/>
        </p:nvPicPr>
        <p:blipFill rotWithShape="1">
          <a:blip r:embed="rId2"/>
          <a:srcRect l="31370" r="38739"/>
          <a:stretch/>
        </p:blipFill>
        <p:spPr>
          <a:xfrm>
            <a:off x="8104092" y="10"/>
            <a:ext cx="4099858" cy="6857990"/>
          </a:xfrm>
          <a:prstGeom prst="rect">
            <a:avLst/>
          </a:prstGeom>
        </p:spPr>
      </p:pic>
    </p:spTree>
    <p:extLst>
      <p:ext uri="{BB962C8B-B14F-4D97-AF65-F5344CB8AC3E}">
        <p14:creationId xmlns:p14="http://schemas.microsoft.com/office/powerpoint/2010/main" val="100413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op Titles of Top Genres">
            <a:extLst>
              <a:ext uri="{FF2B5EF4-FFF2-40B4-BE49-F238E27FC236}">
                <a16:creationId xmlns:a16="http://schemas.microsoft.com/office/drawing/2014/main" id="{C395BACA-38E1-47F4-A615-0BE207EE6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6" y="727788"/>
            <a:ext cx="10363200" cy="5935980"/>
          </a:xfrm>
          <a:prstGeom prst="rect">
            <a:avLst/>
          </a:prstGeom>
        </p:spPr>
      </p:pic>
      <p:sp>
        <p:nvSpPr>
          <p:cNvPr id="3" name="TextBox 2">
            <a:extLst>
              <a:ext uri="{FF2B5EF4-FFF2-40B4-BE49-F238E27FC236}">
                <a16:creationId xmlns:a16="http://schemas.microsoft.com/office/drawing/2014/main" id="{D0878D78-E180-8ABD-A22F-45215D893FBB}"/>
              </a:ext>
            </a:extLst>
          </p:cNvPr>
          <p:cNvSpPr txBox="1"/>
          <p:nvPr/>
        </p:nvSpPr>
        <p:spPr>
          <a:xfrm>
            <a:off x="0" y="615821"/>
            <a:ext cx="7539133" cy="584775"/>
          </a:xfrm>
          <a:prstGeom prst="rect">
            <a:avLst/>
          </a:prstGeom>
          <a:noFill/>
        </p:spPr>
        <p:txBody>
          <a:bodyPr wrap="square" rtlCol="0">
            <a:spAutoFit/>
          </a:bodyPr>
          <a:lstStyle/>
          <a:p>
            <a:r>
              <a:rPr lang="en-US" sz="3200" dirty="0">
                <a:highlight>
                  <a:srgbClr val="FFFF00"/>
                </a:highlight>
                <a:latin typeface="Elephant Pro" panose="00000500000000000000" pitchFamily="2" charset="0"/>
              </a:rPr>
              <a:t>Top Titles Within Top Genres</a:t>
            </a:r>
          </a:p>
        </p:txBody>
      </p:sp>
      <p:sp>
        <p:nvSpPr>
          <p:cNvPr id="5" name="Rectangle 4">
            <a:extLst>
              <a:ext uri="{FF2B5EF4-FFF2-40B4-BE49-F238E27FC236}">
                <a16:creationId xmlns:a16="http://schemas.microsoft.com/office/drawing/2014/main" id="{658BFACF-5393-BC5F-D5A6-6E85018B5866}"/>
              </a:ext>
            </a:extLst>
          </p:cNvPr>
          <p:cNvSpPr/>
          <p:nvPr/>
        </p:nvSpPr>
        <p:spPr>
          <a:xfrm>
            <a:off x="9106678" y="3153747"/>
            <a:ext cx="2724538" cy="342433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A6BAD24-C3D4-9387-84C6-FFB765C14931}"/>
              </a:ext>
            </a:extLst>
          </p:cNvPr>
          <p:cNvSpPr txBox="1"/>
          <p:nvPr/>
        </p:nvSpPr>
        <p:spPr>
          <a:xfrm>
            <a:off x="9103566" y="3172409"/>
            <a:ext cx="2724539" cy="3416320"/>
          </a:xfrm>
          <a:prstGeom prst="rect">
            <a:avLst/>
          </a:prstGeom>
          <a:noFill/>
        </p:spPr>
        <p:txBody>
          <a:bodyPr wrap="square" rtlCol="0">
            <a:spAutoFit/>
          </a:bodyPr>
          <a:lstStyle/>
          <a:p>
            <a:r>
              <a:rPr lang="en-US" dirty="0"/>
              <a:t>Further insights can be drawn from the leading movies from the leading genres. Because genres are a common way of filtering films for users, are there commonalities between these categories which could strengthen future licensure or increase cost on the following films and their likes? </a:t>
            </a:r>
          </a:p>
        </p:txBody>
      </p:sp>
    </p:spTree>
    <p:extLst>
      <p:ext uri="{BB962C8B-B14F-4D97-AF65-F5344CB8AC3E}">
        <p14:creationId xmlns:p14="http://schemas.microsoft.com/office/powerpoint/2010/main" val="257999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9E205-D746-A004-7E25-9BB20957CA0A}"/>
              </a:ext>
            </a:extLst>
          </p:cNvPr>
          <p:cNvSpPr>
            <a:spLocks noGrp="1"/>
          </p:cNvSpPr>
          <p:nvPr>
            <p:ph type="title"/>
          </p:nvPr>
        </p:nvSpPr>
        <p:spPr>
          <a:xfrm>
            <a:off x="1525712" y="2400475"/>
            <a:ext cx="9142288" cy="2068222"/>
          </a:xfrm>
        </p:spPr>
        <p:txBody>
          <a:bodyPr vert="horz" lIns="91440" tIns="45720" rIns="91440" bIns="45720" rtlCol="0" anchor="b">
            <a:normAutofit/>
          </a:bodyPr>
          <a:lstStyle/>
          <a:p>
            <a:pPr algn="ctr"/>
            <a:r>
              <a:rPr lang="en-US" sz="5200" kern="1200">
                <a:solidFill>
                  <a:schemeClr val="tx1"/>
                </a:solidFill>
                <a:highlight>
                  <a:srgbClr val="FFFF00"/>
                </a:highlight>
                <a:latin typeface="+mj-lt"/>
                <a:ea typeface="+mj-ea"/>
                <a:cs typeface="+mj-cs"/>
              </a:rPr>
              <a:t>Thank You</a:t>
            </a:r>
          </a:p>
        </p:txBody>
      </p:sp>
      <p:pic>
        <p:nvPicPr>
          <p:cNvPr id="19" name="Graphic 5" descr="Smiling Face with No Fill">
            <a:extLst>
              <a:ext uri="{FF2B5EF4-FFF2-40B4-BE49-F238E27FC236}">
                <a16:creationId xmlns:a16="http://schemas.microsoft.com/office/drawing/2014/main" id="{86B728F8-514D-F4F5-72DE-4BA7E9E0D6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070" y="1133637"/>
            <a:ext cx="1075860" cy="1075860"/>
          </a:xfrm>
          <a:prstGeom prst="rect">
            <a:avLst/>
          </a:prstGeom>
        </p:spPr>
      </p:pic>
    </p:spTree>
    <p:extLst>
      <p:ext uri="{BB962C8B-B14F-4D97-AF65-F5344CB8AC3E}">
        <p14:creationId xmlns:p14="http://schemas.microsoft.com/office/powerpoint/2010/main" val="225670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07DB44-A47F-95C4-4EDB-B3DC2E7C2DFF}"/>
              </a:ext>
            </a:extLst>
          </p:cNvPr>
          <p:cNvSpPr>
            <a:spLocks noGrp="1"/>
          </p:cNvSpPr>
          <p:nvPr>
            <p:ph type="title"/>
          </p:nvPr>
        </p:nvSpPr>
        <p:spPr>
          <a:xfrm>
            <a:off x="4331107" y="349112"/>
            <a:ext cx="10044023" cy="877729"/>
          </a:xfrm>
        </p:spPr>
        <p:txBody>
          <a:bodyPr anchor="ctr">
            <a:normAutofit/>
          </a:bodyPr>
          <a:lstStyle/>
          <a:p>
            <a:r>
              <a:rPr lang="en-US" sz="4000" dirty="0">
                <a:solidFill>
                  <a:srgbClr val="FFFFFF"/>
                </a:solidFill>
                <a:latin typeface="Elephant Pro" panose="020F0502020204030204" pitchFamily="2" charset="0"/>
              </a:rPr>
              <a:t>Introduction</a:t>
            </a:r>
          </a:p>
        </p:txBody>
      </p:sp>
      <p:graphicFrame>
        <p:nvGraphicFramePr>
          <p:cNvPr id="7" name="Content Placeholder 2">
            <a:extLst>
              <a:ext uri="{FF2B5EF4-FFF2-40B4-BE49-F238E27FC236}">
                <a16:creationId xmlns:a16="http://schemas.microsoft.com/office/drawing/2014/main" id="{9CA33B54-5E8E-067B-4AD0-A9999CF5AA74}"/>
              </a:ext>
            </a:extLst>
          </p:cNvPr>
          <p:cNvGraphicFramePr>
            <a:graphicFrameLocks noGrp="1"/>
          </p:cNvGraphicFramePr>
          <p:nvPr>
            <p:ph idx="1"/>
            <p:extLst>
              <p:ext uri="{D42A27DB-BD31-4B8C-83A1-F6EECF244321}">
                <p14:modId xmlns:p14="http://schemas.microsoft.com/office/powerpoint/2010/main" val="71456047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472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089B73-73EC-DD21-D6C4-932452ECA68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Elephant Pro" panose="00000500000000000000" pitchFamily="2" charset="0"/>
              </a:rPr>
              <a:t>Business Questions</a:t>
            </a:r>
          </a:p>
        </p:txBody>
      </p:sp>
      <p:graphicFrame>
        <p:nvGraphicFramePr>
          <p:cNvPr id="5" name="Content Placeholder 2">
            <a:extLst>
              <a:ext uri="{FF2B5EF4-FFF2-40B4-BE49-F238E27FC236}">
                <a16:creationId xmlns:a16="http://schemas.microsoft.com/office/drawing/2014/main" id="{B63491FF-B8CB-4E2E-BCAA-4665A7F7D635}"/>
              </a:ext>
            </a:extLst>
          </p:cNvPr>
          <p:cNvGraphicFramePr>
            <a:graphicFrameLocks noGrp="1"/>
          </p:cNvGraphicFramePr>
          <p:nvPr>
            <p:ph idx="1"/>
            <p:extLst>
              <p:ext uri="{D42A27DB-BD31-4B8C-83A1-F6EECF244321}">
                <p14:modId xmlns:p14="http://schemas.microsoft.com/office/powerpoint/2010/main" val="250384895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39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C199-884D-E47A-A7AD-248328234CFE}"/>
              </a:ext>
            </a:extLst>
          </p:cNvPr>
          <p:cNvSpPr>
            <a:spLocks noGrp="1"/>
          </p:cNvSpPr>
          <p:nvPr>
            <p:ph type="title"/>
          </p:nvPr>
        </p:nvSpPr>
        <p:spPr>
          <a:xfrm>
            <a:off x="838200" y="459048"/>
            <a:ext cx="10515600" cy="1325563"/>
          </a:xfrm>
        </p:spPr>
        <p:txBody>
          <a:bodyPr/>
          <a:lstStyle/>
          <a:p>
            <a:pPr algn="ctr"/>
            <a:r>
              <a:rPr lang="en-US" dirty="0">
                <a:latin typeface="Elephant Pro" panose="00000500000000000000" pitchFamily="2" charset="0"/>
              </a:rPr>
              <a:t>Average Content Rental &amp; Mode</a:t>
            </a:r>
          </a:p>
        </p:txBody>
      </p:sp>
      <p:graphicFrame>
        <p:nvGraphicFramePr>
          <p:cNvPr id="5" name="Table 5">
            <a:extLst>
              <a:ext uri="{FF2B5EF4-FFF2-40B4-BE49-F238E27FC236}">
                <a16:creationId xmlns:a16="http://schemas.microsoft.com/office/drawing/2014/main" id="{0B9F34E4-99ED-0224-C9E4-1EE050AED9D6}"/>
              </a:ext>
            </a:extLst>
          </p:cNvPr>
          <p:cNvGraphicFramePr>
            <a:graphicFrameLocks noGrp="1"/>
          </p:cNvGraphicFramePr>
          <p:nvPr>
            <p:ph sz="half" idx="1"/>
            <p:extLst>
              <p:ext uri="{D42A27DB-BD31-4B8C-83A1-F6EECF244321}">
                <p14:modId xmlns:p14="http://schemas.microsoft.com/office/powerpoint/2010/main" val="2550994883"/>
              </p:ext>
            </p:extLst>
          </p:nvPr>
        </p:nvGraphicFramePr>
        <p:xfrm>
          <a:off x="3215173" y="1731712"/>
          <a:ext cx="5674568" cy="2392680"/>
        </p:xfrm>
        <a:graphic>
          <a:graphicData uri="http://schemas.openxmlformats.org/drawingml/2006/table">
            <a:tbl>
              <a:tblPr firstRow="1" bandRow="1">
                <a:tableStyleId>{00A15C55-8517-42AA-B614-E9B94910E393}</a:tableStyleId>
              </a:tblPr>
              <a:tblGrid>
                <a:gridCol w="1418642">
                  <a:extLst>
                    <a:ext uri="{9D8B030D-6E8A-4147-A177-3AD203B41FA5}">
                      <a16:colId xmlns:a16="http://schemas.microsoft.com/office/drawing/2014/main" val="4003406592"/>
                    </a:ext>
                  </a:extLst>
                </a:gridCol>
                <a:gridCol w="1418642">
                  <a:extLst>
                    <a:ext uri="{9D8B030D-6E8A-4147-A177-3AD203B41FA5}">
                      <a16:colId xmlns:a16="http://schemas.microsoft.com/office/drawing/2014/main" val="3168486257"/>
                    </a:ext>
                  </a:extLst>
                </a:gridCol>
                <a:gridCol w="1418642">
                  <a:extLst>
                    <a:ext uri="{9D8B030D-6E8A-4147-A177-3AD203B41FA5}">
                      <a16:colId xmlns:a16="http://schemas.microsoft.com/office/drawing/2014/main" val="3997019186"/>
                    </a:ext>
                  </a:extLst>
                </a:gridCol>
                <a:gridCol w="1418642">
                  <a:extLst>
                    <a:ext uri="{9D8B030D-6E8A-4147-A177-3AD203B41FA5}">
                      <a16:colId xmlns:a16="http://schemas.microsoft.com/office/drawing/2014/main" val="1629910027"/>
                    </a:ext>
                  </a:extLst>
                </a:gridCol>
              </a:tblGrid>
              <a:tr h="370840">
                <a:tc>
                  <a:txBody>
                    <a:bodyPr/>
                    <a:lstStyle/>
                    <a:p>
                      <a:endParaRPr lang="en-US"/>
                    </a:p>
                  </a:txBody>
                  <a:tcPr/>
                </a:tc>
                <a:tc>
                  <a:txBody>
                    <a:bodyPr/>
                    <a:lstStyle/>
                    <a:p>
                      <a:r>
                        <a:rPr lang="en-US" dirty="0"/>
                        <a:t>Min</a:t>
                      </a:r>
                    </a:p>
                  </a:txBody>
                  <a:tcPr/>
                </a:tc>
                <a:tc>
                  <a:txBody>
                    <a:bodyPr/>
                    <a:lstStyle/>
                    <a:p>
                      <a:r>
                        <a:rPr lang="en-US" dirty="0"/>
                        <a:t>Max</a:t>
                      </a:r>
                    </a:p>
                  </a:txBody>
                  <a:tcPr/>
                </a:tc>
                <a:tc>
                  <a:txBody>
                    <a:bodyPr/>
                    <a:lstStyle/>
                    <a:p>
                      <a:r>
                        <a:rPr lang="en-US" dirty="0"/>
                        <a:t>Avg</a:t>
                      </a:r>
                    </a:p>
                  </a:txBody>
                  <a:tcPr/>
                </a:tc>
                <a:extLst>
                  <a:ext uri="{0D108BD9-81ED-4DB2-BD59-A6C34878D82A}">
                    <a16:rowId xmlns:a16="http://schemas.microsoft.com/office/drawing/2014/main" val="2264523185"/>
                  </a:ext>
                </a:extLst>
              </a:tr>
              <a:tr h="370840">
                <a:tc>
                  <a:txBody>
                    <a:bodyPr/>
                    <a:lstStyle/>
                    <a:p>
                      <a:r>
                        <a:rPr lang="en-US" dirty="0"/>
                        <a:t>Rental duration</a:t>
                      </a:r>
                    </a:p>
                  </a:txBody>
                  <a:tcPr/>
                </a:tc>
                <a:tc>
                  <a:txBody>
                    <a:bodyPr/>
                    <a:lstStyle/>
                    <a:p>
                      <a:pPr algn="r" fontAlgn="b"/>
                      <a:r>
                        <a:rPr lang="en-US" sz="1800" b="0" i="0" u="none" strike="noStrike" dirty="0">
                          <a:solidFill>
                            <a:srgbClr val="000000"/>
                          </a:solidFill>
                          <a:effectLst/>
                          <a:latin typeface="Calibri" panose="020F0502020204030204" pitchFamily="34" charset="0"/>
                        </a:rPr>
                        <a:t>3</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4.985</a:t>
                      </a:r>
                    </a:p>
                  </a:txBody>
                  <a:tcPr marL="7620" marR="7620" marT="7620" marB="0" anchor="b"/>
                </a:tc>
                <a:extLst>
                  <a:ext uri="{0D108BD9-81ED-4DB2-BD59-A6C34878D82A}">
                    <a16:rowId xmlns:a16="http://schemas.microsoft.com/office/drawing/2014/main" val="4120237609"/>
                  </a:ext>
                </a:extLst>
              </a:tr>
              <a:tr h="370840">
                <a:tc>
                  <a:txBody>
                    <a:bodyPr/>
                    <a:lstStyle/>
                    <a:p>
                      <a:r>
                        <a:rPr lang="en-US" dirty="0"/>
                        <a:t>Rental rate</a:t>
                      </a:r>
                    </a:p>
                  </a:txBody>
                  <a:tcPr/>
                </a:tc>
                <a:tc>
                  <a:txBody>
                    <a:bodyPr/>
                    <a:lstStyle/>
                    <a:p>
                      <a:pPr algn="r" fontAlgn="b"/>
                      <a:r>
                        <a:rPr lang="en-US" sz="1800" b="0" i="0" u="none" strike="noStrike" dirty="0">
                          <a:solidFill>
                            <a:srgbClr val="000000"/>
                          </a:solidFill>
                          <a:effectLst/>
                          <a:latin typeface="Calibri" panose="020F0502020204030204" pitchFamily="34" charset="0"/>
                        </a:rPr>
                        <a:t>0.99</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4.99</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2.98</a:t>
                      </a:r>
                    </a:p>
                  </a:txBody>
                  <a:tcPr marL="7620" marR="7620" marT="7620" marB="0" anchor="b"/>
                </a:tc>
                <a:extLst>
                  <a:ext uri="{0D108BD9-81ED-4DB2-BD59-A6C34878D82A}">
                    <a16:rowId xmlns:a16="http://schemas.microsoft.com/office/drawing/2014/main" val="70540004"/>
                  </a:ext>
                </a:extLst>
              </a:tr>
              <a:tr h="370840">
                <a:tc>
                  <a:txBody>
                    <a:bodyPr/>
                    <a:lstStyle/>
                    <a:p>
                      <a:r>
                        <a:rPr lang="en-US" dirty="0"/>
                        <a:t>Movie length</a:t>
                      </a:r>
                    </a:p>
                  </a:txBody>
                  <a:tcPr/>
                </a:tc>
                <a:tc>
                  <a:txBody>
                    <a:bodyPr/>
                    <a:lstStyle/>
                    <a:p>
                      <a:pPr algn="r" fontAlgn="b"/>
                      <a:r>
                        <a:rPr lang="en-US" sz="1800" b="0" i="0" u="none" strike="noStrike" dirty="0">
                          <a:solidFill>
                            <a:srgbClr val="000000"/>
                          </a:solidFill>
                          <a:effectLst/>
                          <a:latin typeface="Calibri" panose="020F0502020204030204" pitchFamily="34" charset="0"/>
                        </a:rPr>
                        <a:t>46</a:t>
                      </a:r>
                    </a:p>
                  </a:txBody>
                  <a:tcPr marL="7620" marR="7620" marT="7620" marB="0" anchor="b"/>
                </a:tc>
                <a:tc>
                  <a:txBody>
                    <a:bodyPr/>
                    <a:lstStyle/>
                    <a:p>
                      <a:pPr algn="r" fontAlgn="b"/>
                      <a:r>
                        <a:rPr lang="en-US" sz="1800" b="0" i="0" u="none" strike="noStrike">
                          <a:solidFill>
                            <a:srgbClr val="000000"/>
                          </a:solidFill>
                          <a:effectLst/>
                          <a:latin typeface="Calibri" panose="020F0502020204030204" pitchFamily="34" charset="0"/>
                        </a:rPr>
                        <a:t>185</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115.272</a:t>
                      </a:r>
                    </a:p>
                  </a:txBody>
                  <a:tcPr marL="7620" marR="7620" marT="7620" marB="0" anchor="b"/>
                </a:tc>
                <a:extLst>
                  <a:ext uri="{0D108BD9-81ED-4DB2-BD59-A6C34878D82A}">
                    <a16:rowId xmlns:a16="http://schemas.microsoft.com/office/drawing/2014/main" val="581453477"/>
                  </a:ext>
                </a:extLst>
              </a:tr>
              <a:tr h="370840">
                <a:tc>
                  <a:txBody>
                    <a:bodyPr/>
                    <a:lstStyle/>
                    <a:p>
                      <a:r>
                        <a:rPr lang="en-US" dirty="0"/>
                        <a:t>Replacement cost</a:t>
                      </a:r>
                    </a:p>
                  </a:txBody>
                  <a:tcPr/>
                </a:tc>
                <a:tc>
                  <a:txBody>
                    <a:bodyPr/>
                    <a:lstStyle/>
                    <a:p>
                      <a:pPr algn="r" fontAlgn="b"/>
                      <a:r>
                        <a:rPr lang="en-US" sz="1800" b="0" i="0" u="none" strike="noStrike" dirty="0">
                          <a:solidFill>
                            <a:srgbClr val="000000"/>
                          </a:solidFill>
                          <a:effectLst/>
                          <a:latin typeface="Calibri" panose="020F0502020204030204" pitchFamily="34" charset="0"/>
                        </a:rPr>
                        <a:t>9.99</a:t>
                      </a:r>
                    </a:p>
                  </a:txBody>
                  <a:tcPr marL="7620" marR="7620" marT="7620" marB="0" anchor="b"/>
                </a:tc>
                <a:tc>
                  <a:txBody>
                    <a:bodyPr/>
                    <a:lstStyle/>
                    <a:p>
                      <a:pPr algn="r" fontAlgn="b"/>
                      <a:r>
                        <a:rPr lang="en-US" sz="1800" b="0" i="0" u="none" strike="noStrike">
                          <a:solidFill>
                            <a:srgbClr val="000000"/>
                          </a:solidFill>
                          <a:effectLst/>
                          <a:latin typeface="Calibri" panose="020F0502020204030204" pitchFamily="34" charset="0"/>
                        </a:rPr>
                        <a:t>29.99</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19.984</a:t>
                      </a:r>
                    </a:p>
                  </a:txBody>
                  <a:tcPr marL="7620" marR="7620" marT="7620" marB="0" anchor="b"/>
                </a:tc>
                <a:extLst>
                  <a:ext uri="{0D108BD9-81ED-4DB2-BD59-A6C34878D82A}">
                    <a16:rowId xmlns:a16="http://schemas.microsoft.com/office/drawing/2014/main" val="2804748107"/>
                  </a:ext>
                </a:extLst>
              </a:tr>
            </a:tbl>
          </a:graphicData>
        </a:graphic>
      </p:graphicFrame>
      <p:graphicFrame>
        <p:nvGraphicFramePr>
          <p:cNvPr id="6" name="Table 6">
            <a:extLst>
              <a:ext uri="{FF2B5EF4-FFF2-40B4-BE49-F238E27FC236}">
                <a16:creationId xmlns:a16="http://schemas.microsoft.com/office/drawing/2014/main" id="{AE60DE29-EE23-2CCA-B860-55509EB16275}"/>
              </a:ext>
            </a:extLst>
          </p:cNvPr>
          <p:cNvGraphicFramePr>
            <a:graphicFrameLocks noGrp="1"/>
          </p:cNvGraphicFramePr>
          <p:nvPr>
            <p:ph sz="half" idx="2"/>
            <p:extLst>
              <p:ext uri="{D42A27DB-BD31-4B8C-83A1-F6EECF244321}">
                <p14:modId xmlns:p14="http://schemas.microsoft.com/office/powerpoint/2010/main" val="3436671553"/>
              </p:ext>
            </p:extLst>
          </p:nvPr>
        </p:nvGraphicFramePr>
        <p:xfrm>
          <a:off x="3215173" y="4487234"/>
          <a:ext cx="5761654" cy="741680"/>
        </p:xfrm>
        <a:graphic>
          <a:graphicData uri="http://schemas.openxmlformats.org/drawingml/2006/table">
            <a:tbl>
              <a:tblPr firstRow="1" bandRow="1">
                <a:tableStyleId>{5C22544A-7EE6-4342-B048-85BDC9FD1C3A}</a:tableStyleId>
              </a:tblPr>
              <a:tblGrid>
                <a:gridCol w="2113385">
                  <a:extLst>
                    <a:ext uri="{9D8B030D-6E8A-4147-A177-3AD203B41FA5}">
                      <a16:colId xmlns:a16="http://schemas.microsoft.com/office/drawing/2014/main" val="3492664300"/>
                    </a:ext>
                  </a:extLst>
                </a:gridCol>
                <a:gridCol w="2116998">
                  <a:extLst>
                    <a:ext uri="{9D8B030D-6E8A-4147-A177-3AD203B41FA5}">
                      <a16:colId xmlns:a16="http://schemas.microsoft.com/office/drawing/2014/main" val="363806409"/>
                    </a:ext>
                  </a:extLst>
                </a:gridCol>
                <a:gridCol w="1531271">
                  <a:extLst>
                    <a:ext uri="{9D8B030D-6E8A-4147-A177-3AD203B41FA5}">
                      <a16:colId xmlns:a16="http://schemas.microsoft.com/office/drawing/2014/main" val="2337447491"/>
                    </a:ext>
                  </a:extLst>
                </a:gridCol>
              </a:tblGrid>
              <a:tr h="370840">
                <a:tc>
                  <a:txBody>
                    <a:bodyPr/>
                    <a:lstStyle/>
                    <a:p>
                      <a:r>
                        <a:rPr lang="en-US" dirty="0"/>
                        <a:t>Title Mode</a:t>
                      </a:r>
                    </a:p>
                  </a:txBody>
                  <a:tcPr/>
                </a:tc>
                <a:tc>
                  <a:txBody>
                    <a:bodyPr/>
                    <a:lstStyle/>
                    <a:p>
                      <a:r>
                        <a:rPr lang="en-US" dirty="0"/>
                        <a:t>Release Year Mode</a:t>
                      </a:r>
                    </a:p>
                  </a:txBody>
                  <a:tcPr/>
                </a:tc>
                <a:tc>
                  <a:txBody>
                    <a:bodyPr/>
                    <a:lstStyle/>
                    <a:p>
                      <a:r>
                        <a:rPr lang="en-US" dirty="0"/>
                        <a:t>Rating Mode</a:t>
                      </a:r>
                    </a:p>
                  </a:txBody>
                  <a:tcPr/>
                </a:tc>
                <a:extLst>
                  <a:ext uri="{0D108BD9-81ED-4DB2-BD59-A6C34878D82A}">
                    <a16:rowId xmlns:a16="http://schemas.microsoft.com/office/drawing/2014/main" val="2774463263"/>
                  </a:ext>
                </a:extLst>
              </a:tr>
              <a:tr h="370840">
                <a:tc>
                  <a:txBody>
                    <a:bodyPr/>
                    <a:lstStyle/>
                    <a:p>
                      <a:r>
                        <a:rPr lang="en-US" dirty="0"/>
                        <a:t>Academy Dinosaur</a:t>
                      </a:r>
                    </a:p>
                  </a:txBody>
                  <a:tcPr/>
                </a:tc>
                <a:tc>
                  <a:txBody>
                    <a:bodyPr/>
                    <a:lstStyle/>
                    <a:p>
                      <a:r>
                        <a:rPr lang="en-US" dirty="0"/>
                        <a:t>2006</a:t>
                      </a:r>
                    </a:p>
                  </a:txBody>
                  <a:tcPr/>
                </a:tc>
                <a:tc>
                  <a:txBody>
                    <a:bodyPr/>
                    <a:lstStyle/>
                    <a:p>
                      <a:r>
                        <a:rPr lang="en-US" dirty="0"/>
                        <a:t>PG-13</a:t>
                      </a:r>
                    </a:p>
                  </a:txBody>
                  <a:tcPr/>
                </a:tc>
                <a:extLst>
                  <a:ext uri="{0D108BD9-81ED-4DB2-BD59-A6C34878D82A}">
                    <a16:rowId xmlns:a16="http://schemas.microsoft.com/office/drawing/2014/main" val="3396133852"/>
                  </a:ext>
                </a:extLst>
              </a:tr>
            </a:tbl>
          </a:graphicData>
        </a:graphic>
      </p:graphicFrame>
      <p:sp>
        <p:nvSpPr>
          <p:cNvPr id="7" name="TextBox 6">
            <a:extLst>
              <a:ext uri="{FF2B5EF4-FFF2-40B4-BE49-F238E27FC236}">
                <a16:creationId xmlns:a16="http://schemas.microsoft.com/office/drawing/2014/main" id="{70D321E6-6491-EC4A-66BF-2A8BF4806528}"/>
              </a:ext>
            </a:extLst>
          </p:cNvPr>
          <p:cNvSpPr txBox="1"/>
          <p:nvPr/>
        </p:nvSpPr>
        <p:spPr>
          <a:xfrm>
            <a:off x="1212980" y="5561045"/>
            <a:ext cx="9766040" cy="369332"/>
          </a:xfrm>
          <a:prstGeom prst="rect">
            <a:avLst/>
          </a:prstGeom>
          <a:noFill/>
        </p:spPr>
        <p:txBody>
          <a:bodyPr wrap="square" rtlCol="0">
            <a:spAutoFit/>
          </a:bodyPr>
          <a:lstStyle/>
          <a:p>
            <a:r>
              <a:rPr lang="en-US" dirty="0"/>
              <a:t>The following tables contain the descriptive statistics for the film table as well as the mode table. </a:t>
            </a:r>
          </a:p>
        </p:txBody>
      </p:sp>
    </p:spTree>
    <p:extLst>
      <p:ext uri="{BB962C8B-B14F-4D97-AF65-F5344CB8AC3E}">
        <p14:creationId xmlns:p14="http://schemas.microsoft.com/office/powerpoint/2010/main" val="112117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Sheet 4">
            <a:extLst>
              <a:ext uri="{FF2B5EF4-FFF2-40B4-BE49-F238E27FC236}">
                <a16:creationId xmlns:a16="http://schemas.microsoft.com/office/drawing/2014/main" id="{49400738-9E59-4B9C-B054-1AF1BA70A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1171839"/>
            <a:ext cx="10880573" cy="2556934"/>
          </a:xfrm>
          <a:prstGeom prst="rect">
            <a:avLst/>
          </a:prstGeom>
        </p:spPr>
      </p:pic>
      <p:sp>
        <p:nvSpPr>
          <p:cNvPr id="4" name="TextBox 3">
            <a:extLst>
              <a:ext uri="{FF2B5EF4-FFF2-40B4-BE49-F238E27FC236}">
                <a16:creationId xmlns:a16="http://schemas.microsoft.com/office/drawing/2014/main" id="{84C6B8DE-69AF-5690-C6DF-DB902CD06AA1}"/>
              </a:ext>
            </a:extLst>
          </p:cNvPr>
          <p:cNvSpPr txBox="1"/>
          <p:nvPr/>
        </p:nvSpPr>
        <p:spPr>
          <a:xfrm>
            <a:off x="1604865" y="3968803"/>
            <a:ext cx="84451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215.75 was the total amount paid for </a:t>
            </a:r>
            <a:r>
              <a:rPr lang="en-US" i="1" dirty="0"/>
              <a:t>Telegraph Voyage. </a:t>
            </a:r>
            <a:r>
              <a:rPr lang="en-US" dirty="0"/>
              <a:t>The following titles include the films that received the greatest total amount paid. </a:t>
            </a:r>
          </a:p>
          <a:p>
            <a:pPr marL="285750" indent="-285750">
              <a:buFont typeface="Arial" panose="020B0604020202020204" pitchFamily="34" charset="0"/>
              <a:buChar char="•"/>
            </a:pPr>
            <a:r>
              <a:rPr lang="en-US" dirty="0"/>
              <a:t>While the top five genres include Animation, Comedy, Drama, Sci-Fi, and Sports, select Documentary, Foreign, and Music films made the top ranks concerning revenue. </a:t>
            </a:r>
          </a:p>
        </p:txBody>
      </p:sp>
      <p:sp>
        <p:nvSpPr>
          <p:cNvPr id="5" name="TextBox 4">
            <a:extLst>
              <a:ext uri="{FF2B5EF4-FFF2-40B4-BE49-F238E27FC236}">
                <a16:creationId xmlns:a16="http://schemas.microsoft.com/office/drawing/2014/main" id="{95E9917F-E9F4-AFE7-3ACE-DB01E09E2FF5}"/>
              </a:ext>
            </a:extLst>
          </p:cNvPr>
          <p:cNvSpPr txBox="1"/>
          <p:nvPr/>
        </p:nvSpPr>
        <p:spPr>
          <a:xfrm>
            <a:off x="6575997" y="1285079"/>
            <a:ext cx="3474028" cy="584775"/>
          </a:xfrm>
          <a:prstGeom prst="rect">
            <a:avLst/>
          </a:prstGeom>
          <a:noFill/>
        </p:spPr>
        <p:txBody>
          <a:bodyPr wrap="none" rtlCol="0">
            <a:spAutoFit/>
          </a:bodyPr>
          <a:lstStyle/>
          <a:p>
            <a:r>
              <a:rPr lang="en-US" sz="3200" dirty="0">
                <a:latin typeface="Elephant Pro" panose="00000500000000000000" pitchFamily="2" charset="0"/>
              </a:rPr>
              <a:t>Top Ten Movies</a:t>
            </a:r>
          </a:p>
        </p:txBody>
      </p:sp>
    </p:spTree>
    <p:extLst>
      <p:ext uri="{BB962C8B-B14F-4D97-AF65-F5344CB8AC3E}">
        <p14:creationId xmlns:p14="http://schemas.microsoft.com/office/powerpoint/2010/main" val="306085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BA5D1FBC-F92B-491D-87D3-691002FD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31" y="543413"/>
            <a:ext cx="11868538" cy="5400184"/>
          </a:xfrm>
          <a:prstGeom prst="rect">
            <a:avLst/>
          </a:prstGeom>
        </p:spPr>
      </p:pic>
      <p:sp>
        <p:nvSpPr>
          <p:cNvPr id="3" name="TextBox 2">
            <a:extLst>
              <a:ext uri="{FF2B5EF4-FFF2-40B4-BE49-F238E27FC236}">
                <a16:creationId xmlns:a16="http://schemas.microsoft.com/office/drawing/2014/main" id="{62A3E24D-8D10-5F3D-591D-308AEC778DFA}"/>
              </a:ext>
            </a:extLst>
          </p:cNvPr>
          <p:cNvSpPr txBox="1"/>
          <p:nvPr/>
        </p:nvSpPr>
        <p:spPr>
          <a:xfrm>
            <a:off x="74643" y="275882"/>
            <a:ext cx="11759681" cy="584775"/>
          </a:xfrm>
          <a:prstGeom prst="rect">
            <a:avLst/>
          </a:prstGeom>
          <a:noFill/>
        </p:spPr>
        <p:txBody>
          <a:bodyPr wrap="square" rtlCol="0">
            <a:spAutoFit/>
          </a:bodyPr>
          <a:lstStyle/>
          <a:p>
            <a:r>
              <a:rPr lang="en-US" sz="3200" dirty="0">
                <a:highlight>
                  <a:srgbClr val="FFFF00"/>
                </a:highlight>
                <a:latin typeface="Elephant Pro" panose="00000500000000000000" pitchFamily="2" charset="0"/>
              </a:rPr>
              <a:t>Where is Regional Revenue Coming From? </a:t>
            </a:r>
          </a:p>
        </p:txBody>
      </p:sp>
      <p:sp>
        <p:nvSpPr>
          <p:cNvPr id="8" name="Rectangle 7">
            <a:extLst>
              <a:ext uri="{FF2B5EF4-FFF2-40B4-BE49-F238E27FC236}">
                <a16:creationId xmlns:a16="http://schemas.microsoft.com/office/drawing/2014/main" id="{A6FA2107-EDBC-25E0-3761-6C1666B2BC1B}"/>
              </a:ext>
            </a:extLst>
          </p:cNvPr>
          <p:cNvSpPr/>
          <p:nvPr/>
        </p:nvSpPr>
        <p:spPr>
          <a:xfrm>
            <a:off x="9339943" y="2705878"/>
            <a:ext cx="2494381" cy="2845836"/>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F69975-AA59-B421-4B6C-4136E180502A}"/>
              </a:ext>
            </a:extLst>
          </p:cNvPr>
          <p:cNvSpPr txBox="1"/>
          <p:nvPr/>
        </p:nvSpPr>
        <p:spPr>
          <a:xfrm>
            <a:off x="9352382" y="2701212"/>
            <a:ext cx="2481942" cy="2862322"/>
          </a:xfrm>
          <a:prstGeom prst="rect">
            <a:avLst/>
          </a:prstGeom>
          <a:solidFill>
            <a:srgbClr val="FFFF00"/>
          </a:solidFill>
        </p:spPr>
        <p:txBody>
          <a:bodyPr wrap="square" rtlCol="0">
            <a:spAutoFit/>
          </a:bodyPr>
          <a:lstStyle/>
          <a:p>
            <a:r>
              <a:rPr lang="en-US" dirty="0"/>
              <a:t>China and India have the highest volume of revenue. Promotion codes, discounts, and free trials can be pushed towards other regions to drive further interest and engagement in the hopes of matching or exceeding these rates. </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Top Ten Customers">
            <a:extLst>
              <a:ext uri="{FF2B5EF4-FFF2-40B4-BE49-F238E27FC236}">
                <a16:creationId xmlns:a16="http://schemas.microsoft.com/office/drawing/2014/main" id="{A129CF1D-6871-4838-96EC-2B1B0CC64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 y="1656417"/>
            <a:ext cx="12087289" cy="2719640"/>
          </a:xfrm>
          <a:prstGeom prst="rect">
            <a:avLst/>
          </a:prstGeom>
        </p:spPr>
      </p:pic>
      <p:sp>
        <p:nvSpPr>
          <p:cNvPr id="3" name="TextBox 2">
            <a:extLst>
              <a:ext uri="{FF2B5EF4-FFF2-40B4-BE49-F238E27FC236}">
                <a16:creationId xmlns:a16="http://schemas.microsoft.com/office/drawing/2014/main" id="{80B05316-41C6-0D55-EEF0-9FE3511D081D}"/>
              </a:ext>
            </a:extLst>
          </p:cNvPr>
          <p:cNvSpPr txBox="1"/>
          <p:nvPr/>
        </p:nvSpPr>
        <p:spPr>
          <a:xfrm>
            <a:off x="20737" y="1656417"/>
            <a:ext cx="5094514" cy="584775"/>
          </a:xfrm>
          <a:prstGeom prst="rect">
            <a:avLst/>
          </a:prstGeom>
          <a:noFill/>
        </p:spPr>
        <p:txBody>
          <a:bodyPr wrap="square" rtlCol="0">
            <a:spAutoFit/>
          </a:bodyPr>
          <a:lstStyle/>
          <a:p>
            <a:r>
              <a:rPr lang="en-US" sz="3200">
                <a:highlight>
                  <a:srgbClr val="FFFF00"/>
                </a:highlight>
                <a:latin typeface="Elephant Pro" panose="00000500000000000000" pitchFamily="2" charset="0"/>
              </a:rPr>
              <a:t>Top Ten Countries</a:t>
            </a:r>
            <a:endParaRPr lang="en-US" sz="3200" dirty="0">
              <a:highlight>
                <a:srgbClr val="FFFF00"/>
              </a:highlight>
              <a:latin typeface="Elephant Pro" panose="00000500000000000000" pitchFamily="2" charset="0"/>
            </a:endParaRPr>
          </a:p>
        </p:txBody>
      </p:sp>
      <p:sp>
        <p:nvSpPr>
          <p:cNvPr id="4" name="TextBox 3">
            <a:extLst>
              <a:ext uri="{FF2B5EF4-FFF2-40B4-BE49-F238E27FC236}">
                <a16:creationId xmlns:a16="http://schemas.microsoft.com/office/drawing/2014/main" id="{DA61F897-606A-BC21-6D64-A93FE2590B8F}"/>
              </a:ext>
            </a:extLst>
          </p:cNvPr>
          <p:cNvSpPr txBox="1"/>
          <p:nvPr/>
        </p:nvSpPr>
        <p:spPr>
          <a:xfrm>
            <a:off x="688910" y="4637314"/>
            <a:ext cx="10814179" cy="646331"/>
          </a:xfrm>
          <a:prstGeom prst="rect">
            <a:avLst/>
          </a:prstGeom>
          <a:noFill/>
        </p:spPr>
        <p:txBody>
          <a:bodyPr wrap="square" rtlCol="0">
            <a:spAutoFit/>
          </a:bodyPr>
          <a:lstStyle/>
          <a:p>
            <a:r>
              <a:rPr lang="en-US" dirty="0"/>
              <a:t>For a more condensed and clear graph consisting of the top ten countries providing </a:t>
            </a:r>
            <a:r>
              <a:rPr lang="en-US" dirty="0" err="1"/>
              <a:t>Rockbuster</a:t>
            </a:r>
            <a:r>
              <a:rPr lang="en-US" dirty="0"/>
              <a:t> Revenue, this graph indicates that Indonesia, at a count of 14, still remains in the top ten Countries of </a:t>
            </a:r>
            <a:r>
              <a:rPr lang="en-US" dirty="0" err="1"/>
              <a:t>Rockbuster</a:t>
            </a:r>
            <a:r>
              <a:rPr lang="en-US" dirty="0"/>
              <a:t> users. </a:t>
            </a:r>
          </a:p>
        </p:txBody>
      </p:sp>
    </p:spTree>
    <p:extLst>
      <p:ext uri="{BB962C8B-B14F-4D97-AF65-F5344CB8AC3E}">
        <p14:creationId xmlns:p14="http://schemas.microsoft.com/office/powerpoint/2010/main" val="288513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70BBF312-CF29-483F-8232-906594EF1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79" y="973860"/>
            <a:ext cx="9951041" cy="4527723"/>
          </a:xfrm>
          <a:prstGeom prst="rect">
            <a:avLst/>
          </a:prstGeom>
        </p:spPr>
      </p:pic>
      <p:sp>
        <p:nvSpPr>
          <p:cNvPr id="3" name="TextBox 2">
            <a:extLst>
              <a:ext uri="{FF2B5EF4-FFF2-40B4-BE49-F238E27FC236}">
                <a16:creationId xmlns:a16="http://schemas.microsoft.com/office/drawing/2014/main" id="{6E80BE2B-42AF-F7F6-87B2-5B7971BB2BF0}"/>
              </a:ext>
            </a:extLst>
          </p:cNvPr>
          <p:cNvSpPr txBox="1"/>
          <p:nvPr/>
        </p:nvSpPr>
        <p:spPr>
          <a:xfrm>
            <a:off x="2632038" y="1235470"/>
            <a:ext cx="6633259" cy="382555"/>
          </a:xfrm>
          <a:prstGeom prst="rect">
            <a:avLst/>
          </a:prstGeom>
          <a:noFill/>
        </p:spPr>
        <p:txBody>
          <a:bodyPr wrap="square" rtlCol="0">
            <a:spAutoFit/>
          </a:bodyPr>
          <a:lstStyle/>
          <a:p>
            <a:r>
              <a:rPr lang="en-US" dirty="0"/>
              <a:t>In this visualization, we see where some of those clients reside. </a:t>
            </a:r>
          </a:p>
        </p:txBody>
      </p:sp>
      <p:sp>
        <p:nvSpPr>
          <p:cNvPr id="4" name="TextBox 3">
            <a:extLst>
              <a:ext uri="{FF2B5EF4-FFF2-40B4-BE49-F238E27FC236}">
                <a16:creationId xmlns:a16="http://schemas.microsoft.com/office/drawing/2014/main" id="{383213EA-7A79-985B-9C7D-32BF69B0E869}"/>
              </a:ext>
            </a:extLst>
          </p:cNvPr>
          <p:cNvSpPr txBox="1"/>
          <p:nvPr/>
        </p:nvSpPr>
        <p:spPr>
          <a:xfrm flipH="1">
            <a:off x="1047791" y="712250"/>
            <a:ext cx="9951042" cy="523220"/>
          </a:xfrm>
          <a:prstGeom prst="rect">
            <a:avLst/>
          </a:prstGeom>
          <a:noFill/>
        </p:spPr>
        <p:txBody>
          <a:bodyPr wrap="square" rtlCol="0">
            <a:spAutoFit/>
          </a:bodyPr>
          <a:lstStyle/>
          <a:p>
            <a:r>
              <a:rPr lang="en-US" sz="2800" dirty="0">
                <a:highlight>
                  <a:srgbClr val="FFFF00"/>
                </a:highlight>
                <a:latin typeface="Elephant Pro" panose="00000500000000000000" pitchFamily="2" charset="0"/>
              </a:rPr>
              <a:t>Where are </a:t>
            </a:r>
            <a:r>
              <a:rPr lang="en-US" sz="2800" dirty="0" err="1">
                <a:highlight>
                  <a:srgbClr val="FFFF00"/>
                </a:highlight>
                <a:latin typeface="Elephant Pro" panose="00000500000000000000" pitchFamily="2" charset="0"/>
              </a:rPr>
              <a:t>Rockbuster’s</a:t>
            </a:r>
            <a:r>
              <a:rPr lang="en-US" sz="2800" dirty="0">
                <a:highlight>
                  <a:srgbClr val="FFFF00"/>
                </a:highlight>
                <a:latin typeface="Elephant Pro" panose="00000500000000000000" pitchFamily="2" charset="0"/>
              </a:rPr>
              <a:t> lifetime valued customers? </a:t>
            </a:r>
          </a:p>
        </p:txBody>
      </p:sp>
      <p:sp>
        <p:nvSpPr>
          <p:cNvPr id="5" name="TextBox 4">
            <a:extLst>
              <a:ext uri="{FF2B5EF4-FFF2-40B4-BE49-F238E27FC236}">
                <a16:creationId xmlns:a16="http://schemas.microsoft.com/office/drawing/2014/main" id="{6B5E2B1F-13FC-3A13-2612-2A1E72733EC5}"/>
              </a:ext>
            </a:extLst>
          </p:cNvPr>
          <p:cNvSpPr txBox="1"/>
          <p:nvPr/>
        </p:nvSpPr>
        <p:spPr>
          <a:xfrm>
            <a:off x="814525" y="5341560"/>
            <a:ext cx="9719736" cy="662617"/>
          </a:xfrm>
          <a:prstGeom prst="rect">
            <a:avLst/>
          </a:prstGeom>
          <a:noFill/>
        </p:spPr>
        <p:txBody>
          <a:bodyPr wrap="square" rtlCol="0">
            <a:spAutoFit/>
          </a:bodyPr>
          <a:lstStyle/>
          <a:p>
            <a:pPr algn="ctr"/>
            <a:r>
              <a:rPr lang="en-US" dirty="0">
                <a:highlight>
                  <a:srgbClr val="FFFF00"/>
                </a:highlight>
              </a:rPr>
              <a:t>Special offers such as family or friend plans may be rewarding to proven valued members to show appreciation as well as engage others in their networks. </a:t>
            </a:r>
          </a:p>
        </p:txBody>
      </p:sp>
    </p:spTree>
    <p:extLst>
      <p:ext uri="{BB962C8B-B14F-4D97-AF65-F5344CB8AC3E}">
        <p14:creationId xmlns:p14="http://schemas.microsoft.com/office/powerpoint/2010/main" val="244283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Ratings">
            <a:extLst>
              <a:ext uri="{FF2B5EF4-FFF2-40B4-BE49-F238E27FC236}">
                <a16:creationId xmlns:a16="http://schemas.microsoft.com/office/drawing/2014/main" id="{E8C84744-D22E-48D1-8F33-E9FC0ABD8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52662"/>
            <a:ext cx="12192000" cy="1859279"/>
          </a:xfrm>
          <a:prstGeom prst="rect">
            <a:avLst/>
          </a:prstGeom>
        </p:spPr>
      </p:pic>
      <p:sp>
        <p:nvSpPr>
          <p:cNvPr id="3" name="TextBox 2">
            <a:extLst>
              <a:ext uri="{FF2B5EF4-FFF2-40B4-BE49-F238E27FC236}">
                <a16:creationId xmlns:a16="http://schemas.microsoft.com/office/drawing/2014/main" id="{2D399791-9528-14CA-F01C-D7C9D2204535}"/>
              </a:ext>
            </a:extLst>
          </p:cNvPr>
          <p:cNvSpPr txBox="1"/>
          <p:nvPr/>
        </p:nvSpPr>
        <p:spPr>
          <a:xfrm>
            <a:off x="5990253" y="1492899"/>
            <a:ext cx="6055568" cy="584775"/>
          </a:xfrm>
          <a:prstGeom prst="rect">
            <a:avLst/>
          </a:prstGeom>
          <a:noFill/>
        </p:spPr>
        <p:txBody>
          <a:bodyPr wrap="square" rtlCol="0">
            <a:spAutoFit/>
          </a:bodyPr>
          <a:lstStyle/>
          <a:p>
            <a:r>
              <a:rPr lang="en-US" sz="3200" dirty="0">
                <a:latin typeface="Elephant Pro" panose="00000500000000000000" pitchFamily="2" charset="0"/>
              </a:rPr>
              <a:t>How do Ratings Compare? </a:t>
            </a:r>
          </a:p>
        </p:txBody>
      </p:sp>
      <p:sp>
        <p:nvSpPr>
          <p:cNvPr id="4" name="TextBox 3">
            <a:extLst>
              <a:ext uri="{FF2B5EF4-FFF2-40B4-BE49-F238E27FC236}">
                <a16:creationId xmlns:a16="http://schemas.microsoft.com/office/drawing/2014/main" id="{2B45B34C-670C-5EC7-CC95-29B41CF3109D}"/>
              </a:ext>
            </a:extLst>
          </p:cNvPr>
          <p:cNvSpPr txBox="1"/>
          <p:nvPr/>
        </p:nvSpPr>
        <p:spPr>
          <a:xfrm>
            <a:off x="793102" y="4245429"/>
            <a:ext cx="10179698" cy="646331"/>
          </a:xfrm>
          <a:prstGeom prst="rect">
            <a:avLst/>
          </a:prstGeom>
          <a:noFill/>
        </p:spPr>
        <p:txBody>
          <a:bodyPr wrap="square" rtlCol="0">
            <a:spAutoFit/>
          </a:bodyPr>
          <a:lstStyle/>
          <a:p>
            <a:r>
              <a:rPr lang="en-US" dirty="0"/>
              <a:t>If consistent revenue is coming from PG-13 movies, consideration to raise rates may be made to such ratings, while lower rates may be offered to movies rated G, R, or PG to drive further interest. </a:t>
            </a:r>
          </a:p>
        </p:txBody>
      </p:sp>
      <p:sp>
        <p:nvSpPr>
          <p:cNvPr id="6" name="TextBox 5">
            <a:extLst>
              <a:ext uri="{FF2B5EF4-FFF2-40B4-BE49-F238E27FC236}">
                <a16:creationId xmlns:a16="http://schemas.microsoft.com/office/drawing/2014/main" id="{2D231154-8F3D-380C-B560-12EC5DA71BF7}"/>
              </a:ext>
            </a:extLst>
          </p:cNvPr>
          <p:cNvSpPr txBox="1"/>
          <p:nvPr/>
        </p:nvSpPr>
        <p:spPr>
          <a:xfrm>
            <a:off x="793102" y="3876097"/>
            <a:ext cx="6097554" cy="369332"/>
          </a:xfrm>
          <a:prstGeom prst="rect">
            <a:avLst/>
          </a:prstGeom>
          <a:noFill/>
        </p:spPr>
        <p:txBody>
          <a:bodyPr wrap="square">
            <a:spAutoFit/>
          </a:bodyPr>
          <a:lstStyle/>
          <a:p>
            <a:r>
              <a:rPr lang="en-US" dirty="0">
                <a:latin typeface="Elephant Pro" panose="00000500000000000000" pitchFamily="2" charset="0"/>
              </a:rPr>
              <a:t>Considerations:</a:t>
            </a:r>
            <a:endParaRPr lang="en-US" sz="1800" dirty="0">
              <a:latin typeface="Elephant Pro" panose="00000500000000000000" pitchFamily="2" charset="0"/>
            </a:endParaRPr>
          </a:p>
        </p:txBody>
      </p:sp>
      <p:sp>
        <p:nvSpPr>
          <p:cNvPr id="10" name="TextBox 9">
            <a:extLst>
              <a:ext uri="{FF2B5EF4-FFF2-40B4-BE49-F238E27FC236}">
                <a16:creationId xmlns:a16="http://schemas.microsoft.com/office/drawing/2014/main" id="{F7F352AE-0BEF-A2BB-F846-55FD4C0C4999}"/>
              </a:ext>
            </a:extLst>
          </p:cNvPr>
          <p:cNvSpPr txBox="1"/>
          <p:nvPr/>
        </p:nvSpPr>
        <p:spPr>
          <a:xfrm>
            <a:off x="811763" y="5041935"/>
            <a:ext cx="9871788" cy="646331"/>
          </a:xfrm>
          <a:prstGeom prst="rect">
            <a:avLst/>
          </a:prstGeom>
          <a:noFill/>
        </p:spPr>
        <p:txBody>
          <a:bodyPr wrap="square">
            <a:spAutoFit/>
          </a:bodyPr>
          <a:lstStyle/>
          <a:p>
            <a:r>
              <a:rPr lang="en-US" dirty="0"/>
              <a:t>Alternatively, deals or coupons could be offered in collaboration with marketing initiatives for newly released movies of lower paying genres. </a:t>
            </a:r>
          </a:p>
        </p:txBody>
      </p:sp>
    </p:spTree>
    <p:extLst>
      <p:ext uri="{BB962C8B-B14F-4D97-AF65-F5344CB8AC3E}">
        <p14:creationId xmlns:p14="http://schemas.microsoft.com/office/powerpoint/2010/main" val="390394041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1438</TotalTime>
  <Words>503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Aptos</vt:lpstr>
      <vt:lpstr>Arial</vt:lpstr>
      <vt:lpstr>Broadway</vt:lpstr>
      <vt:lpstr>Calibri</vt:lpstr>
      <vt:lpstr>Calibri Light</vt:lpstr>
      <vt:lpstr>Century Gothic</vt:lpstr>
      <vt:lpstr>Elephant Pro</vt:lpstr>
      <vt:lpstr>Wingdings 3</vt:lpstr>
      <vt:lpstr>Office Theme</vt:lpstr>
      <vt:lpstr>Ion</vt:lpstr>
      <vt:lpstr>Rockbuster Stealth</vt:lpstr>
      <vt:lpstr>Introduction</vt:lpstr>
      <vt:lpstr>Business Questions</vt:lpstr>
      <vt:lpstr>Average Content Rental &amp; Mode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Customer and Revenue</dc:title>
  <dc:creator>alexl</dc:creator>
  <cp:lastModifiedBy>Sarah Lisovich</cp:lastModifiedBy>
  <cp:revision>4</cp:revision>
  <dcterms:created xsi:type="dcterms:W3CDTF">2023-07-27T04:57:14Z</dcterms:created>
  <dcterms:modified xsi:type="dcterms:W3CDTF">2023-07-28T04:57:12Z</dcterms:modified>
</cp:coreProperties>
</file>