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Nunito"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15d28551f7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15d28551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5d28551f7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15d28551f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15d28551f7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15d28551f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15d28551f7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15d28551f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15d28551f7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15d28551f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15d28551f7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15d28551f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15d28551f7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15d28551f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15d28551f7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15d28551f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15d28551f7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15d28551f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15d28551f7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15d28551f7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4db8bbdba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14db8bbdb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15d28551f7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15d28551f7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14db8bbdba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14db8bbdba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14db8bbdba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14db8bbdba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14db8bbdba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14db8bbdba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14db8bbdba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14db8bbdba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15d28551f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15d28551f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15d28551f7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15d28551f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15d28551f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15d28551f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machine-learning-databases/wine-quality/"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Wine Quality</a:t>
            </a:r>
            <a:endParaRPr/>
          </a:p>
        </p:txBody>
      </p:sp>
      <p:sp>
        <p:nvSpPr>
          <p:cNvPr id="129" name="Google Shape;129;p13"/>
          <p:cNvSpPr txBox="1">
            <a:spLocks noGrp="1"/>
          </p:cNvSpPr>
          <p:nvPr>
            <p:ph type="subTitle" idx="1"/>
          </p:nvPr>
        </p:nvSpPr>
        <p:spPr>
          <a:xfrm>
            <a:off x="1858700" y="3413144"/>
            <a:ext cx="5361300" cy="8799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t>By: Sarah Shupe</a:t>
            </a:r>
            <a:endParaRPr/>
          </a:p>
          <a:p>
            <a:pPr marL="0" lvl="0" indent="0" algn="ctr" rtl="0">
              <a:spcBef>
                <a:spcPts val="0"/>
              </a:spcBef>
              <a:spcAft>
                <a:spcPts val="0"/>
              </a:spcAft>
              <a:buNone/>
            </a:pPr>
            <a:endParaRPr/>
          </a:p>
          <a:p>
            <a:pPr marL="0" lvl="0" indent="0" algn="ctr" rtl="0">
              <a:spcBef>
                <a:spcPts val="0"/>
              </a:spcBef>
              <a:spcAft>
                <a:spcPts val="0"/>
              </a:spcAft>
              <a:buNone/>
            </a:pPr>
            <a:r>
              <a:rPr lang="en"/>
              <a:t>DSC530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819150" y="7068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PMF 2</a:t>
            </a:r>
            <a:endParaRPr/>
          </a:p>
        </p:txBody>
      </p:sp>
      <p:sp>
        <p:nvSpPr>
          <p:cNvPr id="189" name="Google Shape;189;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0" name="Google Shape;190;p22"/>
          <p:cNvPicPr preferRelativeResize="0"/>
          <p:nvPr/>
        </p:nvPicPr>
        <p:blipFill>
          <a:blip r:embed="rId3">
            <a:alphaModFix/>
          </a:blip>
          <a:stretch>
            <a:fillRect/>
          </a:stretch>
        </p:blipFill>
        <p:spPr>
          <a:xfrm>
            <a:off x="1842850" y="1427100"/>
            <a:ext cx="4910425" cy="3224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Analysis</a:t>
            </a:r>
            <a:endParaRPr/>
          </a:p>
        </p:txBody>
      </p:sp>
      <p:sp>
        <p:nvSpPr>
          <p:cNvPr id="196" name="Google Shape;196;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results indicate that alcohol content is not a significant predictor in the quality of wine, since there are examples from each classification across all alcohol contents. </a:t>
            </a:r>
            <a:endParaRPr/>
          </a:p>
          <a:p>
            <a:pPr marL="0" lvl="0" indent="0" algn="l" rtl="0">
              <a:lnSpc>
                <a:spcPct val="150000"/>
              </a:lnSpc>
              <a:spcBef>
                <a:spcPts val="1500"/>
              </a:spcBef>
              <a:spcAft>
                <a:spcPts val="0"/>
              </a:spcAft>
              <a:buNone/>
            </a:pPr>
            <a:r>
              <a:rPr lang="en">
                <a:solidFill>
                  <a:srgbClr val="000000"/>
                </a:solidFill>
                <a:highlight>
                  <a:schemeClr val="dk1"/>
                </a:highlight>
              </a:rPr>
              <a:t>However, it's worth noting that wine quality is influenced by many factors beyond alcohol content, and that the relationship between alcohol content and quality may not be straightforward. Therefore, any conclusions drawn from this analysis should be taken with caution and should be supported by further research and analysis.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CDF and Analytical Plot</a:t>
            </a:r>
            <a:endParaRPr/>
          </a:p>
        </p:txBody>
      </p:sp>
      <p:sp>
        <p:nvSpPr>
          <p:cNvPr id="202" name="Google Shape;202;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For</a:t>
            </a:r>
            <a:r>
              <a:rPr lang="en">
                <a:solidFill>
                  <a:srgbClr val="000000"/>
                </a:solidFill>
                <a:highlight>
                  <a:schemeClr val="dk1"/>
                </a:highlight>
              </a:rPr>
              <a:t>  the CDF analysis we will be looking at  pH. CDFs are commonly used in statistical analysis and data visualization to understand the distribution of a dataset and make inferences about the probability of certain events or outcomes</a:t>
            </a:r>
            <a:endParaRPr>
              <a:solidFill>
                <a:srgbClr val="000000"/>
              </a:solidFill>
              <a:highlight>
                <a:schemeClr val="dk1"/>
              </a:highlight>
            </a:endParaRPr>
          </a:p>
          <a:p>
            <a:pPr marL="0" lvl="0" indent="0" algn="l" rtl="0">
              <a:spcBef>
                <a:spcPts val="1200"/>
              </a:spcBef>
              <a:spcAft>
                <a:spcPts val="1200"/>
              </a:spcAft>
              <a:buNone/>
            </a:pPr>
            <a:r>
              <a:rPr lang="en">
                <a:solidFill>
                  <a:srgbClr val="000000"/>
                </a:solidFill>
                <a:highlight>
                  <a:schemeClr val="dk1"/>
                </a:highlight>
              </a:rPr>
              <a:t>For the Analytical analysis we will look at if the CDF has a normal distribution. When a CDF has a normal distribution, it indicates that the data being analyzed is likely to be normally distributed. This can be useful information for statistical analysis, as many statistical tests and models assume normality of the data. Additionally, the mean and standard deviation of the normal distribution can be used to summarize the central tendency and variability of the data, respectively. </a:t>
            </a:r>
            <a:endParaRPr>
              <a:solidFill>
                <a:srgbClr val="000000"/>
              </a:solidFill>
              <a:highlight>
                <a:schemeClr val="dk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CDF </a:t>
            </a:r>
            <a:endParaRPr/>
          </a:p>
        </p:txBody>
      </p:sp>
      <p:sp>
        <p:nvSpPr>
          <p:cNvPr id="208" name="Google Shape;208;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9" name="Google Shape;209;p25"/>
          <p:cNvPicPr preferRelativeResize="0"/>
          <p:nvPr/>
        </p:nvPicPr>
        <p:blipFill>
          <a:blip r:embed="rId3">
            <a:alphaModFix/>
          </a:blip>
          <a:stretch>
            <a:fillRect/>
          </a:stretch>
        </p:blipFill>
        <p:spPr>
          <a:xfrm>
            <a:off x="2386000" y="1571688"/>
            <a:ext cx="4371975" cy="2867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Analytical Distribution</a:t>
            </a:r>
            <a:endParaRPr/>
          </a:p>
        </p:txBody>
      </p:sp>
      <p:sp>
        <p:nvSpPr>
          <p:cNvPr id="215" name="Google Shape;215;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6" name="Google Shape;216;p26"/>
          <p:cNvPicPr preferRelativeResize="0"/>
          <p:nvPr/>
        </p:nvPicPr>
        <p:blipFill>
          <a:blip r:embed="rId3">
            <a:alphaModFix/>
          </a:blip>
          <a:stretch>
            <a:fillRect/>
          </a:stretch>
        </p:blipFill>
        <p:spPr>
          <a:xfrm>
            <a:off x="2309813" y="1690850"/>
            <a:ext cx="4524375" cy="2809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Analysis</a:t>
            </a:r>
            <a:endParaRPr/>
          </a:p>
        </p:txBody>
      </p:sp>
      <p:sp>
        <p:nvSpPr>
          <p:cNvPr id="222" name="Google Shape;222;p2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data for pH does appear to be normally distributed, which is a good thing for our data analysis because most test are made  to analyze normalized da</a:t>
            </a:r>
            <a:r>
              <a:rPr lang="en">
                <a:solidFill>
                  <a:srgbClr val="000000"/>
                </a:solidFill>
                <a:highlight>
                  <a:schemeClr val="dk1"/>
                </a:highlight>
              </a:rPr>
              <a:t>ta. A normal distribution is a continuous probability distribution that is symmetric around its mean, with the majority of the data falling close to the mean and fewer data points further away from the mean as you move towards the tails of the distribution. As for the question we are trying to answer, this will allow for  our statistical tests to be more reliable.</a:t>
            </a:r>
            <a:endParaRPr>
              <a:solidFill>
                <a:srgbClr val="000000"/>
              </a:solidFill>
              <a:highlight>
                <a:schemeClr val="dk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Correlation and Causation</a:t>
            </a:r>
            <a:endParaRPr/>
          </a:p>
        </p:txBody>
      </p:sp>
      <p:sp>
        <p:nvSpPr>
          <p:cNvPr id="228" name="Google Shape;228;p2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variables analyzed for this were pH and wine quality, to see if pH could be  used as a predictor of wine quality. The sca</a:t>
            </a:r>
            <a:r>
              <a:rPr lang="en">
                <a:solidFill>
                  <a:srgbClr val="000000"/>
                </a:solidFill>
                <a:highlight>
                  <a:schemeClr val="dk1"/>
                </a:highlight>
              </a:rPr>
              <a:t>tter plot graph will help to determine correlation. Each point in a scatter plot represents a pair of values for the two variables being plotted. The position of the point on the graph indicates the values for both variables for a given data point. If there is no correlation, the points will be scattered randomly across the graph.</a:t>
            </a:r>
            <a:endParaRPr>
              <a:solidFill>
                <a:srgbClr val="000000"/>
              </a:solidFill>
              <a:highlight>
                <a:schemeClr val="dk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Scatter Plot</a:t>
            </a:r>
            <a:endParaRPr/>
          </a:p>
        </p:txBody>
      </p:sp>
      <p:sp>
        <p:nvSpPr>
          <p:cNvPr id="234" name="Google Shape;234;p2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5" name="Google Shape;235;p29"/>
          <p:cNvPicPr preferRelativeResize="0"/>
          <p:nvPr/>
        </p:nvPicPr>
        <p:blipFill>
          <a:blip r:embed="rId3">
            <a:alphaModFix/>
          </a:blip>
          <a:stretch>
            <a:fillRect/>
          </a:stretch>
        </p:blipFill>
        <p:spPr>
          <a:xfrm>
            <a:off x="2414575" y="1644600"/>
            <a:ext cx="4314825" cy="266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Analysis</a:t>
            </a:r>
            <a:endParaRPr/>
          </a:p>
        </p:txBody>
      </p:sp>
      <p:sp>
        <p:nvSpPr>
          <p:cNvPr id="241" name="Google Shape;241;p30"/>
          <p:cNvSpPr txBox="1">
            <a:spLocks noGrp="1"/>
          </p:cNvSpPr>
          <p:nvPr>
            <p:ph type="body" idx="1"/>
          </p:nvPr>
        </p:nvSpPr>
        <p:spPr>
          <a:xfrm>
            <a:off x="819150" y="169340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graph appears to h</a:t>
            </a:r>
            <a:r>
              <a:rPr lang="en">
                <a:solidFill>
                  <a:srgbClr val="000000"/>
                </a:solidFill>
                <a:highlight>
                  <a:schemeClr val="dk1"/>
                </a:highlight>
              </a:rPr>
              <a:t>ave random dots scattered across all value pairs, indicating there is not a correlation between pH of the wine and wine quality. The covariance was -0.007193, the Pearson Correlation was -0.057731, and the Spearman Correlation was -0.0436719, all suggesting that there is not a statistically significant relationship.</a:t>
            </a:r>
            <a:endParaRPr>
              <a:solidFill>
                <a:srgbClr val="000000"/>
              </a:solidFill>
              <a:highlight>
                <a:schemeClr val="dk1"/>
              </a:highlight>
            </a:endParaRPr>
          </a:p>
          <a:p>
            <a:pPr marL="0" lvl="0" indent="0" algn="l" rtl="0">
              <a:spcBef>
                <a:spcPts val="1200"/>
              </a:spcBef>
              <a:spcAft>
                <a:spcPts val="1200"/>
              </a:spcAft>
              <a:buNone/>
            </a:pP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Hypothesis Test</a:t>
            </a:r>
            <a:endParaRPr/>
          </a:p>
        </p:txBody>
      </p:sp>
      <p:sp>
        <p:nvSpPr>
          <p:cNvPr id="247" name="Google Shape;247;p31"/>
          <p:cNvSpPr txBox="1">
            <a:spLocks noGrp="1"/>
          </p:cNvSpPr>
          <p:nvPr>
            <p:ph type="body" idx="1"/>
          </p:nvPr>
        </p:nvSpPr>
        <p:spPr>
          <a:xfrm>
            <a:off x="819150" y="180020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For this analysis, I hypothesized that the alcohol content would be an indicator as to the quality of the wine, specifically that higher alcohol content would lead to a lower quality wine. To test this and look for correlation, a permutation test was used. The results gave a p-value of 0.12, indicating that it is not statistically significa</a:t>
            </a:r>
            <a:r>
              <a:rPr lang="en">
                <a:solidFill>
                  <a:srgbClr val="000000"/>
                </a:solidFill>
                <a:highlight>
                  <a:schemeClr val="dk1"/>
                </a:highlight>
              </a:rPr>
              <a:t>nt. Generally, a p-value of 0.05 or smaller is considered to be statistically significant.</a:t>
            </a:r>
            <a:endParaRPr>
              <a:solidFill>
                <a:srgbClr val="000000"/>
              </a:solidFill>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6945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a:t>
            </a:r>
            <a:endParaRPr/>
          </a:p>
        </p:txBody>
      </p:sp>
      <p:sp>
        <p:nvSpPr>
          <p:cNvPr id="135" name="Google Shape;135;p14"/>
          <p:cNvSpPr txBox="1">
            <a:spLocks noGrp="1"/>
          </p:cNvSpPr>
          <p:nvPr>
            <p:ph type="body" idx="1"/>
          </p:nvPr>
        </p:nvSpPr>
        <p:spPr>
          <a:xfrm>
            <a:off x="819150" y="1510400"/>
            <a:ext cx="7505700" cy="2985600"/>
          </a:xfrm>
          <a:prstGeom prst="rect">
            <a:avLst/>
          </a:prstGeom>
        </p:spPr>
        <p:txBody>
          <a:bodyPr spcFirstLastPara="1" wrap="square" lIns="91425" tIns="91425" rIns="91425" bIns="91425" anchor="t" anchorCtr="0">
            <a:normAutofit lnSpcReduction="20000"/>
          </a:bodyPr>
          <a:lstStyle/>
          <a:p>
            <a:pPr marL="457200" lvl="0" indent="-304800" algn="l" rtl="0">
              <a:lnSpc>
                <a:spcPct val="100000"/>
              </a:lnSpc>
              <a:spcBef>
                <a:spcPts val="0"/>
              </a:spcBef>
              <a:spcAft>
                <a:spcPts val="0"/>
              </a:spcAft>
              <a:buClr>
                <a:srgbClr val="374151"/>
              </a:buClr>
              <a:buSzPts val="1200"/>
              <a:buFont typeface="Roboto"/>
              <a:buChar char="❖"/>
            </a:pPr>
            <a:r>
              <a:rPr lang="en" sz="1200">
                <a:solidFill>
                  <a:srgbClr val="374151"/>
                </a:solidFill>
                <a:highlight>
                  <a:schemeClr val="dk1"/>
                </a:highlight>
                <a:latin typeface="Roboto"/>
                <a:ea typeface="Roboto"/>
                <a:cs typeface="Roboto"/>
                <a:sym typeface="Roboto"/>
              </a:rPr>
              <a:t>This dataset contains information about the chemical properties and sensory qualities of red and white wines from the north of Portugal. The hypothesis addressed will be that it is possible to predict the quality of wine based on its chemical properties. Found here : </a:t>
            </a:r>
            <a:r>
              <a:rPr lang="en" sz="1050" u="sng">
                <a:solidFill>
                  <a:srgbClr val="296EAA"/>
                </a:solidFill>
                <a:highlight>
                  <a:srgbClr val="FFFFFF"/>
                </a:highlight>
                <a:latin typeface="Arial"/>
                <a:ea typeface="Arial"/>
                <a:cs typeface="Arial"/>
                <a:sym typeface="Arial"/>
                <a:hlinkClick r:id="rId3">
                  <a:extLst>
                    <a:ext uri="{A12FA001-AC4F-418D-AE19-62706E023703}">
                      <ahyp:hlinkClr xmlns:ahyp="http://schemas.microsoft.com/office/drawing/2018/hyperlinkcolor" val="tx"/>
                    </a:ext>
                  </a:extLst>
                </a:hlinkClick>
              </a:rPr>
              <a:t>https://archive.ics.uci.edu/ml/machine-learning-databases/wine-quality/</a:t>
            </a:r>
            <a:endParaRPr sz="1200">
              <a:solidFill>
                <a:srgbClr val="374151"/>
              </a:solidFill>
              <a:highlight>
                <a:schemeClr val="dk1"/>
              </a:highlight>
              <a:latin typeface="Roboto"/>
              <a:ea typeface="Roboto"/>
              <a:cs typeface="Roboto"/>
              <a:sym typeface="Roboto"/>
            </a:endParaRPr>
          </a:p>
          <a:p>
            <a:pPr marL="0" lvl="0" indent="0" algn="l" rtl="0">
              <a:lnSpc>
                <a:spcPct val="100000"/>
              </a:lnSpc>
              <a:spcBef>
                <a:spcPts val="1500"/>
              </a:spcBef>
              <a:spcAft>
                <a:spcPts val="0"/>
              </a:spcAft>
              <a:buNone/>
            </a:pPr>
            <a:endParaRPr sz="1200">
              <a:solidFill>
                <a:srgbClr val="374151"/>
              </a:solidFill>
              <a:highlight>
                <a:schemeClr val="dk1"/>
              </a:highlight>
              <a:latin typeface="Roboto"/>
              <a:ea typeface="Roboto"/>
              <a:cs typeface="Roboto"/>
              <a:sym typeface="Roboto"/>
            </a:endParaRPr>
          </a:p>
          <a:p>
            <a:pPr marL="457200" lvl="0" indent="-304800" algn="l" rtl="0">
              <a:lnSpc>
                <a:spcPct val="100000"/>
              </a:lnSpc>
              <a:spcBef>
                <a:spcPts val="1500"/>
              </a:spcBef>
              <a:spcAft>
                <a:spcPts val="0"/>
              </a:spcAft>
              <a:buClr>
                <a:srgbClr val="374151"/>
              </a:buClr>
              <a:buSzPts val="1200"/>
              <a:buFont typeface="Roboto"/>
              <a:buChar char="❖"/>
            </a:pPr>
            <a:r>
              <a:rPr lang="en" sz="1200">
                <a:solidFill>
                  <a:srgbClr val="374151"/>
                </a:solidFill>
                <a:highlight>
                  <a:schemeClr val="dk1"/>
                </a:highlight>
                <a:latin typeface="Roboto"/>
                <a:ea typeface="Roboto"/>
                <a:cs typeface="Roboto"/>
                <a:sym typeface="Roboto"/>
              </a:rPr>
              <a:t>The data includes 11 variables (features) that describe the chemical characteristics of the wine, such as alcohol content, acidity, residual sugar, and pH, and one output variable (target) that represents the quality rating of the wine, which ranges from 0 (very bad) to 10 (excellent). The dataset also includes information about the type of wine (red or white).</a:t>
            </a:r>
            <a:endParaRPr sz="1200">
              <a:solidFill>
                <a:srgbClr val="374151"/>
              </a:solidFill>
              <a:highlight>
                <a:schemeClr val="dk1"/>
              </a:highlight>
              <a:latin typeface="Roboto"/>
              <a:ea typeface="Roboto"/>
              <a:cs typeface="Roboto"/>
              <a:sym typeface="Roboto"/>
            </a:endParaRPr>
          </a:p>
          <a:p>
            <a:pPr marL="0" lvl="0" indent="0" algn="l" rtl="0">
              <a:lnSpc>
                <a:spcPct val="100000"/>
              </a:lnSpc>
              <a:spcBef>
                <a:spcPts val="1500"/>
              </a:spcBef>
              <a:spcAft>
                <a:spcPts val="0"/>
              </a:spcAft>
              <a:buNone/>
            </a:pPr>
            <a:endParaRPr sz="1200">
              <a:solidFill>
                <a:srgbClr val="374151"/>
              </a:solidFill>
              <a:highlight>
                <a:schemeClr val="dk1"/>
              </a:highlight>
              <a:latin typeface="Roboto"/>
              <a:ea typeface="Roboto"/>
              <a:cs typeface="Roboto"/>
              <a:sym typeface="Roboto"/>
            </a:endParaRPr>
          </a:p>
          <a:p>
            <a:pPr marL="457200" lvl="0" indent="-304800" algn="l" rtl="0">
              <a:lnSpc>
                <a:spcPct val="100000"/>
              </a:lnSpc>
              <a:spcBef>
                <a:spcPts val="1500"/>
              </a:spcBef>
              <a:spcAft>
                <a:spcPts val="0"/>
              </a:spcAft>
              <a:buClr>
                <a:srgbClr val="374151"/>
              </a:buClr>
              <a:buSzPts val="1200"/>
              <a:buFont typeface="Roboto"/>
              <a:buChar char="❖"/>
            </a:pPr>
            <a:r>
              <a:rPr lang="en" sz="1200">
                <a:solidFill>
                  <a:srgbClr val="374151"/>
                </a:solidFill>
                <a:highlight>
                  <a:schemeClr val="dk1"/>
                </a:highlight>
                <a:latin typeface="Roboto"/>
                <a:ea typeface="Roboto"/>
                <a:cs typeface="Roboto"/>
                <a:sym typeface="Roboto"/>
              </a:rPr>
              <a:t>The goal of  this analysis was to predict the quality rating of the wine based on its chemical properties. The variables analyzed were pH, sulfates, alcohol content, residual sugar and fixed acidity. </a:t>
            </a:r>
            <a:endParaRPr sz="1200">
              <a:solidFill>
                <a:srgbClr val="374151"/>
              </a:solidFill>
              <a:highlight>
                <a:schemeClr val="dk1"/>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Regression Analysis</a:t>
            </a:r>
            <a:endParaRPr/>
          </a:p>
          <a:p>
            <a:pPr marL="0" lvl="0" indent="0" algn="l" rtl="0">
              <a:spcBef>
                <a:spcPts val="0"/>
              </a:spcBef>
              <a:spcAft>
                <a:spcPts val="0"/>
              </a:spcAft>
              <a:buNone/>
            </a:pPr>
            <a:endParaRPr/>
          </a:p>
        </p:txBody>
      </p:sp>
      <p:sp>
        <p:nvSpPr>
          <p:cNvPr id="253" name="Google Shape;253;p32"/>
          <p:cNvSpPr txBox="1">
            <a:spLocks noGrp="1"/>
          </p:cNvSpPr>
          <p:nvPr>
            <p:ph type="body" idx="1"/>
          </p:nvPr>
        </p:nvSpPr>
        <p:spPr>
          <a:xfrm>
            <a:off x="819150" y="16934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For the regression analysis, t</a:t>
            </a:r>
            <a:r>
              <a:rPr lang="en">
                <a:solidFill>
                  <a:srgbClr val="000000"/>
                </a:solidFill>
                <a:highlight>
                  <a:schemeClr val="dk1"/>
                </a:highlight>
              </a:rPr>
              <a:t>he regression was performed between the dependent variable, fixed_acidity, and explanatory variable, quality. First the least squares fit was calculated. Then the variables were plotted on a scatter plot and the residuals calculated. Analysis of the residuals suggested a non-linear relationship. The R squared value was small indicating that acidity indicates a small part of wine quality. </a:t>
            </a:r>
            <a:endParaRPr>
              <a:solidFill>
                <a:srgbClr val="000000"/>
              </a:solidFill>
              <a:highlight>
                <a:schemeClr val="dk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7068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Variable 1: pH</a:t>
            </a:r>
            <a:endParaRPr/>
          </a:p>
        </p:txBody>
      </p:sp>
      <p:sp>
        <p:nvSpPr>
          <p:cNvPr id="141" name="Google Shape;141;p15"/>
          <p:cNvSpPr txBox="1">
            <a:spLocks noGrp="1"/>
          </p:cNvSpPr>
          <p:nvPr>
            <p:ph type="body" idx="1"/>
          </p:nvPr>
        </p:nvSpPr>
        <p:spPr>
          <a:xfrm>
            <a:off x="6125950" y="1661400"/>
            <a:ext cx="2364900" cy="282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Descriptive Statistics</a:t>
            </a:r>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Mean: 3.3111131957473416</a:t>
            </a:r>
            <a:endParaRPr sz="105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Mode: 3.3</a:t>
            </a:r>
            <a:endParaRPr sz="105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Spread: 0.023835180545412844</a:t>
            </a:r>
            <a:endParaRPr sz="105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Left tail: 2.74</a:t>
            </a:r>
            <a:endParaRPr sz="105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Right tail: 4.01</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pic>
        <p:nvPicPr>
          <p:cNvPr id="142" name="Google Shape;142;p15"/>
          <p:cNvPicPr preferRelativeResize="0"/>
          <p:nvPr/>
        </p:nvPicPr>
        <p:blipFill>
          <a:blip r:embed="rId3">
            <a:alphaModFix/>
          </a:blip>
          <a:stretch>
            <a:fillRect/>
          </a:stretch>
        </p:blipFill>
        <p:spPr>
          <a:xfrm>
            <a:off x="819150" y="1604313"/>
            <a:ext cx="5124450" cy="2962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Variable 2: Sulfates</a:t>
            </a:r>
            <a:endParaRPr/>
          </a:p>
        </p:txBody>
      </p:sp>
      <p:sp>
        <p:nvSpPr>
          <p:cNvPr id="148" name="Google Shape;148;p16"/>
          <p:cNvSpPr txBox="1">
            <a:spLocks noGrp="1"/>
          </p:cNvSpPr>
          <p:nvPr>
            <p:ph type="body" idx="1"/>
          </p:nvPr>
        </p:nvSpPr>
        <p:spPr>
          <a:xfrm>
            <a:off x="6376325" y="1666850"/>
            <a:ext cx="23649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Descriptive Statistics</a:t>
            </a:r>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Mean: 0.6581488430268917</a:t>
            </a:r>
            <a:endParaRPr sz="105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Mode: 0.6</a:t>
            </a:r>
            <a:endParaRPr sz="105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Spread: 0.028732616129761954</a:t>
            </a:r>
            <a:endParaRPr sz="105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Left tail: 0.33</a:t>
            </a:r>
            <a:endParaRPr sz="105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Right tail: 2.0</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pic>
        <p:nvPicPr>
          <p:cNvPr id="149" name="Google Shape;149;p16"/>
          <p:cNvPicPr preferRelativeResize="0"/>
          <p:nvPr/>
        </p:nvPicPr>
        <p:blipFill>
          <a:blip r:embed="rId3">
            <a:alphaModFix/>
          </a:blip>
          <a:stretch>
            <a:fillRect/>
          </a:stretch>
        </p:blipFill>
        <p:spPr>
          <a:xfrm>
            <a:off x="666750" y="1601550"/>
            <a:ext cx="5655124" cy="28762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819150" y="7884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Variable 3: Alcohol Content</a:t>
            </a:r>
            <a:endParaRPr/>
          </a:p>
        </p:txBody>
      </p:sp>
      <p:sp>
        <p:nvSpPr>
          <p:cNvPr id="155" name="Google Shape;155;p17"/>
          <p:cNvSpPr txBox="1">
            <a:spLocks noGrp="1"/>
          </p:cNvSpPr>
          <p:nvPr>
            <p:ph type="body" idx="1"/>
          </p:nvPr>
        </p:nvSpPr>
        <p:spPr>
          <a:xfrm>
            <a:off x="6123225" y="1990725"/>
            <a:ext cx="2201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Descriptive Statistics</a:t>
            </a:r>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Mean: 10.422983114446529</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Mode: 9.5</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Spread: 1.1356473950004737</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Left tail: 8.4</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Right tail: 14.9</a:t>
            </a:r>
            <a:endParaRPr/>
          </a:p>
        </p:txBody>
      </p:sp>
      <p:pic>
        <p:nvPicPr>
          <p:cNvPr id="156" name="Google Shape;156;p17"/>
          <p:cNvPicPr preferRelativeResize="0"/>
          <p:nvPr/>
        </p:nvPicPr>
        <p:blipFill>
          <a:blip r:embed="rId3">
            <a:alphaModFix/>
          </a:blip>
          <a:stretch>
            <a:fillRect/>
          </a:stretch>
        </p:blipFill>
        <p:spPr>
          <a:xfrm>
            <a:off x="304800" y="1675825"/>
            <a:ext cx="5818425" cy="27628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Variable 4: Residual Sugar</a:t>
            </a:r>
            <a:endParaRPr/>
          </a:p>
        </p:txBody>
      </p:sp>
      <p:sp>
        <p:nvSpPr>
          <p:cNvPr id="162" name="Google Shape;162;p18"/>
          <p:cNvSpPr txBox="1">
            <a:spLocks noGrp="1"/>
          </p:cNvSpPr>
          <p:nvPr>
            <p:ph type="body" idx="1"/>
          </p:nvPr>
        </p:nvSpPr>
        <p:spPr>
          <a:xfrm>
            <a:off x="6180375" y="1990725"/>
            <a:ext cx="21444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Descriptive Statistics</a:t>
            </a:r>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Mean: 2.53880550343965</a:t>
            </a:r>
            <a:endParaRPr sz="105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Mode: 2.0</a:t>
            </a:r>
            <a:endParaRPr sz="105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Spread: 1.9878971329859634</a:t>
            </a:r>
            <a:endParaRPr sz="105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Left tail: 0.9</a:t>
            </a:r>
            <a:endParaRPr sz="105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Right tail: 15.5</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pic>
        <p:nvPicPr>
          <p:cNvPr id="163" name="Google Shape;163;p18"/>
          <p:cNvPicPr preferRelativeResize="0"/>
          <p:nvPr/>
        </p:nvPicPr>
        <p:blipFill>
          <a:blip r:embed="rId3">
            <a:alphaModFix/>
          </a:blip>
          <a:stretch>
            <a:fillRect/>
          </a:stretch>
        </p:blipFill>
        <p:spPr>
          <a:xfrm>
            <a:off x="304800" y="1715825"/>
            <a:ext cx="5875574" cy="27882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Variable 5: Fixed Acidity </a:t>
            </a:r>
            <a:endParaRPr/>
          </a:p>
        </p:txBody>
      </p:sp>
      <p:sp>
        <p:nvSpPr>
          <p:cNvPr id="169" name="Google Shape;169;p19"/>
          <p:cNvSpPr txBox="1">
            <a:spLocks noGrp="1"/>
          </p:cNvSpPr>
          <p:nvPr>
            <p:ph type="body" idx="1"/>
          </p:nvPr>
        </p:nvSpPr>
        <p:spPr>
          <a:xfrm>
            <a:off x="6457950" y="1990725"/>
            <a:ext cx="1866900" cy="244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Descriptive Statistics</a:t>
            </a:r>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Mean: 8.31963727329581</a:t>
            </a:r>
            <a:endParaRPr sz="105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Mode: 7.2</a:t>
            </a:r>
            <a:endParaRPr sz="105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Spread: 3.0314163889978167</a:t>
            </a:r>
            <a:endParaRPr sz="105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Left tail: 4.6</a:t>
            </a:r>
            <a:endParaRPr sz="105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050">
                <a:solidFill>
                  <a:srgbClr val="000000"/>
                </a:solidFill>
                <a:highlight>
                  <a:srgbClr val="FFFFFF"/>
                </a:highlight>
                <a:latin typeface="Arial"/>
                <a:ea typeface="Arial"/>
                <a:cs typeface="Arial"/>
                <a:sym typeface="Arial"/>
              </a:rPr>
              <a:t>Right tail: 15.9</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pic>
        <p:nvPicPr>
          <p:cNvPr id="170" name="Google Shape;170;p19"/>
          <p:cNvPicPr preferRelativeResize="0"/>
          <p:nvPr/>
        </p:nvPicPr>
        <p:blipFill>
          <a:blip r:embed="rId3">
            <a:alphaModFix/>
          </a:blip>
          <a:stretch>
            <a:fillRect/>
          </a:stretch>
        </p:blipFill>
        <p:spPr>
          <a:xfrm>
            <a:off x="304800" y="1605725"/>
            <a:ext cx="6153150" cy="27511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819150" y="5383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PMF </a:t>
            </a:r>
            <a:endParaRPr/>
          </a:p>
        </p:txBody>
      </p:sp>
      <p:sp>
        <p:nvSpPr>
          <p:cNvPr id="176" name="Google Shape;176;p20"/>
          <p:cNvSpPr txBox="1">
            <a:spLocks noGrp="1"/>
          </p:cNvSpPr>
          <p:nvPr>
            <p:ph type="body" idx="1"/>
          </p:nvPr>
        </p:nvSpPr>
        <p:spPr>
          <a:xfrm>
            <a:off x="819150" y="1377550"/>
            <a:ext cx="7505700" cy="30612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a:solidFill>
                  <a:srgbClr val="000000"/>
                </a:solidFill>
                <a:highlight>
                  <a:schemeClr val="dk1"/>
                </a:highlight>
              </a:rPr>
              <a:t>Let's explore that variable 'alcohol' to see how it relates to high wine quality (wine quality &gt; 5) and low wine quality (wine quality &lt;= 5)</a:t>
            </a:r>
            <a:endParaRPr>
              <a:solidFill>
                <a:srgbClr val="000000"/>
              </a:solidFill>
              <a:highlight>
                <a:schemeClr val="dk1"/>
              </a:highlight>
            </a:endParaRPr>
          </a:p>
          <a:p>
            <a:pPr marL="0" lvl="0" indent="0" algn="l" rtl="0">
              <a:lnSpc>
                <a:spcPct val="150000"/>
              </a:lnSpc>
              <a:spcBef>
                <a:spcPts val="1500"/>
              </a:spcBef>
              <a:spcAft>
                <a:spcPts val="0"/>
              </a:spcAft>
              <a:buNone/>
            </a:pPr>
            <a:r>
              <a:rPr lang="en">
                <a:solidFill>
                  <a:srgbClr val="000000"/>
                </a:solidFill>
                <a:highlight>
                  <a:schemeClr val="dk1"/>
                </a:highlight>
              </a:rPr>
              <a:t>Assuming the distribution of alcohol content is different for high and low quality wines, the PMF plot would show the probability of each alcohol content value for both groups. If the distribution of alcohol content is significantly different between the two groups, you may see distinct peaks in the PMFs for each group.</a:t>
            </a:r>
            <a:endParaRPr>
              <a:solidFill>
                <a:srgbClr val="000000"/>
              </a:solidFill>
              <a:highlight>
                <a:schemeClr val="dk1"/>
              </a:highlight>
            </a:endParaRPr>
          </a:p>
          <a:p>
            <a:pPr marL="0" lvl="0" indent="0" algn="l" rtl="0">
              <a:spcBef>
                <a:spcPts val="1500"/>
              </a:spcBef>
              <a:spcAft>
                <a:spcPts val="1200"/>
              </a:spcAft>
              <a:buNone/>
            </a:pP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819150" y="6473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PMF 1 </a:t>
            </a:r>
            <a:endParaRPr/>
          </a:p>
        </p:txBody>
      </p:sp>
      <p:sp>
        <p:nvSpPr>
          <p:cNvPr id="182" name="Google Shape;182;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3" name="Google Shape;183;p21"/>
          <p:cNvPicPr preferRelativeResize="0"/>
          <p:nvPr/>
        </p:nvPicPr>
        <p:blipFill>
          <a:blip r:embed="rId3">
            <a:alphaModFix/>
          </a:blip>
          <a:stretch>
            <a:fillRect/>
          </a:stretch>
        </p:blipFill>
        <p:spPr>
          <a:xfrm>
            <a:off x="1608675" y="1278450"/>
            <a:ext cx="5318500" cy="333845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1017</Words>
  <Application>Microsoft Office PowerPoint</Application>
  <PresentationFormat>On-screen Show (16:9)</PresentationFormat>
  <Paragraphs>73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Nunito</vt:lpstr>
      <vt:lpstr>Roboto</vt:lpstr>
      <vt:lpstr>Calibri</vt:lpstr>
      <vt:lpstr>Arial</vt:lpstr>
      <vt:lpstr>Shift</vt:lpstr>
      <vt:lpstr>Wine Quality</vt:lpstr>
      <vt:lpstr>Data </vt:lpstr>
      <vt:lpstr>Variable 1: pH</vt:lpstr>
      <vt:lpstr>Variable 2: Sulfates</vt:lpstr>
      <vt:lpstr>Variable 3: Alcohol Content</vt:lpstr>
      <vt:lpstr>Variable 4: Residual Sugar</vt:lpstr>
      <vt:lpstr>Variable 5: Fixed Acidity </vt:lpstr>
      <vt:lpstr>PMF </vt:lpstr>
      <vt:lpstr>PMF 1 </vt:lpstr>
      <vt:lpstr>PMF 2</vt:lpstr>
      <vt:lpstr>Analysis</vt:lpstr>
      <vt:lpstr>CDF and Analytical Plot</vt:lpstr>
      <vt:lpstr>CDF </vt:lpstr>
      <vt:lpstr>Analytical Distribution</vt:lpstr>
      <vt:lpstr>Analysis</vt:lpstr>
      <vt:lpstr>Correlation and Causation</vt:lpstr>
      <vt:lpstr>Scatter Plot</vt:lpstr>
      <vt:lpstr>Analysis</vt:lpstr>
      <vt:lpstr>Hypothesis Test</vt:lpstr>
      <vt:lpstr>Regression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dc:title>
  <dc:creator>bobby jankowski</dc:creator>
  <cp:lastModifiedBy>Sarah Shupe</cp:lastModifiedBy>
  <cp:revision>1</cp:revision>
  <dcterms:modified xsi:type="dcterms:W3CDTF">2023-03-05T00:29:12Z</dcterms:modified>
</cp:coreProperties>
</file>