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61" r:id="rId3"/>
    <p:sldId id="258" r:id="rId4"/>
  </p:sldIdLst>
  <p:sldSz cx="100885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AB2"/>
    <a:srgbClr val="F2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94719"/>
  </p:normalViewPr>
  <p:slideViewPr>
    <p:cSldViewPr snapToGrid="0">
      <p:cViewPr>
        <p:scale>
          <a:sx n="130" d="100"/>
          <a:sy n="130" d="100"/>
        </p:scale>
        <p:origin x="125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66E1-2846-3144-A7D3-0CF23761009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143000"/>
            <a:ext cx="4540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34FC6-F809-704D-B87E-15927DE5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1143000"/>
            <a:ext cx="4540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34FC6-F809-704D-B87E-15927DE5C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03DA0-D93B-1944-DBFE-A326D54D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FED3D-2C29-71F0-1406-315429C31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58875" y="1143000"/>
            <a:ext cx="45402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2EC17-0106-4101-AB81-1B30BC493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7E10D-8E2E-11AD-6F6A-F37B7BF43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34FC6-F809-704D-B87E-15927DE5C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1143000"/>
            <a:ext cx="4540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34FC6-F809-704D-B87E-15927DE5C2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642" y="1122363"/>
            <a:ext cx="85752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071" y="3602038"/>
            <a:ext cx="75664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6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629" y="365125"/>
            <a:ext cx="21753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589" y="365125"/>
            <a:ext cx="639993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1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35" y="1709740"/>
            <a:ext cx="870138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335" y="4589465"/>
            <a:ext cx="870138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589" y="1825625"/>
            <a:ext cx="42876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7335" y="1825625"/>
            <a:ext cx="42876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03" y="365126"/>
            <a:ext cx="870138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04" y="1681163"/>
            <a:ext cx="4267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904" y="2505075"/>
            <a:ext cx="426793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7336" y="1681163"/>
            <a:ext cx="4288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7336" y="2505075"/>
            <a:ext cx="4288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03" y="457200"/>
            <a:ext cx="325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953" y="987426"/>
            <a:ext cx="51073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903" y="2057400"/>
            <a:ext cx="325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03" y="457200"/>
            <a:ext cx="325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8953" y="987426"/>
            <a:ext cx="51073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903" y="2057400"/>
            <a:ext cx="325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589" y="365126"/>
            <a:ext cx="8701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589" y="1825625"/>
            <a:ext cx="8701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589" y="6356352"/>
            <a:ext cx="2269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C788-A099-204A-9952-26BA9989978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1837" y="6356352"/>
            <a:ext cx="3404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5047" y="6356352"/>
            <a:ext cx="2269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617D-04CE-3641-9033-D0089511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52F5B9-55F6-83B3-F43A-154AB578B83B}"/>
                  </a:ext>
                </a:extLst>
              </p:cNvPr>
              <p:cNvSpPr txBox="1"/>
              <p:nvPr/>
            </p:nvSpPr>
            <p:spPr>
              <a:xfrm>
                <a:off x="6757565" y="4981587"/>
                <a:ext cx="538032" cy="23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90" i="1">
                              <a:solidFill>
                                <a:srgbClr val="F21A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9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𝐷𝐴𝑇𝐸</m:t>
                          </m:r>
                        </m:e>
                      </m:acc>
                    </m:oMath>
                  </m:oMathPara>
                </a14:m>
                <a:endParaRPr lang="en-US" sz="1490" dirty="0">
                  <a:solidFill>
                    <a:srgbClr val="F21A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52F5B9-55F6-83B3-F43A-154AB578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65" y="4981587"/>
                <a:ext cx="538032" cy="236988"/>
              </a:xfrm>
              <a:prstGeom prst="rect">
                <a:avLst/>
              </a:prstGeom>
              <a:blipFill>
                <a:blip r:embed="rId3"/>
                <a:stretch>
                  <a:fillRect l="-9302" t="-15789" r="-465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9D644D6-A2AA-DCF7-D616-AF9EC8E755CE}"/>
              </a:ext>
            </a:extLst>
          </p:cNvPr>
          <p:cNvSpPr txBox="1"/>
          <p:nvPr/>
        </p:nvSpPr>
        <p:spPr>
          <a:xfrm>
            <a:off x="6669246" y="4961639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2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F21A00"/>
                </a:solidFill>
              </a:rPr>
              <a:t> of Diagnosis</a:t>
            </a:r>
          </a:p>
          <a:p>
            <a:pPr algn="ctr"/>
            <a:r>
              <a:rPr lang="en-US" sz="1600" dirty="0">
                <a:solidFill>
                  <a:srgbClr val="F21A00"/>
                </a:solidFill>
              </a:rPr>
              <a:t>(Imputed)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00B116-043D-475E-FC40-AC32FEEC65F4}"/>
                  </a:ext>
                </a:extLst>
              </p:cNvPr>
              <p:cNvSpPr txBox="1"/>
              <p:nvPr/>
            </p:nvSpPr>
            <p:spPr>
              <a:xfrm>
                <a:off x="4313437" y="3851653"/>
                <a:ext cx="656655" cy="23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90" i="1">
                              <a:solidFill>
                                <a:srgbClr val="3A9AB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9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𝐷𝐴𝑇𝐸𝐸</m:t>
                          </m:r>
                        </m:e>
                      </m:acc>
                    </m:oMath>
                  </m:oMathPara>
                </a14:m>
                <a:endParaRPr lang="en-US" sz="1490" dirty="0">
                  <a:solidFill>
                    <a:srgbClr val="3A9AB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00B116-043D-475E-FC40-AC32FEEC6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437" y="3851653"/>
                <a:ext cx="656655" cy="236988"/>
              </a:xfrm>
              <a:prstGeom prst="rect">
                <a:avLst/>
              </a:prstGeom>
              <a:blipFill>
                <a:blip r:embed="rId4"/>
                <a:stretch>
                  <a:fillRect l="-5660" t="-15000" r="-566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5B210A6-A32C-E104-62B4-F365C65FE2D7}"/>
              </a:ext>
            </a:extLst>
          </p:cNvPr>
          <p:cNvSpPr txBox="1"/>
          <p:nvPr/>
        </p:nvSpPr>
        <p:spPr>
          <a:xfrm>
            <a:off x="4097921" y="3601263"/>
            <a:ext cx="297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TIME_start</a:t>
            </a:r>
            <a:r>
              <a:rPr lang="en-US" sz="1600" dirty="0">
                <a:solidFill>
                  <a:srgbClr val="3A9AB2"/>
                </a:solidFill>
              </a:rPr>
              <a:t> from First Visit to </a:t>
            </a:r>
            <a:r>
              <a:rPr lang="en-US" sz="160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3A9AB2"/>
                </a:solidFill>
              </a:rPr>
              <a:t> of Diagnosis (Imputed)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6000AF5-196B-845C-EFDE-9C1814114E29}"/>
              </a:ext>
            </a:extLst>
          </p:cNvPr>
          <p:cNvSpPr/>
          <p:nvPr/>
        </p:nvSpPr>
        <p:spPr>
          <a:xfrm rot="16200000">
            <a:off x="2537276" y="1142119"/>
            <a:ext cx="653258" cy="2250116"/>
          </a:xfrm>
          <a:prstGeom prst="rightBrace">
            <a:avLst/>
          </a:prstGeom>
          <a:ln w="28575">
            <a:solidFill>
              <a:srgbClr val="3A9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B4734D-DC71-6FA4-DEEF-5A8466371537}"/>
              </a:ext>
            </a:extLst>
          </p:cNvPr>
          <p:cNvCxnSpPr>
            <a:cxnSpLocks/>
          </p:cNvCxnSpPr>
          <p:nvPr/>
        </p:nvCxnSpPr>
        <p:spPr>
          <a:xfrm>
            <a:off x="1705267" y="2561206"/>
            <a:ext cx="5515078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4E1041-800D-308F-9934-37E777E4FD62}"/>
              </a:ext>
            </a:extLst>
          </p:cNvPr>
          <p:cNvSpPr txBox="1"/>
          <p:nvPr/>
        </p:nvSpPr>
        <p:spPr>
          <a:xfrm>
            <a:off x="917948" y="2702429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First PREDICT-HD </a:t>
            </a:r>
          </a:p>
          <a:p>
            <a:pPr algn="ctr"/>
            <a:r>
              <a:rPr lang="en-US" sz="1600" dirty="0"/>
              <a:t>Study Visit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F87CC-C23E-282A-4C32-EB021B707FC3}"/>
              </a:ext>
            </a:extLst>
          </p:cNvPr>
          <p:cNvSpPr txBox="1"/>
          <p:nvPr/>
        </p:nvSpPr>
        <p:spPr>
          <a:xfrm>
            <a:off x="6445690" y="2702429"/>
            <a:ext cx="161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Last PREDICT-HD </a:t>
            </a:r>
          </a:p>
          <a:p>
            <a:pPr algn="ctr"/>
            <a:r>
              <a:rPr lang="en-US" sz="1600" dirty="0"/>
              <a:t>Study Visit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480BE-F638-C659-85D1-28EB17C77165}"/>
              </a:ext>
            </a:extLst>
          </p:cNvPr>
          <p:cNvSpPr/>
          <p:nvPr/>
        </p:nvSpPr>
        <p:spPr>
          <a:xfrm>
            <a:off x="3895676" y="2447191"/>
            <a:ext cx="228029" cy="228029"/>
          </a:xfrm>
          <a:prstGeom prst="ellipse">
            <a:avLst/>
          </a:prstGeom>
          <a:solidFill>
            <a:srgbClr val="F21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3E4F5-76D1-927A-8F3B-4FA1139CAA80}"/>
              </a:ext>
            </a:extLst>
          </p:cNvPr>
          <p:cNvSpPr txBox="1"/>
          <p:nvPr/>
        </p:nvSpPr>
        <p:spPr>
          <a:xfrm>
            <a:off x="3143109" y="2710715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2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F21A00"/>
                </a:solidFill>
              </a:rPr>
              <a:t> of Diagnosis</a:t>
            </a:r>
          </a:p>
          <a:p>
            <a:pPr algn="ctr"/>
            <a:r>
              <a:rPr lang="en-US" sz="1600" dirty="0">
                <a:solidFill>
                  <a:srgbClr val="F21A00"/>
                </a:solidFill>
              </a:rPr>
              <a:t>(Observed)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CB8BB-71BF-A9EE-80B9-CB7CDA801DEF}"/>
              </a:ext>
            </a:extLst>
          </p:cNvPr>
          <p:cNvSpPr txBox="1"/>
          <p:nvPr/>
        </p:nvSpPr>
        <p:spPr>
          <a:xfrm>
            <a:off x="1348857" y="1384518"/>
            <a:ext cx="3030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TIME_start</a:t>
            </a:r>
            <a:r>
              <a:rPr lang="en-US" sz="1600" dirty="0">
                <a:solidFill>
                  <a:srgbClr val="3A9AB2"/>
                </a:solidFill>
              </a:rPr>
              <a:t> from First Visit to </a:t>
            </a:r>
            <a:r>
              <a:rPr lang="en-US" sz="160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3A9AB2"/>
                </a:solidFill>
              </a:rPr>
              <a:t> of Diagnosis (Observed)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84DD97E-4E21-64F7-4278-7ADDF5E31829}"/>
              </a:ext>
            </a:extLst>
          </p:cNvPr>
          <p:cNvSpPr/>
          <p:nvPr/>
        </p:nvSpPr>
        <p:spPr>
          <a:xfrm rot="16200000">
            <a:off x="4293921" y="1602818"/>
            <a:ext cx="653258" cy="5830565"/>
          </a:xfrm>
          <a:prstGeom prst="rightBrace">
            <a:avLst/>
          </a:prstGeom>
          <a:ln w="28575">
            <a:solidFill>
              <a:srgbClr val="3A9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CE69B7-704F-DC4B-A77C-33566FFAF390}"/>
              </a:ext>
            </a:extLst>
          </p:cNvPr>
          <p:cNvCxnSpPr>
            <a:cxnSpLocks/>
          </p:cNvCxnSpPr>
          <p:nvPr/>
        </p:nvCxnSpPr>
        <p:spPr>
          <a:xfrm>
            <a:off x="1705267" y="4816886"/>
            <a:ext cx="3606155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65DE97-9CC3-99B8-DD98-C6ABC0DD8738}"/>
              </a:ext>
            </a:extLst>
          </p:cNvPr>
          <p:cNvSpPr txBox="1"/>
          <p:nvPr/>
        </p:nvSpPr>
        <p:spPr>
          <a:xfrm>
            <a:off x="884366" y="495335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First PREDICT-HD </a:t>
            </a:r>
          </a:p>
          <a:p>
            <a:pPr algn="ctr"/>
            <a:r>
              <a:rPr lang="en-US" sz="1600" dirty="0"/>
              <a:t>Study Visit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BBF66-9D7F-A323-6DB6-27353B1630F3}"/>
              </a:ext>
            </a:extLst>
          </p:cNvPr>
          <p:cNvSpPr txBox="1"/>
          <p:nvPr/>
        </p:nvSpPr>
        <p:spPr>
          <a:xfrm>
            <a:off x="4489872" y="4961639"/>
            <a:ext cx="161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Last PREDICT-HD </a:t>
            </a:r>
          </a:p>
          <a:p>
            <a:pPr algn="ctr"/>
            <a:r>
              <a:rPr lang="en-US" sz="1600" dirty="0"/>
              <a:t>Study Visit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609CE9-2F95-9146-5679-1C5A4A69BEB0}"/>
              </a:ext>
            </a:extLst>
          </p:cNvPr>
          <p:cNvCxnSpPr>
            <a:cxnSpLocks/>
          </p:cNvCxnSpPr>
          <p:nvPr/>
        </p:nvCxnSpPr>
        <p:spPr>
          <a:xfrm>
            <a:off x="4516865" y="4809105"/>
            <a:ext cx="301896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02D005B-A832-0D52-3C68-7F918873C4C4}"/>
              </a:ext>
            </a:extLst>
          </p:cNvPr>
          <p:cNvSpPr/>
          <p:nvPr/>
        </p:nvSpPr>
        <p:spPr>
          <a:xfrm>
            <a:off x="7425913" y="4698115"/>
            <a:ext cx="228029" cy="228029"/>
          </a:xfrm>
          <a:prstGeom prst="ellipse">
            <a:avLst/>
          </a:prstGeom>
          <a:solidFill>
            <a:srgbClr val="F21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FDA039-2E0E-703A-FBA6-F7DD2F2EF03E}"/>
              </a:ext>
            </a:extLst>
          </p:cNvPr>
          <p:cNvSpPr/>
          <p:nvPr/>
        </p:nvSpPr>
        <p:spPr>
          <a:xfrm>
            <a:off x="111903" y="1940548"/>
            <a:ext cx="1443717" cy="7346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Uncensored (Diagnosed) Subject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49C24-B393-E277-0B85-3B812A59B7B6}"/>
              </a:ext>
            </a:extLst>
          </p:cNvPr>
          <p:cNvSpPr/>
          <p:nvPr/>
        </p:nvSpPr>
        <p:spPr>
          <a:xfrm>
            <a:off x="111903" y="4191471"/>
            <a:ext cx="1443717" cy="7346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Censored (Undiagnosed) Subject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24B29-F02E-D35D-80FE-4EC70AC01DA7}"/>
              </a:ext>
            </a:extLst>
          </p:cNvPr>
          <p:cNvSpPr/>
          <p:nvPr/>
        </p:nvSpPr>
        <p:spPr>
          <a:xfrm>
            <a:off x="143435" y="903700"/>
            <a:ext cx="6138832" cy="230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Definition of proximity to diagnosis used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12104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5924-ECCD-D4B8-49C2-B72114F8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B6543D-43DC-BE96-D951-B3C7CF1D4217}"/>
                  </a:ext>
                </a:extLst>
              </p:cNvPr>
              <p:cNvSpPr txBox="1"/>
              <p:nvPr/>
            </p:nvSpPr>
            <p:spPr>
              <a:xfrm>
                <a:off x="5207509" y="3896029"/>
                <a:ext cx="538032" cy="23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90" i="1">
                              <a:solidFill>
                                <a:srgbClr val="3A9AB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9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𝐷𝐴𝑇𝐸</m:t>
                          </m:r>
                        </m:e>
                      </m:acc>
                    </m:oMath>
                  </m:oMathPara>
                </a14:m>
                <a:endParaRPr lang="en-US" sz="1490" dirty="0">
                  <a:solidFill>
                    <a:srgbClr val="3A9AB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B6543D-43DC-BE96-D951-B3C7CF1D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509" y="3896029"/>
                <a:ext cx="538032" cy="236988"/>
              </a:xfrm>
              <a:prstGeom prst="rect">
                <a:avLst/>
              </a:prstGeom>
              <a:blipFill>
                <a:blip r:embed="rId3"/>
                <a:stretch>
                  <a:fillRect l="-6818" t="-15000" r="-681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2262D0E0-A5BC-4836-39E7-D07980AC82F2}"/>
              </a:ext>
            </a:extLst>
          </p:cNvPr>
          <p:cNvSpPr/>
          <p:nvPr/>
        </p:nvSpPr>
        <p:spPr>
          <a:xfrm rot="16200000">
            <a:off x="5302057" y="567711"/>
            <a:ext cx="653258" cy="3245155"/>
          </a:xfrm>
          <a:prstGeom prst="rightBrace">
            <a:avLst/>
          </a:prstGeom>
          <a:ln w="28575">
            <a:solidFill>
              <a:srgbClr val="3A9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477D22-FC61-936F-06B6-F32A29001C18}"/>
                  </a:ext>
                </a:extLst>
              </p:cNvPr>
              <p:cNvSpPr txBox="1"/>
              <p:nvPr/>
            </p:nvSpPr>
            <p:spPr>
              <a:xfrm>
                <a:off x="6757565" y="4981587"/>
                <a:ext cx="538032" cy="23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90" i="1">
                              <a:solidFill>
                                <a:srgbClr val="F21A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9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𝐷𝐴𝑇𝐸</m:t>
                          </m:r>
                        </m:e>
                      </m:acc>
                    </m:oMath>
                  </m:oMathPara>
                </a14:m>
                <a:endParaRPr lang="en-US" sz="1490" dirty="0">
                  <a:solidFill>
                    <a:srgbClr val="F21A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477D22-FC61-936F-06B6-F32A2900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65" y="4981587"/>
                <a:ext cx="538032" cy="236988"/>
              </a:xfrm>
              <a:prstGeom prst="rect">
                <a:avLst/>
              </a:prstGeom>
              <a:blipFill>
                <a:blip r:embed="rId4"/>
                <a:stretch>
                  <a:fillRect l="-9302" t="-15789" r="-465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925AF43-C2BA-5BE7-2907-90B0EE27437A}"/>
              </a:ext>
            </a:extLst>
          </p:cNvPr>
          <p:cNvSpPr txBox="1"/>
          <p:nvPr/>
        </p:nvSpPr>
        <p:spPr>
          <a:xfrm>
            <a:off x="6669246" y="4961639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2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F21A00"/>
                </a:solidFill>
              </a:rPr>
              <a:t> of Diagnosis</a:t>
            </a:r>
          </a:p>
          <a:p>
            <a:pPr algn="ctr"/>
            <a:r>
              <a:rPr lang="en-US" sz="1600" dirty="0">
                <a:solidFill>
                  <a:srgbClr val="F21A00"/>
                </a:solidFill>
              </a:rPr>
              <a:t>(Imputed)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80509B-B841-61DD-AD94-79108A1D145F}"/>
              </a:ext>
            </a:extLst>
          </p:cNvPr>
          <p:cNvCxnSpPr>
            <a:cxnSpLocks/>
          </p:cNvCxnSpPr>
          <p:nvPr/>
        </p:nvCxnSpPr>
        <p:spPr>
          <a:xfrm>
            <a:off x="1705267" y="2561206"/>
            <a:ext cx="5515078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B8DDE2-63F4-7986-92E6-FE46E90A0A66}"/>
              </a:ext>
            </a:extLst>
          </p:cNvPr>
          <p:cNvSpPr txBox="1"/>
          <p:nvPr/>
        </p:nvSpPr>
        <p:spPr>
          <a:xfrm>
            <a:off x="917948" y="2702429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First PREDICT-HD </a:t>
            </a:r>
          </a:p>
          <a:p>
            <a:pPr algn="ctr"/>
            <a:r>
              <a:rPr lang="en-US" sz="1600" dirty="0"/>
              <a:t>Study Visit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B8C6C-F140-C974-6588-E6F7AB1A6AB4}"/>
              </a:ext>
            </a:extLst>
          </p:cNvPr>
          <p:cNvSpPr txBox="1"/>
          <p:nvPr/>
        </p:nvSpPr>
        <p:spPr>
          <a:xfrm>
            <a:off x="6445690" y="2702429"/>
            <a:ext cx="161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Last PREDICT-HD </a:t>
            </a:r>
          </a:p>
          <a:p>
            <a:pPr algn="ctr"/>
            <a:r>
              <a:rPr lang="en-US" sz="1600" dirty="0"/>
              <a:t>Study Visit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17993F-99CF-ED74-735A-849AE53C5780}"/>
              </a:ext>
            </a:extLst>
          </p:cNvPr>
          <p:cNvSpPr/>
          <p:nvPr/>
        </p:nvSpPr>
        <p:spPr>
          <a:xfrm>
            <a:off x="3895676" y="2447191"/>
            <a:ext cx="228029" cy="228029"/>
          </a:xfrm>
          <a:prstGeom prst="ellipse">
            <a:avLst/>
          </a:prstGeom>
          <a:solidFill>
            <a:srgbClr val="F21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B842C-F1C9-8F6C-325D-051A3BEFF40B}"/>
              </a:ext>
            </a:extLst>
          </p:cNvPr>
          <p:cNvSpPr txBox="1"/>
          <p:nvPr/>
        </p:nvSpPr>
        <p:spPr>
          <a:xfrm>
            <a:off x="3143109" y="2710715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2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F21A00"/>
                </a:solidFill>
              </a:rPr>
              <a:t> of Diagnosis</a:t>
            </a:r>
          </a:p>
          <a:p>
            <a:pPr algn="ctr"/>
            <a:r>
              <a:rPr lang="en-US" sz="1600" dirty="0">
                <a:solidFill>
                  <a:srgbClr val="F21A00"/>
                </a:solidFill>
              </a:rPr>
              <a:t>(Observed)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94319B2-8163-1B9D-8300-BED8F5E86777}"/>
              </a:ext>
            </a:extLst>
          </p:cNvPr>
          <p:cNvSpPr/>
          <p:nvPr/>
        </p:nvSpPr>
        <p:spPr>
          <a:xfrm rot="16200000">
            <a:off x="6097000" y="3405896"/>
            <a:ext cx="653258" cy="2224409"/>
          </a:xfrm>
          <a:prstGeom prst="rightBrace">
            <a:avLst/>
          </a:prstGeom>
          <a:ln w="28575">
            <a:solidFill>
              <a:srgbClr val="3A9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C2907F-B454-3F3B-ABD8-4022C635C289}"/>
              </a:ext>
            </a:extLst>
          </p:cNvPr>
          <p:cNvCxnSpPr>
            <a:cxnSpLocks/>
          </p:cNvCxnSpPr>
          <p:nvPr/>
        </p:nvCxnSpPr>
        <p:spPr>
          <a:xfrm>
            <a:off x="1705267" y="4816886"/>
            <a:ext cx="3606155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934EF8-A4FE-27CA-0CFD-FD2EA6BCE5EE}"/>
              </a:ext>
            </a:extLst>
          </p:cNvPr>
          <p:cNvSpPr txBox="1"/>
          <p:nvPr/>
        </p:nvSpPr>
        <p:spPr>
          <a:xfrm>
            <a:off x="884366" y="495335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First PREDICT-HD </a:t>
            </a:r>
          </a:p>
          <a:p>
            <a:pPr algn="ctr"/>
            <a:r>
              <a:rPr lang="en-US" sz="1600" dirty="0"/>
              <a:t>Study Visit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7293D-1FCC-5ACA-607D-7798A5E46FFF}"/>
              </a:ext>
            </a:extLst>
          </p:cNvPr>
          <p:cNvSpPr txBox="1"/>
          <p:nvPr/>
        </p:nvSpPr>
        <p:spPr>
          <a:xfrm>
            <a:off x="4489872" y="4961639"/>
            <a:ext cx="161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Last PREDICT-HD </a:t>
            </a:r>
          </a:p>
          <a:p>
            <a:pPr algn="ctr"/>
            <a:r>
              <a:rPr lang="en-US" sz="1600" dirty="0"/>
              <a:t>Study Visit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9CA82-3DD2-ABB5-8127-97917C466A26}"/>
              </a:ext>
            </a:extLst>
          </p:cNvPr>
          <p:cNvCxnSpPr>
            <a:cxnSpLocks/>
          </p:cNvCxnSpPr>
          <p:nvPr/>
        </p:nvCxnSpPr>
        <p:spPr>
          <a:xfrm>
            <a:off x="4516865" y="4809105"/>
            <a:ext cx="301896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59CAB04-D3CB-3D9F-1E0E-F9DF8D7D4D63}"/>
              </a:ext>
            </a:extLst>
          </p:cNvPr>
          <p:cNvSpPr/>
          <p:nvPr/>
        </p:nvSpPr>
        <p:spPr>
          <a:xfrm>
            <a:off x="7425913" y="4698115"/>
            <a:ext cx="228029" cy="228029"/>
          </a:xfrm>
          <a:prstGeom prst="ellipse">
            <a:avLst/>
          </a:prstGeom>
          <a:solidFill>
            <a:srgbClr val="F21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B85C2-D43E-B992-ED82-6420A6243C33}"/>
              </a:ext>
            </a:extLst>
          </p:cNvPr>
          <p:cNvSpPr/>
          <p:nvPr/>
        </p:nvSpPr>
        <p:spPr>
          <a:xfrm>
            <a:off x="111903" y="1940548"/>
            <a:ext cx="1443717" cy="7346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Uncensored (Diagnosed) Subject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34F3F1-89F4-0541-4961-EEBAAD8F8D68}"/>
              </a:ext>
            </a:extLst>
          </p:cNvPr>
          <p:cNvSpPr/>
          <p:nvPr/>
        </p:nvSpPr>
        <p:spPr>
          <a:xfrm>
            <a:off x="111903" y="4191471"/>
            <a:ext cx="1443717" cy="7346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Censored (Undiagnosed) Subject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34542-24FC-E052-488F-FD6AC1F47ABC}"/>
              </a:ext>
            </a:extLst>
          </p:cNvPr>
          <p:cNvSpPr/>
          <p:nvPr/>
        </p:nvSpPr>
        <p:spPr>
          <a:xfrm>
            <a:off x="143435" y="903700"/>
            <a:ext cx="6138832" cy="230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Definition of proximity to diagnosis used for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E476E-0B4A-1A37-C528-85E98BF42AC3}"/>
              </a:ext>
            </a:extLst>
          </p:cNvPr>
          <p:cNvSpPr txBox="1"/>
          <p:nvPr/>
        </p:nvSpPr>
        <p:spPr>
          <a:xfrm>
            <a:off x="5116552" y="3642966"/>
            <a:ext cx="2614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TIME_end</a:t>
            </a:r>
            <a:r>
              <a:rPr lang="en-US" sz="1600" dirty="0">
                <a:solidFill>
                  <a:srgbClr val="3A9AB2"/>
                </a:solidFill>
              </a:rPr>
              <a:t> from Last Visit to </a:t>
            </a:r>
            <a:r>
              <a:rPr lang="en-US" sz="160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3A9AB2"/>
                </a:solidFill>
              </a:rPr>
              <a:t> of Diagnosis (Imputed)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682F31-8F6C-F799-4655-5AC25396C45F}"/>
              </a:ext>
            </a:extLst>
          </p:cNvPr>
          <p:cNvSpPr txBox="1"/>
          <p:nvPr/>
        </p:nvSpPr>
        <p:spPr>
          <a:xfrm>
            <a:off x="4279528" y="1351968"/>
            <a:ext cx="2698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TIME_end</a:t>
            </a:r>
            <a:r>
              <a:rPr lang="en-US" sz="1600" dirty="0">
                <a:solidFill>
                  <a:srgbClr val="3A9AB2"/>
                </a:solidFill>
              </a:rPr>
              <a:t> from Last Visit to </a:t>
            </a:r>
            <a:r>
              <a:rPr lang="en-US" sz="160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600" dirty="0">
                <a:solidFill>
                  <a:srgbClr val="3A9AB2"/>
                </a:solidFill>
              </a:rPr>
              <a:t> of Diagnosis (Observed)</a:t>
            </a:r>
          </a:p>
        </p:txBody>
      </p:sp>
    </p:spTree>
    <p:extLst>
      <p:ext uri="{BB962C8B-B14F-4D97-AF65-F5344CB8AC3E}">
        <p14:creationId xmlns:p14="http://schemas.microsoft.com/office/powerpoint/2010/main" val="236001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B86413-E848-0994-083E-A2D3AEBC6DBD}"/>
                  </a:ext>
                </a:extLst>
              </p:cNvPr>
              <p:cNvSpPr txBox="1"/>
              <p:nvPr/>
            </p:nvSpPr>
            <p:spPr>
              <a:xfrm>
                <a:off x="6495534" y="3884365"/>
                <a:ext cx="538032" cy="23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90" i="1">
                              <a:solidFill>
                                <a:srgbClr val="3A9AB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9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𝐷𝐴𝑇𝐸</m:t>
                          </m:r>
                        </m:e>
                      </m:acc>
                    </m:oMath>
                  </m:oMathPara>
                </a14:m>
                <a:endParaRPr lang="en-US" sz="1490" dirty="0">
                  <a:solidFill>
                    <a:srgbClr val="3A9AB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B86413-E848-0994-083E-A2D3AEBC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34" y="3884365"/>
                <a:ext cx="538032" cy="236988"/>
              </a:xfrm>
              <a:prstGeom prst="rect">
                <a:avLst/>
              </a:prstGeom>
              <a:blipFill>
                <a:blip r:embed="rId3"/>
                <a:stretch>
                  <a:fillRect l="-9302" t="-15000" r="-697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5B210A6-A32C-E104-62B4-F365C65FE2D7}"/>
              </a:ext>
            </a:extLst>
          </p:cNvPr>
          <p:cNvSpPr txBox="1"/>
          <p:nvPr/>
        </p:nvSpPr>
        <p:spPr>
          <a:xfrm>
            <a:off x="6345455" y="3644828"/>
            <a:ext cx="2614154" cy="55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TIME_end</a:t>
            </a:r>
            <a:r>
              <a:rPr lang="en-US" sz="1490" dirty="0">
                <a:solidFill>
                  <a:srgbClr val="3A9AB2"/>
                </a:solidFill>
              </a:rPr>
              <a:t> from Last Visit to </a:t>
            </a:r>
            <a:r>
              <a:rPr lang="en-US" sz="149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90" dirty="0">
                <a:solidFill>
                  <a:srgbClr val="3A9AB2"/>
                </a:solidFill>
              </a:rPr>
              <a:t> of Diagnosis (Imputed)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C90DAF-EA0F-11EF-326D-68F1480E21FC}"/>
              </a:ext>
            </a:extLst>
          </p:cNvPr>
          <p:cNvCxnSpPr>
            <a:cxnSpLocks/>
          </p:cNvCxnSpPr>
          <p:nvPr/>
        </p:nvCxnSpPr>
        <p:spPr>
          <a:xfrm>
            <a:off x="1738846" y="2561206"/>
            <a:ext cx="5515078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56000AF5-196B-845C-EFDE-9C1814114E29}"/>
              </a:ext>
            </a:extLst>
          </p:cNvPr>
          <p:cNvSpPr/>
          <p:nvPr/>
        </p:nvSpPr>
        <p:spPr>
          <a:xfrm rot="16200000">
            <a:off x="5302057" y="567711"/>
            <a:ext cx="653258" cy="3245155"/>
          </a:xfrm>
          <a:prstGeom prst="rightBrace">
            <a:avLst/>
          </a:prstGeom>
          <a:ln w="28575">
            <a:solidFill>
              <a:srgbClr val="3A9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B4734D-DC71-6FA4-DEEF-5A8466371537}"/>
              </a:ext>
            </a:extLst>
          </p:cNvPr>
          <p:cNvCxnSpPr>
            <a:cxnSpLocks/>
          </p:cNvCxnSpPr>
          <p:nvPr/>
        </p:nvCxnSpPr>
        <p:spPr>
          <a:xfrm>
            <a:off x="1736184" y="2552412"/>
            <a:ext cx="5515078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4E1041-800D-308F-9934-37E777E4FD62}"/>
              </a:ext>
            </a:extLst>
          </p:cNvPr>
          <p:cNvSpPr txBox="1"/>
          <p:nvPr/>
        </p:nvSpPr>
        <p:spPr>
          <a:xfrm>
            <a:off x="965845" y="2693635"/>
            <a:ext cx="1540678" cy="55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90" dirty="0"/>
              <a:t>First PREDICT-HD </a:t>
            </a:r>
          </a:p>
          <a:p>
            <a:pPr algn="ctr"/>
            <a:r>
              <a:rPr lang="en-US" sz="1490" dirty="0"/>
              <a:t>Study Visit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F87CC-C23E-282A-4C32-EB021B707FC3}"/>
              </a:ext>
            </a:extLst>
          </p:cNvPr>
          <p:cNvSpPr txBox="1"/>
          <p:nvPr/>
        </p:nvSpPr>
        <p:spPr>
          <a:xfrm>
            <a:off x="6492913" y="2693635"/>
            <a:ext cx="1516698" cy="55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90" dirty="0"/>
              <a:t>Last PREDICT-HD </a:t>
            </a:r>
          </a:p>
          <a:p>
            <a:pPr algn="ctr"/>
            <a:r>
              <a:rPr lang="en-US" sz="1490" dirty="0"/>
              <a:t>Study Visit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480BE-F638-C659-85D1-28EB17C77165}"/>
              </a:ext>
            </a:extLst>
          </p:cNvPr>
          <p:cNvSpPr/>
          <p:nvPr/>
        </p:nvSpPr>
        <p:spPr>
          <a:xfrm>
            <a:off x="3893014" y="2438398"/>
            <a:ext cx="228029" cy="228029"/>
          </a:xfrm>
          <a:prstGeom prst="ellipse">
            <a:avLst/>
          </a:prstGeom>
          <a:solidFill>
            <a:srgbClr val="F21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3E4F5-76D1-927A-8F3B-4FA1139CAA80}"/>
              </a:ext>
            </a:extLst>
          </p:cNvPr>
          <p:cNvSpPr txBox="1"/>
          <p:nvPr/>
        </p:nvSpPr>
        <p:spPr>
          <a:xfrm>
            <a:off x="3192544" y="2701922"/>
            <a:ext cx="1628972" cy="55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90" dirty="0">
                <a:solidFill>
                  <a:srgbClr val="F2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90" dirty="0">
                <a:solidFill>
                  <a:srgbClr val="F21A00"/>
                </a:solidFill>
              </a:rPr>
              <a:t> of Diagnosis</a:t>
            </a:r>
          </a:p>
          <a:p>
            <a:pPr algn="ctr"/>
            <a:r>
              <a:rPr lang="en-US" sz="1490" dirty="0">
                <a:solidFill>
                  <a:srgbClr val="F21A00"/>
                </a:solidFill>
              </a:rPr>
              <a:t>(Observed)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CB8BB-71BF-A9EE-80B9-CB7CDA801DEF}"/>
              </a:ext>
            </a:extLst>
          </p:cNvPr>
          <p:cNvSpPr txBox="1"/>
          <p:nvPr/>
        </p:nvSpPr>
        <p:spPr>
          <a:xfrm>
            <a:off x="4279528" y="1351968"/>
            <a:ext cx="2698316" cy="55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TIME_end</a:t>
            </a:r>
            <a:r>
              <a:rPr lang="en-US" sz="1490" dirty="0">
                <a:solidFill>
                  <a:srgbClr val="3A9AB2"/>
                </a:solidFill>
              </a:rPr>
              <a:t> from Last Visit to </a:t>
            </a:r>
            <a:r>
              <a:rPr lang="en-US" sz="1490" dirty="0">
                <a:solidFill>
                  <a:srgbClr val="3A9A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90" dirty="0">
                <a:solidFill>
                  <a:srgbClr val="3A9AB2"/>
                </a:solidFill>
              </a:rPr>
              <a:t> of Diagnosis (Observed)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84DD97E-4E21-64F7-4278-7ADDF5E31829}"/>
              </a:ext>
            </a:extLst>
          </p:cNvPr>
          <p:cNvSpPr/>
          <p:nvPr/>
        </p:nvSpPr>
        <p:spPr>
          <a:xfrm rot="16200000">
            <a:off x="7447874" y="2999821"/>
            <a:ext cx="653258" cy="3018965"/>
          </a:xfrm>
          <a:prstGeom prst="rightBrace">
            <a:avLst/>
          </a:prstGeom>
          <a:ln w="28575">
            <a:solidFill>
              <a:srgbClr val="3A9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CE69B7-704F-DC4B-A77C-33566FFAF390}"/>
              </a:ext>
            </a:extLst>
          </p:cNvPr>
          <p:cNvCxnSpPr>
            <a:cxnSpLocks/>
          </p:cNvCxnSpPr>
          <p:nvPr/>
        </p:nvCxnSpPr>
        <p:spPr>
          <a:xfrm>
            <a:off x="1711399" y="4803332"/>
            <a:ext cx="4553622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65DE97-9CC3-99B8-DD98-C6ABC0DD8738}"/>
              </a:ext>
            </a:extLst>
          </p:cNvPr>
          <p:cNvSpPr txBox="1"/>
          <p:nvPr/>
        </p:nvSpPr>
        <p:spPr>
          <a:xfrm>
            <a:off x="941060" y="4944556"/>
            <a:ext cx="1540678" cy="55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90" dirty="0"/>
              <a:t>First PREDICT-HD </a:t>
            </a:r>
          </a:p>
          <a:p>
            <a:pPr algn="ctr"/>
            <a:r>
              <a:rPr lang="en-US" sz="1490" dirty="0"/>
              <a:t>Study Visit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BBF66-9D7F-A323-6DB6-27353B1630F3}"/>
              </a:ext>
            </a:extLst>
          </p:cNvPr>
          <p:cNvSpPr txBox="1"/>
          <p:nvPr/>
        </p:nvSpPr>
        <p:spPr>
          <a:xfrm>
            <a:off x="5587106" y="4952842"/>
            <a:ext cx="1516698" cy="55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90" dirty="0"/>
              <a:t>Last PREDICT-HD </a:t>
            </a:r>
          </a:p>
          <a:p>
            <a:pPr algn="ctr"/>
            <a:r>
              <a:rPr lang="en-US" sz="1490" dirty="0"/>
              <a:t>Study Visit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609CE9-2F95-9146-5679-1C5A4A69BEB0}"/>
              </a:ext>
            </a:extLst>
          </p:cNvPr>
          <p:cNvCxnSpPr>
            <a:cxnSpLocks/>
          </p:cNvCxnSpPr>
          <p:nvPr/>
        </p:nvCxnSpPr>
        <p:spPr>
          <a:xfrm>
            <a:off x="6265022" y="4812129"/>
            <a:ext cx="301896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02D005B-A832-0D52-3C68-7F918873C4C4}"/>
              </a:ext>
            </a:extLst>
          </p:cNvPr>
          <p:cNvSpPr/>
          <p:nvPr/>
        </p:nvSpPr>
        <p:spPr>
          <a:xfrm>
            <a:off x="9174070" y="4689318"/>
            <a:ext cx="228029" cy="228029"/>
          </a:xfrm>
          <a:prstGeom prst="ellipse">
            <a:avLst/>
          </a:prstGeom>
          <a:solidFill>
            <a:srgbClr val="F21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C1A25-92C0-E8E5-0E75-BEF8876BFE37}"/>
              </a:ext>
            </a:extLst>
          </p:cNvPr>
          <p:cNvCxnSpPr>
            <a:cxnSpLocks/>
          </p:cNvCxnSpPr>
          <p:nvPr/>
        </p:nvCxnSpPr>
        <p:spPr>
          <a:xfrm>
            <a:off x="1705264" y="4812129"/>
            <a:ext cx="4553622" cy="0"/>
          </a:xfrm>
          <a:prstGeom prst="straightConnector1">
            <a:avLst/>
          </a:prstGeom>
          <a:ln w="7620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3498E-04CA-D9F5-1AC4-4DF5156CFEDD}"/>
              </a:ext>
            </a:extLst>
          </p:cNvPr>
          <p:cNvSpPr/>
          <p:nvPr/>
        </p:nvSpPr>
        <p:spPr>
          <a:xfrm>
            <a:off x="143435" y="767651"/>
            <a:ext cx="9763298" cy="366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Definition of proximity to diagnosis used for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36BA1D-D423-A4A9-8667-B056E05C4510}"/>
                  </a:ext>
                </a:extLst>
              </p:cNvPr>
              <p:cNvSpPr txBox="1"/>
              <p:nvPr/>
            </p:nvSpPr>
            <p:spPr>
              <a:xfrm>
                <a:off x="8475342" y="4970304"/>
                <a:ext cx="538032" cy="23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90" i="1">
                              <a:solidFill>
                                <a:srgbClr val="F21A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9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𝐷𝐴𝑇𝐸</m:t>
                          </m:r>
                        </m:e>
                      </m:acc>
                    </m:oMath>
                  </m:oMathPara>
                </a14:m>
                <a:endParaRPr lang="en-US" sz="1490" dirty="0">
                  <a:solidFill>
                    <a:srgbClr val="F21A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36BA1D-D423-A4A9-8667-B056E05C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2" y="4970304"/>
                <a:ext cx="538032" cy="236988"/>
              </a:xfrm>
              <a:prstGeom prst="rect">
                <a:avLst/>
              </a:prstGeom>
              <a:blipFill>
                <a:blip r:embed="rId4"/>
                <a:stretch>
                  <a:fillRect l="-9302" t="-15789" r="-697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BE58FCF-133B-0BE4-A75A-96990C366C83}"/>
              </a:ext>
            </a:extLst>
          </p:cNvPr>
          <p:cNvSpPr txBox="1"/>
          <p:nvPr/>
        </p:nvSpPr>
        <p:spPr>
          <a:xfrm>
            <a:off x="8467467" y="4961639"/>
            <a:ext cx="1628972" cy="55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90" dirty="0">
                <a:solidFill>
                  <a:srgbClr val="F2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90" dirty="0">
                <a:solidFill>
                  <a:srgbClr val="F21A00"/>
                </a:solidFill>
              </a:rPr>
              <a:t> of Diagnosis</a:t>
            </a:r>
          </a:p>
          <a:p>
            <a:pPr algn="ctr"/>
            <a:r>
              <a:rPr lang="en-US" sz="1490" dirty="0">
                <a:solidFill>
                  <a:srgbClr val="F21A00"/>
                </a:solidFill>
              </a:rPr>
              <a:t>(Imputed)</a:t>
            </a:r>
          </a:p>
        </p:txBody>
      </p:sp>
    </p:spTree>
    <p:extLst>
      <p:ext uri="{BB962C8B-B14F-4D97-AF65-F5344CB8AC3E}">
        <p14:creationId xmlns:p14="http://schemas.microsoft.com/office/powerpoint/2010/main" val="28324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6924</TotalTime>
  <Words>218</Words>
  <Application>Microsoft Macintosh PowerPoint</Application>
  <PresentationFormat>Custom</PresentationFormat>
  <Paragraphs>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Lotspeich, Sarah</dc:creator>
  <cp:lastModifiedBy>Lotspeich, Sarah</cp:lastModifiedBy>
  <cp:revision>15</cp:revision>
  <dcterms:created xsi:type="dcterms:W3CDTF">2023-11-07T21:46:10Z</dcterms:created>
  <dcterms:modified xsi:type="dcterms:W3CDTF">2024-11-27T11:36:40Z</dcterms:modified>
</cp:coreProperties>
</file>