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59" r:id="rId4"/>
    <p:sldId id="285" r:id="rId5"/>
    <p:sldId id="286" r:id="rId6"/>
    <p:sldId id="287" r:id="rId7"/>
    <p:sldId id="288" r:id="rId8"/>
  </p:sldIdLst>
  <p:sldSz cx="9144000" cy="5143500" type="screen16x9"/>
  <p:notesSz cx="6858000" cy="9144000"/>
  <p:embeddedFontLst>
    <p:embeddedFont>
      <p:font typeface="Baskerville Old Face" panose="02020602080505020303" pitchFamily="18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DM Serif Display" panose="020B0604020202020204" charset="0"/>
      <p:regular r:id="rId15"/>
      <p:italic r:id="rId16"/>
    </p:embeddedFont>
    <p:embeddedFont>
      <p:font typeface="Montserrat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21D1B3-EE4D-466E-A5A6-E190B4C86464}">
  <a:tblStyle styleId="{EB21D1B3-EE4D-466E-A5A6-E190B4C864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unsplash.com/&amp;utm_source=slidescarniva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19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743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93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Credits: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Special thanks to all the people who made and released these awesome resources for free: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╺"/>
            </a:pPr>
            <a:r>
              <a:rPr lang="en-US" dirty="0">
                <a:solidFill>
                  <a:schemeClr val="dk1"/>
                </a:solidFill>
              </a:rPr>
              <a:t>Presentation template by </a:t>
            </a:r>
            <a:r>
              <a:rPr lang="en-US" u="sng" dirty="0" err="1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╺"/>
            </a:pPr>
            <a:r>
              <a:rPr lang="en-US" dirty="0">
                <a:solidFill>
                  <a:schemeClr val="dk1"/>
                </a:solidFill>
              </a:rPr>
              <a:t>Photographs by </a:t>
            </a:r>
            <a:r>
              <a:rPr lang="en-US" u="sng" dirty="0" err="1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97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191" cy="51435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bb.census.gov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rginia-demographics.com/zip_codes_by_popul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ginia-demographics.com/zip_codes_by_popul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>
            <a:off x="445777" y="1251488"/>
            <a:ext cx="6766500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CHICK-FIL-A </a:t>
            </a:r>
            <a:r>
              <a:rPr lang="en" dirty="0"/>
              <a:t>IN CENTRAL VIRGINIA</a:t>
            </a:r>
            <a:endParaRPr dirty="0"/>
          </a:p>
        </p:txBody>
      </p:sp>
      <p:sp>
        <p:nvSpPr>
          <p:cNvPr id="3" name="Google Shape;69;p16">
            <a:extLst>
              <a:ext uri="{FF2B5EF4-FFF2-40B4-BE49-F238E27FC236}">
                <a16:creationId xmlns:a16="http://schemas.microsoft.com/office/drawing/2014/main" id="{20D55679-DDF3-4539-B8EC-4FD0DBC55221}"/>
              </a:ext>
            </a:extLst>
          </p:cNvPr>
          <p:cNvSpPr txBox="1">
            <a:spLocks/>
          </p:cNvSpPr>
          <p:nvPr/>
        </p:nvSpPr>
        <p:spPr>
          <a:xfrm>
            <a:off x="3860246" y="3892012"/>
            <a:ext cx="1423507" cy="96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Coursera Capstone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By: Sarah Back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February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Business Problem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1188725" y="2049226"/>
            <a:ext cx="7162319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Baskerville Old Face" panose="02020602080505020303" pitchFamily="18" charset="0"/>
              </a:rPr>
              <a:t>The objective of this Capstone project is to analyze and select the best location in central Virginia to open a new Chick-fil-A establishment. Using Data Science methodology including data analysis and data visualization, this project aims to provide a solution to answer the business question, “Where in central Virginia is the best location suited to a new Chick-fil-A venture.”</a:t>
            </a:r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;p17">
            <a:extLst>
              <a:ext uri="{FF2B5EF4-FFF2-40B4-BE49-F238E27FC236}">
                <a16:creationId xmlns:a16="http://schemas.microsoft.com/office/drawing/2014/main" id="{7B8AC79C-60E4-427F-AC86-46908093C23A}"/>
              </a:ext>
            </a:extLst>
          </p:cNvPr>
          <p:cNvSpPr txBox="1">
            <a:spLocks/>
          </p:cNvSpPr>
          <p:nvPr/>
        </p:nvSpPr>
        <p:spPr>
          <a:xfrm>
            <a:off x="1167293" y="1048275"/>
            <a:ext cx="67665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sz="3600" dirty="0"/>
              <a:t>Data Required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7" name="Google Shape;76;p17">
            <a:extLst>
              <a:ext uri="{FF2B5EF4-FFF2-40B4-BE49-F238E27FC236}">
                <a16:creationId xmlns:a16="http://schemas.microsoft.com/office/drawing/2014/main" id="{C20DCEB5-1D0D-4B4A-8D07-E05B9CA33358}"/>
              </a:ext>
            </a:extLst>
          </p:cNvPr>
          <p:cNvSpPr txBox="1">
            <a:spLocks/>
          </p:cNvSpPr>
          <p:nvPr/>
        </p:nvSpPr>
        <p:spPr>
          <a:xfrm>
            <a:off x="1217304" y="1770618"/>
            <a:ext cx="7183750" cy="228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Categories: 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List of population by zip code for Virginia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Venue data, particularly data related to Chick-fil-A’s in Virginia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</a:pPr>
            <a:endParaRPr lang="en-US" sz="1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Sources of data: 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Foursquare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Virginia population estimates: </a:t>
            </a:r>
            <a:r>
              <a:rPr lang="en-US" sz="1200" dirty="0">
                <a:solidFill>
                  <a:schemeClr val="bg1"/>
                </a:solidFill>
                <a:latin typeface="Baskerville Old Face" panose="02020602080505020303" pitchFamily="18" charset="0"/>
                <a:hlinkClick r:id="rId3"/>
              </a:rPr>
              <a:t>https://cbb.census.gov/</a:t>
            </a:r>
            <a:endParaRPr lang="en-US" sz="1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Virginia demographics by zip code</a:t>
            </a:r>
            <a:r>
              <a:rPr lang="en-US" sz="1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: </a:t>
            </a:r>
            <a:r>
              <a:rPr lang="en-US" sz="1200" b="0" i="0" dirty="0">
                <a:effectLst/>
                <a:latin typeface="Calibri" panose="020F0502020204030204" pitchFamily="34" charset="0"/>
                <a:hlinkClick r:id="rId4"/>
              </a:rPr>
              <a:t>https://www.virginia-demographics.com/zip_codes_by_population</a:t>
            </a:r>
            <a:endParaRPr lang="en-US" sz="1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</a:pPr>
            <a:endParaRPr lang="en-US" sz="1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</a:pPr>
            <a:endParaRPr lang="en-US" sz="1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Methodology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1188725" y="1763471"/>
            <a:ext cx="7162319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Baskerville Old Face" panose="02020602080505020303" pitchFamily="18" charset="0"/>
              </a:rPr>
              <a:t>Collect the data from </a:t>
            </a:r>
            <a:r>
              <a:rPr lang="en-US" sz="1600" dirty="0">
                <a:latin typeface="Baskerville Old Face" panose="02020602080505020303" pitchFamily="18" charset="0"/>
                <a:hlinkClick r:id="rId3"/>
              </a:rPr>
              <a:t>https://www.virginia-demographics.com/zip_codes_by_population</a:t>
            </a:r>
            <a:r>
              <a:rPr lang="en-US" sz="1600" dirty="0">
                <a:latin typeface="Baskerville Old Face" panose="02020602080505020303" pitchFamily="18" charset="0"/>
              </a:rPr>
              <a:t>. Clean and process data into a dataframe.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Baskerville Old Face" panose="02020602080505020303" pitchFamily="18" charset="0"/>
              </a:rPr>
              <a:t>Using Foursquare, locate all Chick-fil-A venues within Virginia. Clean and process into a data frame.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Baskerville Old Face" panose="02020602080505020303" pitchFamily="18" charset="0"/>
              </a:rPr>
              <a:t>Create data visualizations with Folium.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Baskerville Old Face" panose="02020602080505020303" pitchFamily="18" charset="0"/>
              </a:rPr>
              <a:t>Process data to determine number of Chick-fil-A’s per capita by zip code.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Baskerville Old Face" panose="02020602080505020303" pitchFamily="18" charset="0"/>
              </a:rPr>
              <a:t>Apply machine-learning techniques and inferential statistical testing to determine best zip codes to build new franchise locations.</a:t>
            </a:r>
            <a:endParaRPr lang="en-US" sz="1800" dirty="0">
              <a:latin typeface="Baskerville Old Face" panose="02020602080505020303" pitchFamily="18" charset="0"/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38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1188725" y="1700920"/>
            <a:ext cx="3197538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Baskerville Old Face" panose="02020602080505020303" pitchFamily="18" charset="0"/>
              </a:rPr>
              <a:t>Only 41 out 133 of Virginia’s counties have Chick-fil-A venues which includes 126 total locations.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endParaRPr lang="en-US" sz="1600" dirty="0">
              <a:latin typeface="Baskerville Old Face" panose="02020602080505020303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Baskerville Old Face" panose="02020602080505020303" pitchFamily="18" charset="0"/>
              </a:rPr>
              <a:t>The majority of those counties only contain one Chick-fil-A venue.</a:t>
            </a:r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02BCB4D6-1B54-4D23-BC6E-3835E7FF57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6" r="13920"/>
          <a:stretch/>
        </p:blipFill>
        <p:spPr>
          <a:xfrm>
            <a:off x="4627793" y="702747"/>
            <a:ext cx="3887557" cy="234752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Google Shape;76;p17">
            <a:extLst>
              <a:ext uri="{FF2B5EF4-FFF2-40B4-BE49-F238E27FC236}">
                <a16:creationId xmlns:a16="http://schemas.microsoft.com/office/drawing/2014/main" id="{9D9D9CF4-486D-46B4-B4D4-99CAB3398FB8}"/>
              </a:ext>
            </a:extLst>
          </p:cNvPr>
          <p:cNvSpPr txBox="1">
            <a:spLocks/>
          </p:cNvSpPr>
          <p:nvPr/>
        </p:nvSpPr>
        <p:spPr>
          <a:xfrm>
            <a:off x="1188725" y="3735706"/>
            <a:ext cx="7326625" cy="626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╺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-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⬞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Baskerville Old Face" panose="02020602080505020303" pitchFamily="18" charset="0"/>
              </a:rPr>
              <a:t>Number of Chick-fil-A venue locations did not relate to population per zip code though higher populated zip code areas were more likely to have at least one Chick-fil-A venue.</a:t>
            </a:r>
          </a:p>
        </p:txBody>
      </p:sp>
      <p:sp>
        <p:nvSpPr>
          <p:cNvPr id="7" name="Google Shape;74;p17">
            <a:extLst>
              <a:ext uri="{FF2B5EF4-FFF2-40B4-BE49-F238E27FC236}">
                <a16:creationId xmlns:a16="http://schemas.microsoft.com/office/drawing/2014/main" id="{E5DFC364-33EF-4BC9-9C12-9E4E9EE13E87}"/>
              </a:ext>
            </a:extLst>
          </p:cNvPr>
          <p:cNvSpPr txBox="1">
            <a:spLocks/>
          </p:cNvSpPr>
          <p:nvPr/>
        </p:nvSpPr>
        <p:spPr>
          <a:xfrm>
            <a:off x="1188725" y="1048275"/>
            <a:ext cx="67665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sz="3600" dirty="0"/>
              <a:t>Results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BB10E6-5507-4C75-9AA5-07E8FAD7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1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Discussion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1188725" y="1763471"/>
            <a:ext cx="7215659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Baskerville Old Face" panose="02020602080505020303" pitchFamily="18" charset="0"/>
              </a:rPr>
              <a:t>Based on our analysis, the areas southwest or southeast of Charlottesville or south of Palmyra are the three best locations within central Virginia for new Chick-fil-A venues.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endParaRPr lang="en-US" sz="1600" dirty="0">
              <a:latin typeface="Baskerville Old Face" panose="02020602080505020303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Baskerville Old Face" panose="02020602080505020303" pitchFamily="18" charset="0"/>
              </a:rPr>
              <a:t>South of Charlottesville maintains the largest populated area in central Virginia without a current Chick-fil-A venue.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endParaRPr lang="en-US" sz="1600" dirty="0">
              <a:latin typeface="Baskerville Old Face" panose="02020602080505020303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Baskerville Old Face" panose="02020602080505020303" pitchFamily="18" charset="0"/>
              </a:rPr>
              <a:t>Though outside of the geographical scope of this project, Alexandria County is the best area for a new Chick-fil-A location within Virginia state.</a:t>
            </a:r>
            <a:endParaRPr lang="en-US" sz="1800" dirty="0">
              <a:latin typeface="Baskerville Old Face" panose="02020602080505020303" pitchFamily="18" charset="0"/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762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Conclusion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1188725" y="1763471"/>
            <a:ext cx="7162319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Baskerville Old Face" panose="02020602080505020303" pitchFamily="18" charset="0"/>
              </a:rPr>
              <a:t>Answer to business question: Where in central Virginia is the best location suited to a new Chick-fil-A venture.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endParaRPr lang="en-US" sz="1600" dirty="0">
              <a:latin typeface="Baskerville Old Face" panose="02020602080505020303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Baskerville Old Face" panose="02020602080505020303" pitchFamily="18" charset="0"/>
              </a:rPr>
              <a:t>Zip Codes 22903, 22902, and 22963 are the top 3 best zip codes areas to build Chick-fil-As based on current locations versus population.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endParaRPr lang="en-US" sz="1600" dirty="0">
              <a:latin typeface="Baskerville Old Face" panose="02020602080505020303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Baskerville Old Face" panose="02020602080505020303" pitchFamily="18" charset="0"/>
              </a:rPr>
              <a:t>The findings of this project may be used in real life to better understand the advantages and disadvantages of different zip code areas within Virginia in terms of opening a new Chick-fil-A venue location.</a:t>
            </a:r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869996"/>
      </p:ext>
    </p:extLst>
  </p:cSld>
  <p:clrMapOvr>
    <a:masterClrMapping/>
  </p:clrMapOvr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467</Words>
  <Application>Microsoft Office PowerPoint</Application>
  <PresentationFormat>On-screen Show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DM Serif Display</vt:lpstr>
      <vt:lpstr>Calibri</vt:lpstr>
      <vt:lpstr>Montserrat Light</vt:lpstr>
      <vt:lpstr>Arial</vt:lpstr>
      <vt:lpstr>Courier New</vt:lpstr>
      <vt:lpstr>Baskerville Old Face</vt:lpstr>
      <vt:lpstr>Mutius template</vt:lpstr>
      <vt:lpstr>CHICK-FIL-A IN CENTRAL VIRGINIA</vt:lpstr>
      <vt:lpstr>Business Problem</vt:lpstr>
      <vt:lpstr>PowerPoint Presentation</vt:lpstr>
      <vt:lpstr>Methodology</vt:lpstr>
      <vt:lpstr>   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Sarah Back</dc:creator>
  <cp:lastModifiedBy>Sarah Back</cp:lastModifiedBy>
  <cp:revision>7</cp:revision>
  <dcterms:modified xsi:type="dcterms:W3CDTF">2021-03-30T00:00:11Z</dcterms:modified>
</cp:coreProperties>
</file>