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Fira Sans Extra Condensed Medium" panose="020B0403050000020004" pitchFamily="34" charset="0"/>
      <p:regular r:id="rId6"/>
      <p:bold r:id="rId6"/>
      <p:italic r:id="rId7"/>
      <p:boldItalic r:id="rId7"/>
    </p:embeddedFon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72061"/>
  </p:normalViewPr>
  <p:slideViewPr>
    <p:cSldViewPr snapToGrid="0" snapToObjects="1">
      <p:cViewPr varScale="1">
        <p:scale>
          <a:sx n="106" d="100"/>
          <a:sy n="106" d="100"/>
        </p:scale>
        <p:origin x="1800" y="176"/>
      </p:cViewPr>
      <p:guideLst/>
    </p:cSldViewPr>
  </p:slideViewPr>
  <p:notesTextViewPr>
    <p:cViewPr>
      <p:scale>
        <a:sx n="130" d="100"/>
        <a:sy n="13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800" b="0" i="0" u="none" strike="noStrike" cap="none" dirty="0">
                <a:solidFill>
                  <a:srgbClr val="000000"/>
                </a:solidFill>
                <a:effectLst/>
                <a:latin typeface="Arial"/>
                <a:ea typeface="Arial"/>
                <a:cs typeface="Arial"/>
                <a:sym typeface="Arial"/>
              </a:rPr>
              <a:t>The growing impact of climate change in Canada demonstrates a clear and current threat to human health which is prevalent as the country continues to face the consequences of warming almost at twice the global rate. As Canada's population and economy continue to grow, an increase in demand for higher production and resources will inevitably follow. This will require more energy from extraction and in turn contribute to the production of harmful pollutants. This paper will provide an analysis of trends in temperature and pollution levels in Toronto over the last 20 years. </a:t>
            </a:r>
            <a:endParaRPr sz="1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100" b="0" i="0" u="none" strike="noStrike" cap="none" dirty="0">
                <a:solidFill>
                  <a:srgbClr val="000000"/>
                </a:solidFill>
                <a:effectLst/>
                <a:latin typeface="Arial"/>
                <a:ea typeface="Arial"/>
                <a:cs typeface="Arial"/>
                <a:sym typeface="Arial"/>
              </a:rPr>
              <a:t>The data collected includes temperature data from 2002 to 2022 in Toronto and pollution data that includes Nitric oxide, nitrogen dioxide, carbon monoxide, and ozone from 2002 to 2020 in Toronto. The data was analyzed using exploratory analysis, data visualization, and regression analysis.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a22a4a535_2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100" b="0" i="0" u="none" strike="noStrike" cap="none" dirty="0">
                <a:solidFill>
                  <a:srgbClr val="000000"/>
                </a:solidFill>
                <a:effectLst/>
                <a:latin typeface="Arial"/>
                <a:ea typeface="Arial"/>
                <a:cs typeface="Arial"/>
                <a:sym typeface="Arial"/>
              </a:rPr>
              <a:t>Subsequent findings showed that temperatures have continued to increase since 2002 and winters are experiencing less extreme cold while summers are experiencing more extreme heat. Further, pollution levels for NO (Nitric Oxide), NO2 (Nitrogen Dioxide), CO (Carbon Monoxide), and SO2 (Sulfur Dioxide) have gone down since 2002 which may be related to laws and regulations put in place. Data visualizations showed that these pollutants appear to have higher levels in winter months while O3 (Ozone) pollution levels have remained mostly the same since 2002 and these levels have higher maximums in summer months. The presence of these pollutants has a number of detrimental health effects for the Toronto population including lung irritation, increase in allergens for those with asthma, respiratory illnesses, heart disease, cardiovascular diseases, and reduced lung function. This research will provide insight into which pollutants are most problematic during particular months that should be prioritized in further research to reduce their effects on health.</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5"/>
          <p:cNvSpPr txBox="1">
            <a:spLocks noGrp="1"/>
          </p:cNvSpPr>
          <p:nvPr>
            <p:ph type="subTitle" idx="1"/>
          </p:nvPr>
        </p:nvSpPr>
        <p:spPr>
          <a:xfrm>
            <a:off x="1724999" y="2583810"/>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accent1"/>
              </a:solidFill>
            </a:endParaRPr>
          </a:p>
          <a:p>
            <a:pPr marL="0" lvl="0" indent="0" algn="ctr" rtl="0">
              <a:spcBef>
                <a:spcPts val="0"/>
              </a:spcBef>
              <a:spcAft>
                <a:spcPts val="0"/>
              </a:spcAft>
              <a:buNone/>
            </a:pPr>
            <a:r>
              <a:rPr lang="en" dirty="0">
                <a:solidFill>
                  <a:schemeClr val="accent1"/>
                </a:solidFill>
              </a:rPr>
              <a:t>Sarah Mansoor</a:t>
            </a:r>
            <a:endParaRPr dirty="0">
              <a:solidFill>
                <a:schemeClr val="accent1"/>
              </a:solidFill>
            </a:endParaRPr>
          </a:p>
        </p:txBody>
      </p:sp>
      <p:grpSp>
        <p:nvGrpSpPr>
          <p:cNvPr id="57" name="Google Shape;57;p15"/>
          <p:cNvGrpSpPr/>
          <p:nvPr/>
        </p:nvGrpSpPr>
        <p:grpSpPr>
          <a:xfrm>
            <a:off x="-1765073" y="3009570"/>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2860702"/>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55;p15">
            <a:extLst>
              <a:ext uri="{FF2B5EF4-FFF2-40B4-BE49-F238E27FC236}">
                <a16:creationId xmlns:a16="http://schemas.microsoft.com/office/drawing/2014/main" id="{A3A565C2-AD7D-B54C-6DA4-479AABA12929}"/>
              </a:ext>
            </a:extLst>
          </p:cNvPr>
          <p:cNvSpPr txBox="1">
            <a:spLocks/>
          </p:cNvSpPr>
          <p:nvPr/>
        </p:nvSpPr>
        <p:spPr>
          <a:xfrm>
            <a:off x="102224" y="664624"/>
            <a:ext cx="8939549" cy="2075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CA" sz="3600" dirty="0">
                <a:solidFill>
                  <a:schemeClr val="accent1"/>
                </a:solidFill>
              </a:rPr>
              <a:t>SUDS Research Day 2022: Disparities in Climate-Induced Health Outcomes in the Greater Toronto Area</a:t>
            </a:r>
          </a:p>
        </p:txBody>
      </p:sp>
      <p:pic>
        <p:nvPicPr>
          <p:cNvPr id="1026" name="Picture 2" descr="Download University of Toronto (UToronto, U of T) Logo in SVG Vector or PNG  File Format - Logo.wine">
            <a:extLst>
              <a:ext uri="{FF2B5EF4-FFF2-40B4-BE49-F238E27FC236}">
                <a16:creationId xmlns:a16="http://schemas.microsoft.com/office/drawing/2014/main" id="{89581C08-ABDC-3859-F6FB-48A1D9E51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6" y="-102482"/>
            <a:ext cx="1537983" cy="10253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Sciences Institute (DSI) Home - DSI">
            <a:extLst>
              <a:ext uri="{FF2B5EF4-FFF2-40B4-BE49-F238E27FC236}">
                <a16:creationId xmlns:a16="http://schemas.microsoft.com/office/drawing/2014/main" id="{B67683EB-446C-2F01-7D53-D8BBCFC7E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984" y="64395"/>
            <a:ext cx="1478016" cy="831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179151"/>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Data Science Methods</a:t>
            </a:r>
            <a:endParaRPr dirty="0">
              <a:solidFill>
                <a:srgbClr val="000000"/>
              </a:solidFill>
            </a:endParaRPr>
          </a:p>
        </p:txBody>
      </p:sp>
      <p:grpSp>
        <p:nvGrpSpPr>
          <p:cNvPr id="23" name="Group 22">
            <a:extLst>
              <a:ext uri="{FF2B5EF4-FFF2-40B4-BE49-F238E27FC236}">
                <a16:creationId xmlns:a16="http://schemas.microsoft.com/office/drawing/2014/main" id="{66E3B51A-DF2A-7B04-3041-33503713995B}"/>
              </a:ext>
            </a:extLst>
          </p:cNvPr>
          <p:cNvGrpSpPr/>
          <p:nvPr/>
        </p:nvGrpSpPr>
        <p:grpSpPr>
          <a:xfrm>
            <a:off x="1739378" y="2981253"/>
            <a:ext cx="5665243" cy="1679637"/>
            <a:chOff x="1739378" y="2919582"/>
            <a:chExt cx="5665243" cy="1679637"/>
          </a:xfrm>
        </p:grpSpPr>
        <p:grpSp>
          <p:nvGrpSpPr>
            <p:cNvPr id="90" name="Google Shape;90;p16"/>
            <p:cNvGrpSpPr/>
            <p:nvPr/>
          </p:nvGrpSpPr>
          <p:grpSpPr>
            <a:xfrm>
              <a:off x="1739379" y="2919582"/>
              <a:ext cx="5665242" cy="563042"/>
              <a:chOff x="2725225" y="1197657"/>
              <a:chExt cx="3693550" cy="254495"/>
            </a:xfrm>
          </p:grpSpPr>
          <p:sp>
            <p:nvSpPr>
              <p:cNvPr id="91" name="Google Shape;91;p16"/>
              <p:cNvSpPr/>
              <p:nvPr/>
            </p:nvSpPr>
            <p:spPr>
              <a:xfrm>
                <a:off x="2725225" y="1197657"/>
                <a:ext cx="1109100" cy="254495"/>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dirty="0">
                    <a:solidFill>
                      <a:schemeClr val="lt1"/>
                    </a:solidFill>
                    <a:latin typeface="Fira Sans Extra Condensed Medium"/>
                    <a:ea typeface="Fira Sans Extra Condensed Medium"/>
                    <a:cs typeface="Fira Sans Extra Condensed Medium"/>
                    <a:sym typeface="Fira Sans Extra Condensed Medium"/>
                  </a:rPr>
                  <a:t>Exploratory Analysis</a:t>
                </a:r>
                <a:endParaRPr sz="1200" dirty="0">
                  <a:solidFill>
                    <a:schemeClr val="lt1"/>
                  </a:solidFill>
                </a:endParaRPr>
              </a:p>
            </p:txBody>
          </p:sp>
          <p:sp>
            <p:nvSpPr>
              <p:cNvPr id="92" name="Google Shape;92;p16"/>
              <p:cNvSpPr/>
              <p:nvPr/>
            </p:nvSpPr>
            <p:spPr>
              <a:xfrm>
                <a:off x="4017450" y="1197657"/>
                <a:ext cx="1109100" cy="254495"/>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ea typeface="Fira Sans Extra Condensed Medium"/>
                    <a:cs typeface="Fira Sans Extra Condensed Medium"/>
                    <a:sym typeface="Fira Sans Extra Condensed Medium"/>
                  </a:rPr>
                  <a:t>Data Visualization</a:t>
                </a:r>
                <a:endParaRPr sz="1200" dirty="0">
                  <a:solidFill>
                    <a:schemeClr val="lt1"/>
                  </a:solidFill>
                </a:endParaRPr>
              </a:p>
            </p:txBody>
          </p:sp>
          <p:sp>
            <p:nvSpPr>
              <p:cNvPr id="93" name="Google Shape;93;p16"/>
              <p:cNvSpPr/>
              <p:nvPr/>
            </p:nvSpPr>
            <p:spPr>
              <a:xfrm>
                <a:off x="5309675" y="1197657"/>
                <a:ext cx="1109100"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ea typeface="Fira Sans Extra Condensed Medium"/>
                    <a:cs typeface="Fira Sans Extra Condensed Medium"/>
                    <a:sym typeface="Fira Sans Extra Condensed Medium"/>
                  </a:rPr>
                  <a:t>Regression Analysis</a:t>
                </a:r>
                <a:endParaRPr sz="1200" dirty="0">
                  <a:solidFill>
                    <a:schemeClr val="lt1"/>
                  </a:solidFill>
                </a:endParaRPr>
              </a:p>
            </p:txBody>
          </p:sp>
        </p:grpSp>
        <p:pic>
          <p:nvPicPr>
            <p:cNvPr id="1028" name="Picture 4" descr="Exploratory Data Analysis in Seconds | by Kelvin Jose | The Startup | Medium">
              <a:extLst>
                <a:ext uri="{FF2B5EF4-FFF2-40B4-BE49-F238E27FC236}">
                  <a16:creationId xmlns:a16="http://schemas.microsoft.com/office/drawing/2014/main" id="{9E890A42-5D99-A9EF-944A-DB0E4DFA0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378" y="3753659"/>
              <a:ext cx="1701161" cy="845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phics in R with ggplot2 | R-bloggers">
              <a:extLst>
                <a:ext uri="{FF2B5EF4-FFF2-40B4-BE49-F238E27FC236}">
                  <a16:creationId xmlns:a16="http://schemas.microsoft.com/office/drawing/2014/main" id="{6B201313-2D5C-AC31-3660-0F69459F3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325" y="3753659"/>
              <a:ext cx="713900" cy="8272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276 Regression Analysis Cliparts, Stock Vector and Royalty Free Regression  Analysis Illustrations">
              <a:extLst>
                <a:ext uri="{FF2B5EF4-FFF2-40B4-BE49-F238E27FC236}">
                  <a16:creationId xmlns:a16="http://schemas.microsoft.com/office/drawing/2014/main" id="{C844C2DE-896C-897A-704D-DC45D78B193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3" t="31770" r="28002" b="27408"/>
            <a:stretch/>
          </p:blipFill>
          <p:spPr bwMode="auto">
            <a:xfrm>
              <a:off x="6047577" y="3666549"/>
              <a:ext cx="1005156" cy="93267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Google Shape;92;p16">
            <a:extLst>
              <a:ext uri="{FF2B5EF4-FFF2-40B4-BE49-F238E27FC236}">
                <a16:creationId xmlns:a16="http://schemas.microsoft.com/office/drawing/2014/main" id="{D917B9F6-0975-97EE-2F02-9FF2457FDEF0}"/>
              </a:ext>
            </a:extLst>
          </p:cNvPr>
          <p:cNvSpPr/>
          <p:nvPr/>
        </p:nvSpPr>
        <p:spPr>
          <a:xfrm>
            <a:off x="3721420" y="795868"/>
            <a:ext cx="1701160" cy="563042"/>
          </a:xfrm>
          <a:prstGeom prst="roundRect">
            <a:avLst>
              <a:gd name="adj" fmla="val 50000"/>
            </a:avLst>
          </a:prstGeom>
          <a:solidFill>
            <a:srgbClr val="032245"/>
          </a:solidFill>
          <a:ln w="9525" cap="flat" cmpd="sng">
            <a:solidFill>
              <a:srgbClr val="03224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ea typeface="Fira Sans Extra Condensed Medium"/>
                <a:cs typeface="Fira Sans Extra Condensed Medium"/>
                <a:sym typeface="Fira Sans Extra Condensed Medium"/>
              </a:rPr>
              <a:t>Data Collection</a:t>
            </a:r>
            <a:endParaRPr sz="1200" dirty="0">
              <a:solidFill>
                <a:schemeClr val="lt1"/>
              </a:solidFill>
            </a:endParaRPr>
          </a:p>
        </p:txBody>
      </p:sp>
      <p:grpSp>
        <p:nvGrpSpPr>
          <p:cNvPr id="5" name="Google Shape;1520;p43">
            <a:extLst>
              <a:ext uri="{FF2B5EF4-FFF2-40B4-BE49-F238E27FC236}">
                <a16:creationId xmlns:a16="http://schemas.microsoft.com/office/drawing/2014/main" id="{A397A3D6-9A38-0E2B-7009-73CF0156BC00}"/>
              </a:ext>
            </a:extLst>
          </p:cNvPr>
          <p:cNvGrpSpPr/>
          <p:nvPr/>
        </p:nvGrpSpPr>
        <p:grpSpPr>
          <a:xfrm>
            <a:off x="1902425" y="1372216"/>
            <a:ext cx="3327399" cy="1183072"/>
            <a:chOff x="710275" y="952378"/>
            <a:chExt cx="1772700" cy="1183072"/>
          </a:xfrm>
        </p:grpSpPr>
        <p:sp>
          <p:nvSpPr>
            <p:cNvPr id="6" name="Google Shape;1521;p43">
              <a:extLst>
                <a:ext uri="{FF2B5EF4-FFF2-40B4-BE49-F238E27FC236}">
                  <a16:creationId xmlns:a16="http://schemas.microsoft.com/office/drawing/2014/main" id="{7169B487-6778-7259-CBF6-F5330B440E58}"/>
                </a:ext>
              </a:extLst>
            </p:cNvPr>
            <p:cNvSpPr txBox="1"/>
            <p:nvPr/>
          </p:nvSpPr>
          <p:spPr>
            <a:xfrm>
              <a:off x="1038572" y="952378"/>
              <a:ext cx="707174"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Temperature</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 name="Google Shape;1522;p43">
              <a:extLst>
                <a:ext uri="{FF2B5EF4-FFF2-40B4-BE49-F238E27FC236}">
                  <a16:creationId xmlns:a16="http://schemas.microsoft.com/office/drawing/2014/main" id="{30557DD5-F646-6FC3-747E-587482A84790}"/>
                </a:ext>
              </a:extLst>
            </p:cNvPr>
            <p:cNvSpPr txBox="1"/>
            <p:nvPr/>
          </p:nvSpPr>
          <p:spPr>
            <a:xfrm>
              <a:off x="710275" y="1587050"/>
              <a:ext cx="1772700" cy="5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grpSp>
      <p:pic>
        <p:nvPicPr>
          <p:cNvPr id="1034" name="Picture 10" descr="896,962 Temperature Illustrations &amp; Clip Art - iStock">
            <a:extLst>
              <a:ext uri="{FF2B5EF4-FFF2-40B4-BE49-F238E27FC236}">
                <a16:creationId xmlns:a16="http://schemas.microsoft.com/office/drawing/2014/main" id="{5C7BD61E-94F7-F7DC-17FE-FE29152F2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495" y="1785575"/>
            <a:ext cx="802638" cy="8026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D08FD870-2A22-1B4C-E015-95EEDFA77DAA}"/>
              </a:ext>
            </a:extLst>
          </p:cNvPr>
          <p:cNvGrpSpPr/>
          <p:nvPr/>
        </p:nvGrpSpPr>
        <p:grpSpPr>
          <a:xfrm>
            <a:off x="5185841" y="1372216"/>
            <a:ext cx="2102754" cy="1468247"/>
            <a:chOff x="5185841" y="1372216"/>
            <a:chExt cx="2102754" cy="1468247"/>
          </a:xfrm>
        </p:grpSpPr>
        <p:sp>
          <p:nvSpPr>
            <p:cNvPr id="9" name="Google Shape;1527;p43">
              <a:extLst>
                <a:ext uri="{FF2B5EF4-FFF2-40B4-BE49-F238E27FC236}">
                  <a16:creationId xmlns:a16="http://schemas.microsoft.com/office/drawing/2014/main" id="{05D1F6C7-E7E0-0D58-8972-2EED9C0F20CE}"/>
                </a:ext>
              </a:extLst>
            </p:cNvPr>
            <p:cNvSpPr txBox="1"/>
            <p:nvPr/>
          </p:nvSpPr>
          <p:spPr>
            <a:xfrm>
              <a:off x="5366688" y="1372216"/>
              <a:ext cx="1404851"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Pollutants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pic>
          <p:nvPicPr>
            <p:cNvPr id="12" name="Picture 11" descr="Diagram&#10;&#10;Description automatically generated">
              <a:extLst>
                <a:ext uri="{FF2B5EF4-FFF2-40B4-BE49-F238E27FC236}">
                  <a16:creationId xmlns:a16="http://schemas.microsoft.com/office/drawing/2014/main" id="{535642E4-E682-E346-C45B-7CDF98F9443E}"/>
                </a:ext>
              </a:extLst>
            </p:cNvPr>
            <p:cNvPicPr>
              <a:picLocks noChangeAspect="1"/>
            </p:cNvPicPr>
            <p:nvPr/>
          </p:nvPicPr>
          <p:blipFill rotWithShape="1">
            <a:blip r:embed="rId7"/>
            <a:srcRect l="21391" t="12668" r="14892" b="16023"/>
            <a:stretch/>
          </p:blipFill>
          <p:spPr>
            <a:xfrm>
              <a:off x="5185841" y="1629945"/>
              <a:ext cx="586343" cy="645794"/>
            </a:xfrm>
            <a:prstGeom prst="rect">
              <a:avLst/>
            </a:prstGeom>
          </p:spPr>
        </p:pic>
        <p:pic>
          <p:nvPicPr>
            <p:cNvPr id="14" name="Picture 13" descr="A drawing of a question mark&#10;&#10;Description automatically generated with low confidence">
              <a:extLst>
                <a:ext uri="{FF2B5EF4-FFF2-40B4-BE49-F238E27FC236}">
                  <a16:creationId xmlns:a16="http://schemas.microsoft.com/office/drawing/2014/main" id="{1A151B4A-6F4E-CD7A-2049-F00ED1A9F666}"/>
                </a:ext>
              </a:extLst>
            </p:cNvPr>
            <p:cNvPicPr>
              <a:picLocks noChangeAspect="1"/>
            </p:cNvPicPr>
            <p:nvPr/>
          </p:nvPicPr>
          <p:blipFill rotWithShape="1">
            <a:blip r:embed="rId8"/>
            <a:srcRect l="1698" t="9562" r="-2533" b="5993"/>
            <a:stretch/>
          </p:blipFill>
          <p:spPr>
            <a:xfrm>
              <a:off x="5746880" y="1620739"/>
              <a:ext cx="913138" cy="627305"/>
            </a:xfrm>
            <a:prstGeom prst="rect">
              <a:avLst/>
            </a:prstGeom>
          </p:spPr>
        </p:pic>
        <p:pic>
          <p:nvPicPr>
            <p:cNvPr id="18" name="Picture 17" descr="Diagram&#10;&#10;Description automatically generated">
              <a:extLst>
                <a:ext uri="{FF2B5EF4-FFF2-40B4-BE49-F238E27FC236}">
                  <a16:creationId xmlns:a16="http://schemas.microsoft.com/office/drawing/2014/main" id="{82AFDEBF-9494-697C-901D-71305AB1418D}"/>
                </a:ext>
              </a:extLst>
            </p:cNvPr>
            <p:cNvPicPr>
              <a:picLocks noChangeAspect="1"/>
            </p:cNvPicPr>
            <p:nvPr/>
          </p:nvPicPr>
          <p:blipFill rotWithShape="1">
            <a:blip r:embed="rId9"/>
            <a:srcRect l="7442" t="6742" r="11904" b="15513"/>
            <a:stretch/>
          </p:blipFill>
          <p:spPr>
            <a:xfrm>
              <a:off x="5436288" y="2230250"/>
              <a:ext cx="784322" cy="610213"/>
            </a:xfrm>
            <a:prstGeom prst="rect">
              <a:avLst/>
            </a:prstGeom>
          </p:spPr>
        </p:pic>
        <p:pic>
          <p:nvPicPr>
            <p:cNvPr id="20" name="Picture 19" descr="Diagram&#10;&#10;Description automatically generated">
              <a:extLst>
                <a:ext uri="{FF2B5EF4-FFF2-40B4-BE49-F238E27FC236}">
                  <a16:creationId xmlns:a16="http://schemas.microsoft.com/office/drawing/2014/main" id="{AD011A10-C6CA-6F4F-2A39-0535D068C9B6}"/>
                </a:ext>
              </a:extLst>
            </p:cNvPr>
            <p:cNvPicPr>
              <a:picLocks noChangeAspect="1"/>
            </p:cNvPicPr>
            <p:nvPr/>
          </p:nvPicPr>
          <p:blipFill rotWithShape="1">
            <a:blip r:embed="rId10"/>
            <a:srcRect l="9021" t="12313" b="10094"/>
            <a:stretch/>
          </p:blipFill>
          <p:spPr>
            <a:xfrm>
              <a:off x="6242780" y="2248044"/>
              <a:ext cx="793880" cy="569596"/>
            </a:xfrm>
            <a:prstGeom prst="rect">
              <a:avLst/>
            </a:prstGeom>
          </p:spPr>
        </p:pic>
        <p:pic>
          <p:nvPicPr>
            <p:cNvPr id="25" name="Picture 24" descr="Diagram&#10;&#10;Description automatically generated">
              <a:extLst>
                <a:ext uri="{FF2B5EF4-FFF2-40B4-BE49-F238E27FC236}">
                  <a16:creationId xmlns:a16="http://schemas.microsoft.com/office/drawing/2014/main" id="{CDD0DA96-06FA-2621-3382-920CC1A51236}"/>
                </a:ext>
              </a:extLst>
            </p:cNvPr>
            <p:cNvPicPr>
              <a:picLocks noChangeAspect="1"/>
            </p:cNvPicPr>
            <p:nvPr/>
          </p:nvPicPr>
          <p:blipFill>
            <a:blip r:embed="rId11"/>
            <a:stretch>
              <a:fillRect/>
            </a:stretch>
          </p:blipFill>
          <p:spPr>
            <a:xfrm>
              <a:off x="6733575" y="1564903"/>
              <a:ext cx="555020" cy="65908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7" name="Google Shape;147;p17"/>
          <p:cNvSpPr txBox="1">
            <a:spLocks noGrp="1"/>
          </p:cNvSpPr>
          <p:nvPr>
            <p:ph type="title"/>
          </p:nvPr>
        </p:nvSpPr>
        <p:spPr>
          <a:xfrm>
            <a:off x="470400" y="181501"/>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Results</a:t>
            </a:r>
            <a:endParaRPr dirty="0"/>
          </a:p>
        </p:txBody>
      </p:sp>
      <p:grpSp>
        <p:nvGrpSpPr>
          <p:cNvPr id="2" name="Group 1">
            <a:extLst>
              <a:ext uri="{FF2B5EF4-FFF2-40B4-BE49-F238E27FC236}">
                <a16:creationId xmlns:a16="http://schemas.microsoft.com/office/drawing/2014/main" id="{A0905907-AA6F-9C52-D0DE-0230D76977C7}"/>
              </a:ext>
            </a:extLst>
          </p:cNvPr>
          <p:cNvGrpSpPr/>
          <p:nvPr/>
        </p:nvGrpSpPr>
        <p:grpSpPr>
          <a:xfrm>
            <a:off x="152399" y="1024941"/>
            <a:ext cx="7201465" cy="3893749"/>
            <a:chOff x="0" y="855234"/>
            <a:chExt cx="9102159" cy="4047715"/>
          </a:xfrm>
        </p:grpSpPr>
        <p:pic>
          <p:nvPicPr>
            <p:cNvPr id="6" name="Picture 5" descr="Chart&#10;&#10;Description automatically generated">
              <a:extLst>
                <a:ext uri="{FF2B5EF4-FFF2-40B4-BE49-F238E27FC236}">
                  <a16:creationId xmlns:a16="http://schemas.microsoft.com/office/drawing/2014/main" id="{738FBC69-888C-C277-E68E-FF009A2F4973}"/>
                </a:ext>
              </a:extLst>
            </p:cNvPr>
            <p:cNvPicPr>
              <a:picLocks noChangeAspect="1"/>
            </p:cNvPicPr>
            <p:nvPr/>
          </p:nvPicPr>
          <p:blipFill>
            <a:blip r:embed="rId3"/>
            <a:stretch>
              <a:fillRect/>
            </a:stretch>
          </p:blipFill>
          <p:spPr>
            <a:xfrm>
              <a:off x="41841" y="855234"/>
              <a:ext cx="4671271" cy="1998307"/>
            </a:xfrm>
            <a:prstGeom prst="rect">
              <a:avLst/>
            </a:prstGeom>
          </p:spPr>
        </p:pic>
        <p:pic>
          <p:nvPicPr>
            <p:cNvPr id="8" name="Picture 7" descr="Chart&#10;&#10;Description automatically generated">
              <a:extLst>
                <a:ext uri="{FF2B5EF4-FFF2-40B4-BE49-F238E27FC236}">
                  <a16:creationId xmlns:a16="http://schemas.microsoft.com/office/drawing/2014/main" id="{28AFE9A3-24E5-D841-3336-C0CB79CD0F0A}"/>
                </a:ext>
              </a:extLst>
            </p:cNvPr>
            <p:cNvPicPr>
              <a:picLocks noChangeAspect="1"/>
            </p:cNvPicPr>
            <p:nvPr/>
          </p:nvPicPr>
          <p:blipFill>
            <a:blip r:embed="rId4"/>
            <a:stretch>
              <a:fillRect/>
            </a:stretch>
          </p:blipFill>
          <p:spPr>
            <a:xfrm>
              <a:off x="4695932" y="855234"/>
              <a:ext cx="4406227" cy="2049408"/>
            </a:xfrm>
            <a:prstGeom prst="rect">
              <a:avLst/>
            </a:prstGeom>
          </p:spPr>
        </p:pic>
        <p:pic>
          <p:nvPicPr>
            <p:cNvPr id="14" name="Picture 13" descr="Chart&#10;&#10;Description automatically generated">
              <a:extLst>
                <a:ext uri="{FF2B5EF4-FFF2-40B4-BE49-F238E27FC236}">
                  <a16:creationId xmlns:a16="http://schemas.microsoft.com/office/drawing/2014/main" id="{9AA14209-AEC4-5E4E-1E67-6F50D2FA22C7}"/>
                </a:ext>
              </a:extLst>
            </p:cNvPr>
            <p:cNvPicPr>
              <a:picLocks noChangeAspect="1"/>
            </p:cNvPicPr>
            <p:nvPr/>
          </p:nvPicPr>
          <p:blipFill>
            <a:blip r:embed="rId5"/>
            <a:stretch>
              <a:fillRect/>
            </a:stretch>
          </p:blipFill>
          <p:spPr>
            <a:xfrm>
              <a:off x="0" y="2904642"/>
              <a:ext cx="4296361" cy="1998307"/>
            </a:xfrm>
            <a:prstGeom prst="rect">
              <a:avLst/>
            </a:prstGeom>
          </p:spPr>
        </p:pic>
        <p:pic>
          <p:nvPicPr>
            <p:cNvPr id="16" name="Picture 15" descr="Chart, line chart&#10;&#10;Description automatically generated">
              <a:extLst>
                <a:ext uri="{FF2B5EF4-FFF2-40B4-BE49-F238E27FC236}">
                  <a16:creationId xmlns:a16="http://schemas.microsoft.com/office/drawing/2014/main" id="{3C479A31-DD10-6A22-5A95-DA4AFA911BA3}"/>
                </a:ext>
              </a:extLst>
            </p:cNvPr>
            <p:cNvPicPr>
              <a:picLocks noChangeAspect="1"/>
            </p:cNvPicPr>
            <p:nvPr/>
          </p:nvPicPr>
          <p:blipFill>
            <a:blip r:embed="rId6"/>
            <a:stretch>
              <a:fillRect/>
            </a:stretch>
          </p:blipFill>
          <p:spPr>
            <a:xfrm>
              <a:off x="4572000" y="2904642"/>
              <a:ext cx="4296359" cy="1998307"/>
            </a:xfrm>
            <a:prstGeom prst="rect">
              <a:avLst/>
            </a:prstGeom>
          </p:spPr>
        </p:pic>
      </p:grpSp>
      <p:sp>
        <p:nvSpPr>
          <p:cNvPr id="3" name="TextBox 2">
            <a:extLst>
              <a:ext uri="{FF2B5EF4-FFF2-40B4-BE49-F238E27FC236}">
                <a16:creationId xmlns:a16="http://schemas.microsoft.com/office/drawing/2014/main" id="{2587684F-0CBA-72A1-E70A-4CAB50A1DCD6}"/>
              </a:ext>
            </a:extLst>
          </p:cNvPr>
          <p:cNvSpPr txBox="1"/>
          <p:nvPr/>
        </p:nvSpPr>
        <p:spPr>
          <a:xfrm>
            <a:off x="7353865" y="1276499"/>
            <a:ext cx="1423788" cy="646331"/>
          </a:xfrm>
          <a:prstGeom prst="rect">
            <a:avLst/>
          </a:prstGeom>
          <a:noFill/>
        </p:spPr>
        <p:txBody>
          <a:bodyPr wrap="none" rtlCol="0">
            <a:spAutoFit/>
          </a:bodyPr>
          <a:lstStyle/>
          <a:p>
            <a:r>
              <a:rPr lang="en-CA" dirty="0">
                <a:solidFill>
                  <a:schemeClr val="accent2"/>
                </a:solidFill>
                <a:latin typeface="Fira Sans Extra Condensed Medium"/>
                <a:ea typeface="Fira Sans Extra Condensed Medium"/>
                <a:cs typeface="Fira Sans Extra Condensed Medium"/>
                <a:sym typeface="Fira Sans Extra Condensed Medium"/>
              </a:rPr>
              <a:t>Temperature</a:t>
            </a:r>
            <a:endParaRPr lang="en-CA" sz="1100" dirty="0">
              <a:solidFill>
                <a:schemeClr val="accent2"/>
              </a:solidFill>
            </a:endParaRPr>
          </a:p>
          <a:p>
            <a:pPr marL="171450" indent="-171450">
              <a:buFont typeface="Arial" panose="020B0604020202020204" pitchFamily="34" charset="0"/>
              <a:buChar char="•"/>
            </a:pPr>
            <a:r>
              <a:rPr lang="en-US" sz="1100" dirty="0">
                <a:solidFill>
                  <a:schemeClr val="accent1"/>
                </a:solidFill>
              </a:rPr>
              <a:t>Winters less cold</a:t>
            </a:r>
          </a:p>
          <a:p>
            <a:pPr marL="171450" indent="-171450">
              <a:buFont typeface="Arial" panose="020B0604020202020204" pitchFamily="34" charset="0"/>
              <a:buChar char="•"/>
            </a:pPr>
            <a:r>
              <a:rPr lang="en-US" sz="1100" dirty="0">
                <a:solidFill>
                  <a:schemeClr val="accent1"/>
                </a:solidFill>
              </a:rPr>
              <a:t>Summers hotter</a:t>
            </a:r>
          </a:p>
        </p:txBody>
      </p:sp>
      <p:sp>
        <p:nvSpPr>
          <p:cNvPr id="4" name="TextBox 3">
            <a:extLst>
              <a:ext uri="{FF2B5EF4-FFF2-40B4-BE49-F238E27FC236}">
                <a16:creationId xmlns:a16="http://schemas.microsoft.com/office/drawing/2014/main" id="{1EFA3240-F86F-79AF-F066-A70096A10CC4}"/>
              </a:ext>
            </a:extLst>
          </p:cNvPr>
          <p:cNvSpPr txBox="1"/>
          <p:nvPr/>
        </p:nvSpPr>
        <p:spPr>
          <a:xfrm>
            <a:off x="7353865" y="2035644"/>
            <a:ext cx="1788209" cy="1661993"/>
          </a:xfrm>
          <a:prstGeom prst="rect">
            <a:avLst/>
          </a:prstGeom>
          <a:noFill/>
        </p:spPr>
        <p:txBody>
          <a:bodyPr wrap="square" rtlCol="0">
            <a:spAutoFit/>
          </a:bodyPr>
          <a:lstStyle/>
          <a:p>
            <a:r>
              <a:rPr lang="en-CA" dirty="0">
                <a:solidFill>
                  <a:schemeClr val="accent2"/>
                </a:solidFill>
                <a:latin typeface="Fira Sans Extra Condensed Medium"/>
                <a:ea typeface="Fira Sans Extra Condensed Medium"/>
                <a:cs typeface="Fira Sans Extra Condensed Medium"/>
                <a:sym typeface="Fira Sans Extra Condensed Medium"/>
              </a:rPr>
              <a:t>Pollution</a:t>
            </a:r>
            <a:endParaRPr lang="en-CA" sz="1100" dirty="0">
              <a:solidFill>
                <a:schemeClr val="accent2"/>
              </a:solidFill>
            </a:endParaRPr>
          </a:p>
          <a:p>
            <a:pPr marL="171450" indent="-171450">
              <a:buFont typeface="Arial" panose="020B0604020202020204" pitchFamily="34" charset="0"/>
              <a:buChar char="•"/>
            </a:pPr>
            <a:r>
              <a:rPr lang="en-US" sz="1100" dirty="0">
                <a:solidFill>
                  <a:schemeClr val="accent1"/>
                </a:solidFill>
              </a:rPr>
              <a:t>NO, NO2, CO, SO2 levels have decreased and have higher levels in winter</a:t>
            </a:r>
          </a:p>
          <a:p>
            <a:pPr marL="171450" indent="-171450">
              <a:buFont typeface="Arial" panose="020B0604020202020204" pitchFamily="34" charset="0"/>
              <a:buChar char="•"/>
            </a:pPr>
            <a:r>
              <a:rPr lang="en-US" sz="1100" dirty="0">
                <a:solidFill>
                  <a:schemeClr val="accent1"/>
                </a:solidFill>
              </a:rPr>
              <a:t>O3 levels have increased and has higher levels in summer</a:t>
            </a:r>
          </a:p>
        </p:txBody>
      </p:sp>
      <p:sp>
        <p:nvSpPr>
          <p:cNvPr id="5" name="TextBox 4">
            <a:extLst>
              <a:ext uri="{FF2B5EF4-FFF2-40B4-BE49-F238E27FC236}">
                <a16:creationId xmlns:a16="http://schemas.microsoft.com/office/drawing/2014/main" id="{749A5986-680C-AF94-58A1-A02667876AE4}"/>
              </a:ext>
            </a:extLst>
          </p:cNvPr>
          <p:cNvSpPr txBox="1"/>
          <p:nvPr/>
        </p:nvSpPr>
        <p:spPr>
          <a:xfrm>
            <a:off x="7353865" y="3764529"/>
            <a:ext cx="1744273" cy="1154162"/>
          </a:xfrm>
          <a:prstGeom prst="rect">
            <a:avLst/>
          </a:prstGeom>
          <a:noFill/>
        </p:spPr>
        <p:txBody>
          <a:bodyPr wrap="square" rtlCol="0">
            <a:spAutoFit/>
          </a:bodyPr>
          <a:lstStyle/>
          <a:p>
            <a:r>
              <a:rPr lang="en-CA" dirty="0">
                <a:solidFill>
                  <a:schemeClr val="accent2"/>
                </a:solidFill>
                <a:latin typeface="Fira Sans Extra Condensed Medium"/>
                <a:ea typeface="Fira Sans Extra Condensed Medium"/>
                <a:cs typeface="Fira Sans Extra Condensed Medium"/>
                <a:sym typeface="Fira Sans Extra Condensed Medium"/>
              </a:rPr>
              <a:t>Health Effects</a:t>
            </a:r>
            <a:endParaRPr lang="en-CA" sz="1100" dirty="0">
              <a:solidFill>
                <a:schemeClr val="accent2"/>
              </a:solidFill>
            </a:endParaRPr>
          </a:p>
          <a:p>
            <a:pPr marL="171450" indent="-171450">
              <a:buFont typeface="Arial" panose="020B0604020202020204" pitchFamily="34" charset="0"/>
              <a:buChar char="•"/>
            </a:pPr>
            <a:r>
              <a:rPr lang="en-US" sz="1100" dirty="0">
                <a:solidFill>
                  <a:schemeClr val="accent1"/>
                </a:solidFill>
              </a:rPr>
              <a:t>Lung irritation</a:t>
            </a:r>
          </a:p>
          <a:p>
            <a:pPr marL="171450" indent="-171450">
              <a:buFont typeface="Arial" panose="020B0604020202020204" pitchFamily="34" charset="0"/>
              <a:buChar char="•"/>
            </a:pPr>
            <a:r>
              <a:rPr lang="en-US" sz="1100" dirty="0">
                <a:solidFill>
                  <a:schemeClr val="accent1"/>
                </a:solidFill>
              </a:rPr>
              <a:t>Respiratory illnesses</a:t>
            </a:r>
          </a:p>
          <a:p>
            <a:pPr marL="171450" indent="-171450">
              <a:buFont typeface="Arial" panose="020B0604020202020204" pitchFamily="34" charset="0"/>
              <a:buChar char="•"/>
            </a:pPr>
            <a:r>
              <a:rPr lang="en-US" sz="1100" dirty="0">
                <a:solidFill>
                  <a:schemeClr val="accent1"/>
                </a:solidFill>
              </a:rPr>
              <a:t>Heart disease</a:t>
            </a:r>
          </a:p>
          <a:p>
            <a:pPr marL="171450" indent="-171450">
              <a:buFont typeface="Arial" panose="020B0604020202020204" pitchFamily="34" charset="0"/>
              <a:buChar char="•"/>
            </a:pPr>
            <a:r>
              <a:rPr lang="en-US" sz="1100" dirty="0">
                <a:solidFill>
                  <a:schemeClr val="accent1"/>
                </a:solidFill>
              </a:rPr>
              <a:t>Cardiovascular diseases</a:t>
            </a:r>
          </a:p>
        </p:txBody>
      </p:sp>
    </p:spTree>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3386</TotalTime>
  <Words>399</Words>
  <Application>Microsoft Macintosh PowerPoint</Application>
  <PresentationFormat>On-screen Show (16:9)</PresentationFormat>
  <Paragraphs>25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Roboto</vt:lpstr>
      <vt:lpstr>Fira Sans Extra Condensed Medium</vt:lpstr>
      <vt:lpstr>Arial</vt:lpstr>
      <vt:lpstr>Data Charts Infographics by Slidesgo</vt:lpstr>
      <vt:lpstr>PowerPoint Presentation</vt:lpstr>
      <vt:lpstr>Data Science Methods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Sarah Mansoor</cp:lastModifiedBy>
  <cp:revision>14</cp:revision>
  <dcterms:modified xsi:type="dcterms:W3CDTF">2022-08-04T15:06:49Z</dcterms:modified>
</cp:coreProperties>
</file>