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CH" sz="3200"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 sz="28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CH" sz="2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CH" sz="20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CH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CH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CH" sz="2000">
                <a:latin typeface="Arial"/>
              </a:rPr>
              <a:t>Siebte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CH" sz="4400">
                <a:latin typeface="Arial"/>
              </a:rPr>
              <a:t>Format des Titeltextes durch Klicken bearbeiten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CH" sz="3200"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 sz="28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CH" sz="2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CH" sz="20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CH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CH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CH" sz="2000">
                <a:latin typeface="Arial"/>
              </a:rPr>
              <a:t>Siebte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de-CH" sz="7200" strike="noStrike">
                <a:solidFill>
                  <a:srgbClr val="00b050"/>
                </a:solidFill>
                <a:latin typeface="Calibri Light"/>
              </a:rPr>
              <a:t>Team Green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de-CH" sz="3200" strike="noStrike">
                <a:solidFill>
                  <a:srgbClr val="000000"/>
                </a:solidFill>
                <a:latin typeface="Calibri"/>
              </a:rPr>
              <a:t>Task 2 – SE Process</a:t>
            </a:r>
            <a:endParaRPr/>
          </a:p>
          <a:p>
            <a:pPr algn="ctr">
              <a:lnSpc>
                <a:spcPct val="100000"/>
              </a:lnSpc>
            </a:pPr>
            <a:r>
              <a:rPr lang="de-CH" sz="3200" strike="noStrike">
                <a:solidFill>
                  <a:srgbClr val="000000"/>
                </a:solidFill>
                <a:latin typeface="Calibri"/>
              </a:rPr>
              <a:t>Projekt MHC-PMS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CH" sz="4400" strike="noStrike">
                <a:solidFill>
                  <a:srgbClr val="00b050"/>
                </a:solidFill>
                <a:latin typeface="Calibri Light"/>
              </a:rPr>
              <a:t>Content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de-CH" sz="2800" strike="noStrike">
                <a:solidFill>
                  <a:srgbClr val="000000"/>
                </a:solidFill>
                <a:latin typeface="Calibri"/>
              </a:rPr>
              <a:t>Plan Driven vs. Agile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CH" sz="2800" strike="noStrike">
                <a:solidFill>
                  <a:srgbClr val="000000"/>
                </a:solidFill>
                <a:latin typeface="Calibri"/>
              </a:rPr>
              <a:t>Process Modell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CH" sz="2800" strike="noStrike">
                <a:solidFill>
                  <a:srgbClr val="000000"/>
                </a:solidFill>
                <a:latin typeface="Calibri"/>
              </a:rPr>
              <a:t>Unsere Projektplanung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CH" sz="2800" strike="noStrike">
                <a:solidFill>
                  <a:srgbClr val="000000"/>
                </a:solidFill>
                <a:latin typeface="Calibri"/>
              </a:rPr>
              <a:t>Involvement of Stakeholders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CH" sz="4400" strike="noStrike">
                <a:solidFill>
                  <a:srgbClr val="00b050"/>
                </a:solidFill>
                <a:latin typeface="Calibri Light"/>
              </a:rPr>
              <a:t>1. Plan driven vs. Agile</a:t>
            </a:r>
            <a:endParaRPr/>
          </a:p>
        </p:txBody>
      </p:sp>
      <p:graphicFrame>
        <p:nvGraphicFramePr>
          <p:cNvPr id="78" name="Table 2"/>
          <p:cNvGraphicFramePr/>
          <p:nvPr/>
        </p:nvGraphicFramePr>
        <p:xfrm>
          <a:off x="838080" y="1481040"/>
          <a:ext cx="11151360" cy="5202360"/>
        </p:xfrm>
        <a:graphic>
          <a:graphicData uri="http://schemas.openxmlformats.org/drawingml/2006/table">
            <a:tbl>
              <a:tblPr/>
              <a:tblGrid>
                <a:gridCol w="3558240"/>
                <a:gridCol w="3796560"/>
                <a:gridCol w="3796920"/>
              </a:tblGrid>
              <a:tr h="402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2000" strike="noStrike">
                          <a:solidFill>
                            <a:srgbClr val="ffffff"/>
                          </a:solidFill>
                          <a:latin typeface="Calibri"/>
                        </a:rPr>
                        <a:t>Process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2000" strike="noStrike">
                          <a:solidFill>
                            <a:srgbClr val="ffffff"/>
                          </a:solidFill>
                          <a:latin typeface="Calibri"/>
                        </a:rPr>
                        <a:t>Pro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2000" strike="noStrike">
                          <a:solidFill>
                            <a:srgbClr val="ffffff"/>
                          </a:solidFill>
                          <a:latin typeface="Calibri"/>
                        </a:rPr>
                        <a:t>Contra</a:t>
                      </a:r>
                      <a:endParaRPr/>
                    </a:p>
                  </a:txBody>
                  <a:tcPr/>
                </a:tc>
              </a:tr>
              <a:tr h="2112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trike="noStrike">
                          <a:solidFill>
                            <a:srgbClr val="000000"/>
                          </a:solidFill>
                          <a:latin typeface="Calibri"/>
                        </a:rPr>
                        <a:t>Plan Driven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de-CH" strike="noStrike">
                          <a:solidFill>
                            <a:srgbClr val="000000"/>
                          </a:solidFill>
                          <a:latin typeface="Calibri"/>
                        </a:rPr>
                        <a:t>Klar definierte vorgegebene Zeit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de-CH" strike="noStrike">
                          <a:solidFill>
                            <a:srgbClr val="000000"/>
                          </a:solidFill>
                          <a:latin typeface="Calibri"/>
                        </a:rPr>
                        <a:t>Einfache Arbeitsplanung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de-CH" strike="noStrike">
                          <a:solidFill>
                            <a:srgbClr val="000000"/>
                          </a:solidFill>
                          <a:latin typeface="Calibri"/>
                        </a:rPr>
                        <a:t>Aufgaben gut aufteilbar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de-CH" strike="noStrike">
                          <a:solidFill>
                            <a:srgbClr val="000000"/>
                          </a:solidFill>
                          <a:latin typeface="Calibri"/>
                        </a:rPr>
                        <a:t>Unflexibel (Änderungen sind schwierig umzusetzen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de-CH" strike="noStrike">
                          <a:solidFill>
                            <a:srgbClr val="000000"/>
                          </a:solidFill>
                          <a:latin typeface="Calibri"/>
                        </a:rPr>
                        <a:t>Unerwartete Probleme schwierig zu handeln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de-CH" strike="noStrike">
                          <a:solidFill>
                            <a:srgbClr val="000000"/>
                          </a:solidFill>
                          <a:latin typeface="Calibri"/>
                        </a:rPr>
                        <a:t>Ändern sich Ziele muss Planung komplett neu gemacht werden </a:t>
                      </a:r>
                      <a:r>
                        <a:rPr lang="de-CH" strike="noStrike">
                          <a:solidFill>
                            <a:srgbClr val="000000"/>
                          </a:solidFill>
                          <a:latin typeface="Wingdings"/>
                        </a:rPr>
                        <a:t></a:t>
                      </a:r>
                      <a:r>
                        <a:rPr lang="de-CH" strike="noStrike">
                          <a:solidFill>
                            <a:srgbClr val="000000"/>
                          </a:solidFill>
                          <a:latin typeface="Calibri"/>
                        </a:rPr>
                        <a:t> Zeitaufwand</a:t>
                      </a:r>
                      <a:endParaRPr/>
                    </a:p>
                  </a:txBody>
                  <a:tcPr/>
                </a:tc>
              </a:tr>
              <a:tr h="26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trike="noStrike">
                          <a:solidFill>
                            <a:srgbClr val="000000"/>
                          </a:solidFill>
                          <a:latin typeface="Calibri"/>
                        </a:rPr>
                        <a:t>Agile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de-CH" strike="noStrike">
                          <a:solidFill>
                            <a:srgbClr val="000000"/>
                          </a:solidFill>
                          <a:latin typeface="Calibri"/>
                        </a:rPr>
                        <a:t>Änderungen der Ziele einfacher aufzufangen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de-CH" strike="noStrike">
                          <a:solidFill>
                            <a:srgbClr val="000000"/>
                          </a:solidFill>
                          <a:latin typeface="Calibri"/>
                        </a:rPr>
                        <a:t>Gute Reaktion auf Veränderungen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de-CH" strike="noStrike">
                          <a:solidFill>
                            <a:srgbClr val="000000"/>
                          </a:solidFill>
                          <a:latin typeface="Calibri"/>
                        </a:rPr>
                        <a:t>Fokus auf einzelne Tasks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de-CH" strike="noStrike">
                          <a:solidFill>
                            <a:srgbClr val="000000"/>
                          </a:solidFill>
                          <a:latin typeface="Calibri"/>
                        </a:rPr>
                        <a:t>Zwischenresultate sichtbar (auch für User)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de-CH" strike="noStrike">
                          <a:solidFill>
                            <a:srgbClr val="000000"/>
                          </a:solidFill>
                          <a:latin typeface="Calibri"/>
                        </a:rPr>
                        <a:t>Immer ersichtlich ob man im Zeitplan ist und ob Kosten/Nutzen Verhältnis stimmt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de-CH" strike="noStrike">
                          <a:solidFill>
                            <a:srgbClr val="000000"/>
                          </a:solidFill>
                          <a:latin typeface="Calibri"/>
                        </a:rPr>
                        <a:t>Viele Meetings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CH" sz="4400" strike="noStrike">
                <a:solidFill>
                  <a:srgbClr val="00b050"/>
                </a:solidFill>
                <a:latin typeface="Calibri Light"/>
              </a:rPr>
              <a:t>2. Process Modell</a:t>
            </a:r>
            <a:endParaRPr/>
          </a:p>
        </p:txBody>
      </p:sp>
      <p:pic>
        <p:nvPicPr>
          <p:cNvPr id="80" name="Grafik 3" descr=""/>
          <p:cNvPicPr/>
          <p:nvPr/>
        </p:nvPicPr>
        <p:blipFill>
          <a:blip r:embed="rId1"/>
          <a:stretch/>
        </p:blipFill>
        <p:spPr>
          <a:xfrm>
            <a:off x="6674400" y="3581640"/>
            <a:ext cx="4672800" cy="259632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de-CH" sz="2800" strike="noStrike">
                <a:solidFill>
                  <a:srgbClr val="000000"/>
                </a:solidFill>
                <a:latin typeface="Calibri"/>
              </a:rPr>
              <a:t>Aufgrund unserer Evaluation entscheiden wir uns für eine Mischform aus plangetriebener und agiler Arbeitsweise.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CH" sz="2800" strike="noStrike">
                <a:solidFill>
                  <a:srgbClr val="000000"/>
                </a:solidFill>
                <a:latin typeface="Calibri"/>
              </a:rPr>
              <a:t>Plangetrieben ist der Prozessablauf von der Analyse über Entwicklung zur Einführung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CH" sz="2800" strike="noStrike">
                <a:solidFill>
                  <a:srgbClr val="000000"/>
                </a:solidFill>
                <a:latin typeface="Calibri"/>
              </a:rPr>
              <a:t>Agil ist die Entwicklungsphase </a:t>
            </a:r>
            <a:endParaRPr/>
          </a:p>
          <a:p>
            <a:pPr>
              <a:lnSpc>
                <a:spcPct val="100000"/>
              </a:lnSpc>
            </a:pPr>
            <a:r>
              <a:rPr lang="de-CH" sz="2800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lang="de-CH" sz="2800" strike="noStrike">
                <a:solidFill>
                  <a:srgbClr val="000000"/>
                </a:solidFill>
                <a:latin typeface="Calibri"/>
              </a:rPr>
              <a:t>(Incermental Developping)</a:t>
            </a:r>
            <a:endParaRPr/>
          </a:p>
          <a:p>
            <a:pPr>
              <a:lnSpc>
                <a:spcPct val="100000"/>
              </a:lnSpc>
            </a:pPr>
            <a:r>
              <a:rPr lang="de-CH" sz="2800" strike="noStrike">
                <a:solidFill>
                  <a:srgbClr val="000000"/>
                </a:solidFill>
                <a:latin typeface="Calibri"/>
              </a:rPr>
              <a:t>Verschiedene Versionen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CH" sz="2800" strike="noStrike">
                <a:solidFill>
                  <a:srgbClr val="000000"/>
                </a:solidFill>
                <a:latin typeface="Calibri"/>
              </a:rPr>
              <a:t>der Software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CH" sz="4400" strike="noStrike">
                <a:solidFill>
                  <a:srgbClr val="00b050"/>
                </a:solidFill>
                <a:latin typeface="Calibri Light"/>
              </a:rPr>
              <a:t>2. Process Modell</a:t>
            </a:r>
            <a:endParaRPr/>
          </a:p>
        </p:txBody>
      </p:sp>
      <p:graphicFrame>
        <p:nvGraphicFramePr>
          <p:cNvPr id="83" name="Table 2"/>
          <p:cNvGraphicFramePr/>
          <p:nvPr/>
        </p:nvGraphicFramePr>
        <p:xfrm>
          <a:off x="670320" y="1342800"/>
          <a:ext cx="11326680" cy="5112360"/>
        </p:xfrm>
        <a:graphic>
          <a:graphicData uri="http://schemas.openxmlformats.org/drawingml/2006/table">
            <a:tbl>
              <a:tblPr/>
              <a:tblGrid>
                <a:gridCol w="1562040"/>
                <a:gridCol w="2745720"/>
                <a:gridCol w="3424320"/>
                <a:gridCol w="3594960"/>
              </a:tblGrid>
              <a:tr h="40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2000" strike="noStrike">
                          <a:solidFill>
                            <a:srgbClr val="ffffff"/>
                          </a:solidFill>
                          <a:latin typeface="Calibri"/>
                        </a:rPr>
                        <a:t>Process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2000" strike="noStrike">
                          <a:solidFill>
                            <a:srgbClr val="ffffff"/>
                          </a:solidFill>
                          <a:latin typeface="Calibri"/>
                        </a:rPr>
                        <a:t>Ziel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2000" strike="noStrike">
                          <a:solidFill>
                            <a:srgbClr val="ffffff"/>
                          </a:solidFill>
                          <a:latin typeface="Calibri"/>
                        </a:rPr>
                        <a:t>Tasks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de-CH" sz="2000" strike="noStrike">
                          <a:latin typeface="Calibri"/>
                        </a:rPr>
                        <a:t>Output</a:t>
                      </a:r>
                      <a:endParaRPr/>
                    </a:p>
                  </a:txBody>
                  <a:tcPr/>
                </a:tc>
              </a:tr>
              <a:tr h="755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600" strike="noStrike">
                          <a:solidFill>
                            <a:srgbClr val="000000"/>
                          </a:solidFill>
                          <a:latin typeface="Calibri"/>
                        </a:rPr>
                        <a:t>Analyse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600" strike="noStrike">
                          <a:solidFill>
                            <a:srgbClr val="000000"/>
                          </a:solidFill>
                          <a:latin typeface="Calibri"/>
                        </a:rPr>
                        <a:t>Anforderungen an das fertige Produkt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600" strike="noStrike">
                          <a:solidFill>
                            <a:srgbClr val="000000"/>
                          </a:solidFill>
                          <a:latin typeface="Calibri"/>
                        </a:rPr>
                        <a:t>Projektauftrag MHC-PMS analysieren </a:t>
                      </a:r>
                      <a:r>
                        <a:rPr lang="de-CH" sz="1600" strike="noStrike">
                          <a:solidFill>
                            <a:srgbClr val="000000"/>
                          </a:solidFill>
                          <a:latin typeface="Wingdings"/>
                        </a:rPr>
                        <a:t></a:t>
                      </a:r>
                      <a:r>
                        <a:rPr lang="de-CH" sz="1600" strike="noStrike">
                          <a:solidFill>
                            <a:srgbClr val="000000"/>
                          </a:solidFill>
                          <a:latin typeface="Calibri"/>
                        </a:rPr>
                        <a:t> Task 1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713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600" strike="noStrike">
                          <a:solidFill>
                            <a:srgbClr val="000000"/>
                          </a:solidFill>
                          <a:latin typeface="Calibri"/>
                        </a:rPr>
                        <a:t>Spezifikation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600" strike="noStrike">
                          <a:solidFill>
                            <a:srgbClr val="000000"/>
                          </a:solidFill>
                          <a:latin typeface="Calibri"/>
                        </a:rPr>
                        <a:t>Dokumentation zur Implementation des Produktes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600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Programmkomponenten ausarbeiten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600" strike="noStrike">
                          <a:solidFill>
                            <a:srgbClr val="000000"/>
                          </a:solidFill>
                          <a:latin typeface="Calibri"/>
                        </a:rPr>
                        <a:t>Datenmodell erstellen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de-CH" sz="1600" strike="noStrike">
                          <a:latin typeface="Calibri"/>
                        </a:rPr>
                        <a:t>Spezifikation</a:t>
                      </a:r>
                      <a:endParaRPr/>
                    </a:p>
                  </a:txBody>
                  <a:tcPr/>
                </a:tc>
              </a:tr>
              <a:tr h="923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600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600" strike="noStrike">
                          <a:solidFill>
                            <a:srgbClr val="000000"/>
                          </a:solidFill>
                          <a:latin typeface="Calibri"/>
                        </a:rPr>
                        <a:t>Ressourcenplan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600" strike="noStrike">
                          <a:solidFill>
                            <a:srgbClr val="000000"/>
                          </a:solidFill>
                          <a:latin typeface="Calibri"/>
                        </a:rPr>
                        <a:t>Arbeitseinteilung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600" strike="noStrike">
                          <a:solidFill>
                            <a:srgbClr val="000000"/>
                          </a:solidFill>
                          <a:latin typeface="Calibri"/>
                        </a:rPr>
                        <a:t>Zeiteinteilung / Arbeitseinteilung und Ressourcenverfügbarkeit planen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de-CH" sz="1600" strike="noStrike">
                          <a:latin typeface="Calibri"/>
                        </a:rPr>
                        <a:t>Detailplan für nächste Schritte</a:t>
                      </a:r>
                      <a:endParaRPr/>
                    </a:p>
                  </a:txBody>
                  <a:tcPr/>
                </a:tc>
              </a:tr>
              <a:tr h="71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600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Implementation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600" strike="noStrike">
                          <a:solidFill>
                            <a:srgbClr val="000000"/>
                          </a:solidFill>
                          <a:latin typeface="Calibri"/>
                        </a:rPr>
                        <a:t>Teilprojekt des Programms fertiggestellt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600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Implementieren von versch. Modulen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600" strike="noStrike">
                          <a:solidFill>
                            <a:srgbClr val="000000"/>
                          </a:solidFill>
                          <a:latin typeface="Calibri"/>
                        </a:rPr>
                        <a:t>Teammeetings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de-CH" sz="1600" strike="noStrike">
                          <a:latin typeface="Calibri"/>
                        </a:rPr>
                        <a:t>Unterschiedliche Versionen des Programms</a:t>
                      </a:r>
                      <a:endParaRPr/>
                    </a:p>
                  </a:txBody>
                  <a:tcPr/>
                </a:tc>
              </a:tr>
              <a:tr h="502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600" strike="noStrike">
                          <a:solidFill>
                            <a:srgbClr val="000000"/>
                          </a:solidFill>
                          <a:latin typeface="Calibri"/>
                        </a:rPr>
                        <a:t>Test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600" strike="noStrike">
                          <a:solidFill>
                            <a:srgbClr val="000000"/>
                          </a:solidFill>
                          <a:latin typeface="Calibri"/>
                        </a:rPr>
                        <a:t>Lauffähige Version des Programms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600" strike="noStrike">
                          <a:solidFill>
                            <a:srgbClr val="000000"/>
                          </a:solidFill>
                          <a:latin typeface="Calibri"/>
                        </a:rPr>
                        <a:t>Testen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de-CH" sz="1600" strike="noStrike">
                          <a:latin typeface="Calibri"/>
                        </a:rPr>
                        <a:t>Feedback</a:t>
                      </a:r>
                      <a:endParaRPr/>
                    </a:p>
                  </a:txBody>
                  <a:tcPr/>
                </a:tc>
              </a:tr>
              <a:tr h="502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600" strike="noStrike">
                          <a:solidFill>
                            <a:srgbClr val="000000"/>
                          </a:solidFill>
                          <a:latin typeface="Calibri"/>
                        </a:rPr>
                        <a:t>Validation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600" strike="noStrike">
                          <a:solidFill>
                            <a:srgbClr val="000000"/>
                          </a:solidFill>
                          <a:latin typeface="Calibri"/>
                        </a:rPr>
                        <a:t>Anträge für Erweiterungen oder OK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600" strike="noStrike">
                          <a:solidFill>
                            <a:srgbClr val="000000"/>
                          </a:solidFill>
                          <a:latin typeface="Calibri"/>
                        </a:rPr>
                        <a:t>Feedback einholen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591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600" strike="noStrike">
                          <a:solidFill>
                            <a:srgbClr val="000000"/>
                          </a:solidFill>
                          <a:latin typeface="Calibri"/>
                        </a:rPr>
                        <a:t>Final version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600" strike="noStrike">
                          <a:solidFill>
                            <a:srgbClr val="000000"/>
                          </a:solidFill>
                          <a:latin typeface="Calibri"/>
                        </a:rPr>
                        <a:t>Lauffähiges Programm releasen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600" strike="noStrike">
                          <a:solidFill>
                            <a:srgbClr val="000000"/>
                          </a:solidFill>
                          <a:latin typeface="Calibri"/>
                        </a:rPr>
                        <a:t>Testen gesamtes Produkt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600" strike="noStrike">
                          <a:solidFill>
                            <a:srgbClr val="000000"/>
                          </a:solidFill>
                          <a:latin typeface="Calibri"/>
                        </a:rPr>
                        <a:t>Auslieferung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de-CH" sz="1600" strike="noStrike">
                          <a:latin typeface="Calibri"/>
                        </a:rPr>
                        <a:t>Fertiges Produkt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Line 3"/>
          <p:cNvSpPr/>
          <p:nvPr/>
        </p:nvSpPr>
        <p:spPr>
          <a:xfrm flipH="1">
            <a:off x="245880" y="5717160"/>
            <a:ext cx="478440" cy="0"/>
          </a:xfrm>
          <a:prstGeom prst="line">
            <a:avLst/>
          </a:prstGeom>
          <a:ln w="50760">
            <a:solidFill>
              <a:srgbClr val="00b050"/>
            </a:solidFill>
            <a:round/>
          </a:ln>
        </p:spPr>
      </p:sp>
      <p:sp>
        <p:nvSpPr>
          <p:cNvPr id="85" name="CustomShape 4"/>
          <p:cNvSpPr/>
          <p:nvPr/>
        </p:nvSpPr>
        <p:spPr>
          <a:xfrm>
            <a:off x="216000" y="3456360"/>
            <a:ext cx="507600" cy="360"/>
          </a:xfrm>
          <a:prstGeom prst="straightConnector1">
            <a:avLst/>
          </a:prstGeom>
          <a:noFill/>
          <a:ln w="5076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6" name="Line 5"/>
          <p:cNvSpPr/>
          <p:nvPr/>
        </p:nvSpPr>
        <p:spPr>
          <a:xfrm>
            <a:off x="230760" y="3456000"/>
            <a:ext cx="15120" cy="2261160"/>
          </a:xfrm>
          <a:prstGeom prst="line">
            <a:avLst/>
          </a:prstGeom>
          <a:ln w="50760">
            <a:solidFill>
              <a:srgbClr val="00b050"/>
            </a:solidFill>
            <a:round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CH" sz="4400" strike="noStrike">
                <a:solidFill>
                  <a:srgbClr val="00b050"/>
                </a:solidFill>
                <a:latin typeface="Calibri Light"/>
              </a:rPr>
              <a:t>Unsere Projektplanung</a:t>
            </a:r>
            <a:endParaRPr/>
          </a:p>
        </p:txBody>
      </p:sp>
      <p:pic>
        <p:nvPicPr>
          <p:cNvPr id="88" name="Picture 2" descr=""/>
          <p:cNvPicPr/>
          <p:nvPr/>
        </p:nvPicPr>
        <p:blipFill>
          <a:blip r:embed="rId1"/>
          <a:stretch/>
        </p:blipFill>
        <p:spPr>
          <a:xfrm>
            <a:off x="242280" y="2034000"/>
            <a:ext cx="7690320" cy="448596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1188000" y="2666160"/>
            <a:ext cx="5998320" cy="2939040"/>
          </a:xfrm>
          <a:prstGeom prst="round1Rect">
            <a:avLst>
              <a:gd name="adj" fmla="val 144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Picture 3" descr=""/>
          <p:cNvPicPr/>
          <p:nvPr/>
        </p:nvPicPr>
        <p:blipFill>
          <a:blip r:embed="rId2"/>
          <a:stretch/>
        </p:blipFill>
        <p:spPr>
          <a:xfrm>
            <a:off x="2559600" y="2127960"/>
            <a:ext cx="4217400" cy="236016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1991160" y="2580840"/>
            <a:ext cx="495000" cy="726840"/>
          </a:xfrm>
          <a:prstGeom prst="straightConnector1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4"/>
          <p:cNvSpPr/>
          <p:nvPr/>
        </p:nvSpPr>
        <p:spPr>
          <a:xfrm>
            <a:off x="6264000" y="4588920"/>
            <a:ext cx="350280" cy="886680"/>
          </a:xfrm>
          <a:prstGeom prst="straightConnector1">
            <a:avLst/>
          </a:prstGeom>
          <a:noFill/>
          <a:ln w="1260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5"/>
          <p:cNvSpPr/>
          <p:nvPr/>
        </p:nvSpPr>
        <p:spPr>
          <a:xfrm>
            <a:off x="7677000" y="1759680"/>
            <a:ext cx="37605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CH" strike="noStrike">
                <a:solidFill>
                  <a:srgbClr val="000000"/>
                </a:solidFill>
                <a:latin typeface="Calibri"/>
                <a:ea typeface="DejaVu Sans"/>
              </a:rPr>
              <a:t>-Gesamtgrobplanung ist plangetrieben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CH" strike="noStrike">
                <a:solidFill>
                  <a:srgbClr val="000000"/>
                </a:solidFill>
                <a:latin typeface="Calibri"/>
                <a:ea typeface="DejaVu Sans"/>
              </a:rPr>
              <a:t>-Entwicklungsphase ist agil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CH" sz="4400" strike="noStrike">
                <a:solidFill>
                  <a:srgbClr val="00b050"/>
                </a:solidFill>
                <a:latin typeface="Calibri Light"/>
              </a:rPr>
              <a:t>Involvement of Stakeholders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de-CH" sz="2400" strike="noStrike">
                <a:solidFill>
                  <a:srgbClr val="000000"/>
                </a:solidFill>
                <a:latin typeface="Calibri"/>
              </a:rPr>
              <a:t>Der Kunde (Auftraggeber) kommuniziert dem Teamleiter den Auftrag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CH" sz="2400" strike="noStrike">
                <a:solidFill>
                  <a:srgbClr val="000000"/>
                </a:solidFill>
                <a:latin typeface="Calibri"/>
              </a:rPr>
              <a:t>Der Kunde vertritt die Interessen der Endbenutzer und der Verwaltung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CH" sz="2400" strike="noStrike">
                <a:solidFill>
                  <a:srgbClr val="000000"/>
                </a:solidFill>
                <a:latin typeface="Calibri"/>
              </a:rPr>
              <a:t>Der Teamleiter koordiniert die Arbeitsabläufe vom Entwicklerteam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CH" sz="2400" strike="noStrike">
                <a:solidFill>
                  <a:srgbClr val="000000"/>
                </a:solidFill>
                <a:latin typeface="Calibri"/>
              </a:rPr>
              <a:t>Das Entwicklerteam bespricht die Ergebnisse mit dem Kunden</a:t>
            </a: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6877800" y="6006240"/>
            <a:ext cx="2289600" cy="6400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CH" strike="noStrike">
                <a:solidFill>
                  <a:srgbClr val="ffffff"/>
                </a:solidFill>
                <a:latin typeface="Calibri"/>
                <a:ea typeface="DejaVu Sans"/>
              </a:rPr>
              <a:t>Entwicklerteam</a:t>
            </a:r>
            <a:endParaRPr/>
          </a:p>
        </p:txBody>
      </p:sp>
      <p:sp>
        <p:nvSpPr>
          <p:cNvPr id="97" name="CustomShape 4"/>
          <p:cNvSpPr/>
          <p:nvPr/>
        </p:nvSpPr>
        <p:spPr>
          <a:xfrm>
            <a:off x="838080" y="5236560"/>
            <a:ext cx="1767600" cy="640080"/>
          </a:xfrm>
          <a:prstGeom prst="rect">
            <a:avLst/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CH" strike="noStrike">
                <a:solidFill>
                  <a:srgbClr val="ffffff"/>
                </a:solidFill>
                <a:latin typeface="Calibri"/>
                <a:ea typeface="DejaVu Sans"/>
              </a:rPr>
              <a:t>Verwaltung</a:t>
            </a:r>
            <a:endParaRPr/>
          </a:p>
        </p:txBody>
      </p:sp>
      <p:sp>
        <p:nvSpPr>
          <p:cNvPr id="98" name="CustomShape 5"/>
          <p:cNvSpPr/>
          <p:nvPr/>
        </p:nvSpPr>
        <p:spPr>
          <a:xfrm>
            <a:off x="838080" y="3954600"/>
            <a:ext cx="1767600" cy="640080"/>
          </a:xfrm>
          <a:prstGeom prst="rect">
            <a:avLst/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CH" strike="noStrike">
                <a:solidFill>
                  <a:srgbClr val="ffffff"/>
                </a:solidFill>
                <a:latin typeface="Calibri"/>
                <a:ea typeface="DejaVu Sans"/>
              </a:rPr>
              <a:t>Endbenutzer</a:t>
            </a:r>
            <a:endParaRPr/>
          </a:p>
        </p:txBody>
      </p:sp>
      <p:sp>
        <p:nvSpPr>
          <p:cNvPr id="99" name="CustomShape 6"/>
          <p:cNvSpPr/>
          <p:nvPr/>
        </p:nvSpPr>
        <p:spPr>
          <a:xfrm>
            <a:off x="4066200" y="4595760"/>
            <a:ext cx="1427760" cy="640080"/>
          </a:xfrm>
          <a:prstGeom prst="rect">
            <a:avLst/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CH" strike="noStrike">
                <a:solidFill>
                  <a:srgbClr val="ffffff"/>
                </a:solidFill>
                <a:latin typeface="Calibri"/>
                <a:ea typeface="DejaVu Sans"/>
              </a:rPr>
              <a:t>Kunde</a:t>
            </a:r>
            <a:endParaRPr/>
          </a:p>
        </p:txBody>
      </p:sp>
      <p:sp>
        <p:nvSpPr>
          <p:cNvPr id="100" name="CustomShape 7"/>
          <p:cNvSpPr/>
          <p:nvPr/>
        </p:nvSpPr>
        <p:spPr>
          <a:xfrm>
            <a:off x="2606400" y="4275000"/>
            <a:ext cx="1459080" cy="640080"/>
          </a:xfrm>
          <a:prstGeom prst="straightConnector1">
            <a:avLst/>
          </a:prstGeom>
          <a:noFill/>
          <a:ln w="3816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 flipV="1">
            <a:off x="2606400" y="4915440"/>
            <a:ext cx="1459080" cy="640080"/>
          </a:xfrm>
          <a:prstGeom prst="straightConnector1">
            <a:avLst/>
          </a:prstGeom>
          <a:noFill/>
          <a:ln w="3816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6877800" y="4595760"/>
            <a:ext cx="2289600" cy="6400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CH" strike="noStrike">
                <a:solidFill>
                  <a:srgbClr val="ffffff"/>
                </a:solidFill>
                <a:latin typeface="Calibri"/>
                <a:ea typeface="DejaVu Sans"/>
              </a:rPr>
              <a:t>Teamleitung</a:t>
            </a:r>
            <a:endParaRPr/>
          </a:p>
        </p:txBody>
      </p:sp>
      <p:sp>
        <p:nvSpPr>
          <p:cNvPr id="103" name="CustomShape 10"/>
          <p:cNvSpPr/>
          <p:nvPr/>
        </p:nvSpPr>
        <p:spPr>
          <a:xfrm flipV="1">
            <a:off x="5495040" y="4914720"/>
            <a:ext cx="1382400" cy="360"/>
          </a:xfrm>
          <a:prstGeom prst="straightConnector1">
            <a:avLst/>
          </a:prstGeom>
          <a:noFill/>
          <a:ln w="3816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1"/>
          <p:cNvSpPr/>
          <p:nvPr/>
        </p:nvSpPr>
        <p:spPr>
          <a:xfrm flipH="1">
            <a:off x="8021520" y="5236560"/>
            <a:ext cx="360" cy="768960"/>
          </a:xfrm>
          <a:prstGeom prst="straightConnector1">
            <a:avLst/>
          </a:prstGeom>
          <a:noFill/>
          <a:ln w="3816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Application>LibreOffice/4.4.5.2$Windows_x86 LibreOffice_project/a22f674fd25a3b6f45bdebf25400ed2adff0ff99</Application>
  <Paragraphs>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2015-09-24T14:02:47Z</dcterms:created>
  <dc:creator>Sarah</dc:creator>
  <dc:language>de-CH</dc:language>
  <dcterms:modified xsi:type="dcterms:W3CDTF">2015-09-28T02:04:03Z</dcterms:modified>
  <cp:revision>32</cp:revision>
  <dc:title>Team Green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