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9229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26.09.2015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544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26.09.2015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368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26.09.2015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321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26.09.2015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928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26.09.2015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751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26.09.2015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14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26.09.2015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314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26.09.2015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939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26.09.2015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050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26.09.2015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423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26.09.2015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20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5E98A-0D5B-4172-A8C9-1641F3C9D774}" type="datetimeFigureOut">
              <a:rPr lang="de-CH" smtClean="0"/>
              <a:t>26.09.2015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054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7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Green</a:t>
            </a:r>
            <a:endParaRPr lang="de-CH" sz="7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Task 2 – SE </a:t>
            </a:r>
            <a:r>
              <a:rPr lang="de-CH" sz="3200" dirty="0" err="1" smtClean="0"/>
              <a:t>Process</a:t>
            </a:r>
            <a:endParaRPr lang="de-CH" sz="3200" dirty="0" smtClean="0"/>
          </a:p>
          <a:p>
            <a:r>
              <a:rPr lang="de-CH" sz="3200" dirty="0" smtClean="0"/>
              <a:t>Projekt MHC-PMS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92663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Content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Plan </a:t>
            </a:r>
            <a:r>
              <a:rPr lang="de-CH" dirty="0" err="1" smtClean="0"/>
              <a:t>Driven</a:t>
            </a:r>
            <a:r>
              <a:rPr lang="de-CH" dirty="0" smtClean="0"/>
              <a:t> vs. Agile</a:t>
            </a:r>
          </a:p>
          <a:p>
            <a:r>
              <a:rPr lang="de-CH" dirty="0" err="1" smtClean="0"/>
              <a:t>Process</a:t>
            </a:r>
            <a:r>
              <a:rPr lang="de-CH" dirty="0" smtClean="0"/>
              <a:t> </a:t>
            </a:r>
            <a:r>
              <a:rPr lang="de-CH" dirty="0" smtClean="0"/>
              <a:t>Modell</a:t>
            </a:r>
          </a:p>
          <a:p>
            <a:r>
              <a:rPr lang="de-CH" dirty="0" smtClean="0"/>
              <a:t>Unsere Projektplanung</a:t>
            </a:r>
          </a:p>
          <a:p>
            <a:r>
              <a:rPr lang="de-CH" dirty="0" err="1" smtClean="0"/>
              <a:t>Involvement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Stakeholders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277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1. Plan </a:t>
            </a:r>
            <a:r>
              <a:rPr lang="de-CH" b="1" dirty="0" err="1" smtClean="0">
                <a:solidFill>
                  <a:srgbClr val="00B050"/>
                </a:solidFill>
              </a:rPr>
              <a:t>driven</a:t>
            </a:r>
            <a:r>
              <a:rPr lang="de-CH" b="1" dirty="0" smtClean="0">
                <a:solidFill>
                  <a:srgbClr val="00B050"/>
                </a:solidFill>
              </a:rPr>
              <a:t> vs. Agile</a:t>
            </a:r>
            <a:endParaRPr lang="de-CH" b="1" dirty="0">
              <a:solidFill>
                <a:srgbClr val="00B050"/>
              </a:solidFill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818906"/>
              </p:ext>
            </p:extLst>
          </p:nvPr>
        </p:nvGraphicFramePr>
        <p:xfrm>
          <a:off x="838200" y="1481070"/>
          <a:ext cx="11152031" cy="5213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8249"/>
                <a:gridCol w="3796891"/>
                <a:gridCol w="3796891"/>
              </a:tblGrid>
              <a:tr h="385412">
                <a:tc>
                  <a:txBody>
                    <a:bodyPr/>
                    <a:lstStyle/>
                    <a:p>
                      <a:r>
                        <a:rPr lang="de-CH" sz="2000" dirty="0" err="1" smtClean="0"/>
                        <a:t>Process</a:t>
                      </a:r>
                      <a:endParaRPr lang="de-CH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Pro</a:t>
                      </a:r>
                      <a:endParaRPr lang="de-CH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Contra</a:t>
                      </a:r>
                      <a:endParaRPr lang="de-CH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2119768">
                <a:tc>
                  <a:txBody>
                    <a:bodyPr/>
                    <a:lstStyle/>
                    <a:p>
                      <a:r>
                        <a:rPr lang="de-CH" dirty="0" smtClean="0"/>
                        <a:t>Plan </a:t>
                      </a:r>
                      <a:r>
                        <a:rPr lang="de-CH" dirty="0" err="1" smtClean="0"/>
                        <a:t>Driven</a:t>
                      </a:r>
                      <a:endParaRPr lang="de-CH" dirty="0"/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Klar definierte vorgegebene Zeit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Einfache Arbeitsplanung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Aufgaben gut aufteilbar</a:t>
                      </a:r>
                      <a:endParaRPr lang="de-CH" dirty="0"/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Unflexibel</a:t>
                      </a:r>
                      <a:r>
                        <a:rPr lang="de-CH" baseline="0" dirty="0" smtClean="0"/>
                        <a:t> (Änderungen sind schwierig umzusetzen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Unerwartete Probleme schwierig zu handeln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Ändern sich Ziele muss Planung komplett neu gemacht werden </a:t>
                      </a:r>
                      <a:r>
                        <a:rPr lang="de-CH" baseline="0" dirty="0" smtClean="0">
                          <a:sym typeface="Wingdings" panose="05000000000000000000" pitchFamily="2" charset="2"/>
                        </a:rPr>
                        <a:t> Zeitaufwand</a:t>
                      </a:r>
                      <a:endParaRPr lang="de-CH" dirty="0"/>
                    </a:p>
                  </a:txBody>
                  <a:tcPr>
                    <a:solidFill>
                      <a:srgbClr val="99FF66"/>
                    </a:solidFill>
                  </a:tcPr>
                </a:tc>
              </a:tr>
              <a:tr h="2697885">
                <a:tc>
                  <a:txBody>
                    <a:bodyPr/>
                    <a:lstStyle/>
                    <a:p>
                      <a:r>
                        <a:rPr lang="de-CH" dirty="0" smtClean="0"/>
                        <a:t>Agile</a:t>
                      </a:r>
                      <a:endParaRPr lang="de-CH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Änderungen</a:t>
                      </a:r>
                      <a:r>
                        <a:rPr lang="de-CH" baseline="0" dirty="0" smtClean="0"/>
                        <a:t> der Ziele einfacher aufzufangen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Gute Reaktion auf Veränderungen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Fokus auf einzelne Tasks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Zwischenresultate sichtbar (auch für User)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Immer ersichtlich ob man im Zeitplan ist und ob Kosten/Nutzen Verhältnis stimmt</a:t>
                      </a:r>
                      <a:endParaRPr lang="de-CH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Viele Meetings</a:t>
                      </a:r>
                      <a:endParaRPr lang="de-CH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92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2. </a:t>
            </a:r>
            <a:r>
              <a:rPr lang="de-CH" b="1" dirty="0" err="1" smtClean="0">
                <a:solidFill>
                  <a:srgbClr val="00B050"/>
                </a:solidFill>
              </a:rPr>
              <a:t>Process</a:t>
            </a:r>
            <a:r>
              <a:rPr lang="de-CH" b="1" dirty="0" smtClean="0">
                <a:solidFill>
                  <a:srgbClr val="00B050"/>
                </a:solidFill>
              </a:rPr>
              <a:t> Modell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266" y="3581463"/>
            <a:ext cx="4673588" cy="2597034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Aufgrund unserer Evaluation entscheiden wir uns für eine Mischform aus plangetriebener und agiler Arbeitsweise.</a:t>
            </a:r>
          </a:p>
          <a:p>
            <a:r>
              <a:rPr lang="de-CH" dirty="0" smtClean="0"/>
              <a:t>Plangetrieben ist der Prozessablauf von der Analyse über Entwicklung zur Einführung</a:t>
            </a:r>
          </a:p>
          <a:p>
            <a:r>
              <a:rPr lang="de-CH" dirty="0" smtClean="0"/>
              <a:t>Agil ist die Entwicklungsphase </a:t>
            </a:r>
          </a:p>
          <a:p>
            <a:pPr marL="0" indent="0">
              <a:buNone/>
            </a:pPr>
            <a:r>
              <a:rPr lang="de-CH" dirty="0" smtClean="0"/>
              <a:t>   (</a:t>
            </a:r>
            <a:r>
              <a:rPr lang="de-CH" dirty="0" err="1" smtClean="0"/>
              <a:t>Incermental</a:t>
            </a:r>
            <a:r>
              <a:rPr lang="de-CH" dirty="0" smtClean="0"/>
              <a:t> </a:t>
            </a:r>
            <a:r>
              <a:rPr lang="de-CH" dirty="0" err="1" smtClean="0"/>
              <a:t>Developping</a:t>
            </a:r>
            <a:r>
              <a:rPr lang="de-CH" dirty="0"/>
              <a:t>)</a:t>
            </a:r>
            <a:endParaRPr lang="de-CH" dirty="0" smtClean="0"/>
          </a:p>
          <a:p>
            <a:r>
              <a:rPr lang="de-CH" dirty="0" smtClean="0"/>
              <a:t>Verschiedene Versionen</a:t>
            </a:r>
            <a:br>
              <a:rPr lang="de-CH" dirty="0" smtClean="0"/>
            </a:br>
            <a:r>
              <a:rPr lang="de-CH" dirty="0" smtClean="0"/>
              <a:t>der Software</a:t>
            </a:r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7379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2. </a:t>
            </a:r>
            <a:r>
              <a:rPr lang="de-CH" b="1" dirty="0" err="1" smtClean="0">
                <a:solidFill>
                  <a:srgbClr val="00B050"/>
                </a:solidFill>
              </a:rPr>
              <a:t>Process</a:t>
            </a:r>
            <a:r>
              <a:rPr lang="de-CH" b="1" dirty="0" smtClean="0">
                <a:solidFill>
                  <a:srgbClr val="00B050"/>
                </a:solidFill>
              </a:rPr>
              <a:t> Modell</a:t>
            </a:r>
            <a:endParaRPr lang="de-CH" b="1" dirty="0">
              <a:solidFill>
                <a:srgbClr val="00B050"/>
              </a:solidFill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102275"/>
              </p:ext>
            </p:extLst>
          </p:nvPr>
        </p:nvGraphicFramePr>
        <p:xfrm>
          <a:off x="838198" y="1424065"/>
          <a:ext cx="10794168" cy="5172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805"/>
                <a:gridCol w="4047345"/>
                <a:gridCol w="4542018"/>
              </a:tblGrid>
              <a:tr h="351013">
                <a:tc>
                  <a:txBody>
                    <a:bodyPr/>
                    <a:lstStyle/>
                    <a:p>
                      <a:r>
                        <a:rPr lang="de-CH" sz="2000" dirty="0" err="1" smtClean="0"/>
                        <a:t>Process</a:t>
                      </a:r>
                      <a:endParaRPr lang="de-CH" sz="2000" dirty="0"/>
                    </a:p>
                  </a:txBody>
                  <a:tcPr marL="94380" marR="94380" marT="47190" marB="4719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Ziel</a:t>
                      </a:r>
                      <a:endParaRPr lang="de-CH" sz="2000" dirty="0"/>
                    </a:p>
                  </a:txBody>
                  <a:tcPr marL="94380" marR="94380" marT="47190" marB="4719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Tasks</a:t>
                      </a:r>
                      <a:endParaRPr lang="de-CH" sz="2000" dirty="0"/>
                    </a:p>
                  </a:txBody>
                  <a:tcPr marL="94380" marR="94380" marT="47190" marB="47190">
                    <a:solidFill>
                      <a:srgbClr val="00B050"/>
                    </a:solidFill>
                  </a:tcPr>
                </a:tc>
              </a:tr>
              <a:tr h="769404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Analysis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Wir wissen was die Anforderungen</a:t>
                      </a:r>
                      <a:r>
                        <a:rPr lang="de-CH" sz="1600" baseline="0" dirty="0" smtClean="0"/>
                        <a:t> an das fertige Produkt sind.</a:t>
                      </a:r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baseline="0" dirty="0" smtClean="0"/>
                        <a:t>Projektauftrag MHC-PMS analysieren </a:t>
                      </a:r>
                      <a:r>
                        <a:rPr lang="de-CH" sz="1600" baseline="0" dirty="0" smtClean="0">
                          <a:sym typeface="Wingdings" panose="05000000000000000000" pitchFamily="2" charset="2"/>
                        </a:rPr>
                        <a:t> Task 1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</a:tr>
              <a:tr h="726242">
                <a:tc>
                  <a:txBody>
                    <a:bodyPr/>
                    <a:lstStyle/>
                    <a:p>
                      <a:r>
                        <a:rPr lang="de-CH" sz="1600" dirty="0" err="1" smtClean="0"/>
                        <a:t>Specification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Dokumentation</a:t>
                      </a:r>
                      <a:r>
                        <a:rPr lang="de-CH" sz="1600" baseline="0" dirty="0" smtClean="0"/>
                        <a:t> zur Implementation des Produktes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Programm</a:t>
                      </a:r>
                      <a:r>
                        <a:rPr lang="de-CH" sz="1600" baseline="0" dirty="0" smtClean="0"/>
                        <a:t>komponenten ausarbeiten</a:t>
                      </a:r>
                    </a:p>
                    <a:p>
                      <a:r>
                        <a:rPr lang="de-CH" sz="1600" baseline="0" dirty="0" smtClean="0"/>
                        <a:t>Datenmodell erstellen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CCFF99"/>
                    </a:solidFill>
                  </a:tcPr>
                </a:tc>
              </a:tr>
              <a:tr h="940659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Design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Ressourcenplan</a:t>
                      </a:r>
                    </a:p>
                    <a:p>
                      <a:r>
                        <a:rPr lang="de-CH" sz="1600" dirty="0" smtClean="0"/>
                        <a:t>Klare</a:t>
                      </a:r>
                      <a:r>
                        <a:rPr lang="de-CH" sz="1600" baseline="0" dirty="0" smtClean="0"/>
                        <a:t> Arbeitsverteilung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Zeiteinteilung / Arbeitseinteilung und Ressourcenverfügbarkeit planen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</a:tr>
              <a:tr h="731631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Implementation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Teilprojekt</a:t>
                      </a:r>
                      <a:r>
                        <a:rPr lang="de-CH" sz="1600" baseline="0" dirty="0" smtClean="0"/>
                        <a:t> des Programmes fertiggestellt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Implementieren von versch.</a:t>
                      </a:r>
                      <a:r>
                        <a:rPr lang="de-CH" sz="1600" baseline="0" dirty="0"/>
                        <a:t> </a:t>
                      </a:r>
                      <a:r>
                        <a:rPr lang="de-CH" sz="1600" baseline="0" dirty="0" smtClean="0"/>
                        <a:t>Modulen</a:t>
                      </a:r>
                    </a:p>
                    <a:p>
                      <a:r>
                        <a:rPr lang="de-CH" sz="1600" baseline="0" dirty="0" smtClean="0"/>
                        <a:t>Teammeetings</a:t>
                      </a:r>
                      <a:endParaRPr lang="de-CH" sz="1600" dirty="0" smtClean="0"/>
                    </a:p>
                  </a:txBody>
                  <a:tcPr marL="94380" marR="94380" marT="47190" marB="47190">
                    <a:solidFill>
                      <a:srgbClr val="CCFF99"/>
                    </a:solidFill>
                  </a:tcPr>
                </a:tc>
              </a:tr>
              <a:tr h="511825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Test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Lauffähige Version</a:t>
                      </a:r>
                      <a:r>
                        <a:rPr lang="de-CH" sz="1600" baseline="0" dirty="0" smtClean="0"/>
                        <a:t> des Programmes 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Testen 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</a:tr>
              <a:tr h="511825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Validation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Anträge</a:t>
                      </a:r>
                      <a:r>
                        <a:rPr lang="de-CH" sz="1600" baseline="0" dirty="0" smtClean="0"/>
                        <a:t> für Erweiterungen oder OK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Feedback einholen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</a:tr>
              <a:tr h="569047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Final</a:t>
                      </a:r>
                      <a:r>
                        <a:rPr lang="de-CH" sz="1600" baseline="0" dirty="0" smtClean="0"/>
                        <a:t> </a:t>
                      </a:r>
                      <a:r>
                        <a:rPr lang="de-CH" sz="1600" baseline="0" dirty="0" err="1" smtClean="0"/>
                        <a:t>version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Lauffähiges Programm </a:t>
                      </a:r>
                      <a:r>
                        <a:rPr lang="de-CH" sz="1600" dirty="0" err="1" smtClean="0"/>
                        <a:t>releasen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Testen gesamtes Produkt</a:t>
                      </a:r>
                    </a:p>
                    <a:p>
                      <a:r>
                        <a:rPr lang="de-CH" sz="1600" dirty="0" smtClean="0"/>
                        <a:t>Auslieferung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grpSp>
        <p:nvGrpSpPr>
          <p:cNvPr id="18" name="Gruppieren 17"/>
          <p:cNvGrpSpPr/>
          <p:nvPr/>
        </p:nvGrpSpPr>
        <p:grpSpPr>
          <a:xfrm>
            <a:off x="329784" y="3495230"/>
            <a:ext cx="508414" cy="2260993"/>
            <a:chOff x="329784" y="2893102"/>
            <a:chExt cx="508414" cy="2863121"/>
          </a:xfrm>
        </p:grpSpPr>
        <p:cxnSp>
          <p:nvCxnSpPr>
            <p:cNvPr id="11" name="Gerader Verbinder 10"/>
            <p:cNvCxnSpPr/>
            <p:nvPr/>
          </p:nvCxnSpPr>
          <p:spPr>
            <a:xfrm flipH="1">
              <a:off x="359764" y="5756223"/>
              <a:ext cx="478434" cy="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/>
            <p:nvPr/>
          </p:nvCxnSpPr>
          <p:spPr>
            <a:xfrm>
              <a:off x="329784" y="2893102"/>
              <a:ext cx="508414" cy="0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44774" y="2893102"/>
              <a:ext cx="14990" cy="2863121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244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Unsere Projektplanung</a:t>
            </a:r>
            <a:endParaRPr lang="en-GB" b="1" dirty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84" y="2033899"/>
            <a:ext cx="7691214" cy="448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ine Ecke des Rechtecks abrunden 3"/>
          <p:cNvSpPr/>
          <p:nvPr/>
        </p:nvSpPr>
        <p:spPr>
          <a:xfrm>
            <a:off x="1187865" y="2666288"/>
            <a:ext cx="5999147" cy="2939753"/>
          </a:xfrm>
          <a:prstGeom prst="round1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465" y="2127903"/>
            <a:ext cx="4217965" cy="2360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Gerade Verbindung mit Pfeil 8"/>
          <p:cNvCxnSpPr/>
          <p:nvPr/>
        </p:nvCxnSpPr>
        <p:spPr>
          <a:xfrm>
            <a:off x="1991170" y="2580830"/>
            <a:ext cx="495656" cy="7274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6264067" y="4589092"/>
            <a:ext cx="350993" cy="8873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7657031" y="1759761"/>
            <a:ext cx="38007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-Gesamtgrobplanung ist plangetrieben</a:t>
            </a:r>
          </a:p>
          <a:p>
            <a:endParaRPr lang="de-DE" dirty="0" smtClean="0"/>
          </a:p>
          <a:p>
            <a:r>
              <a:rPr lang="de-DE" dirty="0" smtClean="0"/>
              <a:t>-Entwicklungsphase ist agil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133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b="1" dirty="0" err="1">
                <a:solidFill>
                  <a:srgbClr val="00B050"/>
                </a:solidFill>
              </a:rPr>
              <a:t>Involvement</a:t>
            </a:r>
            <a:r>
              <a:rPr lang="de-CH" b="1" dirty="0">
                <a:solidFill>
                  <a:srgbClr val="00B050"/>
                </a:solidFill>
              </a:rPr>
              <a:t> </a:t>
            </a:r>
            <a:r>
              <a:rPr lang="de-CH" b="1" dirty="0" err="1">
                <a:solidFill>
                  <a:srgbClr val="00B050"/>
                </a:solidFill>
              </a:rPr>
              <a:t>of</a:t>
            </a:r>
            <a:r>
              <a:rPr lang="de-CH" b="1" dirty="0">
                <a:solidFill>
                  <a:srgbClr val="00B050"/>
                </a:solidFill>
              </a:rPr>
              <a:t> Stakeholders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dirty="0" smtClean="0"/>
              <a:t>Der Kunde (Auftraggeber) kommuniziert dem Teamleiter den Auftrag</a:t>
            </a:r>
          </a:p>
          <a:p>
            <a:r>
              <a:rPr lang="de-CH" sz="2400" dirty="0" smtClean="0"/>
              <a:t>Der Kunde vertritt die Interessen der Endbenutzer und der Verwaltung</a:t>
            </a:r>
          </a:p>
          <a:p>
            <a:r>
              <a:rPr lang="de-CH" sz="2400" dirty="0" smtClean="0"/>
              <a:t>Der Teamleiter koordiniert die Arbeitsabläufe vom Entwicklerteam</a:t>
            </a:r>
          </a:p>
          <a:p>
            <a:r>
              <a:rPr lang="de-CH" sz="2400" dirty="0" smtClean="0"/>
              <a:t>Das Entwicklerteam bespricht die Ergebnisse mit dem Kunden</a:t>
            </a:r>
            <a:endParaRPr lang="de-CH" sz="2400" dirty="0"/>
          </a:p>
        </p:txBody>
      </p:sp>
      <p:sp>
        <p:nvSpPr>
          <p:cNvPr id="4" name="Rechteck 3"/>
          <p:cNvSpPr/>
          <p:nvPr/>
        </p:nvSpPr>
        <p:spPr>
          <a:xfrm>
            <a:off x="6877940" y="6006237"/>
            <a:ext cx="2290273" cy="6409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Entwicklerteam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838200" y="5236560"/>
            <a:ext cx="1768268" cy="6409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Verwaltung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838200" y="3954690"/>
            <a:ext cx="1768267" cy="6409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Endbenutzer</a:t>
            </a:r>
            <a:endParaRPr lang="de-CH" dirty="0"/>
          </a:p>
        </p:txBody>
      </p:sp>
      <p:sp>
        <p:nvSpPr>
          <p:cNvPr id="7" name="Rechteck 6"/>
          <p:cNvSpPr/>
          <p:nvPr/>
        </p:nvSpPr>
        <p:spPr>
          <a:xfrm>
            <a:off x="4066376" y="4595625"/>
            <a:ext cx="1428572" cy="6409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Kunde</a:t>
            </a:r>
            <a:endParaRPr lang="de-CH" dirty="0"/>
          </a:p>
        </p:txBody>
      </p:sp>
      <p:cxnSp>
        <p:nvCxnSpPr>
          <p:cNvPr id="9" name="Gerade Verbindung mit Pfeil 8"/>
          <p:cNvCxnSpPr>
            <a:stCxn id="6" idx="3"/>
            <a:endCxn id="7" idx="1"/>
          </p:cNvCxnSpPr>
          <p:nvPr/>
        </p:nvCxnSpPr>
        <p:spPr>
          <a:xfrm>
            <a:off x="2606467" y="4275158"/>
            <a:ext cx="1459909" cy="6409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5" idx="3"/>
            <a:endCxn id="7" idx="1"/>
          </p:cNvCxnSpPr>
          <p:nvPr/>
        </p:nvCxnSpPr>
        <p:spPr>
          <a:xfrm flipV="1">
            <a:off x="2606468" y="4916093"/>
            <a:ext cx="1459908" cy="6409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6877941" y="4595624"/>
            <a:ext cx="2290273" cy="6409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Teamleitung</a:t>
            </a:r>
            <a:endParaRPr lang="de-CH" dirty="0"/>
          </a:p>
        </p:txBody>
      </p:sp>
      <p:cxnSp>
        <p:nvCxnSpPr>
          <p:cNvPr id="16" name="Gerade Verbindung mit Pfeil 15"/>
          <p:cNvCxnSpPr>
            <a:stCxn id="7" idx="3"/>
            <a:endCxn id="14" idx="1"/>
          </p:cNvCxnSpPr>
          <p:nvPr/>
        </p:nvCxnSpPr>
        <p:spPr>
          <a:xfrm flipV="1">
            <a:off x="5494948" y="4916092"/>
            <a:ext cx="1382993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14" idx="2"/>
            <a:endCxn id="4" idx="0"/>
          </p:cNvCxnSpPr>
          <p:nvPr/>
        </p:nvCxnSpPr>
        <p:spPr>
          <a:xfrm flipH="1">
            <a:off x="8023077" y="5236559"/>
            <a:ext cx="1" cy="76967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464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Microsoft Office PowerPoint</Application>
  <PresentationFormat>Breitbild</PresentationFormat>
  <Paragraphs>75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Team Green</vt:lpstr>
      <vt:lpstr>Content</vt:lpstr>
      <vt:lpstr>1. Plan driven vs. Agile</vt:lpstr>
      <vt:lpstr>2. Process Modell</vt:lpstr>
      <vt:lpstr>2. Process Modell</vt:lpstr>
      <vt:lpstr>Unsere Projektplanung</vt:lpstr>
      <vt:lpstr>Involvement of Stakeholders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Green</dc:title>
  <dc:creator>Sarah</dc:creator>
  <cp:lastModifiedBy>Luca Brito</cp:lastModifiedBy>
  <cp:revision>22</cp:revision>
  <dcterms:created xsi:type="dcterms:W3CDTF">2015-09-24T14:02:47Z</dcterms:created>
  <dcterms:modified xsi:type="dcterms:W3CDTF">2015-09-26T11:54:05Z</dcterms:modified>
</cp:coreProperties>
</file>