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820" saveSubsetFonts="1">
  <p:sldMasterIdLst>
    <p:sldMasterId id="2147483648" r:id="rId1"/>
  </p:sldMasterIdLst>
  <p:notesMasterIdLst>
    <p:notesMasterId r:id="rId9"/>
  </p:notesMasterIdLst>
  <p:sldIdLst>
    <p:sldId id="270" r:id="rId2"/>
    <p:sldId id="271" r:id="rId3"/>
    <p:sldId id="274" r:id="rId4"/>
    <p:sldId id="272" r:id="rId5"/>
    <p:sldId id="277" r:id="rId6"/>
    <p:sldId id="273" r:id="rId7"/>
    <p:sldId id="26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pPr/>
              <a:t>23.11.2015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9 – Software </a:t>
            </a:r>
            <a:r>
              <a:rPr lang="de-CH" sz="3200" dirty="0" err="1" smtClean="0"/>
              <a:t>Architecture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High </a:t>
            </a:r>
            <a:r>
              <a:rPr lang="de-CH" dirty="0" smtClean="0"/>
              <a:t>Level Software </a:t>
            </a:r>
            <a:r>
              <a:rPr lang="de-CH" dirty="0" err="1" smtClean="0"/>
              <a:t>Architecture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Modified</a:t>
            </a:r>
            <a:r>
              <a:rPr lang="de-CH" dirty="0"/>
              <a:t> UML Class </a:t>
            </a:r>
            <a:r>
              <a:rPr lang="de-CH" dirty="0" err="1"/>
              <a:t>diagram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MVC Pattern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Software </a:t>
            </a:r>
            <a:r>
              <a:rPr lang="de-CH" dirty="0" err="1" smtClean="0"/>
              <a:t>Architecture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1</a:t>
            </a:r>
            <a:r>
              <a:rPr lang="de-CH" b="1" dirty="0" smtClean="0">
                <a:solidFill>
                  <a:srgbClr val="00B050"/>
                </a:solidFill>
              </a:rPr>
              <a:t>. </a:t>
            </a:r>
            <a:r>
              <a:rPr lang="de-CH" b="1" dirty="0" smtClean="0">
                <a:solidFill>
                  <a:srgbClr val="00B050"/>
                </a:solidFill>
              </a:rPr>
              <a:t>High Level Software </a:t>
            </a:r>
            <a:r>
              <a:rPr lang="de-CH" b="1" dirty="0" err="1" smtClean="0">
                <a:solidFill>
                  <a:srgbClr val="00B050"/>
                </a:solidFill>
              </a:rPr>
              <a:t>Architecture</a:t>
            </a:r>
            <a:endParaRPr lang="de-CH" b="1" dirty="0">
              <a:solidFill>
                <a:srgbClr val="00B050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3103808" y="1690688"/>
            <a:ext cx="6193052" cy="4864658"/>
            <a:chOff x="0" y="0"/>
            <a:chExt cx="5934961" cy="4761323"/>
          </a:xfrm>
        </p:grpSpPr>
        <p:sp>
          <p:nvSpPr>
            <p:cNvPr id="5" name="Geschweifte Klammer rechts 4"/>
            <p:cNvSpPr/>
            <p:nvPr/>
          </p:nvSpPr>
          <p:spPr>
            <a:xfrm>
              <a:off x="3615070" y="776177"/>
              <a:ext cx="962025" cy="398514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0" y="0"/>
              <a:ext cx="5934961" cy="4736140"/>
              <a:chOff x="0" y="0"/>
              <a:chExt cx="5934961" cy="4736140"/>
            </a:xfrm>
          </p:grpSpPr>
          <p:sp>
            <p:nvSpPr>
              <p:cNvPr id="7" name="Textfeld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200400" cy="657225"/>
              </a:xfrm>
              <a:prstGeom prst="rect">
                <a:avLst/>
              </a:prstGeom>
              <a:solidFill>
                <a:srgbClr val="99FF99"/>
              </a:solidFill>
              <a:ln w="28575">
                <a:solidFill>
                  <a:srgbClr val="00B050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Webbrowser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feld 2"/>
              <p:cNvSpPr txBox="1">
                <a:spLocks noChangeArrowheads="1"/>
              </p:cNvSpPr>
              <p:nvPr/>
            </p:nvSpPr>
            <p:spPr bwMode="auto">
              <a:xfrm>
                <a:off x="10633" y="3678865"/>
                <a:ext cx="3171825" cy="1057275"/>
              </a:xfrm>
              <a:prstGeom prst="rect">
                <a:avLst/>
              </a:prstGeom>
              <a:solidFill>
                <a:srgbClr val="99FF99"/>
              </a:solidFill>
              <a:ln w="28575">
                <a:solidFill>
                  <a:srgbClr val="00B050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Database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feld 2"/>
              <p:cNvSpPr txBox="1">
                <a:spLocks noChangeArrowheads="1"/>
              </p:cNvSpPr>
              <p:nvPr/>
            </p:nvSpPr>
            <p:spPr bwMode="auto">
              <a:xfrm>
                <a:off x="0" y="1839433"/>
                <a:ext cx="3200400" cy="657225"/>
              </a:xfrm>
              <a:prstGeom prst="rect">
                <a:avLst/>
              </a:prstGeom>
              <a:solidFill>
                <a:srgbClr val="99FF99"/>
              </a:solidFill>
              <a:ln w="28575">
                <a:solidFill>
                  <a:srgbClr val="00B050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UI Manager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feld 2"/>
              <p:cNvSpPr txBox="1">
                <a:spLocks noChangeArrowheads="1"/>
              </p:cNvSpPr>
              <p:nvPr/>
            </p:nvSpPr>
            <p:spPr bwMode="auto">
              <a:xfrm>
                <a:off x="0" y="2775098"/>
                <a:ext cx="3200400" cy="657225"/>
              </a:xfrm>
              <a:prstGeom prst="rect">
                <a:avLst/>
              </a:prstGeom>
              <a:solidFill>
                <a:srgbClr val="99FF99"/>
              </a:solidFill>
              <a:ln w="28575">
                <a:solidFill>
                  <a:srgbClr val="00B050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Application</a:t>
                </a:r>
                <a:r>
                  <a:rPr lang="de-CH" sz="16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de-CH" sz="1600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DoctorGreen</a:t>
                </a:r>
                <a:endParaRPr lang="de-CH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feld 2"/>
              <p:cNvSpPr txBox="1">
                <a:spLocks noChangeArrowheads="1"/>
              </p:cNvSpPr>
              <p:nvPr/>
            </p:nvSpPr>
            <p:spPr bwMode="auto">
              <a:xfrm>
                <a:off x="0" y="914400"/>
                <a:ext cx="3200400" cy="657225"/>
              </a:xfrm>
              <a:prstGeom prst="rect">
                <a:avLst/>
              </a:prstGeom>
              <a:solidFill>
                <a:srgbClr val="99FF99"/>
              </a:solidFill>
              <a:ln w="28575">
                <a:solidFill>
                  <a:srgbClr val="00B050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Java Webserver: jetty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feld 2"/>
              <p:cNvSpPr txBox="1">
                <a:spLocks noChangeArrowheads="1"/>
              </p:cNvSpPr>
              <p:nvPr/>
            </p:nvSpPr>
            <p:spPr bwMode="auto">
              <a:xfrm>
                <a:off x="4752753" y="74428"/>
                <a:ext cx="958850" cy="657225"/>
              </a:xfrm>
              <a:prstGeom prst="rect">
                <a:avLst/>
              </a:prstGeom>
              <a:noFill/>
              <a:ln w="28575"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Client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feld 2"/>
              <p:cNvSpPr txBox="1">
                <a:spLocks noChangeArrowheads="1"/>
              </p:cNvSpPr>
              <p:nvPr/>
            </p:nvSpPr>
            <p:spPr bwMode="auto">
              <a:xfrm>
                <a:off x="4763386" y="2456121"/>
                <a:ext cx="1171575" cy="657225"/>
              </a:xfrm>
              <a:prstGeom prst="rect">
                <a:avLst/>
              </a:prstGeom>
              <a:noFill/>
              <a:ln w="28575"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Server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Geschweifte Klammer rechts 13"/>
              <p:cNvSpPr/>
              <p:nvPr/>
            </p:nvSpPr>
            <p:spPr>
              <a:xfrm>
                <a:off x="3604437" y="10633"/>
                <a:ext cx="962025" cy="743803"/>
              </a:xfrm>
              <a:prstGeom prst="rightBrac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CH"/>
              </a:p>
            </p:txBody>
          </p:sp>
          <p:cxnSp>
            <p:nvCxnSpPr>
              <p:cNvPr id="15" name="Gerade Verbindung mit Pfeil 14"/>
              <p:cNvCxnSpPr/>
              <p:nvPr/>
            </p:nvCxnSpPr>
            <p:spPr>
              <a:xfrm>
                <a:off x="1605516" y="648586"/>
                <a:ext cx="0" cy="24566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/>
              <p:nvPr/>
            </p:nvCxnSpPr>
            <p:spPr>
              <a:xfrm>
                <a:off x="1605516" y="1573619"/>
                <a:ext cx="0" cy="24566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/>
              <p:nvPr/>
            </p:nvCxnSpPr>
            <p:spPr>
              <a:xfrm>
                <a:off x="1605516" y="2498651"/>
                <a:ext cx="0" cy="24566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/>
              <p:nvPr/>
            </p:nvCxnSpPr>
            <p:spPr>
              <a:xfrm>
                <a:off x="1605516" y="3413051"/>
                <a:ext cx="0" cy="24566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Grafik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29" y="5964692"/>
            <a:ext cx="461026" cy="44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2</a:t>
            </a:r>
            <a:r>
              <a:rPr lang="de-CH" b="1" dirty="0" smtClean="0">
                <a:solidFill>
                  <a:srgbClr val="00B050"/>
                </a:solidFill>
              </a:rPr>
              <a:t>. </a:t>
            </a:r>
            <a:r>
              <a:rPr lang="de-CH" b="1" dirty="0" smtClean="0">
                <a:solidFill>
                  <a:srgbClr val="00B050"/>
                </a:solidFill>
              </a:rPr>
              <a:t>UML Class </a:t>
            </a:r>
            <a:r>
              <a:rPr lang="de-CH" b="1" dirty="0" err="1" smtClean="0">
                <a:solidFill>
                  <a:srgbClr val="00B050"/>
                </a:solidFill>
              </a:rPr>
              <a:t>Diagram</a:t>
            </a:r>
            <a:endParaRPr lang="de-CH" b="1" dirty="0">
              <a:solidFill>
                <a:srgbClr val="00B050"/>
              </a:solidFill>
            </a:endParaRPr>
          </a:p>
        </p:txBody>
      </p:sp>
      <p:pic>
        <p:nvPicPr>
          <p:cNvPr id="5" name="Grafi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10" y="1313646"/>
            <a:ext cx="8645080" cy="554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3</a:t>
            </a:r>
            <a:r>
              <a:rPr lang="de-CH" b="1" dirty="0" smtClean="0">
                <a:solidFill>
                  <a:srgbClr val="00B050"/>
                </a:solidFill>
              </a:rPr>
              <a:t>. MVC Pattern: </a:t>
            </a:r>
            <a:r>
              <a:rPr lang="de-CH" b="1" dirty="0" err="1" smtClean="0">
                <a:solidFill>
                  <a:srgbClr val="00B050"/>
                </a:solidFill>
              </a:rPr>
              <a:t>Application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Doctor</a:t>
            </a:r>
            <a:r>
              <a:rPr lang="de-CH" b="1" dirty="0" smtClean="0">
                <a:solidFill>
                  <a:srgbClr val="00B050"/>
                </a:solidFill>
              </a:rPr>
              <a:t> Green</a:t>
            </a:r>
            <a:endParaRPr lang="de-CH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01907"/>
              </p:ext>
            </p:extLst>
          </p:nvPr>
        </p:nvGraphicFramePr>
        <p:xfrm>
          <a:off x="614596" y="1918743"/>
          <a:ext cx="10897851" cy="3928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2617"/>
                <a:gridCol w="3632617"/>
                <a:gridCol w="3632617"/>
              </a:tblGrid>
              <a:tr h="76622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dirty="0" err="1">
                          <a:solidFill>
                            <a:schemeClr val="tx1"/>
                          </a:solidFill>
                          <a:effectLst/>
                        </a:rPr>
                        <a:t>Views</a:t>
                      </a:r>
                      <a:endParaRPr lang="de-CH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dirty="0" err="1">
                          <a:solidFill>
                            <a:schemeClr val="tx1"/>
                          </a:solidFill>
                          <a:effectLst/>
                        </a:rPr>
                        <a:t>Models</a:t>
                      </a:r>
                      <a:endParaRPr lang="de-CH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dirty="0" err="1">
                          <a:solidFill>
                            <a:schemeClr val="tx1"/>
                          </a:solidFill>
                          <a:effectLst/>
                        </a:rPr>
                        <a:t>Controllers</a:t>
                      </a:r>
                      <a:endParaRPr lang="de-CH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</a:tr>
              <a:tr h="76622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b="0" dirty="0" err="1">
                          <a:solidFill>
                            <a:schemeClr val="tx1"/>
                          </a:solidFill>
                          <a:effectLst/>
                        </a:rPr>
                        <a:t>PatientInfo</a:t>
                      </a:r>
                      <a:r>
                        <a:rPr lang="de-CH" sz="1800" b="0" dirty="0">
                          <a:solidFill>
                            <a:schemeClr val="tx1"/>
                          </a:solidFill>
                          <a:effectLst/>
                        </a:rPr>
                        <a:t> - View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 err="1">
                          <a:solidFill>
                            <a:schemeClr val="tx1"/>
                          </a:solidFill>
                          <a:effectLst/>
                        </a:rPr>
                        <a:t>PatientInfo</a:t>
                      </a: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 - Model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 err="1">
                          <a:solidFill>
                            <a:schemeClr val="tx1"/>
                          </a:solidFill>
                          <a:effectLst/>
                        </a:rPr>
                        <a:t>PatientInfo</a:t>
                      </a: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 - Controller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6622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b="0" dirty="0">
                          <a:solidFill>
                            <a:schemeClr val="tx1"/>
                          </a:solidFill>
                          <a:effectLst/>
                        </a:rPr>
                        <a:t>Message - View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Message - Model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Message - Controller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6622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Case - </a:t>
                      </a:r>
                      <a:r>
                        <a:rPr lang="fr-CH" sz="1800" b="0" dirty="0" err="1">
                          <a:solidFill>
                            <a:schemeClr val="tx1"/>
                          </a:solidFill>
                          <a:effectLst/>
                        </a:rPr>
                        <a:t>View</a:t>
                      </a: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 (Case/Diagnose)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Case - Model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Case - Controller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6335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 err="1">
                          <a:solidFill>
                            <a:schemeClr val="tx1"/>
                          </a:solidFill>
                          <a:effectLst/>
                        </a:rPr>
                        <a:t>Treatment</a:t>
                      </a: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 - </a:t>
                      </a:r>
                      <a:r>
                        <a:rPr lang="fr-CH" sz="1800" b="0" dirty="0" err="1">
                          <a:solidFill>
                            <a:schemeClr val="tx1"/>
                          </a:solidFill>
                          <a:effectLst/>
                        </a:rPr>
                        <a:t>View</a:t>
                      </a: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fr-CH" sz="1800" b="0" dirty="0" err="1">
                          <a:solidFill>
                            <a:schemeClr val="tx1"/>
                          </a:solidFill>
                          <a:effectLst/>
                        </a:rPr>
                        <a:t>Treatment</a:t>
                      </a: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fr-CH" sz="1800" b="0" dirty="0" err="1">
                          <a:solidFill>
                            <a:schemeClr val="tx1"/>
                          </a:solidFill>
                          <a:effectLst/>
                        </a:rPr>
                        <a:t>Medication</a:t>
                      </a: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>
                          <a:solidFill>
                            <a:schemeClr val="tx1"/>
                          </a:solidFill>
                          <a:effectLst/>
                        </a:rPr>
                        <a:t>Treatment - Model</a:t>
                      </a:r>
                      <a:endParaRPr lang="de-CH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 err="1">
                          <a:solidFill>
                            <a:schemeClr val="tx1"/>
                          </a:solidFill>
                          <a:effectLst/>
                        </a:rPr>
                        <a:t>Treatment</a:t>
                      </a: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 - Controller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7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4</a:t>
            </a:r>
            <a:r>
              <a:rPr lang="de-CH" b="1" dirty="0" smtClean="0">
                <a:solidFill>
                  <a:srgbClr val="00B050"/>
                </a:solidFill>
              </a:rPr>
              <a:t>. Software </a:t>
            </a:r>
            <a:r>
              <a:rPr lang="de-CH" b="1" dirty="0" err="1" smtClean="0">
                <a:solidFill>
                  <a:srgbClr val="00B050"/>
                </a:solidFill>
              </a:rPr>
              <a:t>Architecture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with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Vaadin</a:t>
            </a:r>
            <a:endParaRPr lang="de-CH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2637773" y="1259174"/>
            <a:ext cx="6791039" cy="5441429"/>
            <a:chOff x="0" y="0"/>
            <a:chExt cx="6347239" cy="5730551"/>
          </a:xfrm>
        </p:grpSpPr>
        <p:sp>
          <p:nvSpPr>
            <p:cNvPr id="22" name="Textfeld 2"/>
            <p:cNvSpPr txBox="1">
              <a:spLocks noChangeArrowheads="1"/>
            </p:cNvSpPr>
            <p:nvPr/>
          </p:nvSpPr>
          <p:spPr bwMode="auto">
            <a:xfrm>
              <a:off x="0" y="0"/>
              <a:ext cx="1286510" cy="5730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WEBBROWSER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Vaadin</a:t>
              </a:r>
              <a:r>
                <a:rPr lang="fr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Client </a:t>
              </a:r>
              <a:r>
                <a:rPr lang="fr-CH" sz="12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Side</a:t>
              </a:r>
              <a:r>
                <a:rPr lang="fr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Engine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Client </a:t>
              </a:r>
              <a:r>
                <a:rPr lang="fr-CH" sz="12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Side</a:t>
              </a:r>
              <a:r>
                <a:rPr lang="fr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UI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Request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endParaRPr lang="fr-CH" sz="1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Response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feld 2"/>
            <p:cNvSpPr txBox="1">
              <a:spLocks noChangeArrowheads="1"/>
            </p:cNvSpPr>
            <p:nvPr/>
          </p:nvSpPr>
          <p:spPr bwMode="auto">
            <a:xfrm>
              <a:off x="1382233" y="21266"/>
              <a:ext cx="1137285" cy="57092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CONTROLLER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PatientInfo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Treatment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Message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Case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feld 2"/>
            <p:cNvSpPr txBox="1">
              <a:spLocks noChangeArrowheads="1"/>
            </p:cNvSpPr>
            <p:nvPr/>
          </p:nvSpPr>
          <p:spPr bwMode="auto">
            <a:xfrm>
              <a:off x="2658140" y="21266"/>
              <a:ext cx="1137285" cy="57086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VIEW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PatientInfo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Treatment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Message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Case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UserInterface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Vaadin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de-CH" sz="12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Output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feld 2"/>
            <p:cNvSpPr txBox="1">
              <a:spLocks noChangeArrowheads="1"/>
            </p:cNvSpPr>
            <p:nvPr/>
          </p:nvSpPr>
          <p:spPr bwMode="auto">
            <a:xfrm>
              <a:off x="3934047" y="21266"/>
              <a:ext cx="1137285" cy="57092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PatientInfo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Treatment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Message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Case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feld 2"/>
            <p:cNvSpPr txBox="1">
              <a:spLocks noChangeArrowheads="1"/>
            </p:cNvSpPr>
            <p:nvPr/>
          </p:nvSpPr>
          <p:spPr bwMode="auto">
            <a:xfrm>
              <a:off x="5209954" y="21266"/>
              <a:ext cx="1137285" cy="57092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DATABASE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>
            <a:xfrm>
              <a:off x="1116419" y="1573619"/>
              <a:ext cx="372139" cy="850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>
              <a:off x="2317898" y="1690577"/>
              <a:ext cx="169057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 flipH="1">
              <a:off x="3678865" y="3189768"/>
              <a:ext cx="307887" cy="35087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/>
            <p:nvPr/>
          </p:nvCxnSpPr>
          <p:spPr>
            <a:xfrm>
              <a:off x="3115340" y="4253024"/>
              <a:ext cx="4541" cy="78202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hteck 30"/>
            <p:cNvSpPr/>
            <p:nvPr/>
          </p:nvSpPr>
          <p:spPr>
            <a:xfrm>
              <a:off x="4019107" y="1541721"/>
              <a:ext cx="893135" cy="1998920"/>
            </a:xfrm>
            <a:prstGeom prst="rect">
              <a:avLst/>
            </a:prstGeom>
            <a:solidFill>
              <a:srgbClr val="3BF53F">
                <a:alpha val="10196"/>
              </a:srgb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2711303" y="2094614"/>
              <a:ext cx="967562" cy="2302967"/>
            </a:xfrm>
            <a:prstGeom prst="rect">
              <a:avLst/>
            </a:prstGeom>
            <a:solidFill>
              <a:srgbClr val="3BF53F">
                <a:alpha val="10980"/>
              </a:srgb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1425133" y="1509824"/>
              <a:ext cx="892796" cy="1307804"/>
            </a:xfrm>
            <a:prstGeom prst="rect">
              <a:avLst/>
            </a:prstGeom>
            <a:solidFill>
              <a:srgbClr val="3BF53F">
                <a:alpha val="9020"/>
              </a:srgb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cxnSp>
          <p:nvCxnSpPr>
            <p:cNvPr id="34" name="Gerade Verbindung mit Pfeil 33"/>
            <p:cNvCxnSpPr/>
            <p:nvPr/>
          </p:nvCxnSpPr>
          <p:spPr>
            <a:xfrm flipH="1">
              <a:off x="1169583" y="5182419"/>
              <a:ext cx="1541721" cy="2020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/>
            <p:nvPr/>
          </p:nvCxnSpPr>
          <p:spPr>
            <a:xfrm>
              <a:off x="4922875" y="1945759"/>
              <a:ext cx="425302" cy="2977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 flipH="1">
              <a:off x="4922875" y="2573080"/>
              <a:ext cx="404037" cy="40354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2"/>
            <p:cNvSpPr txBox="1">
              <a:spLocks noChangeArrowheads="1"/>
            </p:cNvSpPr>
            <p:nvPr/>
          </p:nvSpPr>
          <p:spPr bwMode="auto">
            <a:xfrm>
              <a:off x="4752754" y="2264735"/>
              <a:ext cx="903605" cy="520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CH" sz="10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DataBinding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CH" sz="10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Vaadin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8" name="Grafik 3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017" y="3356184"/>
            <a:ext cx="537845" cy="5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5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Discussion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Fragen?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110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PowerPoint-Präsentation</vt:lpstr>
      <vt:lpstr>Content</vt:lpstr>
      <vt:lpstr>1. High Level Software Architecture</vt:lpstr>
      <vt:lpstr>2. UML Class Diagram</vt:lpstr>
      <vt:lpstr>3. MVC Pattern: Application Doctor Green</vt:lpstr>
      <vt:lpstr>4. Software Architecture with Vaadin</vt:lpstr>
      <vt:lpstr>5.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Sarah</cp:lastModifiedBy>
  <cp:revision>57</cp:revision>
  <dcterms:created xsi:type="dcterms:W3CDTF">2015-09-24T14:02:47Z</dcterms:created>
  <dcterms:modified xsi:type="dcterms:W3CDTF">2015-11-23T08:01:04Z</dcterms:modified>
</cp:coreProperties>
</file>