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GREEN" initials="JG" lastIdx="1" clrIdx="0">
    <p:extLst>
      <p:ext uri="{19B8F6BF-5375-455C-9EA6-DF929625EA0E}">
        <p15:presenceInfo xmlns:p15="http://schemas.microsoft.com/office/powerpoint/2012/main" userId="2f8d016ac4f80b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1T20:51:24.46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32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5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81B464-ACB4-4869-9797-91942FFDE3B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9646-278F-4C25-8213-A0FF5A926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eelgoo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sofapps.com/data/Netflix/stati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B5D-DB08-4F35-99F3-EBDCD0A81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Which is the best?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CDFC-DBE6-4798-A90E-2EDC7A3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2">
                    <a:lumMod val="40000"/>
                    <a:lumOff val="60000"/>
                  </a:schemeClr>
                </a:solidFill>
              </a:rPr>
              <a:t>Comparing whether Netflix, HBOMax or Prime Video has the most IMDB top movies.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2">
                    <a:lumMod val="40000"/>
                    <a:lumOff val="60000"/>
                  </a:schemeClr>
                </a:solidFill>
              </a:rPr>
              <a:t>By: Hector Ladero Rivas and Sarah Green</a:t>
            </a:r>
          </a:p>
        </p:txBody>
      </p:sp>
      <p:pic>
        <p:nvPicPr>
          <p:cNvPr id="1030" name="Picture 6" descr="Get Amazon Prime Video for Windows - Microsoft Store">
            <a:extLst>
              <a:ext uri="{FF2B5EF4-FFF2-40B4-BE49-F238E27FC236}">
                <a16:creationId xmlns:a16="http://schemas.microsoft.com/office/drawing/2014/main" id="{EBBCEA26-39F8-40C2-AAC6-3FA3F34C7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r="-1" b="14297"/>
          <a:stretch/>
        </p:blipFill>
        <p:spPr bwMode="auto">
          <a:xfrm>
            <a:off x="20" y="10"/>
            <a:ext cx="404441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BO Max - YouTube">
            <a:extLst>
              <a:ext uri="{FF2B5EF4-FFF2-40B4-BE49-F238E27FC236}">
                <a16:creationId xmlns:a16="http://schemas.microsoft.com/office/drawing/2014/main" id="{61E479D1-4F88-4328-9300-D8FB1C079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" r="1" b="8151"/>
          <a:stretch/>
        </p:blipFill>
        <p:spPr bwMode="auto">
          <a:xfrm>
            <a:off x="20" y="3428998"/>
            <a:ext cx="4041628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etflix - Wikipedia">
            <a:extLst>
              <a:ext uri="{FF2B5EF4-FFF2-40B4-BE49-F238E27FC236}">
                <a16:creationId xmlns:a16="http://schemas.microsoft.com/office/drawing/2014/main" id="{58DB0C64-EFAB-48FC-BB0D-8E8D542C2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2"/>
          <a:stretch/>
        </p:blipFill>
        <p:spPr bwMode="auto">
          <a:xfrm>
            <a:off x="4032236" y="10"/>
            <a:ext cx="3727705" cy="6857991"/>
          </a:xfrm>
          <a:custGeom>
            <a:avLst/>
            <a:gdLst/>
            <a:ahLst/>
            <a:cxnLst/>
            <a:rect l="l" t="t" r="r" b="b"/>
            <a:pathLst>
              <a:path w="3727705" h="6858001">
                <a:moveTo>
                  <a:pt x="2382990" y="0"/>
                </a:moveTo>
                <a:lnTo>
                  <a:pt x="3726528" y="0"/>
                </a:lnTo>
                <a:lnTo>
                  <a:pt x="3701483" y="155677"/>
                </a:lnTo>
                <a:lnTo>
                  <a:pt x="3677614" y="310668"/>
                </a:lnTo>
                <a:lnTo>
                  <a:pt x="3654250" y="466344"/>
                </a:lnTo>
                <a:lnTo>
                  <a:pt x="3634247" y="622707"/>
                </a:lnTo>
                <a:lnTo>
                  <a:pt x="3614076" y="778383"/>
                </a:lnTo>
                <a:lnTo>
                  <a:pt x="3595250" y="934746"/>
                </a:lnTo>
                <a:lnTo>
                  <a:pt x="3579114" y="1089051"/>
                </a:lnTo>
                <a:lnTo>
                  <a:pt x="3563818" y="1245413"/>
                </a:lnTo>
                <a:lnTo>
                  <a:pt x="3549866" y="1401090"/>
                </a:lnTo>
                <a:lnTo>
                  <a:pt x="3537764" y="1554023"/>
                </a:lnTo>
                <a:lnTo>
                  <a:pt x="3525661" y="1709014"/>
                </a:lnTo>
                <a:lnTo>
                  <a:pt x="3515576" y="1861947"/>
                </a:lnTo>
                <a:lnTo>
                  <a:pt x="3507676" y="2014881"/>
                </a:lnTo>
                <a:lnTo>
                  <a:pt x="3499439" y="2167128"/>
                </a:lnTo>
                <a:lnTo>
                  <a:pt x="3492548" y="2318004"/>
                </a:lnTo>
                <a:lnTo>
                  <a:pt x="3487673" y="2467509"/>
                </a:lnTo>
                <a:lnTo>
                  <a:pt x="3483471" y="2617013"/>
                </a:lnTo>
                <a:lnTo>
                  <a:pt x="3479437" y="2765146"/>
                </a:lnTo>
                <a:lnTo>
                  <a:pt x="3477588" y="2911221"/>
                </a:lnTo>
                <a:lnTo>
                  <a:pt x="3475571" y="3057297"/>
                </a:lnTo>
                <a:lnTo>
                  <a:pt x="3474562" y="3201315"/>
                </a:lnTo>
                <a:lnTo>
                  <a:pt x="3475571" y="3343961"/>
                </a:lnTo>
                <a:lnTo>
                  <a:pt x="3475571" y="3485236"/>
                </a:lnTo>
                <a:lnTo>
                  <a:pt x="3477588" y="3625139"/>
                </a:lnTo>
                <a:lnTo>
                  <a:pt x="3480613" y="3762299"/>
                </a:lnTo>
                <a:lnTo>
                  <a:pt x="3483471" y="3898087"/>
                </a:lnTo>
                <a:lnTo>
                  <a:pt x="3486665" y="4031133"/>
                </a:lnTo>
                <a:lnTo>
                  <a:pt x="3491539" y="4163492"/>
                </a:lnTo>
                <a:lnTo>
                  <a:pt x="3496750" y="4293793"/>
                </a:lnTo>
                <a:lnTo>
                  <a:pt x="3501456" y="4421352"/>
                </a:lnTo>
                <a:lnTo>
                  <a:pt x="3514736" y="4670298"/>
                </a:lnTo>
                <a:lnTo>
                  <a:pt x="3528855" y="4908956"/>
                </a:lnTo>
                <a:lnTo>
                  <a:pt x="3543647" y="5138013"/>
                </a:lnTo>
                <a:lnTo>
                  <a:pt x="3559952" y="5354726"/>
                </a:lnTo>
                <a:lnTo>
                  <a:pt x="3576929" y="5561838"/>
                </a:lnTo>
                <a:lnTo>
                  <a:pt x="3595250" y="5753862"/>
                </a:lnTo>
                <a:lnTo>
                  <a:pt x="3613236" y="5934227"/>
                </a:lnTo>
                <a:lnTo>
                  <a:pt x="3631221" y="6100191"/>
                </a:lnTo>
                <a:lnTo>
                  <a:pt x="3648198" y="6252438"/>
                </a:lnTo>
                <a:lnTo>
                  <a:pt x="3664335" y="6387541"/>
                </a:lnTo>
                <a:lnTo>
                  <a:pt x="3679631" y="6509613"/>
                </a:lnTo>
                <a:lnTo>
                  <a:pt x="3692406" y="6612483"/>
                </a:lnTo>
                <a:lnTo>
                  <a:pt x="3704508" y="6698894"/>
                </a:lnTo>
                <a:lnTo>
                  <a:pt x="3721822" y="6817538"/>
                </a:lnTo>
                <a:lnTo>
                  <a:pt x="3727705" y="6858000"/>
                </a:lnTo>
                <a:lnTo>
                  <a:pt x="2822351" y="6858000"/>
                </a:lnTo>
                <a:lnTo>
                  <a:pt x="2822351" y="6858001"/>
                </a:lnTo>
                <a:lnTo>
                  <a:pt x="0" y="6858001"/>
                </a:lnTo>
                <a:lnTo>
                  <a:pt x="0" y="1"/>
                </a:lnTo>
                <a:lnTo>
                  <a:pt x="238299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7CF5-E70A-45F3-BF60-22C9DAC0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the most top movies? </a:t>
            </a:r>
          </a:p>
        </p:txBody>
      </p:sp>
      <p:pic>
        <p:nvPicPr>
          <p:cNvPr id="4" name="Picture 6" descr="Get Amazon Prime Video for Windows - Microsoft Store">
            <a:extLst>
              <a:ext uri="{FF2B5EF4-FFF2-40B4-BE49-F238E27FC236}">
                <a16:creationId xmlns:a16="http://schemas.microsoft.com/office/drawing/2014/main" id="{777050E3-E17F-4CB4-AB05-447F58ECD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r="-1" b="14297"/>
          <a:stretch/>
        </p:blipFill>
        <p:spPr bwMode="auto">
          <a:xfrm>
            <a:off x="855836" y="1853248"/>
            <a:ext cx="2273397" cy="19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HBO Max - YouTube">
            <a:extLst>
              <a:ext uri="{FF2B5EF4-FFF2-40B4-BE49-F238E27FC236}">
                <a16:creationId xmlns:a16="http://schemas.microsoft.com/office/drawing/2014/main" id="{0EF78FBA-753B-4774-8934-185F6F4235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" r="1" b="8151"/>
          <a:stretch/>
        </p:blipFill>
        <p:spPr bwMode="auto">
          <a:xfrm>
            <a:off x="986129" y="4365519"/>
            <a:ext cx="2143104" cy="181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etflix - Wikipedia">
            <a:extLst>
              <a:ext uri="{FF2B5EF4-FFF2-40B4-BE49-F238E27FC236}">
                <a16:creationId xmlns:a16="http://schemas.microsoft.com/office/drawing/2014/main" id="{7AAA052A-480F-4AC7-9F51-18EA3468B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2"/>
          <a:stretch/>
        </p:blipFill>
        <p:spPr bwMode="auto">
          <a:xfrm>
            <a:off x="6943562" y="2125410"/>
            <a:ext cx="1799500" cy="3310603"/>
          </a:xfrm>
          <a:custGeom>
            <a:avLst/>
            <a:gdLst/>
            <a:ahLst/>
            <a:cxnLst/>
            <a:rect l="l" t="t" r="r" b="b"/>
            <a:pathLst>
              <a:path w="3727705" h="6858001">
                <a:moveTo>
                  <a:pt x="2382990" y="0"/>
                </a:moveTo>
                <a:lnTo>
                  <a:pt x="3726528" y="0"/>
                </a:lnTo>
                <a:lnTo>
                  <a:pt x="3701483" y="155677"/>
                </a:lnTo>
                <a:lnTo>
                  <a:pt x="3677614" y="310668"/>
                </a:lnTo>
                <a:lnTo>
                  <a:pt x="3654250" y="466344"/>
                </a:lnTo>
                <a:lnTo>
                  <a:pt x="3634247" y="622707"/>
                </a:lnTo>
                <a:lnTo>
                  <a:pt x="3614076" y="778383"/>
                </a:lnTo>
                <a:lnTo>
                  <a:pt x="3595250" y="934746"/>
                </a:lnTo>
                <a:lnTo>
                  <a:pt x="3579114" y="1089051"/>
                </a:lnTo>
                <a:lnTo>
                  <a:pt x="3563818" y="1245413"/>
                </a:lnTo>
                <a:lnTo>
                  <a:pt x="3549866" y="1401090"/>
                </a:lnTo>
                <a:lnTo>
                  <a:pt x="3537764" y="1554023"/>
                </a:lnTo>
                <a:lnTo>
                  <a:pt x="3525661" y="1709014"/>
                </a:lnTo>
                <a:lnTo>
                  <a:pt x="3515576" y="1861947"/>
                </a:lnTo>
                <a:lnTo>
                  <a:pt x="3507676" y="2014881"/>
                </a:lnTo>
                <a:lnTo>
                  <a:pt x="3499439" y="2167128"/>
                </a:lnTo>
                <a:lnTo>
                  <a:pt x="3492548" y="2318004"/>
                </a:lnTo>
                <a:lnTo>
                  <a:pt x="3487673" y="2467509"/>
                </a:lnTo>
                <a:lnTo>
                  <a:pt x="3483471" y="2617013"/>
                </a:lnTo>
                <a:lnTo>
                  <a:pt x="3479437" y="2765146"/>
                </a:lnTo>
                <a:lnTo>
                  <a:pt x="3477588" y="2911221"/>
                </a:lnTo>
                <a:lnTo>
                  <a:pt x="3475571" y="3057297"/>
                </a:lnTo>
                <a:lnTo>
                  <a:pt x="3474562" y="3201315"/>
                </a:lnTo>
                <a:lnTo>
                  <a:pt x="3475571" y="3343961"/>
                </a:lnTo>
                <a:lnTo>
                  <a:pt x="3475571" y="3485236"/>
                </a:lnTo>
                <a:lnTo>
                  <a:pt x="3477588" y="3625139"/>
                </a:lnTo>
                <a:lnTo>
                  <a:pt x="3480613" y="3762299"/>
                </a:lnTo>
                <a:lnTo>
                  <a:pt x="3483471" y="3898087"/>
                </a:lnTo>
                <a:lnTo>
                  <a:pt x="3486665" y="4031133"/>
                </a:lnTo>
                <a:lnTo>
                  <a:pt x="3491539" y="4163492"/>
                </a:lnTo>
                <a:lnTo>
                  <a:pt x="3496750" y="4293793"/>
                </a:lnTo>
                <a:lnTo>
                  <a:pt x="3501456" y="4421352"/>
                </a:lnTo>
                <a:lnTo>
                  <a:pt x="3514736" y="4670298"/>
                </a:lnTo>
                <a:lnTo>
                  <a:pt x="3528855" y="4908956"/>
                </a:lnTo>
                <a:lnTo>
                  <a:pt x="3543647" y="5138013"/>
                </a:lnTo>
                <a:lnTo>
                  <a:pt x="3559952" y="5354726"/>
                </a:lnTo>
                <a:lnTo>
                  <a:pt x="3576929" y="5561838"/>
                </a:lnTo>
                <a:lnTo>
                  <a:pt x="3595250" y="5753862"/>
                </a:lnTo>
                <a:lnTo>
                  <a:pt x="3613236" y="5934227"/>
                </a:lnTo>
                <a:lnTo>
                  <a:pt x="3631221" y="6100191"/>
                </a:lnTo>
                <a:lnTo>
                  <a:pt x="3648198" y="6252438"/>
                </a:lnTo>
                <a:lnTo>
                  <a:pt x="3664335" y="6387541"/>
                </a:lnTo>
                <a:lnTo>
                  <a:pt x="3679631" y="6509613"/>
                </a:lnTo>
                <a:lnTo>
                  <a:pt x="3692406" y="6612483"/>
                </a:lnTo>
                <a:lnTo>
                  <a:pt x="3704508" y="6698894"/>
                </a:lnTo>
                <a:lnTo>
                  <a:pt x="3721822" y="6817538"/>
                </a:lnTo>
                <a:lnTo>
                  <a:pt x="3727705" y="6858000"/>
                </a:lnTo>
                <a:lnTo>
                  <a:pt x="2822351" y="6858000"/>
                </a:lnTo>
                <a:lnTo>
                  <a:pt x="2822351" y="6858001"/>
                </a:lnTo>
                <a:lnTo>
                  <a:pt x="0" y="6858001"/>
                </a:lnTo>
                <a:lnTo>
                  <a:pt x="0" y="1"/>
                </a:lnTo>
                <a:lnTo>
                  <a:pt x="238299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4CBEA-85D7-41EA-92E0-D2F802D95EE2}"/>
              </a:ext>
            </a:extLst>
          </p:cNvPr>
          <p:cNvSpPr txBox="1"/>
          <p:nvPr/>
        </p:nvSpPr>
        <p:spPr>
          <a:xfrm>
            <a:off x="3664796" y="1902580"/>
            <a:ext cx="2431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Number of Top Movies: </a:t>
            </a:r>
          </a:p>
          <a:p>
            <a:r>
              <a:rPr lang="en-US" sz="2400" dirty="0"/>
              <a:t>40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7644B-0B79-4864-BC01-63115E3D575D}"/>
              </a:ext>
            </a:extLst>
          </p:cNvPr>
          <p:cNvSpPr txBox="1"/>
          <p:nvPr/>
        </p:nvSpPr>
        <p:spPr>
          <a:xfrm>
            <a:off x="3664795" y="4674478"/>
            <a:ext cx="2431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Number of Top Movies: </a:t>
            </a:r>
          </a:p>
          <a:p>
            <a:r>
              <a:rPr lang="en-US" sz="2400" dirty="0"/>
              <a:t>76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F67C3-ED52-45EB-A1FF-C76138ED4615}"/>
              </a:ext>
            </a:extLst>
          </p:cNvPr>
          <p:cNvSpPr txBox="1"/>
          <p:nvPr/>
        </p:nvSpPr>
        <p:spPr>
          <a:xfrm>
            <a:off x="9070514" y="2663698"/>
            <a:ext cx="2431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Number of Top Movies: </a:t>
            </a:r>
          </a:p>
          <a:p>
            <a:r>
              <a:rPr lang="en-US" sz="2400" dirty="0"/>
              <a:t>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DA0C-3C09-490D-B5ED-B27DC129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FA5C-EAB6-433F-984A-D9AE44B9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Not capturing all streaming services.</a:t>
            </a:r>
          </a:p>
          <a:p>
            <a:pPr lvl="1"/>
            <a:r>
              <a:rPr lang="en-US" dirty="0"/>
              <a:t>Limited number of data scrapped.</a:t>
            </a:r>
          </a:p>
        </p:txBody>
      </p:sp>
      <p:pic>
        <p:nvPicPr>
          <p:cNvPr id="4" name="Content Placeholder 4" descr="HBO Max - YouTube">
            <a:extLst>
              <a:ext uri="{FF2B5EF4-FFF2-40B4-BE49-F238E27FC236}">
                <a16:creationId xmlns:a16="http://schemas.microsoft.com/office/drawing/2014/main" id="{CB0377FA-1D56-4919-8ECD-DDCDF9D7A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" r="1" b="8151"/>
          <a:stretch/>
        </p:blipFill>
        <p:spPr bwMode="auto">
          <a:xfrm>
            <a:off x="3964205" y="1412520"/>
            <a:ext cx="3144856" cy="266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793B7D-C978-4E24-8E4B-E78842FA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68" y="4910724"/>
            <a:ext cx="262926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0934-5435-48D9-A4C8-9F811132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6A87-5E6E-43FD-B5BC-85154CB6F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16FA-188C-48E4-B513-33A7A48E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A33D-B5FF-4568-BADB-289D31F7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Netflix, </a:t>
            </a:r>
            <a:r>
              <a:rPr lang="en-US" dirty="0" err="1"/>
              <a:t>HBOMax</a:t>
            </a:r>
            <a:r>
              <a:rPr lang="en-US" dirty="0"/>
              <a:t> and Amazon Prime comparison.</a:t>
            </a:r>
          </a:p>
          <a:p>
            <a:r>
              <a:rPr lang="en-US" dirty="0"/>
              <a:t>Netflix timeline of number of users.</a:t>
            </a:r>
          </a:p>
          <a:p>
            <a:r>
              <a:rPr lang="en-US" dirty="0"/>
              <a:t>Worldwide distribution</a:t>
            </a:r>
          </a:p>
          <a:p>
            <a:r>
              <a:rPr lang="en-US" dirty="0"/>
              <a:t>Number of movies for each streaming service.</a:t>
            </a:r>
          </a:p>
          <a:p>
            <a:r>
              <a:rPr lang="en-US" dirty="0"/>
              <a:t>Finding how many top movies are in each of the three streaming services.</a:t>
            </a:r>
          </a:p>
        </p:txBody>
      </p:sp>
    </p:spTree>
    <p:extLst>
      <p:ext uri="{BB962C8B-B14F-4D97-AF65-F5344CB8AC3E}">
        <p14:creationId xmlns:p14="http://schemas.microsoft.com/office/powerpoint/2010/main" val="140725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2ED1-F2A9-4C3C-9B3A-B2CFD5C1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9" y="3229493"/>
            <a:ext cx="9404723" cy="1400530"/>
          </a:xfrm>
        </p:spPr>
        <p:txBody>
          <a:bodyPr/>
          <a:lstStyle/>
          <a:p>
            <a:r>
              <a:rPr lang="en-US" dirty="0"/>
              <a:t>Getting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C40F-ACF5-491D-9F80-D6B78264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4108221"/>
            <a:ext cx="5712903" cy="4195481"/>
          </a:xfrm>
        </p:spPr>
        <p:txBody>
          <a:bodyPr/>
          <a:lstStyle/>
          <a:p>
            <a:r>
              <a:rPr lang="en-US" dirty="0"/>
              <a:t>Using Kaggle, we pulled a CSV file with the top 1000 movies according to IMDB.</a:t>
            </a:r>
          </a:p>
          <a:p>
            <a:r>
              <a:rPr lang="en-US" dirty="0"/>
              <a:t>Scraping the website: </a:t>
            </a:r>
            <a:r>
              <a:rPr lang="en-US" dirty="0">
                <a:hlinkClick r:id="rId2"/>
              </a:rPr>
              <a:t>www.reelgood.com</a:t>
            </a:r>
            <a:r>
              <a:rPr lang="en-US" dirty="0"/>
              <a:t>, we grabbed the current movies from Netflix, Amazon Prime and </a:t>
            </a:r>
            <a:r>
              <a:rPr lang="en-US" dirty="0" err="1"/>
              <a:t>HBOMax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D3D41-0070-423F-A2B6-12D9E79719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r="6147"/>
          <a:stretch/>
        </p:blipFill>
        <p:spPr>
          <a:xfrm>
            <a:off x="268447" y="119305"/>
            <a:ext cx="7570362" cy="3011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74C91-A90A-429D-8B4E-70D4455EB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98" y="3426574"/>
            <a:ext cx="6038965" cy="3040288"/>
          </a:xfrm>
          <a:prstGeom prst="rect">
            <a:avLst/>
          </a:prstGeom>
        </p:spPr>
      </p:pic>
      <p:pic>
        <p:nvPicPr>
          <p:cNvPr id="2052" name="Picture 4" descr="Kaggle - Wikipedia">
            <a:extLst>
              <a:ext uri="{FF2B5EF4-FFF2-40B4-BE49-F238E27FC236}">
                <a16:creationId xmlns:a16="http://schemas.microsoft.com/office/drawing/2014/main" id="{BD35AE1A-B6F0-460C-93FC-4B5651D2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36" y="1921999"/>
            <a:ext cx="2790042" cy="10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elgood raises $6.75 million for universal streaming guide | The Burn-In">
            <a:extLst>
              <a:ext uri="{FF2B5EF4-FFF2-40B4-BE49-F238E27FC236}">
                <a16:creationId xmlns:a16="http://schemas.microsoft.com/office/drawing/2014/main" id="{7787DE05-5E1F-4864-A949-4264D731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42" y="343619"/>
            <a:ext cx="2237002" cy="13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5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6219-5C4C-40EB-97D4-BA51381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the subscribers:</a:t>
            </a:r>
          </a:p>
        </p:txBody>
      </p:sp>
      <p:pic>
        <p:nvPicPr>
          <p:cNvPr id="4" name="Picture 6" descr="Get Amazon Prime Video for Windows - Microsoft Store">
            <a:extLst>
              <a:ext uri="{FF2B5EF4-FFF2-40B4-BE49-F238E27FC236}">
                <a16:creationId xmlns:a16="http://schemas.microsoft.com/office/drawing/2014/main" id="{7EF1C2B6-5B76-4080-8ACD-AFC3B7AB7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r="-1" b="14297"/>
          <a:stretch/>
        </p:blipFill>
        <p:spPr bwMode="auto">
          <a:xfrm>
            <a:off x="6040153" y="4587033"/>
            <a:ext cx="2273397" cy="19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HBO Max - YouTube">
            <a:extLst>
              <a:ext uri="{FF2B5EF4-FFF2-40B4-BE49-F238E27FC236}">
                <a16:creationId xmlns:a16="http://schemas.microsoft.com/office/drawing/2014/main" id="{7B62DF1F-B528-4D55-9E04-C0DF35E0BC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" r="1" b="8151"/>
          <a:stretch/>
        </p:blipFill>
        <p:spPr bwMode="auto">
          <a:xfrm>
            <a:off x="1735348" y="4587033"/>
            <a:ext cx="2143104" cy="181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etflix - Wikipedia">
            <a:extLst>
              <a:ext uri="{FF2B5EF4-FFF2-40B4-BE49-F238E27FC236}">
                <a16:creationId xmlns:a16="http://schemas.microsoft.com/office/drawing/2014/main" id="{802D0ACF-3CBB-4C65-AE55-653B1DEA0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2"/>
          <a:stretch/>
        </p:blipFill>
        <p:spPr bwMode="auto">
          <a:xfrm>
            <a:off x="10170829" y="3174752"/>
            <a:ext cx="1799500" cy="3310603"/>
          </a:xfrm>
          <a:custGeom>
            <a:avLst/>
            <a:gdLst/>
            <a:ahLst/>
            <a:cxnLst/>
            <a:rect l="l" t="t" r="r" b="b"/>
            <a:pathLst>
              <a:path w="3727705" h="6858001">
                <a:moveTo>
                  <a:pt x="2382990" y="0"/>
                </a:moveTo>
                <a:lnTo>
                  <a:pt x="3726528" y="0"/>
                </a:lnTo>
                <a:lnTo>
                  <a:pt x="3701483" y="155677"/>
                </a:lnTo>
                <a:lnTo>
                  <a:pt x="3677614" y="310668"/>
                </a:lnTo>
                <a:lnTo>
                  <a:pt x="3654250" y="466344"/>
                </a:lnTo>
                <a:lnTo>
                  <a:pt x="3634247" y="622707"/>
                </a:lnTo>
                <a:lnTo>
                  <a:pt x="3614076" y="778383"/>
                </a:lnTo>
                <a:lnTo>
                  <a:pt x="3595250" y="934746"/>
                </a:lnTo>
                <a:lnTo>
                  <a:pt x="3579114" y="1089051"/>
                </a:lnTo>
                <a:lnTo>
                  <a:pt x="3563818" y="1245413"/>
                </a:lnTo>
                <a:lnTo>
                  <a:pt x="3549866" y="1401090"/>
                </a:lnTo>
                <a:lnTo>
                  <a:pt x="3537764" y="1554023"/>
                </a:lnTo>
                <a:lnTo>
                  <a:pt x="3525661" y="1709014"/>
                </a:lnTo>
                <a:lnTo>
                  <a:pt x="3515576" y="1861947"/>
                </a:lnTo>
                <a:lnTo>
                  <a:pt x="3507676" y="2014881"/>
                </a:lnTo>
                <a:lnTo>
                  <a:pt x="3499439" y="2167128"/>
                </a:lnTo>
                <a:lnTo>
                  <a:pt x="3492548" y="2318004"/>
                </a:lnTo>
                <a:lnTo>
                  <a:pt x="3487673" y="2467509"/>
                </a:lnTo>
                <a:lnTo>
                  <a:pt x="3483471" y="2617013"/>
                </a:lnTo>
                <a:lnTo>
                  <a:pt x="3479437" y="2765146"/>
                </a:lnTo>
                <a:lnTo>
                  <a:pt x="3477588" y="2911221"/>
                </a:lnTo>
                <a:lnTo>
                  <a:pt x="3475571" y="3057297"/>
                </a:lnTo>
                <a:lnTo>
                  <a:pt x="3474562" y="3201315"/>
                </a:lnTo>
                <a:lnTo>
                  <a:pt x="3475571" y="3343961"/>
                </a:lnTo>
                <a:lnTo>
                  <a:pt x="3475571" y="3485236"/>
                </a:lnTo>
                <a:lnTo>
                  <a:pt x="3477588" y="3625139"/>
                </a:lnTo>
                <a:lnTo>
                  <a:pt x="3480613" y="3762299"/>
                </a:lnTo>
                <a:lnTo>
                  <a:pt x="3483471" y="3898087"/>
                </a:lnTo>
                <a:lnTo>
                  <a:pt x="3486665" y="4031133"/>
                </a:lnTo>
                <a:lnTo>
                  <a:pt x="3491539" y="4163492"/>
                </a:lnTo>
                <a:lnTo>
                  <a:pt x="3496750" y="4293793"/>
                </a:lnTo>
                <a:lnTo>
                  <a:pt x="3501456" y="4421352"/>
                </a:lnTo>
                <a:lnTo>
                  <a:pt x="3514736" y="4670298"/>
                </a:lnTo>
                <a:lnTo>
                  <a:pt x="3528855" y="4908956"/>
                </a:lnTo>
                <a:lnTo>
                  <a:pt x="3543647" y="5138013"/>
                </a:lnTo>
                <a:lnTo>
                  <a:pt x="3559952" y="5354726"/>
                </a:lnTo>
                <a:lnTo>
                  <a:pt x="3576929" y="5561838"/>
                </a:lnTo>
                <a:lnTo>
                  <a:pt x="3595250" y="5753862"/>
                </a:lnTo>
                <a:lnTo>
                  <a:pt x="3613236" y="5934227"/>
                </a:lnTo>
                <a:lnTo>
                  <a:pt x="3631221" y="6100191"/>
                </a:lnTo>
                <a:lnTo>
                  <a:pt x="3648198" y="6252438"/>
                </a:lnTo>
                <a:lnTo>
                  <a:pt x="3664335" y="6387541"/>
                </a:lnTo>
                <a:lnTo>
                  <a:pt x="3679631" y="6509613"/>
                </a:lnTo>
                <a:lnTo>
                  <a:pt x="3692406" y="6612483"/>
                </a:lnTo>
                <a:lnTo>
                  <a:pt x="3704508" y="6698894"/>
                </a:lnTo>
                <a:lnTo>
                  <a:pt x="3721822" y="6817538"/>
                </a:lnTo>
                <a:lnTo>
                  <a:pt x="3727705" y="6858000"/>
                </a:lnTo>
                <a:lnTo>
                  <a:pt x="2822351" y="6858000"/>
                </a:lnTo>
                <a:lnTo>
                  <a:pt x="2822351" y="6858001"/>
                </a:lnTo>
                <a:lnTo>
                  <a:pt x="0" y="6858001"/>
                </a:lnTo>
                <a:lnTo>
                  <a:pt x="0" y="1"/>
                </a:lnTo>
                <a:lnTo>
                  <a:pt x="238299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CD840-6274-45AA-802A-B225FB733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50" y="1971472"/>
            <a:ext cx="2629267" cy="1457528"/>
          </a:xfrm>
          <a:prstGeom prst="rect">
            <a:avLst/>
          </a:prstGeom>
        </p:spPr>
      </p:pic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A73F1E30-3493-4C48-824F-443A70473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3492"/>
            <a:ext cx="4827238" cy="29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D6CE-766E-4943-952B-04948ABB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Evolution: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B554-7356-4C6A-8E12-6711FBD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DF8CF-8921-4116-BA0B-6583667B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1" y="2222363"/>
            <a:ext cx="10592178" cy="36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875B-0185-45B7-B499-133DE3B2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Worldwide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8E69-3C6C-4272-8A15-E69C2B13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B6FE1-E5C7-4F4B-A062-3B542BE2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9" y="2418815"/>
            <a:ext cx="1116485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1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07D3-6935-4E1F-97BC-082B37BC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1775-6131-4E8B-AAB0-0ED91FC0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66" y="1658635"/>
            <a:ext cx="10301681" cy="4746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Using the CSV file that we found on Kaggle, we were able to directly pull that file into </a:t>
            </a:r>
            <a:r>
              <a:rPr lang="en-US" dirty="0" err="1"/>
              <a:t>Jupyter</a:t>
            </a:r>
            <a:r>
              <a:rPr lang="en-US" dirty="0"/>
              <a:t> Notebook to transform.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the reelgood.com website we decided on a web-scraping loop, we had the machine click through pages on the website to extract the data that we needed.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Extracted HTML code from </a:t>
            </a:r>
            <a:r>
              <a:rPr lang="en-US" dirty="0">
                <a:hlinkClick r:id="rId2"/>
              </a:rPr>
              <a:t>www.businesssofapps.com/data/Netflix/statisics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Was able to obtain statistical information on all of the different streaming services.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7A5246-2DBA-4F97-A3CC-C9AEAEE5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53081"/>
              </p:ext>
            </p:extLst>
          </p:nvPr>
        </p:nvGraphicFramePr>
        <p:xfrm>
          <a:off x="6415769" y="380037"/>
          <a:ext cx="353829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45">
                  <a:extLst>
                    <a:ext uri="{9D8B030D-6E8A-4147-A177-3AD203B41FA5}">
                      <a16:colId xmlns:a16="http://schemas.microsoft.com/office/drawing/2014/main" val="751486078"/>
                    </a:ext>
                  </a:extLst>
                </a:gridCol>
                <a:gridCol w="1769145">
                  <a:extLst>
                    <a:ext uri="{9D8B030D-6E8A-4147-A177-3AD203B41FA5}">
                      <a16:colId xmlns:a16="http://schemas.microsoft.com/office/drawing/2014/main" val="2647142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IMDB-CSV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3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8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HBOMax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Prime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6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20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A92-81F9-4ABE-88ED-501DAE95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CD5A-C5BF-4654-9BEC-6F0BC175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CSV:</a:t>
            </a:r>
          </a:p>
          <a:p>
            <a:pPr lvl="1"/>
            <a:r>
              <a:rPr lang="en-US" dirty="0"/>
              <a:t>Removed duplicated data.</a:t>
            </a:r>
          </a:p>
          <a:p>
            <a:pPr lvl="1"/>
            <a:r>
              <a:rPr lang="en-US" dirty="0"/>
              <a:t>Dropped unnecessary rows</a:t>
            </a:r>
          </a:p>
          <a:p>
            <a:pPr lvl="1"/>
            <a:r>
              <a:rPr lang="en-US" dirty="0"/>
              <a:t>Renamed headers</a:t>
            </a:r>
          </a:p>
          <a:p>
            <a:r>
              <a:rPr lang="en-US" dirty="0"/>
              <a:t>Netflix, </a:t>
            </a:r>
            <a:r>
              <a:rPr lang="en-US" dirty="0" err="1"/>
              <a:t>HBOMax</a:t>
            </a:r>
            <a:r>
              <a:rPr lang="en-US" dirty="0"/>
              <a:t> and Prime:</a:t>
            </a:r>
          </a:p>
          <a:p>
            <a:pPr lvl="1"/>
            <a:r>
              <a:rPr lang="en-US" dirty="0"/>
              <a:t>Removed duplicated data.</a:t>
            </a:r>
          </a:p>
          <a:p>
            <a:pPr lvl="1"/>
            <a:r>
              <a:rPr lang="en-US" dirty="0"/>
              <a:t>Dropped unnecessary rows.</a:t>
            </a:r>
          </a:p>
          <a:p>
            <a:pPr lvl="1"/>
            <a:r>
              <a:rPr lang="en-US" dirty="0"/>
              <a:t>Renamed headers</a:t>
            </a:r>
          </a:p>
          <a:p>
            <a:r>
              <a:rPr lang="en-US" dirty="0"/>
              <a:t>With all the clean data, we joined the IMDB csv with each of the streaming services to see which movies were in both.</a:t>
            </a:r>
          </a:p>
        </p:txBody>
      </p:sp>
      <p:pic>
        <p:nvPicPr>
          <p:cNvPr id="3076" name="Picture 4" descr="Python web scraping with BeautifulSoup">
            <a:extLst>
              <a:ext uri="{FF2B5EF4-FFF2-40B4-BE49-F238E27FC236}">
                <a16:creationId xmlns:a16="http://schemas.microsoft.com/office/drawing/2014/main" id="{05426FE8-8D5D-4D5D-8199-AB065FD0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28" y="609601"/>
            <a:ext cx="3405312" cy="17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9FE00-61F7-47A2-8079-04FAF4D37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13" y="3001705"/>
            <a:ext cx="39528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3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856A-2A76-43E5-A78E-A07E8FCE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0930-5008-4BFB-96C4-8475E26C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</a:t>
            </a:r>
            <a:r>
              <a:rPr lang="en-US" dirty="0" err="1"/>
              <a:t>PgAdmin</a:t>
            </a:r>
            <a:r>
              <a:rPr lang="en-US" dirty="0"/>
              <a:t> to create our database.  We created a table for each of the data categories we had [Netflix, </a:t>
            </a:r>
            <a:r>
              <a:rPr lang="en-US" dirty="0" err="1"/>
              <a:t>HBOMax</a:t>
            </a:r>
            <a:r>
              <a:rPr lang="en-US" dirty="0"/>
              <a:t>, Prime and IMDB].</a:t>
            </a:r>
          </a:p>
          <a:p>
            <a:r>
              <a:rPr lang="en-US" dirty="0"/>
              <a:t>We then linked the database tables to our data in </a:t>
            </a:r>
            <a:r>
              <a:rPr lang="en-US" dirty="0" err="1"/>
              <a:t>Jupyter</a:t>
            </a:r>
            <a:r>
              <a:rPr lang="en-US" dirty="0"/>
              <a:t> Notebook using </a:t>
            </a:r>
            <a:r>
              <a:rPr lang="en-US" dirty="0" err="1"/>
              <a:t>sqlalchemy</a:t>
            </a:r>
            <a:r>
              <a:rPr lang="en-US" dirty="0"/>
              <a:t>.</a:t>
            </a:r>
          </a:p>
        </p:txBody>
      </p:sp>
      <p:pic>
        <p:nvPicPr>
          <p:cNvPr id="4" name="Picture 6" descr="The Best Way to Learn SQL - Learn to code in 30 Days">
            <a:extLst>
              <a:ext uri="{FF2B5EF4-FFF2-40B4-BE49-F238E27FC236}">
                <a16:creationId xmlns:a16="http://schemas.microsoft.com/office/drawing/2014/main" id="{D4C01EF6-6313-4FA6-9545-5595906A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02" y="254489"/>
            <a:ext cx="3045255" cy="1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90EFA-E258-44BD-BAF9-7200FD0BA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11" y="4604537"/>
            <a:ext cx="965017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1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367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Which is the best?</vt:lpstr>
      <vt:lpstr>Introduction:</vt:lpstr>
      <vt:lpstr>Getting the data:</vt:lpstr>
      <vt:lpstr>Breakdown of the subscribers:</vt:lpstr>
      <vt:lpstr>Netflix Evolution:</vt:lpstr>
      <vt:lpstr>Netflix Worldwide</vt:lpstr>
      <vt:lpstr>Extract</vt:lpstr>
      <vt:lpstr>Transform</vt:lpstr>
      <vt:lpstr>Load</vt:lpstr>
      <vt:lpstr>Who has the most top movies? </vt:lpstr>
      <vt:lpstr>Conclusion: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is the best?</dc:title>
  <dc:creator>JAIME GREEN</dc:creator>
  <cp:lastModifiedBy>JAIME GREEN</cp:lastModifiedBy>
  <cp:revision>23</cp:revision>
  <dcterms:created xsi:type="dcterms:W3CDTF">2021-03-20T17:13:00Z</dcterms:created>
  <dcterms:modified xsi:type="dcterms:W3CDTF">2021-03-22T01:59:25Z</dcterms:modified>
</cp:coreProperties>
</file>