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04" r:id="rId2"/>
    <p:sldId id="305" r:id="rId3"/>
    <p:sldId id="306" r:id="rId4"/>
    <p:sldId id="310" r:id="rId5"/>
    <p:sldId id="256" r:id="rId6"/>
    <p:sldId id="257" r:id="rId7"/>
    <p:sldId id="313" r:id="rId8"/>
    <p:sldId id="262" r:id="rId9"/>
    <p:sldId id="307" r:id="rId10"/>
    <p:sldId id="317" r:id="rId11"/>
    <p:sldId id="312" r:id="rId12"/>
    <p:sldId id="308" r:id="rId13"/>
    <p:sldId id="264" r:id="rId14"/>
    <p:sldId id="265" r:id="rId15"/>
    <p:sldId id="258" r:id="rId16"/>
    <p:sldId id="260" r:id="rId17"/>
    <p:sldId id="309" r:id="rId18"/>
    <p:sldId id="314" r:id="rId19"/>
    <p:sldId id="261" r:id="rId20"/>
    <p:sldId id="266" r:id="rId21"/>
    <p:sldId id="297" r:id="rId22"/>
    <p:sldId id="315" r:id="rId23"/>
    <p:sldId id="267" r:id="rId24"/>
    <p:sldId id="268" r:id="rId25"/>
    <p:sldId id="269" r:id="rId26"/>
    <p:sldId id="270" r:id="rId27"/>
    <p:sldId id="316" r:id="rId28"/>
    <p:sldId id="271" r:id="rId29"/>
    <p:sldId id="273" r:id="rId30"/>
    <p:sldId id="295" r:id="rId31"/>
    <p:sldId id="294" r:id="rId32"/>
    <p:sldId id="300" r:id="rId33"/>
    <p:sldId id="301" r:id="rId34"/>
    <p:sldId id="302" r:id="rId35"/>
    <p:sldId id="274" r:id="rId36"/>
    <p:sldId id="285" r:id="rId37"/>
    <p:sldId id="275" r:id="rId38"/>
    <p:sldId id="286" r:id="rId39"/>
    <p:sldId id="276" r:id="rId40"/>
    <p:sldId id="287" r:id="rId41"/>
    <p:sldId id="277" r:id="rId42"/>
    <p:sldId id="288" r:id="rId43"/>
    <p:sldId id="278" r:id="rId44"/>
    <p:sldId id="289" r:id="rId45"/>
    <p:sldId id="279" r:id="rId46"/>
    <p:sldId id="290" r:id="rId47"/>
    <p:sldId id="280" r:id="rId48"/>
    <p:sldId id="291" r:id="rId49"/>
    <p:sldId id="281" r:id="rId50"/>
    <p:sldId id="292" r:id="rId51"/>
    <p:sldId id="282" r:id="rId52"/>
    <p:sldId id="283" r:id="rId53"/>
    <p:sldId id="284" r:id="rId54"/>
    <p:sldId id="293" r:id="rId55"/>
    <p:sldId id="322" r:id="rId56"/>
    <p:sldId id="323" r:id="rId57"/>
    <p:sldId id="324" r:id="rId58"/>
    <p:sldId id="318" r:id="rId59"/>
    <p:sldId id="311" r:id="rId60"/>
    <p:sldId id="319" r:id="rId61"/>
    <p:sldId id="320" r:id="rId62"/>
    <p:sldId id="321" r:id="rId63"/>
    <p:sldId id="29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61" autoAdjust="0"/>
  </p:normalViewPr>
  <p:slideViewPr>
    <p:cSldViewPr>
      <p:cViewPr varScale="1">
        <p:scale>
          <a:sx n="68" d="100"/>
          <a:sy n="68" d="100"/>
        </p:scale>
        <p:origin x="-95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04A39-1557-4E6E-84CD-682DA3CA00B4}" type="datetimeFigureOut">
              <a:rPr lang="en-US" smtClean="0"/>
              <a:t>6/1/2015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EAA073-A5A1-488D-BF9F-079A4318460E}" type="slidenum">
              <a:rPr lang="en-US" smtClean="0"/>
              <a:t>‹#›</a:t>
            </a:fld>
            <a:endParaRPr lang="en-US" dirty="0"/>
          </a:p>
        </p:txBody>
      </p:sp>
    </p:spTree>
    <p:extLst>
      <p:ext uri="{BB962C8B-B14F-4D97-AF65-F5344CB8AC3E}">
        <p14:creationId xmlns:p14="http://schemas.microsoft.com/office/powerpoint/2010/main" val="3043067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a:t>
            </a:fld>
            <a:endParaRPr lang="en-US" dirty="0"/>
          </a:p>
        </p:txBody>
      </p:sp>
    </p:spTree>
    <p:extLst>
      <p:ext uri="{BB962C8B-B14F-4D97-AF65-F5344CB8AC3E}">
        <p14:creationId xmlns:p14="http://schemas.microsoft.com/office/powerpoint/2010/main" val="2638272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always have</a:t>
            </a:r>
            <a:r>
              <a:rPr lang="en-US" baseline="0" dirty="0" smtClean="0"/>
              <a:t> to either be in the same directory as your script, or provide a path to the script when running it.</a:t>
            </a:r>
          </a:p>
          <a:p>
            <a:endParaRPr lang="en-US" baseline="0" dirty="0" smtClean="0"/>
          </a:p>
          <a:p>
            <a:r>
              <a:rPr lang="en-US" baseline="0" dirty="0" smtClean="0"/>
              <a:t>An example of providing a path would be something like this:</a:t>
            </a:r>
          </a:p>
          <a:p>
            <a:r>
              <a:rPr lang="en-US" baseline="0" dirty="0" smtClean="0"/>
              <a:t>python ../../my_code/test1.py</a:t>
            </a:r>
          </a:p>
          <a:p>
            <a:endParaRPr lang="en-US" baseline="0" dirty="0" smtClean="0"/>
          </a:p>
          <a:p>
            <a:r>
              <a:rPr lang="en-US" baseline="0" dirty="0" smtClean="0"/>
              <a:t>This would of course change depending on which directory you’re in relative to the script.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16</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71450" indent="-171450">
              <a:buFont typeface="Arial" pitchFamily="34" charset="0"/>
              <a:buChar char="•"/>
            </a:pPr>
            <a:r>
              <a:rPr lang="en-US" dirty="0" smtClean="0"/>
              <a:t>The</a:t>
            </a:r>
            <a:r>
              <a:rPr lang="en-US" baseline="0" dirty="0" smtClean="0"/>
              <a:t> print command works somewhat differently than other commands we’ll be seeing in the future</a:t>
            </a:r>
          </a:p>
          <a:p>
            <a:pPr marL="171450" indent="-171450">
              <a:buFont typeface="Arial" pitchFamily="34" charset="0"/>
              <a:buChar char="•"/>
            </a:pPr>
            <a:r>
              <a:rPr lang="en-US" baseline="0" dirty="0" smtClean="0"/>
              <a:t>Most commands/functions are in the format </a:t>
            </a:r>
            <a:r>
              <a:rPr lang="en-US" i="1" baseline="0" dirty="0" smtClean="0">
                <a:latin typeface="Courier New" pitchFamily="49" charset="0"/>
                <a:cs typeface="Courier New" pitchFamily="49" charset="0"/>
              </a:rPr>
              <a:t>command(</a:t>
            </a:r>
            <a:r>
              <a:rPr lang="en-US" i="1" baseline="0" dirty="0" err="1" smtClean="0">
                <a:latin typeface="Courier New" pitchFamily="49" charset="0"/>
                <a:cs typeface="Courier New" pitchFamily="49" charset="0"/>
              </a:rPr>
              <a:t>arg</a:t>
            </a:r>
            <a:r>
              <a:rPr lang="en-US" i="1" baseline="0" dirty="0" smtClean="0">
                <a:latin typeface="Courier New" pitchFamily="49" charset="0"/>
                <a:cs typeface="Courier New" pitchFamily="49" charset="0"/>
              </a:rPr>
              <a:t>)</a:t>
            </a:r>
          </a:p>
          <a:p>
            <a:pPr marL="171450" indent="-171450">
              <a:buFont typeface="Arial" pitchFamily="34" charset="0"/>
              <a:buChar char="•"/>
            </a:pPr>
            <a:r>
              <a:rPr lang="en-US" dirty="0" smtClean="0"/>
              <a:t>In fact, the print command can be written</a:t>
            </a:r>
            <a:r>
              <a:rPr lang="en-US" baseline="0" dirty="0" smtClean="0"/>
              <a:t> this way too—try </a:t>
            </a:r>
            <a:r>
              <a:rPr lang="en-US" i="1" baseline="0" dirty="0" smtClean="0"/>
              <a:t>print(“Hello world”). </a:t>
            </a:r>
            <a:r>
              <a:rPr lang="en-US" i="0" baseline="0" dirty="0" smtClean="0"/>
              <a:t>(This is optional for print, but not for other commands)</a:t>
            </a:r>
            <a:endParaRPr lang="en-US" i="1"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19</a:t>
            </a:fld>
            <a:endParaRPr lang="en-US"/>
          </a:p>
        </p:txBody>
      </p:sp>
    </p:spTree>
    <p:extLst>
      <p:ext uri="{BB962C8B-B14F-4D97-AF65-F5344CB8AC3E}">
        <p14:creationId xmlns:p14="http://schemas.microsoft.com/office/powerpoint/2010/main" val="178978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a:t>
            </a:r>
            <a:r>
              <a:rPr lang="en-US" baseline="0" dirty="0" smtClean="0"/>
              <a:t> self: </a:t>
            </a:r>
            <a:r>
              <a:rPr lang="en-US" dirty="0" smtClean="0"/>
              <a:t>Do this on screen so everyone can see results)</a:t>
            </a:r>
          </a:p>
          <a:p>
            <a:endParaRPr lang="en-US" dirty="0" smtClean="0"/>
          </a:p>
          <a:p>
            <a:r>
              <a:rPr lang="en-US" dirty="0" smtClean="0"/>
              <a:t>Things </a:t>
            </a:r>
            <a:r>
              <a:rPr lang="en-US" dirty="0" smtClean="0"/>
              <a:t>to note:</a:t>
            </a:r>
          </a:p>
          <a:p>
            <a:pPr marL="171450" indent="-171450">
              <a:buFont typeface="Arial" pitchFamily="34" charset="0"/>
              <a:buChar char="•"/>
            </a:pPr>
            <a:r>
              <a:rPr lang="en-US" dirty="0" smtClean="0"/>
              <a:t>Yes, you can do math this way, and it works pretty much</a:t>
            </a:r>
            <a:r>
              <a:rPr lang="en-US" baseline="0" dirty="0" smtClean="0"/>
              <a:t> the way you’d expect</a:t>
            </a:r>
            <a:endParaRPr lang="en-US" dirty="0" smtClean="0"/>
          </a:p>
          <a:p>
            <a:pPr marL="171450" indent="-171450">
              <a:buFont typeface="Arial" pitchFamily="34" charset="0"/>
              <a:buChar char="•"/>
            </a:pPr>
            <a:r>
              <a:rPr lang="en-US" dirty="0" smtClean="0"/>
              <a:t>Numbers do</a:t>
            </a:r>
            <a:r>
              <a:rPr lang="en-US" baseline="0" dirty="0" smtClean="0"/>
              <a:t> not require quotes around them. If you do add quotes, the numbers will be treated as </a:t>
            </a:r>
            <a:r>
              <a:rPr lang="en-US" i="1" baseline="0" dirty="0" smtClean="0"/>
              <a:t>strings</a:t>
            </a:r>
            <a:r>
              <a:rPr lang="en-US" baseline="0" dirty="0" smtClean="0"/>
              <a:t> rather than numbers.</a:t>
            </a:r>
            <a:endParaRPr lang="en-US" dirty="0" smtClean="0"/>
          </a:p>
          <a:p>
            <a:pPr marL="171450" indent="-171450">
              <a:buFont typeface="Arial" pitchFamily="34" charset="0"/>
              <a:buChar char="•"/>
            </a:pPr>
            <a:r>
              <a:rPr lang="en-US" dirty="0" smtClean="0"/>
              <a:t>A comma</a:t>
            </a:r>
            <a:r>
              <a:rPr lang="en-US" baseline="0" dirty="0" smtClean="0"/>
              <a:t> can be used to print multiple things at once. In particular, this is necessary for when you would like to print a mix of strings and numbers (e.g. the last example)</a:t>
            </a:r>
            <a:endParaRPr lang="en-US" dirty="0" smtClean="0"/>
          </a:p>
          <a:p>
            <a:pPr marL="171450" indent="-171450">
              <a:buFont typeface="Arial" pitchFamily="34" charset="0"/>
              <a:buChar char="•"/>
            </a:pPr>
            <a:r>
              <a:rPr lang="en-US" dirty="0" smtClean="0"/>
              <a:t>Note</a:t>
            </a:r>
            <a:r>
              <a:rPr lang="en-US" baseline="0" dirty="0" smtClean="0"/>
              <a:t> that using a comma in a print statement automatically adds a space in the printed output in place of the comma</a:t>
            </a:r>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20</a:t>
            </a:fld>
            <a:endParaRPr lang="en-US" dirty="0"/>
          </a:p>
        </p:txBody>
      </p:sp>
    </p:spTree>
    <p:extLst>
      <p:ext uri="{BB962C8B-B14F-4D97-AF65-F5344CB8AC3E}">
        <p14:creationId xmlns:p14="http://schemas.microsoft.com/office/powerpoint/2010/main" val="2439205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a:t>
            </a:r>
            <a:r>
              <a:rPr lang="en-US" baseline="0" dirty="0" smtClean="0"/>
              <a:t> worry about trying to remember all this right now, just know that these sorts of things are possible and refer back to this slide when you need it.</a:t>
            </a:r>
          </a:p>
          <a:p>
            <a:endParaRPr lang="en-US" baseline="0" dirty="0" smtClean="0"/>
          </a:p>
          <a:p>
            <a:r>
              <a:rPr lang="en-US" baseline="0" dirty="0" smtClean="0"/>
              <a:t>More on valid math operations later in this lecture.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21</a:t>
            </a:fld>
            <a:endParaRPr lang="en-US" dirty="0"/>
          </a:p>
        </p:txBody>
      </p:sp>
    </p:spTree>
    <p:extLst>
      <p:ext uri="{BB962C8B-B14F-4D97-AF65-F5344CB8AC3E}">
        <p14:creationId xmlns:p14="http://schemas.microsoft.com/office/powerpoint/2010/main" val="4001592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23</a:t>
            </a:fld>
            <a:endParaRPr lang="en-US" dirty="0"/>
          </a:p>
        </p:txBody>
      </p:sp>
    </p:spTree>
    <p:extLst>
      <p:ext uri="{BB962C8B-B14F-4D97-AF65-F5344CB8AC3E}">
        <p14:creationId xmlns:p14="http://schemas.microsoft.com/office/powerpoint/2010/main" val="26359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24</a:t>
            </a:fld>
            <a:endParaRPr lang="en-US" dirty="0"/>
          </a:p>
        </p:txBody>
      </p:sp>
    </p:spTree>
    <p:extLst>
      <p:ext uri="{BB962C8B-B14F-4D97-AF65-F5344CB8AC3E}">
        <p14:creationId xmlns:p14="http://schemas.microsoft.com/office/powerpoint/2010/main" val="2065860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Don't expect to find someone with exactly the same problem as you when you do a search. Just skim the answers for general hints of the type of problems that give this error, and see if they apply to you.</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Sometimes just searching the name of the</a:t>
            </a:r>
            <a:r>
              <a:rPr lang="en-US" baseline="0" dirty="0" smtClean="0"/>
              <a:t> error, in this case “</a:t>
            </a:r>
            <a:r>
              <a:rPr lang="en-US" baseline="0" dirty="0" err="1" smtClean="0"/>
              <a:t>NameError</a:t>
            </a:r>
            <a:r>
              <a:rPr lang="en-US" baseline="0" dirty="0" smtClean="0"/>
              <a:t>”, will give better results. You can try searching “python </a:t>
            </a:r>
            <a:r>
              <a:rPr lang="en-US" baseline="0" dirty="0" err="1" smtClean="0"/>
              <a:t>NameError</a:t>
            </a:r>
            <a:r>
              <a:rPr lang="en-US" baseline="0" dirty="0" smtClean="0"/>
              <a:t>” to make sure your results are specific to python</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Not all error messages will look exactly like this, but most should have some useful info you can use.</a:t>
            </a:r>
          </a:p>
        </p:txBody>
      </p:sp>
      <p:sp>
        <p:nvSpPr>
          <p:cNvPr id="4" name="Slide Number Placeholder 3"/>
          <p:cNvSpPr>
            <a:spLocks noGrp="1"/>
          </p:cNvSpPr>
          <p:nvPr>
            <p:ph type="sldNum" sz="quarter" idx="10"/>
          </p:nvPr>
        </p:nvSpPr>
        <p:spPr/>
        <p:txBody>
          <a:bodyPr/>
          <a:lstStyle/>
          <a:p>
            <a:fld id="{E1EAA073-A5A1-488D-BF9F-079A4318460E}" type="slidenum">
              <a:rPr lang="en-US" smtClean="0"/>
              <a:t>25</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26</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28</a:t>
            </a:fld>
            <a:endParaRPr lang="en-US" dirty="0"/>
          </a:p>
        </p:txBody>
      </p:sp>
    </p:spTree>
    <p:extLst>
      <p:ext uri="{BB962C8B-B14F-4D97-AF65-F5344CB8AC3E}">
        <p14:creationId xmlns:p14="http://schemas.microsoft.com/office/powerpoint/2010/main" val="2695183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29</a:t>
            </a:fld>
            <a:endParaRPr lang="en-US" dirty="0"/>
          </a:p>
        </p:txBody>
      </p:sp>
    </p:spTree>
    <p:extLst>
      <p:ext uri="{BB962C8B-B14F-4D97-AF65-F5344CB8AC3E}">
        <p14:creationId xmlns:p14="http://schemas.microsoft.com/office/powerpoint/2010/main" val="415503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If</a:t>
            </a:r>
            <a:r>
              <a:rPr lang="en-US" baseline="0" dirty="0" smtClean="0"/>
              <a:t> you try to copy and paste code from this </a:t>
            </a:r>
            <a:r>
              <a:rPr lang="en-US" baseline="0" dirty="0" err="1" smtClean="0"/>
              <a:t>powerpoint</a:t>
            </a:r>
            <a:r>
              <a:rPr lang="en-US" baseline="0" dirty="0" smtClean="0"/>
              <a:t>, be aware that any code containing curly quotes (“” ‘’) will cause errors. You need to change them to regular straight quotes first (just retype them in your text editor or interpreter and they will be corrected).</a:t>
            </a:r>
          </a:p>
          <a:p>
            <a:endParaRPr lang="en-US" baseline="0" dirty="0" smtClean="0"/>
          </a:p>
          <a:p>
            <a:r>
              <a:rPr lang="en-US" baseline="0" dirty="0" smtClean="0"/>
              <a:t>“comments” “reserved words” and “built-in functions” will be explained later</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a:t>
            </a:fld>
            <a:endParaRPr lang="en-US" dirty="0"/>
          </a:p>
        </p:txBody>
      </p:sp>
    </p:spTree>
    <p:extLst>
      <p:ext uri="{BB962C8B-B14F-4D97-AF65-F5344CB8AC3E}">
        <p14:creationId xmlns:p14="http://schemas.microsoft.com/office/powerpoint/2010/main" val="2082429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30</a:t>
            </a:fld>
            <a:endParaRPr lang="en-US" dirty="0"/>
          </a:p>
        </p:txBody>
      </p:sp>
    </p:spTree>
    <p:extLst>
      <p:ext uri="{BB962C8B-B14F-4D97-AF65-F5344CB8AC3E}">
        <p14:creationId xmlns:p14="http://schemas.microsoft.com/office/powerpoint/2010/main" val="1773117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71450" indent="-171450">
              <a:buFont typeface="Arial" pitchFamily="34" charset="0"/>
              <a:buChar char="•"/>
            </a:pPr>
            <a:r>
              <a:rPr lang="en-US" dirty="0" smtClean="0"/>
              <a:t>Although</a:t>
            </a:r>
            <a:r>
              <a:rPr lang="en-US" baseline="0" dirty="0" smtClean="0"/>
              <a:t> the equals sign is used here, don’t think of this as an equation. A single equals sign in Python means that we are </a:t>
            </a:r>
            <a:r>
              <a:rPr lang="en-US" i="1" baseline="0" dirty="0" smtClean="0"/>
              <a:t>assigning</a:t>
            </a:r>
            <a:r>
              <a:rPr lang="en-US" baseline="0" dirty="0" smtClean="0"/>
              <a:t> the value on the right side to the variable on the right side. </a:t>
            </a:r>
          </a:p>
          <a:p>
            <a:pPr marL="171450" indent="-171450">
              <a:buFont typeface="Arial" pitchFamily="34" charset="0"/>
              <a:buChar char="•"/>
            </a:pPr>
            <a:r>
              <a:rPr lang="en-US" baseline="0" dirty="0" smtClean="0"/>
              <a:t>The values of a variable can be overwritten by simply assigning something new to it. For example, if in this example </a:t>
            </a:r>
            <a:r>
              <a:rPr lang="en-US" baseline="0" dirty="0" err="1" smtClean="0"/>
              <a:t>geneID</a:t>
            </a:r>
            <a:r>
              <a:rPr lang="en-US" baseline="0" dirty="0" smtClean="0"/>
              <a:t> already had a value, we would have overwritten it here by saying </a:t>
            </a:r>
            <a:r>
              <a:rPr lang="en-US" baseline="0" dirty="0" err="1" smtClean="0"/>
              <a:t>geneID</a:t>
            </a:r>
            <a:r>
              <a:rPr lang="en-US" baseline="0" dirty="0" smtClean="0"/>
              <a:t> = “uc007ndd.1”</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31</a:t>
            </a:fld>
            <a:endParaRPr lang="en-US" dirty="0"/>
          </a:p>
        </p:txBody>
      </p:sp>
    </p:spTree>
    <p:extLst>
      <p:ext uri="{BB962C8B-B14F-4D97-AF65-F5344CB8AC3E}">
        <p14:creationId xmlns:p14="http://schemas.microsoft.com/office/powerpoint/2010/main" val="1572284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Side notes:</a:t>
            </a:r>
          </a:p>
          <a:p>
            <a:pPr marL="171450" indent="-171450">
              <a:buFont typeface="Arial" pitchFamily="34" charset="0"/>
              <a:buChar char="•"/>
            </a:pPr>
            <a:r>
              <a:rPr lang="en-US" dirty="0" smtClean="0"/>
              <a:t>if it’s not clear, “camel case” means leaving the first word lower case and all following words</a:t>
            </a:r>
            <a:r>
              <a:rPr lang="en-US" baseline="0" dirty="0" smtClean="0"/>
              <a:t> upper case to make it easier to read. </a:t>
            </a:r>
            <a:r>
              <a:rPr lang="en-US" baseline="0" dirty="0" err="1" smtClean="0"/>
              <a:t>justLikeThis</a:t>
            </a:r>
            <a:r>
              <a:rPr lang="en-US" baseline="0" dirty="0" smtClean="0"/>
              <a:t>. </a:t>
            </a:r>
          </a:p>
          <a:p>
            <a:pPr marL="171450" indent="-171450">
              <a:buFont typeface="Arial" pitchFamily="34" charset="0"/>
              <a:buChar char="•"/>
            </a:pPr>
            <a:r>
              <a:rPr lang="en-US" baseline="0" dirty="0" smtClean="0"/>
              <a:t>Is it ok to capitalize the first letter of you variable names? Yes, but it’s almost never done, because in some language capitalized words are used for a different naming purpose (naming classes, to be specific).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32</a:t>
            </a:fld>
            <a:endParaRPr lang="en-US" dirty="0"/>
          </a:p>
        </p:txBody>
      </p:sp>
    </p:spTree>
    <p:extLst>
      <p:ext uri="{BB962C8B-B14F-4D97-AF65-F5344CB8AC3E}">
        <p14:creationId xmlns:p14="http://schemas.microsoft.com/office/powerpoint/2010/main" val="1006151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33</a:t>
            </a:fld>
            <a:endParaRPr lang="en-US" dirty="0"/>
          </a:p>
        </p:txBody>
      </p:sp>
    </p:spTree>
    <p:extLst>
      <p:ext uri="{BB962C8B-B14F-4D97-AF65-F5344CB8AC3E}">
        <p14:creationId xmlns:p14="http://schemas.microsoft.com/office/powerpoint/2010/main" val="2428589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proper syntax highlighting in your text editor, it should be obvious when you accidentally use a reserved word because it will be a different color than all your other variables!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34</a:t>
            </a:fld>
            <a:endParaRPr lang="en-US" dirty="0"/>
          </a:p>
        </p:txBody>
      </p:sp>
    </p:spTree>
    <p:extLst>
      <p:ext uri="{BB962C8B-B14F-4D97-AF65-F5344CB8AC3E}">
        <p14:creationId xmlns:p14="http://schemas.microsoft.com/office/powerpoint/2010/main" val="2292642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a:t>
            </a:r>
            <a:r>
              <a:rPr lang="en-US" baseline="0" dirty="0" smtClean="0"/>
              <a:t> there be quotes around it?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35</a:t>
            </a:fld>
            <a:endParaRPr lang="en-US" dirty="0"/>
          </a:p>
        </p:txBody>
      </p:sp>
    </p:spTree>
    <p:extLst>
      <p:ext uri="{BB962C8B-B14F-4D97-AF65-F5344CB8AC3E}">
        <p14:creationId xmlns:p14="http://schemas.microsoft.com/office/powerpoint/2010/main" val="1129275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36</a:t>
            </a:fld>
            <a:endParaRPr lang="en-US" dirty="0"/>
          </a:p>
        </p:txBody>
      </p:sp>
    </p:spTree>
    <p:extLst>
      <p:ext uri="{BB962C8B-B14F-4D97-AF65-F5344CB8AC3E}">
        <p14:creationId xmlns:p14="http://schemas.microsoft.com/office/powerpoint/2010/main" val="1578559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37</a:t>
            </a:fld>
            <a:endParaRPr lang="en-US" dirty="0"/>
          </a:p>
        </p:txBody>
      </p:sp>
    </p:spTree>
    <p:extLst>
      <p:ext uri="{BB962C8B-B14F-4D97-AF65-F5344CB8AC3E}">
        <p14:creationId xmlns:p14="http://schemas.microsoft.com/office/powerpoint/2010/main" val="64558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add two variables together if they both contain numbers.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38</a:t>
            </a:fld>
            <a:endParaRPr lang="en-US" dirty="0"/>
          </a:p>
        </p:txBody>
      </p:sp>
    </p:spTree>
    <p:extLst>
      <p:ext uri="{BB962C8B-B14F-4D97-AF65-F5344CB8AC3E}">
        <p14:creationId xmlns:p14="http://schemas.microsoft.com/office/powerpoint/2010/main" val="3412189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39</a:t>
            </a:fld>
            <a:endParaRPr lang="en-US" dirty="0"/>
          </a:p>
        </p:txBody>
      </p:sp>
    </p:spTree>
    <p:extLst>
      <p:ext uri="{BB962C8B-B14F-4D97-AF65-F5344CB8AC3E}">
        <p14:creationId xmlns:p14="http://schemas.microsoft.com/office/powerpoint/2010/main" val="50772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addition</a:t>
            </a:r>
            <a:r>
              <a:rPr lang="en-US" baseline="0" dirty="0" smtClean="0"/>
              <a:t> is done before printing.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40</a:t>
            </a:fld>
            <a:endParaRPr lang="en-US" dirty="0"/>
          </a:p>
        </p:txBody>
      </p:sp>
    </p:spTree>
    <p:extLst>
      <p:ext uri="{BB962C8B-B14F-4D97-AF65-F5344CB8AC3E}">
        <p14:creationId xmlns:p14="http://schemas.microsoft.com/office/powerpoint/2010/main" val="3671767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41</a:t>
            </a:fld>
            <a:endParaRPr lang="en-US" dirty="0"/>
          </a:p>
        </p:txBody>
      </p:sp>
    </p:spTree>
    <p:extLst>
      <p:ext uri="{BB962C8B-B14F-4D97-AF65-F5344CB8AC3E}">
        <p14:creationId xmlns:p14="http://schemas.microsoft.com/office/powerpoint/2010/main" val="913204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comma</a:t>
            </a:r>
            <a:r>
              <a:rPr lang="en-US" baseline="0" dirty="0" smtClean="0"/>
              <a:t> is not the same as the +. The comma is basically for separating multiple types of things we would like to print.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42</a:t>
            </a:fld>
            <a:endParaRPr lang="en-US" dirty="0"/>
          </a:p>
        </p:txBody>
      </p:sp>
    </p:spTree>
    <p:extLst>
      <p:ext uri="{BB962C8B-B14F-4D97-AF65-F5344CB8AC3E}">
        <p14:creationId xmlns:p14="http://schemas.microsoft.com/office/powerpoint/2010/main" val="3343799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43</a:t>
            </a:fld>
            <a:endParaRPr lang="en-US" dirty="0"/>
          </a:p>
        </p:txBody>
      </p:sp>
    </p:spTree>
    <p:extLst>
      <p:ext uri="{BB962C8B-B14F-4D97-AF65-F5344CB8AC3E}">
        <p14:creationId xmlns:p14="http://schemas.microsoft.com/office/powerpoint/2010/main" val="2264968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allows us to insert the value of a variable into our print statement.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44</a:t>
            </a:fld>
            <a:endParaRPr lang="en-US" dirty="0"/>
          </a:p>
        </p:txBody>
      </p:sp>
    </p:spTree>
    <p:extLst>
      <p:ext uri="{BB962C8B-B14F-4D97-AF65-F5344CB8AC3E}">
        <p14:creationId xmlns:p14="http://schemas.microsoft.com/office/powerpoint/2010/main" val="2146617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45</a:t>
            </a:fld>
            <a:endParaRPr lang="en-US" dirty="0"/>
          </a:p>
        </p:txBody>
      </p:sp>
    </p:spTree>
    <p:extLst>
      <p:ext uri="{BB962C8B-B14F-4D97-AF65-F5344CB8AC3E}">
        <p14:creationId xmlns:p14="http://schemas.microsoft.com/office/powerpoint/2010/main" val="955388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important</a:t>
            </a:r>
            <a:r>
              <a:rPr lang="en-US" baseline="0" dirty="0" smtClean="0"/>
              <a:t> one to understand. What we did here was overwrite the value of </a:t>
            </a:r>
            <a:r>
              <a:rPr lang="en-US" i="1" baseline="0" dirty="0" smtClean="0"/>
              <a:t>people</a:t>
            </a:r>
            <a:r>
              <a:rPr lang="en-US" baseline="0" dirty="0" smtClean="0"/>
              <a:t> with the value of </a:t>
            </a:r>
            <a:r>
              <a:rPr lang="en-US" i="1" baseline="0" dirty="0" smtClean="0"/>
              <a:t>people + 1</a:t>
            </a:r>
            <a:r>
              <a:rPr lang="en-US" baseline="0" dirty="0" smtClean="0"/>
              <a:t>. Since the right side of the </a:t>
            </a:r>
            <a:r>
              <a:rPr lang="en-US" i="1" baseline="0" dirty="0" smtClean="0"/>
              <a:t>=</a:t>
            </a:r>
            <a:r>
              <a:rPr lang="en-US" baseline="0" dirty="0" smtClean="0"/>
              <a:t> sign is evaluated first, the value of the right side is </a:t>
            </a:r>
            <a:r>
              <a:rPr lang="en-US" i="1" baseline="0" dirty="0" smtClean="0"/>
              <a:t>3 + 1</a:t>
            </a:r>
            <a:r>
              <a:rPr lang="en-US" baseline="0" dirty="0" smtClean="0"/>
              <a:t>, or </a:t>
            </a:r>
            <a:r>
              <a:rPr lang="en-US" i="1" baseline="0" dirty="0" smtClean="0"/>
              <a:t>4</a:t>
            </a:r>
            <a:r>
              <a:rPr lang="en-US" baseline="0" dirty="0" smtClean="0"/>
              <a:t>. This is then assigned to the variable on the left, which in this case overwrites the value of </a:t>
            </a:r>
            <a:r>
              <a:rPr lang="en-US" i="1" baseline="0" dirty="0" smtClean="0"/>
              <a:t>people</a:t>
            </a:r>
            <a:r>
              <a:rPr lang="en-US" baseline="0" dirty="0" smtClean="0"/>
              <a:t> with the number </a:t>
            </a:r>
            <a:r>
              <a:rPr lang="en-US" i="1" baseline="0" dirty="0" smtClean="0"/>
              <a:t>4</a:t>
            </a:r>
            <a:r>
              <a:rPr lang="en-US" i="0" baseline="0" dirty="0" smtClean="0"/>
              <a:t>.</a:t>
            </a:r>
          </a:p>
          <a:p>
            <a:r>
              <a:rPr lang="en-US" i="0" baseline="0" dirty="0" smtClean="0"/>
              <a:t>Later on, this is how we will create counters, i.e. variables that we increment by 1 whenever we do a certain task.</a:t>
            </a:r>
            <a:endParaRPr lang="en-US" i="1" dirty="0"/>
          </a:p>
        </p:txBody>
      </p:sp>
      <p:sp>
        <p:nvSpPr>
          <p:cNvPr id="4" name="Slide Number Placeholder 3"/>
          <p:cNvSpPr>
            <a:spLocks noGrp="1"/>
          </p:cNvSpPr>
          <p:nvPr>
            <p:ph type="sldNum" sz="quarter" idx="10"/>
          </p:nvPr>
        </p:nvSpPr>
        <p:spPr/>
        <p:txBody>
          <a:bodyPr/>
          <a:lstStyle/>
          <a:p>
            <a:fld id="{E1EAA073-A5A1-488D-BF9F-079A4318460E}" type="slidenum">
              <a:rPr lang="en-US" smtClean="0"/>
              <a:t>46</a:t>
            </a:fld>
            <a:endParaRPr lang="en-US" dirty="0"/>
          </a:p>
        </p:txBody>
      </p:sp>
    </p:spTree>
    <p:extLst>
      <p:ext uri="{BB962C8B-B14F-4D97-AF65-F5344CB8AC3E}">
        <p14:creationId xmlns:p14="http://schemas.microsoft.com/office/powerpoint/2010/main" val="2309392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47</a:t>
            </a:fld>
            <a:endParaRPr lang="en-US" dirty="0"/>
          </a:p>
        </p:txBody>
      </p:sp>
    </p:spTree>
    <p:extLst>
      <p:ext uri="{BB962C8B-B14F-4D97-AF65-F5344CB8AC3E}">
        <p14:creationId xmlns:p14="http://schemas.microsoft.com/office/powerpoint/2010/main" val="1792596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of overwriting</a:t>
            </a:r>
            <a:r>
              <a:rPr lang="en-US" baseline="0" dirty="0" smtClean="0"/>
              <a:t> a variable. Note that the value of animals is unchanged.</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48</a:t>
            </a:fld>
            <a:endParaRPr lang="en-US" dirty="0"/>
          </a:p>
        </p:txBody>
      </p:sp>
    </p:spTree>
    <p:extLst>
      <p:ext uri="{BB962C8B-B14F-4D97-AF65-F5344CB8AC3E}">
        <p14:creationId xmlns:p14="http://schemas.microsoft.com/office/powerpoint/2010/main" val="2670182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49</a:t>
            </a:fld>
            <a:endParaRPr lang="en-US" dirty="0"/>
          </a:p>
        </p:txBody>
      </p:sp>
    </p:spTree>
    <p:extLst>
      <p:ext uri="{BB962C8B-B14F-4D97-AF65-F5344CB8AC3E}">
        <p14:creationId xmlns:p14="http://schemas.microsoft.com/office/powerpoint/2010/main" val="71187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the notes panel </a:t>
            </a:r>
            <a:r>
              <a:rPr lang="en-US"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a:t>
            </a:fld>
            <a:endParaRPr lang="en-US" dirty="0"/>
          </a:p>
        </p:txBody>
      </p:sp>
    </p:spTree>
    <p:extLst>
      <p:ext uri="{BB962C8B-B14F-4D97-AF65-F5344CB8AC3E}">
        <p14:creationId xmlns:p14="http://schemas.microsoft.com/office/powerpoint/2010/main" val="198762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some math within the </a:t>
            </a:r>
            <a:r>
              <a:rPr lang="en-US" i="1" dirty="0" smtClean="0"/>
              <a:t>print</a:t>
            </a:r>
            <a:r>
              <a:rPr lang="en-US" dirty="0" smtClean="0"/>
              <a:t> statement.</a:t>
            </a:r>
          </a:p>
          <a:p>
            <a:endParaRPr lang="en-US" dirty="0" smtClean="0"/>
          </a:p>
          <a:p>
            <a:r>
              <a:rPr lang="en-US" dirty="0" smtClean="0"/>
              <a:t>If</a:t>
            </a:r>
            <a:r>
              <a:rPr lang="en-US" baseline="0" dirty="0" smtClean="0"/>
              <a:t> we now printed the value of </a:t>
            </a:r>
            <a:r>
              <a:rPr lang="en-US" i="1" baseline="0" dirty="0" smtClean="0"/>
              <a:t>age</a:t>
            </a:r>
            <a:r>
              <a:rPr lang="en-US" baseline="0" dirty="0" smtClean="0"/>
              <a:t>, what would you expect it to be? </a:t>
            </a:r>
          </a:p>
          <a:p>
            <a:endParaRPr lang="en-US" baseline="0" dirty="0" smtClean="0"/>
          </a:p>
          <a:p>
            <a:r>
              <a:rPr lang="en-US" baseline="0" dirty="0" smtClean="0"/>
              <a:t>=&gt; Answer: it would still be 20! We did not overwrite the value of </a:t>
            </a:r>
            <a:r>
              <a:rPr lang="en-US" i="1" baseline="0" dirty="0" smtClean="0"/>
              <a:t>age</a:t>
            </a:r>
            <a:r>
              <a:rPr lang="en-US" baseline="0" dirty="0" smtClean="0"/>
              <a:t>. We simply added 1 to its value when we printed. To overwrite a variable, we must use the assignment operator (equals sign) with the variable on the left hand side.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50</a:t>
            </a:fld>
            <a:endParaRPr lang="en-US" dirty="0"/>
          </a:p>
        </p:txBody>
      </p:sp>
    </p:spTree>
    <p:extLst>
      <p:ext uri="{BB962C8B-B14F-4D97-AF65-F5344CB8AC3E}">
        <p14:creationId xmlns:p14="http://schemas.microsoft.com/office/powerpoint/2010/main" val="2323410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51</a:t>
            </a:fld>
            <a:endParaRPr lang="en-US" dirty="0"/>
          </a:p>
        </p:txBody>
      </p:sp>
    </p:spTree>
    <p:extLst>
      <p:ext uri="{BB962C8B-B14F-4D97-AF65-F5344CB8AC3E}">
        <p14:creationId xmlns:p14="http://schemas.microsoft.com/office/powerpoint/2010/main" val="1273044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52</a:t>
            </a:fld>
            <a:endParaRPr lang="en-US" dirty="0"/>
          </a:p>
        </p:txBody>
      </p:sp>
    </p:spTree>
    <p:extLst>
      <p:ext uri="{BB962C8B-B14F-4D97-AF65-F5344CB8AC3E}">
        <p14:creationId xmlns:p14="http://schemas.microsoft.com/office/powerpoint/2010/main" val="31690780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Python </a:t>
            </a:r>
            <a:r>
              <a:rPr lang="en-US" i="1" dirty="0" smtClean="0"/>
              <a:t>can</a:t>
            </a:r>
            <a:r>
              <a:rPr lang="en-US" dirty="0" smtClean="0"/>
              <a:t> actually do addition of two string, e.g. “16” + “1”. However, the result of this will be string</a:t>
            </a:r>
            <a:r>
              <a:rPr lang="en-US" baseline="0" dirty="0" smtClean="0"/>
              <a:t> addition (aka </a:t>
            </a:r>
            <a:r>
              <a:rPr lang="en-US" b="0" i="1" baseline="0" dirty="0" smtClean="0"/>
              <a:t>concatenation</a:t>
            </a:r>
            <a:r>
              <a:rPr lang="en-US" baseline="0" dirty="0" smtClean="0"/>
              <a:t>), not numerical addition. The result will therefore be “161” instead of 17.</a:t>
            </a:r>
          </a:p>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53</a:t>
            </a:fld>
            <a:endParaRPr lang="en-US" dirty="0"/>
          </a:p>
        </p:txBody>
      </p:sp>
    </p:spTree>
    <p:extLst>
      <p:ext uri="{BB962C8B-B14F-4D97-AF65-F5344CB8AC3E}">
        <p14:creationId xmlns:p14="http://schemas.microsoft.com/office/powerpoint/2010/main" val="2509547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54</a:t>
            </a:fld>
            <a:endParaRPr lang="en-US" dirty="0"/>
          </a:p>
        </p:txBody>
      </p:sp>
    </p:spTree>
    <p:extLst>
      <p:ext uri="{BB962C8B-B14F-4D97-AF65-F5344CB8AC3E}">
        <p14:creationId xmlns:p14="http://schemas.microsoft.com/office/powerpoint/2010/main" val="225930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57</a:t>
            </a:fld>
            <a:endParaRPr lang="en-US" dirty="0"/>
          </a:p>
        </p:txBody>
      </p:sp>
    </p:spTree>
    <p:extLst>
      <p:ext uri="{BB962C8B-B14F-4D97-AF65-F5344CB8AC3E}">
        <p14:creationId xmlns:p14="http://schemas.microsoft.com/office/powerpoint/2010/main" val="3729290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6</a:t>
            </a:r>
            <a:r>
              <a:rPr lang="en-US" baseline="0" dirty="0" smtClean="0"/>
              <a:t> / 2 works, but why are the rest rounded down?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61</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62</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63</a:t>
            </a:fld>
            <a:endParaRPr lang="en-US" dirty="0"/>
          </a:p>
        </p:txBody>
      </p:sp>
    </p:spTree>
    <p:extLst>
      <p:ext uri="{BB962C8B-B14F-4D97-AF65-F5344CB8AC3E}">
        <p14:creationId xmlns:p14="http://schemas.microsoft.com/office/powerpoint/2010/main" val="4202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think of a program a bit </a:t>
            </a:r>
            <a:r>
              <a:rPr lang="en-US" baseline="0" dirty="0" smtClean="0"/>
              <a:t>like a recipe: it gives step-by-step instructions on how to combine data and functions (ingredients) to achieve the desired end result (a tasty cake)</a:t>
            </a:r>
          </a:p>
          <a:p>
            <a:endParaRPr lang="en-US" baseline="0" dirty="0" smtClean="0"/>
          </a:p>
          <a:p>
            <a:r>
              <a:rPr lang="en-US" baseline="0" dirty="0" smtClean="0"/>
              <a:t>The program must be written in a language the computer can understand. This is where languages such as Python come in.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8</a:t>
            </a:fld>
            <a:endParaRPr lang="en-US" dirty="0"/>
          </a:p>
        </p:txBody>
      </p:sp>
    </p:spTree>
    <p:extLst>
      <p:ext uri="{BB962C8B-B14F-4D97-AF65-F5344CB8AC3E}">
        <p14:creationId xmlns:p14="http://schemas.microsoft.com/office/powerpoint/2010/main" val="139184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actually</a:t>
            </a:r>
            <a:r>
              <a:rPr lang="en-US" baseline="0" dirty="0" smtClean="0"/>
              <a:t> other ways to write and run Python code that meld these two models. For example, an </a:t>
            </a:r>
            <a:r>
              <a:rPr lang="en-US" baseline="0" dirty="0" err="1" smtClean="0"/>
              <a:t>IPython</a:t>
            </a:r>
            <a:r>
              <a:rPr lang="en-US" baseline="0" dirty="0" smtClean="0"/>
              <a:t> notebook lets you see the result of a line or block of code immediately, while still saving all your code in an editable and shareable format. I won’t have time to go over this, but it’s worth checking out (it works particularly well for exploratory data analysis).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12</a:t>
            </a:fld>
            <a:endParaRPr lang="en-US" dirty="0"/>
          </a:p>
        </p:txBody>
      </p:sp>
    </p:spTree>
    <p:extLst>
      <p:ext uri="{BB962C8B-B14F-4D97-AF65-F5344CB8AC3E}">
        <p14:creationId xmlns:p14="http://schemas.microsoft.com/office/powerpoint/2010/main" val="180497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13</a:t>
            </a:fld>
            <a:endParaRPr lang="en-US" dirty="0"/>
          </a:p>
        </p:txBody>
      </p:sp>
    </p:spTree>
    <p:extLst>
      <p:ext uri="{BB962C8B-B14F-4D97-AF65-F5344CB8AC3E}">
        <p14:creationId xmlns:p14="http://schemas.microsoft.com/office/powerpoint/2010/main" val="101889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14</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71450" indent="-171450">
              <a:buFont typeface="Arial" pitchFamily="34" charset="0"/>
              <a:buChar char="•"/>
            </a:pPr>
            <a:r>
              <a:rPr lang="en-US" dirty="0" smtClean="0"/>
              <a:t>Syntax highlight</a:t>
            </a:r>
            <a:r>
              <a:rPr lang="en-US" baseline="0" dirty="0" smtClean="0"/>
              <a:t>ing makes reading code easier by color-coding different types parts of your code (e.g. functions = blue, strings = gray, numbers = red)</a:t>
            </a:r>
            <a:endParaRPr lang="en-US" dirty="0" smtClean="0"/>
          </a:p>
          <a:p>
            <a:pPr marL="171450" indent="-171450">
              <a:buFont typeface="Arial" pitchFamily="34" charset="0"/>
              <a:buChar char="•"/>
            </a:pPr>
            <a:r>
              <a:rPr lang="en-US" dirty="0" smtClean="0"/>
              <a:t>A</a:t>
            </a:r>
            <a:r>
              <a:rPr lang="en-US" baseline="0" dirty="0" smtClean="0"/>
              <a:t> good text editor has syntax highlighting specific to a variety of different programming languages</a:t>
            </a:r>
          </a:p>
          <a:p>
            <a:pPr marL="171450" indent="-171450">
              <a:buFont typeface="Arial" pitchFamily="34" charset="0"/>
              <a:buChar char="•"/>
            </a:pPr>
            <a:r>
              <a:rPr lang="en-US" baseline="0" dirty="0" smtClean="0"/>
              <a:t>The editor determines what language you’re using based on the file extension you save your file as – in this case, .</a:t>
            </a:r>
            <a:r>
              <a:rPr lang="en-US" baseline="0" dirty="0" err="1" smtClean="0"/>
              <a:t>py</a:t>
            </a:r>
            <a:r>
              <a:rPr lang="en-US" baseline="0" dirty="0" smtClean="0"/>
              <a:t> indicates Python.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15</a:t>
            </a:fld>
            <a:endParaRPr lang="en-US"/>
          </a:p>
        </p:txBody>
      </p:sp>
    </p:spTree>
    <p:extLst>
      <p:ext uri="{BB962C8B-B14F-4D97-AF65-F5344CB8AC3E}">
        <p14:creationId xmlns:p14="http://schemas.microsoft.com/office/powerpoint/2010/main" val="118287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6BB2D-78B5-4029-AFF6-A8989315B739}" type="datetime1">
              <a:rPr lang="en-US" smtClean="0"/>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11952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CB4FE-3285-4003-B189-9E6FF44E49A3}" type="datetime1">
              <a:rPr lang="en-US" smtClean="0"/>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60928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163A8-CF2B-4227-AA3A-BCAE8EBFA63E}" type="datetime1">
              <a:rPr lang="en-US" smtClean="0"/>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30716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940E2-C543-4ABD-BE7C-C8A3F03A98C0}" type="datetime1">
              <a:rPr lang="en-US" smtClean="0"/>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402204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81659-45C7-4E81-8384-90E41BDB4D30}" type="datetime1">
              <a:rPr lang="en-US" smtClean="0"/>
              <a:t>6/1/2015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230330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E3ECE6-13D9-45FA-B76A-4861C4916C81}" type="datetime1">
              <a:rPr lang="en-US" smtClean="0"/>
              <a:t>6/1/2015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208420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46115-8EE3-4865-AFF5-E8DE19A36F8C}" type="datetime1">
              <a:rPr lang="en-US" smtClean="0"/>
              <a:t>6/1/2015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238761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5D2227-E7B6-4AF5-BFC2-B9342252906F}" type="datetime1">
              <a:rPr lang="en-US" smtClean="0"/>
              <a:t>6/1/2015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11290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2329B-02C1-4995-93E6-9C42725F2618}" type="datetime1">
              <a:rPr lang="en-US" smtClean="0"/>
              <a:t>6/1/2015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57466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518E9-0050-4481-9994-1B1BD657A926}" type="datetime1">
              <a:rPr lang="en-US" smtClean="0"/>
              <a:t>6/1/2015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41582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1D827-AFAE-42D2-99D0-15DF6D31AE89}" type="datetime1">
              <a:rPr lang="en-US" smtClean="0"/>
              <a:t>6/1/2015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91216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15435-DE0E-46E4-9099-38C66E8EAB5F}" type="datetime1">
              <a:rPr lang="en-US" smtClean="0"/>
              <a:t>6/1/2015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D8EBD-3626-492B-BEC7-FEAF43DF08E7}" type="slidenum">
              <a:rPr lang="en-US" smtClean="0"/>
              <a:t>‹#›</a:t>
            </a:fld>
            <a:endParaRPr lang="en-US" dirty="0"/>
          </a:p>
        </p:txBody>
      </p:sp>
    </p:spTree>
    <p:extLst>
      <p:ext uri="{BB962C8B-B14F-4D97-AF65-F5344CB8AC3E}">
        <p14:creationId xmlns:p14="http://schemas.microsoft.com/office/powerpoint/2010/main" val="140067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Welcome to Programming </a:t>
            </a:r>
            <a:r>
              <a:rPr lang="en-US" dirty="0" err="1" smtClean="0"/>
              <a:t>Bootcamp</a:t>
            </a:r>
            <a:r>
              <a:rPr lang="en-US" dirty="0" smtClean="0"/>
              <a:t>!</a:t>
            </a:r>
            <a:endParaRPr lang="en-US" dirty="0"/>
          </a:p>
        </p:txBody>
      </p:sp>
      <p:sp>
        <p:nvSpPr>
          <p:cNvPr id="6" name="Subtitle 5"/>
          <p:cNvSpPr>
            <a:spLocks noGrp="1"/>
          </p:cNvSpPr>
          <p:nvPr>
            <p:ph type="subTitle" idx="1"/>
          </p:nvPr>
        </p:nvSpPr>
        <p:spPr/>
        <p:txBody>
          <a:bodyPr/>
          <a:lstStyle/>
          <a:p>
            <a:r>
              <a:rPr lang="en-US" dirty="0" smtClean="0"/>
              <a:t>Make sure you sign in!</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a:t>
            </a:fld>
            <a:endParaRPr lang="en-US" dirty="0"/>
          </a:p>
        </p:txBody>
      </p:sp>
    </p:spTree>
    <p:extLst>
      <p:ext uri="{BB962C8B-B14F-4D97-AF65-F5344CB8AC3E}">
        <p14:creationId xmlns:p14="http://schemas.microsoft.com/office/powerpoint/2010/main" val="290361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Python?</a:t>
            </a:r>
            <a:endParaRPr lang="en-US" dirty="0"/>
          </a:p>
        </p:txBody>
      </p:sp>
      <p:sp>
        <p:nvSpPr>
          <p:cNvPr id="3" name="Content Placeholder 2"/>
          <p:cNvSpPr>
            <a:spLocks noGrp="1"/>
          </p:cNvSpPr>
          <p:nvPr>
            <p:ph idx="1"/>
          </p:nvPr>
        </p:nvSpPr>
        <p:spPr/>
        <p:txBody>
          <a:bodyPr/>
          <a:lstStyle/>
          <a:p>
            <a:r>
              <a:rPr lang="en-US" dirty="0" smtClean="0"/>
              <a:t>It’s a particularly simple and easy to learn language</a:t>
            </a:r>
          </a:p>
          <a:p>
            <a:r>
              <a:rPr lang="en-US" dirty="0" smtClean="0"/>
              <a:t>It’s widely used by scientists</a:t>
            </a:r>
          </a:p>
          <a:p>
            <a:r>
              <a:rPr lang="en-US" dirty="0" smtClean="0"/>
              <a:t>Personal preference</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10</a:t>
            </a:fld>
            <a:endParaRPr lang="en-US" dirty="0"/>
          </a:p>
        </p:txBody>
      </p:sp>
    </p:spTree>
    <p:extLst>
      <p:ext uri="{BB962C8B-B14F-4D97-AF65-F5344CB8AC3E}">
        <p14:creationId xmlns:p14="http://schemas.microsoft.com/office/powerpoint/2010/main" val="100431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t>2</a:t>
            </a:r>
            <a:r>
              <a:rPr lang="en-US" sz="4000" dirty="0" smtClean="0"/>
              <a:t>. Writing and running Python code</a:t>
            </a:r>
            <a:endParaRPr lang="en-US" sz="4000" dirty="0"/>
          </a:p>
        </p:txBody>
      </p:sp>
      <p:sp>
        <p:nvSpPr>
          <p:cNvPr id="4" name="Slide Number Placeholder 3"/>
          <p:cNvSpPr>
            <a:spLocks noGrp="1"/>
          </p:cNvSpPr>
          <p:nvPr>
            <p:ph type="sldNum" sz="quarter" idx="12"/>
          </p:nvPr>
        </p:nvSpPr>
        <p:spPr/>
        <p:txBody>
          <a:bodyPr/>
          <a:lstStyle/>
          <a:p>
            <a:fld id="{125D8EBD-3626-492B-BEC7-FEAF43DF08E7}" type="slidenum">
              <a:rPr lang="en-US" smtClean="0"/>
              <a:t>11</a:t>
            </a:fld>
            <a:endParaRPr lang="en-US" dirty="0"/>
          </a:p>
        </p:txBody>
      </p:sp>
    </p:spTree>
    <p:extLst>
      <p:ext uri="{BB962C8B-B14F-4D97-AF65-F5344CB8AC3E}">
        <p14:creationId xmlns:p14="http://schemas.microsoft.com/office/powerpoint/2010/main" val="229260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ways to use Python</a:t>
            </a:r>
            <a:endParaRPr lang="en-US" dirty="0"/>
          </a:p>
        </p:txBody>
      </p:sp>
      <p:sp>
        <p:nvSpPr>
          <p:cNvPr id="3" name="Content Placeholder 2"/>
          <p:cNvSpPr>
            <a:spLocks noGrp="1"/>
          </p:cNvSpPr>
          <p:nvPr>
            <p:ph idx="1"/>
          </p:nvPr>
        </p:nvSpPr>
        <p:spPr/>
        <p:txBody>
          <a:bodyPr>
            <a:normAutofit lnSpcReduction="10000"/>
          </a:bodyPr>
          <a:lstStyle/>
          <a:p>
            <a:r>
              <a:rPr lang="en-US" dirty="0" smtClean="0"/>
              <a:t>Interactively: execute one line of code at a time using the interpreter</a:t>
            </a:r>
          </a:p>
          <a:p>
            <a:pPr lvl="2"/>
            <a:r>
              <a:rPr lang="en-US" dirty="0" smtClean="0"/>
              <a:t>allows you to immediately see the result of each line of code</a:t>
            </a:r>
          </a:p>
          <a:p>
            <a:pPr lvl="2"/>
            <a:r>
              <a:rPr lang="en-US" dirty="0" smtClean="0"/>
              <a:t>good for quickly testing small pieces of code </a:t>
            </a:r>
          </a:p>
          <a:p>
            <a:pPr lvl="2"/>
            <a:endParaRPr lang="en-US" dirty="0" smtClean="0"/>
          </a:p>
          <a:p>
            <a:r>
              <a:rPr lang="en-US" dirty="0" smtClean="0"/>
              <a:t>Using scripts: write code in a file and then execute the file </a:t>
            </a:r>
          </a:p>
          <a:p>
            <a:pPr lvl="2"/>
            <a:r>
              <a:rPr lang="en-US" dirty="0" smtClean="0"/>
              <a:t>allows you to easily re-run the same code</a:t>
            </a:r>
          </a:p>
          <a:p>
            <a:pPr lvl="2"/>
            <a:r>
              <a:rPr lang="en-US" dirty="0" smtClean="0"/>
              <a:t>allows you to share your code with others</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12</a:t>
            </a:fld>
            <a:endParaRPr lang="en-US" dirty="0"/>
          </a:p>
        </p:txBody>
      </p:sp>
    </p:spTree>
    <p:extLst>
      <p:ext uri="{BB962C8B-B14F-4D97-AF65-F5344CB8AC3E}">
        <p14:creationId xmlns:p14="http://schemas.microsoft.com/office/powerpoint/2010/main" val="47458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the interpreter</a:t>
            </a:r>
            <a:endParaRPr lang="en-US" dirty="0"/>
          </a:p>
        </p:txBody>
      </p:sp>
      <p:sp>
        <p:nvSpPr>
          <p:cNvPr id="5" name="Content Placeholder 4"/>
          <p:cNvSpPr>
            <a:spLocks noGrp="1"/>
          </p:cNvSpPr>
          <p:nvPr>
            <p:ph idx="1"/>
          </p:nvPr>
        </p:nvSpPr>
        <p:spPr>
          <a:xfrm>
            <a:off x="457200" y="3048000"/>
            <a:ext cx="8229600" cy="3306763"/>
          </a:xfrm>
        </p:spPr>
        <p:txBody>
          <a:bodyPr>
            <a:normAutofit fontScale="92500" lnSpcReduction="20000"/>
          </a:bodyPr>
          <a:lstStyle/>
          <a:p>
            <a:r>
              <a:rPr lang="en-US" sz="2800" dirty="0" smtClean="0"/>
              <a:t>The Python interpreter is an interactive terminal environment for running Python code.</a:t>
            </a:r>
          </a:p>
          <a:p>
            <a:r>
              <a:rPr lang="en-US" sz="2800" dirty="0"/>
              <a:t>W</a:t>
            </a:r>
            <a:r>
              <a:rPr lang="en-US" sz="2800" dirty="0" smtClean="0"/>
              <a:t>hen you type a line of code in the interpreter, it is </a:t>
            </a:r>
            <a:r>
              <a:rPr lang="en-US" sz="2800" b="1" dirty="0" smtClean="0"/>
              <a:t>immediately</a:t>
            </a:r>
            <a:r>
              <a:rPr lang="en-US" sz="2800" dirty="0" smtClean="0"/>
              <a:t> executed (in contrast to a script, which is only executed when you tell it to).</a:t>
            </a:r>
          </a:p>
          <a:p>
            <a:r>
              <a:rPr lang="en-US" sz="2800" dirty="0" smtClean="0"/>
              <a:t>Although you could theoretically write full programs in the interpreter, it would not be ideal. Instead, we’ll be using the interpreter as a </a:t>
            </a:r>
            <a:r>
              <a:rPr lang="en-US" sz="2800" dirty="0"/>
              <a:t>w</a:t>
            </a:r>
            <a:r>
              <a:rPr lang="en-US" sz="2800" dirty="0" smtClean="0"/>
              <a:t>ay of </a:t>
            </a:r>
            <a:r>
              <a:rPr lang="en-US" sz="2800" b="1" dirty="0" smtClean="0"/>
              <a:t>quickly testing small bits of code</a:t>
            </a:r>
            <a:r>
              <a:rPr lang="en-US" sz="2800" dirty="0" smtClean="0"/>
              <a:t>.</a:t>
            </a:r>
            <a:endParaRPr lang="en-US" sz="2800" dirty="0"/>
          </a:p>
        </p:txBody>
      </p:sp>
      <p:grpSp>
        <p:nvGrpSpPr>
          <p:cNvPr id="8" name="Group 7"/>
          <p:cNvGrpSpPr/>
          <p:nvPr/>
        </p:nvGrpSpPr>
        <p:grpSpPr>
          <a:xfrm>
            <a:off x="1890338" y="1628001"/>
            <a:ext cx="5363324" cy="1115199"/>
            <a:chOff x="1795177" y="1524000"/>
            <a:chExt cx="5363324" cy="1115199"/>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77" y="1524000"/>
              <a:ext cx="5363324" cy="790685"/>
            </a:xfrm>
            <a:prstGeom prst="rect">
              <a:avLst/>
            </a:prstGeom>
          </p:spPr>
        </p:pic>
        <p:sp>
          <p:nvSpPr>
            <p:cNvPr id="7" name="TextBox 6"/>
            <p:cNvSpPr txBox="1"/>
            <p:nvPr/>
          </p:nvSpPr>
          <p:spPr>
            <a:xfrm>
              <a:off x="2158480" y="2362200"/>
              <a:ext cx="4636718" cy="276999"/>
            </a:xfrm>
            <a:prstGeom prst="rect">
              <a:avLst/>
            </a:prstGeom>
            <a:noFill/>
          </p:spPr>
          <p:txBody>
            <a:bodyPr wrap="none" rtlCol="0">
              <a:spAutoFit/>
            </a:bodyPr>
            <a:lstStyle/>
            <a:p>
              <a:pPr algn="ctr"/>
              <a:r>
                <a:rPr lang="en-US" sz="1200" i="1" dirty="0" smtClean="0">
                  <a:solidFill>
                    <a:schemeClr val="tx1">
                      <a:lumMod val="65000"/>
                      <a:lumOff val="35000"/>
                    </a:schemeClr>
                  </a:solidFill>
                </a:rPr>
                <a:t>An example of the Python interpreter initiated from within the terminal.</a:t>
              </a:r>
              <a:endParaRPr lang="en-US" sz="1200" i="1" dirty="0">
                <a:solidFill>
                  <a:schemeClr val="tx1">
                    <a:lumMod val="65000"/>
                    <a:lumOff val="35000"/>
                  </a:schemeClr>
                </a:solidFill>
              </a:endParaRPr>
            </a:p>
          </p:txBody>
        </p:sp>
      </p:grpSp>
      <p:sp>
        <p:nvSpPr>
          <p:cNvPr id="9" name="Slide Number Placeholder 8"/>
          <p:cNvSpPr>
            <a:spLocks noGrp="1"/>
          </p:cNvSpPr>
          <p:nvPr>
            <p:ph type="sldNum" sz="quarter" idx="12"/>
          </p:nvPr>
        </p:nvSpPr>
        <p:spPr/>
        <p:txBody>
          <a:bodyPr/>
          <a:lstStyle/>
          <a:p>
            <a:fld id="{125D8EBD-3626-492B-BEC7-FEAF43DF08E7}" type="slidenum">
              <a:rPr lang="en-US" smtClean="0"/>
              <a:t>13</a:t>
            </a:fld>
            <a:endParaRPr lang="en-US" dirty="0"/>
          </a:p>
        </p:txBody>
      </p:sp>
    </p:spTree>
    <p:extLst>
      <p:ext uri="{BB962C8B-B14F-4D97-AF65-F5344CB8AC3E}">
        <p14:creationId xmlns:p14="http://schemas.microsoft.com/office/powerpoint/2010/main" val="827104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interpreter (do this now)</a:t>
            </a:r>
            <a:endParaRPr lang="en-US" dirty="0"/>
          </a:p>
        </p:txBody>
      </p:sp>
      <p:sp>
        <p:nvSpPr>
          <p:cNvPr id="3" name="Content Placeholder 2"/>
          <p:cNvSpPr>
            <a:spLocks noGrp="1"/>
          </p:cNvSpPr>
          <p:nvPr>
            <p:ph idx="1"/>
          </p:nvPr>
        </p:nvSpPr>
        <p:spPr/>
        <p:txBody>
          <a:bodyPr>
            <a:normAutofit fontScale="92500"/>
          </a:bodyPr>
          <a:lstStyle/>
          <a:p>
            <a:pPr lvl="1">
              <a:spcAft>
                <a:spcPts val="600"/>
              </a:spcAft>
            </a:pPr>
            <a:r>
              <a:rPr lang="en-US" dirty="0" smtClean="0"/>
              <a:t>Open your terminal.</a:t>
            </a:r>
          </a:p>
          <a:p>
            <a:pPr lvl="1">
              <a:spcAft>
                <a:spcPts val="600"/>
              </a:spcAft>
            </a:pPr>
            <a:r>
              <a:rPr lang="en-US" dirty="0" smtClean="0"/>
              <a:t>Type </a:t>
            </a:r>
            <a:r>
              <a:rPr lang="en-US" sz="2400" dirty="0" smtClean="0">
                <a:latin typeface="Courier New" pitchFamily="49" charset="0"/>
                <a:cs typeface="Courier New" pitchFamily="49" charset="0"/>
              </a:rPr>
              <a:t>python</a:t>
            </a:r>
          </a:p>
          <a:p>
            <a:pPr lvl="1">
              <a:spcAft>
                <a:spcPts val="600"/>
              </a:spcAft>
            </a:pPr>
            <a:r>
              <a:rPr lang="en-US" dirty="0" smtClean="0"/>
              <a:t>You should see your command prompt change to:</a:t>
            </a:r>
          </a:p>
          <a:p>
            <a:pPr marL="1314450" lvl="3" indent="0">
              <a:spcAft>
                <a:spcPts val="600"/>
              </a:spcAft>
              <a:buNone/>
            </a:pPr>
            <a:r>
              <a:rPr lang="en-US" sz="1600" dirty="0" smtClean="0">
                <a:latin typeface="Courier New" pitchFamily="49" charset="0"/>
                <a:cs typeface="Courier New" pitchFamily="49" charset="0"/>
              </a:rPr>
              <a:t>&gt;&gt;&gt;</a:t>
            </a:r>
          </a:p>
          <a:p>
            <a:pPr lvl="1">
              <a:spcAft>
                <a:spcPts val="600"/>
              </a:spcAft>
            </a:pPr>
            <a:r>
              <a:rPr lang="en-US" dirty="0" smtClean="0"/>
              <a:t>You can now type any Python code and see the result immediately. Try typing the following and hit enter:</a:t>
            </a:r>
          </a:p>
          <a:p>
            <a:pPr marL="1314450" lvl="3" indent="0">
              <a:spcAft>
                <a:spcPts val="600"/>
              </a:spcAft>
              <a:buNone/>
            </a:pPr>
            <a:r>
              <a:rPr lang="en-US" b="1" dirty="0" smtClean="0">
                <a:solidFill>
                  <a:schemeClr val="accent1"/>
                </a:solidFill>
                <a:latin typeface="Courier New" panose="02070309020205020404" pitchFamily="49" charset="0"/>
                <a:cs typeface="Courier New" panose="02070309020205020404" pitchFamily="49" charset="0"/>
              </a:rPr>
              <a:t>print</a:t>
            </a:r>
            <a:r>
              <a:rPr lang="en-US" dirty="0" smtClean="0">
                <a:latin typeface="Courier New" panose="02070309020205020404" pitchFamily="49" charset="0"/>
                <a:cs typeface="Courier New" panose="02070309020205020404" pitchFamily="49" charset="0"/>
              </a:rPr>
              <a:t> “Hello world!”</a:t>
            </a:r>
          </a:p>
          <a:p>
            <a:pPr lvl="1">
              <a:spcAft>
                <a:spcPts val="600"/>
              </a:spcAft>
            </a:pPr>
            <a:endParaRPr lang="en-US" dirty="0"/>
          </a:p>
          <a:p>
            <a:pPr lvl="1">
              <a:spcAft>
                <a:spcPts val="600"/>
              </a:spcAft>
            </a:pPr>
            <a:r>
              <a:rPr lang="en-US" dirty="0" smtClean="0"/>
              <a:t>You can exit this environment by typing </a:t>
            </a:r>
            <a:r>
              <a:rPr lang="en-US" sz="2400" dirty="0" smtClean="0">
                <a:latin typeface="Courier New" pitchFamily="49" charset="0"/>
                <a:cs typeface="Courier New" pitchFamily="49" charset="0"/>
              </a:rPr>
              <a:t>quit()</a:t>
            </a:r>
            <a:endParaRPr lang="en-US" dirty="0">
              <a:latin typeface="Courier New" pitchFamily="49" charset="0"/>
              <a:cs typeface="Courier New"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952999"/>
            <a:ext cx="5363324" cy="419159"/>
          </a:xfrm>
          <a:prstGeom prst="rect">
            <a:avLst/>
          </a:prstGeom>
        </p:spPr>
      </p:pic>
      <p:sp>
        <p:nvSpPr>
          <p:cNvPr id="5" name="Slide Number Placeholder 4"/>
          <p:cNvSpPr>
            <a:spLocks noGrp="1"/>
          </p:cNvSpPr>
          <p:nvPr>
            <p:ph type="sldNum" sz="quarter" idx="12"/>
          </p:nvPr>
        </p:nvSpPr>
        <p:spPr/>
        <p:txBody>
          <a:bodyPr/>
          <a:lstStyle/>
          <a:p>
            <a:fld id="{125D8EBD-3626-492B-BEC7-FEAF43DF08E7}" type="slidenum">
              <a:rPr lang="en-US" smtClean="0"/>
              <a:t>14</a:t>
            </a:fld>
            <a:endParaRPr lang="en-US" dirty="0"/>
          </a:p>
        </p:txBody>
      </p:sp>
    </p:spTree>
    <p:extLst>
      <p:ext uri="{BB962C8B-B14F-4D97-AF65-F5344CB8AC3E}">
        <p14:creationId xmlns:p14="http://schemas.microsoft.com/office/powerpoint/2010/main" val="3257844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&amp; running a Python script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1: Creating a script</a:t>
            </a:r>
          </a:p>
          <a:p>
            <a:pPr marL="914400" lvl="1" indent="-514350"/>
            <a:r>
              <a:rPr lang="en-US" sz="2400" dirty="0" smtClean="0"/>
              <a:t>Open a plain text editor (Notepad++, </a:t>
            </a:r>
            <a:r>
              <a:rPr lang="en-US" sz="2400" dirty="0" err="1" smtClean="0"/>
              <a:t>TextWrangler</a:t>
            </a:r>
            <a:r>
              <a:rPr lang="en-US" sz="2400" dirty="0" smtClean="0"/>
              <a:t>)</a:t>
            </a:r>
          </a:p>
          <a:p>
            <a:pPr marL="914400" lvl="1" indent="-514350"/>
            <a:r>
              <a:rPr lang="en-US" sz="2400" dirty="0" smtClean="0"/>
              <a:t>Type the following:</a:t>
            </a:r>
          </a:p>
          <a:p>
            <a:pPr marL="400050" lvl="1" indent="0">
              <a:buNone/>
            </a:pPr>
            <a:endParaRPr lang="en-US" sz="2400" dirty="0" smtClean="0"/>
          </a:p>
          <a:p>
            <a:pPr marL="400050" lvl="1" indent="0">
              <a:buNone/>
            </a:pPr>
            <a:endParaRPr lang="en-US" sz="2400" dirty="0" smtClean="0"/>
          </a:p>
          <a:p>
            <a:pPr marL="914400" lvl="1" indent="-514350"/>
            <a:r>
              <a:rPr lang="en-US" sz="2400" dirty="0" smtClean="0"/>
              <a:t>Save your file in your lab1 folder as </a:t>
            </a:r>
            <a:r>
              <a:rPr lang="en-US" sz="2000" dirty="0" smtClean="0">
                <a:latin typeface="Courier New" pitchFamily="49" charset="0"/>
                <a:cs typeface="Courier New" pitchFamily="49" charset="0"/>
              </a:rPr>
              <a:t>test1.py</a:t>
            </a:r>
            <a:endParaRPr lang="en-US" dirty="0">
              <a:latin typeface="Courier New" pitchFamily="49" charset="0"/>
              <a:cs typeface="Courier New" pitchFamily="49" charset="0"/>
            </a:endParaRPr>
          </a:p>
          <a:p>
            <a:pPr marL="914400" lvl="1" indent="-514350"/>
            <a:r>
              <a:rPr lang="en-US" sz="2400" i="1" dirty="0" smtClean="0">
                <a:cs typeface="Courier New" pitchFamily="49" charset="0"/>
              </a:rPr>
              <a:t>Note:</a:t>
            </a:r>
            <a:r>
              <a:rPr lang="en-US" sz="2400" dirty="0" smtClean="0">
                <a:cs typeface="Courier New" pitchFamily="49" charset="0"/>
              </a:rPr>
              <a:t> Depending on your text editor, you may notice some of the code has changed colors. This is called syntax highlighting: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3076483"/>
            <a:ext cx="3810532" cy="6573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214" y="5610225"/>
            <a:ext cx="3962953" cy="628738"/>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15</a:t>
            </a:fld>
            <a:endParaRPr lang="en-US" dirty="0"/>
          </a:p>
        </p:txBody>
      </p:sp>
    </p:spTree>
    <p:extLst>
      <p:ext uri="{BB962C8B-B14F-4D97-AF65-F5344CB8AC3E}">
        <p14:creationId xmlns:p14="http://schemas.microsoft.com/office/powerpoint/2010/main" val="471970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&amp; running a Python script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2: Running the script</a:t>
            </a:r>
          </a:p>
          <a:p>
            <a:pPr marL="914400" lvl="1" indent="-514350"/>
            <a:r>
              <a:rPr lang="en-US" sz="2400" dirty="0" smtClean="0"/>
              <a:t>Open your terminal and navigate to the folder where you saved your script (use </a:t>
            </a:r>
            <a:r>
              <a:rPr lang="en-US" sz="2400" dirty="0" smtClean="0">
                <a:latin typeface="Courier New" panose="02070309020205020404" pitchFamily="49" charset="0"/>
                <a:cs typeface="Courier New" panose="02070309020205020404" pitchFamily="49" charset="0"/>
              </a:rPr>
              <a:t>cd</a:t>
            </a:r>
            <a:r>
              <a:rPr lang="en-US" sz="2400" dirty="0" smtClean="0"/>
              <a:t>, </a:t>
            </a:r>
            <a:r>
              <a:rPr lang="en-US" sz="2400" dirty="0" smtClean="0">
                <a:latin typeface="Courier New" panose="02070309020205020404" pitchFamily="49" charset="0"/>
                <a:cs typeface="Courier New" panose="02070309020205020404" pitchFamily="49" charset="0"/>
              </a:rPr>
              <a:t>ls</a:t>
            </a:r>
            <a:r>
              <a:rPr lang="en-US" sz="2400" dirty="0" smtClean="0"/>
              <a:t>/</a:t>
            </a:r>
            <a:r>
              <a:rPr lang="en-US" sz="2400" dirty="0" err="1" smtClean="0">
                <a:latin typeface="Courier New" panose="02070309020205020404" pitchFamily="49" charset="0"/>
                <a:cs typeface="Courier New" panose="02070309020205020404" pitchFamily="49" charset="0"/>
              </a:rPr>
              <a:t>dir</a:t>
            </a:r>
            <a:r>
              <a:rPr lang="en-US" sz="2400" dirty="0" smtClean="0">
                <a:cs typeface="Courier New" panose="02070309020205020404" pitchFamily="49" charset="0"/>
              </a:rPr>
              <a:t>, and </a:t>
            </a:r>
            <a:r>
              <a:rPr lang="en-US" sz="2400" dirty="0" err="1" smtClean="0">
                <a:latin typeface="Courier New" panose="02070309020205020404" pitchFamily="49" charset="0"/>
                <a:cs typeface="Courier New" panose="02070309020205020404" pitchFamily="49" charset="0"/>
              </a:rPr>
              <a:t>pwd</a:t>
            </a:r>
            <a:r>
              <a:rPr lang="en-US" sz="2400" dirty="0" smtClean="0"/>
              <a:t>).</a:t>
            </a:r>
          </a:p>
          <a:p>
            <a:pPr marL="914400" lvl="1" indent="-514350"/>
            <a:r>
              <a:rPr lang="en-US" sz="2400" dirty="0" smtClean="0">
                <a:cs typeface="Courier New" pitchFamily="49" charset="0"/>
              </a:rPr>
              <a:t>Once in the correct folder, type:</a:t>
            </a:r>
            <a:br>
              <a:rPr lang="en-US" sz="2400" dirty="0" smtClean="0">
                <a:cs typeface="Courier New" pitchFamily="49" charset="0"/>
              </a:rPr>
            </a:br>
            <a:r>
              <a:rPr lang="en-US" sz="2400" dirty="0" smtClean="0">
                <a:cs typeface="Courier New" pitchFamily="49" charset="0"/>
              </a:rPr>
              <a:t>	</a:t>
            </a:r>
            <a:r>
              <a:rPr lang="en-US" sz="2000" dirty="0" smtClean="0">
                <a:latin typeface="Courier New" pitchFamily="49" charset="0"/>
                <a:cs typeface="Courier New" pitchFamily="49" charset="0"/>
              </a:rPr>
              <a:t>python test1.py</a:t>
            </a:r>
          </a:p>
          <a:p>
            <a:pPr marL="914400" lvl="1" indent="-514350"/>
            <a:r>
              <a:rPr lang="en-US" sz="2400" dirty="0" smtClean="0">
                <a:cs typeface="Courier New" pitchFamily="49" charset="0"/>
              </a:rPr>
              <a:t>Python will now attempt to execute your script. If there are no errors in your code, you should see something like this:</a:t>
            </a:r>
          </a:p>
          <a:p>
            <a:pPr marL="400050" lvl="1" indent="0">
              <a:buNone/>
            </a:pPr>
            <a:endParaRPr lang="en-US" sz="2400" dirty="0" smtClean="0">
              <a:cs typeface="Courier New"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4953000"/>
            <a:ext cx="5382377" cy="419159"/>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16</a:t>
            </a:fld>
            <a:endParaRPr lang="en-US" dirty="0"/>
          </a:p>
        </p:txBody>
      </p:sp>
    </p:spTree>
    <p:extLst>
      <p:ext uri="{BB962C8B-B14F-4D97-AF65-F5344CB8AC3E}">
        <p14:creationId xmlns:p14="http://schemas.microsoft.com/office/powerpoint/2010/main" val="416855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which method should I use?</a:t>
            </a:r>
            <a:endParaRPr lang="en-US" dirty="0"/>
          </a:p>
        </p:txBody>
      </p:sp>
      <p:sp>
        <p:nvSpPr>
          <p:cNvPr id="3" name="Content Placeholder 2"/>
          <p:cNvSpPr>
            <a:spLocks noGrp="1"/>
          </p:cNvSpPr>
          <p:nvPr>
            <p:ph idx="1"/>
          </p:nvPr>
        </p:nvSpPr>
        <p:spPr/>
        <p:txBody>
          <a:bodyPr/>
          <a:lstStyle/>
          <a:p>
            <a:r>
              <a:rPr lang="en-US" dirty="0" smtClean="0"/>
              <a:t>For most actual code-writing, you will definitely want to write a script</a:t>
            </a:r>
          </a:p>
          <a:p>
            <a:r>
              <a:rPr lang="en-US" dirty="0" smtClean="0"/>
              <a:t>I will use the interpreter for many examples in these lectures to show what each line of code does</a:t>
            </a:r>
          </a:p>
          <a:p>
            <a:r>
              <a:rPr lang="en-US" dirty="0" smtClean="0"/>
              <a:t>I will also ask you to use the interpreter for certain quick exercises</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17</a:t>
            </a:fld>
            <a:endParaRPr lang="en-US" dirty="0"/>
          </a:p>
        </p:txBody>
      </p:sp>
    </p:spTree>
    <p:extLst>
      <p:ext uri="{BB962C8B-B14F-4D97-AF65-F5344CB8AC3E}">
        <p14:creationId xmlns:p14="http://schemas.microsoft.com/office/powerpoint/2010/main" val="389512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t>3</a:t>
            </a:r>
            <a:r>
              <a:rPr lang="en-US" sz="4000" dirty="0" smtClean="0"/>
              <a:t>. Print statements</a:t>
            </a:r>
            <a:endParaRPr lang="en-US" sz="4000" dirty="0"/>
          </a:p>
        </p:txBody>
      </p:sp>
      <p:sp>
        <p:nvSpPr>
          <p:cNvPr id="4" name="Slide Number Placeholder 3"/>
          <p:cNvSpPr>
            <a:spLocks noGrp="1"/>
          </p:cNvSpPr>
          <p:nvPr>
            <p:ph type="sldNum" sz="quarter" idx="12"/>
          </p:nvPr>
        </p:nvSpPr>
        <p:spPr/>
        <p:txBody>
          <a:bodyPr/>
          <a:lstStyle/>
          <a:p>
            <a:fld id="{125D8EBD-3626-492B-BEC7-FEAF43DF08E7}" type="slidenum">
              <a:rPr lang="en-US" smtClean="0"/>
              <a:t>18</a:t>
            </a:fld>
            <a:endParaRPr lang="en-US" dirty="0"/>
          </a:p>
        </p:txBody>
      </p:sp>
    </p:spTree>
    <p:extLst>
      <p:ext uri="{BB962C8B-B14F-4D97-AF65-F5344CB8AC3E}">
        <p14:creationId xmlns:p14="http://schemas.microsoft.com/office/powerpoint/2010/main" val="398539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statements</a:t>
            </a:r>
            <a:endParaRPr lang="en-US" dirty="0"/>
          </a:p>
        </p:txBody>
      </p:sp>
      <p:sp>
        <p:nvSpPr>
          <p:cNvPr id="3" name="Content Placeholder 2"/>
          <p:cNvSpPr>
            <a:spLocks noGrp="1"/>
          </p:cNvSpPr>
          <p:nvPr>
            <p:ph idx="1"/>
          </p:nvPr>
        </p:nvSpPr>
        <p:spPr/>
        <p:txBody>
          <a:bodyPr>
            <a:normAutofit fontScale="92500"/>
          </a:bodyPr>
          <a:lstStyle/>
          <a:p>
            <a:pPr marL="0" indent="0" algn="ctr">
              <a:buNone/>
            </a:pPr>
            <a:r>
              <a:rPr lang="en-US" sz="3500" b="1" dirty="0" smtClean="0">
                <a:solidFill>
                  <a:srgbClr val="0070C0"/>
                </a:solidFill>
                <a:latin typeface="Consolas" pitchFamily="49" charset="0"/>
                <a:cs typeface="Consolas" pitchFamily="49" charset="0"/>
              </a:rPr>
              <a:t>print</a:t>
            </a:r>
            <a:r>
              <a:rPr lang="en-US" sz="3500" dirty="0" smtClean="0">
                <a:latin typeface="Consolas" pitchFamily="49" charset="0"/>
                <a:cs typeface="Consolas" pitchFamily="49" charset="0"/>
              </a:rPr>
              <a:t> </a:t>
            </a:r>
            <a:r>
              <a:rPr lang="en-US" sz="3500" dirty="0" smtClean="0">
                <a:solidFill>
                  <a:schemeClr val="bg1">
                    <a:lumMod val="50000"/>
                  </a:schemeClr>
                </a:solidFill>
                <a:latin typeface="Consolas" pitchFamily="49" charset="0"/>
                <a:cs typeface="Consolas" pitchFamily="49" charset="0"/>
              </a:rPr>
              <a:t>“Hello world!”</a:t>
            </a:r>
          </a:p>
          <a:p>
            <a:pPr marL="0" indent="0" algn="ctr">
              <a:buNone/>
            </a:pPr>
            <a:endParaRPr lang="en-US" dirty="0" smtClean="0"/>
          </a:p>
          <a:p>
            <a:pPr marL="0" indent="0" algn="ctr">
              <a:buNone/>
            </a:pPr>
            <a:endParaRPr lang="en-US" dirty="0"/>
          </a:p>
          <a:p>
            <a:r>
              <a:rPr lang="en-US" sz="2800" dirty="0" smtClean="0"/>
              <a:t>This is called a </a:t>
            </a:r>
            <a:r>
              <a:rPr lang="en-US" sz="2800" i="1" dirty="0" smtClean="0"/>
              <a:t>print statement</a:t>
            </a:r>
            <a:r>
              <a:rPr lang="en-US" sz="2800" dirty="0" smtClean="0"/>
              <a:t>.</a:t>
            </a:r>
          </a:p>
          <a:p>
            <a:r>
              <a:rPr lang="en-US" sz="2800" dirty="0" smtClean="0"/>
              <a:t>The </a:t>
            </a:r>
            <a:r>
              <a:rPr lang="en-US" sz="2400" dirty="0" smtClean="0">
                <a:latin typeface="Courier New" pitchFamily="49" charset="0"/>
                <a:cs typeface="Courier New" pitchFamily="49" charset="0"/>
              </a:rPr>
              <a:t>print</a:t>
            </a:r>
            <a:r>
              <a:rPr lang="en-US" sz="2800" dirty="0" smtClean="0"/>
              <a:t> command prints text (or other content) to the terminal screen.</a:t>
            </a:r>
          </a:p>
          <a:p>
            <a:r>
              <a:rPr lang="en-US" sz="2800" dirty="0" smtClean="0"/>
              <a:t>In order to print a line of text (called a </a:t>
            </a:r>
            <a:r>
              <a:rPr lang="en-US" sz="2800" i="1" dirty="0" smtClean="0"/>
              <a:t>string</a:t>
            </a:r>
            <a:r>
              <a:rPr lang="en-US" sz="2800" dirty="0" smtClean="0"/>
              <a:t> in the programming world), we must enclose the text in quotes. Note that the quotes were not printed to the screen.</a:t>
            </a:r>
            <a:endParaRPr lang="en-US" sz="2800" dirty="0"/>
          </a:p>
        </p:txBody>
      </p:sp>
      <p:sp>
        <p:nvSpPr>
          <p:cNvPr id="4" name="Left Brace 3"/>
          <p:cNvSpPr/>
          <p:nvPr/>
        </p:nvSpPr>
        <p:spPr>
          <a:xfrm rot="16200000">
            <a:off x="2819400" y="1676400"/>
            <a:ext cx="152400" cy="1219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5186362" y="690562"/>
            <a:ext cx="152400" cy="319087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127184" y="2381250"/>
            <a:ext cx="1536832" cy="646331"/>
          </a:xfrm>
          <a:prstGeom prst="rect">
            <a:avLst/>
          </a:prstGeom>
          <a:noFill/>
        </p:spPr>
        <p:txBody>
          <a:bodyPr wrap="none" rtlCol="0">
            <a:spAutoFit/>
          </a:bodyPr>
          <a:lstStyle/>
          <a:p>
            <a:pPr algn="ctr"/>
            <a:r>
              <a:rPr lang="en-US" dirty="0" smtClean="0"/>
              <a:t>command</a:t>
            </a:r>
            <a:br>
              <a:rPr lang="en-US" dirty="0" smtClean="0"/>
            </a:br>
            <a:r>
              <a:rPr lang="en-US" dirty="0" smtClean="0"/>
              <a:t>aka “</a:t>
            </a:r>
            <a:r>
              <a:rPr lang="en-US" i="1" dirty="0" smtClean="0"/>
              <a:t>function</a:t>
            </a:r>
            <a:r>
              <a:rPr lang="en-US" dirty="0" smtClean="0"/>
              <a:t>”</a:t>
            </a:r>
            <a:endParaRPr lang="en-US" dirty="0"/>
          </a:p>
        </p:txBody>
      </p:sp>
      <p:sp>
        <p:nvSpPr>
          <p:cNvPr id="7" name="TextBox 6"/>
          <p:cNvSpPr txBox="1"/>
          <p:nvPr/>
        </p:nvSpPr>
        <p:spPr>
          <a:xfrm>
            <a:off x="4620851" y="2381250"/>
            <a:ext cx="1283429" cy="646331"/>
          </a:xfrm>
          <a:prstGeom prst="rect">
            <a:avLst/>
          </a:prstGeom>
          <a:noFill/>
        </p:spPr>
        <p:txBody>
          <a:bodyPr wrap="none" rtlCol="0">
            <a:spAutoFit/>
          </a:bodyPr>
          <a:lstStyle/>
          <a:p>
            <a:pPr algn="ctr"/>
            <a:r>
              <a:rPr lang="en-US" dirty="0" smtClean="0"/>
              <a:t>text</a:t>
            </a:r>
            <a:br>
              <a:rPr lang="en-US" dirty="0" smtClean="0"/>
            </a:br>
            <a:r>
              <a:rPr lang="en-US" dirty="0" smtClean="0"/>
              <a:t>aka “</a:t>
            </a:r>
            <a:r>
              <a:rPr lang="en-US" i="1" dirty="0" smtClean="0"/>
              <a:t>string</a:t>
            </a:r>
            <a:r>
              <a:rPr lang="en-US" dirty="0" smtClean="0"/>
              <a:t>”</a:t>
            </a:r>
            <a:endParaRPr lang="en-US" dirty="0"/>
          </a:p>
        </p:txBody>
      </p:sp>
      <p:sp>
        <p:nvSpPr>
          <p:cNvPr id="8" name="Slide Number Placeholder 7"/>
          <p:cNvSpPr>
            <a:spLocks noGrp="1"/>
          </p:cNvSpPr>
          <p:nvPr>
            <p:ph type="sldNum" sz="quarter" idx="12"/>
          </p:nvPr>
        </p:nvSpPr>
        <p:spPr/>
        <p:txBody>
          <a:bodyPr/>
          <a:lstStyle/>
          <a:p>
            <a:fld id="{125D8EBD-3626-492B-BEC7-FEAF43DF08E7}" type="slidenum">
              <a:rPr lang="en-US" smtClean="0"/>
              <a:t>19</a:t>
            </a:fld>
            <a:endParaRPr lang="en-US" dirty="0"/>
          </a:p>
        </p:txBody>
      </p:sp>
    </p:spTree>
    <p:extLst>
      <p:ext uri="{BB962C8B-B14F-4D97-AF65-F5344CB8AC3E}">
        <p14:creationId xmlns:p14="http://schemas.microsoft.com/office/powerpoint/2010/main" val="3797058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philosophy</a:t>
            </a:r>
            <a:endParaRPr lang="en-US" dirty="0"/>
          </a:p>
        </p:txBody>
      </p:sp>
      <p:sp>
        <p:nvSpPr>
          <p:cNvPr id="3" name="Content Placeholder 2"/>
          <p:cNvSpPr>
            <a:spLocks noGrp="1"/>
          </p:cNvSpPr>
          <p:nvPr>
            <p:ph idx="1"/>
          </p:nvPr>
        </p:nvSpPr>
        <p:spPr>
          <a:xfrm>
            <a:off x="457200" y="1981200"/>
            <a:ext cx="8229600" cy="4144963"/>
          </a:xfrm>
        </p:spPr>
        <p:txBody>
          <a:bodyPr/>
          <a:lstStyle/>
          <a:p>
            <a:pPr>
              <a:spcAft>
                <a:spcPts val="1800"/>
              </a:spcAft>
            </a:pPr>
            <a:r>
              <a:rPr lang="en-US" dirty="0" smtClean="0"/>
              <a:t>The lecture is the least important part.</a:t>
            </a:r>
          </a:p>
          <a:p>
            <a:pPr>
              <a:spcAft>
                <a:spcPts val="1800"/>
              </a:spcAft>
            </a:pPr>
            <a:r>
              <a:rPr lang="en-US" dirty="0" smtClean="0"/>
              <a:t>I can’t teach you everything, so I will teach you a few things very well.</a:t>
            </a:r>
          </a:p>
          <a:p>
            <a:pPr>
              <a:spcAft>
                <a:spcPts val="1800"/>
              </a:spcAft>
            </a:pPr>
            <a:r>
              <a:rPr lang="en-US" dirty="0" smtClean="0"/>
              <a:t>Course goal: get you comfortable enough with Python basics that you can easily learn more on your own when the course is done.</a:t>
            </a:r>
          </a:p>
          <a:p>
            <a:pPr>
              <a:spcAft>
                <a:spcPts val="1800"/>
              </a:spcAft>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a:t>
            </a:fld>
            <a:endParaRPr lang="en-US" dirty="0"/>
          </a:p>
        </p:txBody>
      </p:sp>
    </p:spTree>
    <p:extLst>
      <p:ext uri="{BB962C8B-B14F-4D97-AF65-F5344CB8AC3E}">
        <p14:creationId xmlns:p14="http://schemas.microsoft.com/office/powerpoint/2010/main" val="394009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out printing (do this now)</a:t>
            </a:r>
            <a:endParaRPr lang="en-US" dirty="0"/>
          </a:p>
        </p:txBody>
      </p:sp>
      <p:sp>
        <p:nvSpPr>
          <p:cNvPr id="3" name="Content Placeholder 2"/>
          <p:cNvSpPr>
            <a:spLocks noGrp="1"/>
          </p:cNvSpPr>
          <p:nvPr>
            <p:ph idx="1"/>
          </p:nvPr>
        </p:nvSpPr>
        <p:spPr/>
        <p:txBody>
          <a:bodyPr/>
          <a:lstStyle/>
          <a:p>
            <a:r>
              <a:rPr lang="en-US" dirty="0" smtClean="0"/>
              <a:t>Try the following in the interpreter:</a:t>
            </a:r>
          </a:p>
          <a:p>
            <a:pPr marL="0" indent="0">
              <a:buNone/>
            </a:pPr>
            <a:r>
              <a:rPr lang="en-US" dirty="0"/>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 “world”</a:t>
            </a:r>
            <a:endParaRPr lang="en-US" dirty="0"/>
          </a:p>
          <a:p>
            <a:pPr marL="0" indent="0">
              <a:buNone/>
            </a:pPr>
            <a:r>
              <a:rPr lang="en-US" sz="2400" dirty="0" smtClean="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“world”</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123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2 * 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 </a:t>
            </a:r>
            <a:r>
              <a:rPr lang="en-US" sz="2400" dirty="0">
                <a:latin typeface="Courier New" pitchFamily="49" charset="0"/>
                <a:cs typeface="Courier New" pitchFamily="49" charset="0"/>
              </a:rPr>
              <a:t>=</a:t>
            </a:r>
            <a:r>
              <a:rPr lang="en-US" sz="2400" dirty="0" smtClean="0">
                <a:latin typeface="Courier New" pitchFamily="49" charset="0"/>
                <a:cs typeface="Courier New" pitchFamily="49" charset="0"/>
              </a:rPr>
              <a:t>”, 1 + 2, “!”</a:t>
            </a: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20</a:t>
            </a:fld>
            <a:endParaRPr lang="en-US" dirty="0"/>
          </a:p>
        </p:txBody>
      </p:sp>
      <p:sp>
        <p:nvSpPr>
          <p:cNvPr id="5" name="Rectangle 4"/>
          <p:cNvSpPr/>
          <p:nvPr/>
        </p:nvSpPr>
        <p:spPr>
          <a:xfrm>
            <a:off x="914400" y="5832005"/>
            <a:ext cx="7086600" cy="369332"/>
          </a:xfrm>
          <a:prstGeom prst="rect">
            <a:avLst/>
          </a:prstGeom>
        </p:spPr>
        <p:txBody>
          <a:bodyPr wrap="square">
            <a:spAutoFit/>
          </a:bodyPr>
          <a:lstStyle/>
          <a:p>
            <a:pPr algn="ctr"/>
            <a:r>
              <a:rPr lang="en-US" i="1" dirty="0"/>
              <a:t>Tip: you can press the up arrow to cycle through your code history</a:t>
            </a:r>
          </a:p>
        </p:txBody>
      </p:sp>
    </p:spTree>
    <p:extLst>
      <p:ext uri="{BB962C8B-B14F-4D97-AF65-F5344CB8AC3E}">
        <p14:creationId xmlns:p14="http://schemas.microsoft.com/office/powerpoint/2010/main" val="3299092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Variations on the print statement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2853164"/>
              </p:ext>
            </p:extLst>
          </p:nvPr>
        </p:nvGraphicFramePr>
        <p:xfrm>
          <a:off x="609600" y="1447800"/>
          <a:ext cx="7924800" cy="4963530"/>
        </p:xfrm>
        <a:graphic>
          <a:graphicData uri="http://schemas.openxmlformats.org/drawingml/2006/table">
            <a:tbl>
              <a:tblPr/>
              <a:tblGrid>
                <a:gridCol w="2914650"/>
                <a:gridCol w="1276350"/>
                <a:gridCol w="3733800"/>
              </a:tblGrid>
              <a:tr h="327967">
                <a:tc>
                  <a:txBody>
                    <a:bodyPr/>
                    <a:lstStyle/>
                    <a:p>
                      <a:pPr rtl="0" fontAlgn="t">
                        <a:spcBef>
                          <a:spcPts val="0"/>
                        </a:spcBef>
                        <a:spcAft>
                          <a:spcPts val="0"/>
                        </a:spcAft>
                      </a:pPr>
                      <a:r>
                        <a:rPr lang="en-US" sz="1400" b="1" i="0" u="none" strike="noStrike" dirty="0">
                          <a:solidFill>
                            <a:srgbClr val="000000"/>
                          </a:solidFill>
                          <a:effectLst/>
                          <a:latin typeface="Arial"/>
                        </a:rPr>
                        <a:t>Code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Output</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Reason</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The text in quotes is printed as typed (the quotes are not printed)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kern="1200" dirty="0" smtClean="0">
                          <a:solidFill>
                            <a:schemeClr val="accent1"/>
                          </a:solidFill>
                          <a:latin typeface="Courier New" panose="02070309020205020404" pitchFamily="49" charset="0"/>
                          <a:ea typeface="+mn-ea"/>
                          <a:cs typeface="Courier New" panose="02070309020205020404" pitchFamily="49" charset="0"/>
                        </a:rPr>
                        <a:t>print</a:t>
                      </a:r>
                      <a:r>
                        <a:rPr lang="en-US" sz="1400" kern="1200" dirty="0" smtClean="0">
                          <a:solidFill>
                            <a:schemeClr val="tx1"/>
                          </a:solidFill>
                          <a:latin typeface="Courier New" panose="02070309020205020404" pitchFamily="49" charset="0"/>
                          <a:ea typeface="+mn-ea"/>
                          <a:cs typeface="Courier New" panose="02070309020205020404" pitchFamily="49" charset="0"/>
                        </a:rPr>
                        <a:t> "hello" + "world"</a:t>
                      </a:r>
                      <a:endParaRPr lang="en-US" sz="1400" dirty="0">
                        <a:effectLst/>
                        <a:latin typeface="Courier New" panose="02070309020205020404" pitchFamily="49" charset="0"/>
                        <a:cs typeface="Courier New" panose="02070309020205020404" pitchFamily="49"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helloworld</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“Adding” strings together concatenates</a:t>
                      </a:r>
                      <a:r>
                        <a:rPr lang="en-US" sz="1400" baseline="0" dirty="0" smtClean="0">
                          <a:effectLst/>
                          <a:latin typeface="Arial" panose="020B0604020202020204" pitchFamily="34" charset="0"/>
                          <a:cs typeface="Arial" panose="020B0604020202020204" pitchFamily="34" charset="0"/>
                        </a:rPr>
                        <a:t> them</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a:t>
                      </a:r>
                      <a:endParaRPr lang="en-US" sz="1400">
                        <a:effectLst/>
                      </a:endParaRPr>
                    </a:p>
                    <a:p>
                      <a:pPr rtl="0" fontAlgn="t">
                        <a:spcBef>
                          <a:spcPts val="0"/>
                        </a:spcBef>
                        <a:spcAft>
                          <a:spcPts val="0"/>
                        </a:spcAft>
                      </a:pPr>
                      <a:r>
                        <a:rPr lang="en-US" sz="1400" b="0" i="0" u="none" strike="noStrike">
                          <a:solidFill>
                            <a:srgbClr val="000000"/>
                          </a:solidFill>
                          <a:effectLst/>
                          <a:latin typeface="Arial"/>
                        </a:rPr>
                        <a:t>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 "newline" (return) is inserted after each print statement</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the comma at the end of the print statement </a:t>
                      </a:r>
                      <a:r>
                        <a:rPr lang="en-US" sz="1400" b="0" i="0" u="none" strike="noStrike" dirty="0" smtClean="0">
                          <a:solidFill>
                            <a:srgbClr val="000000"/>
                          </a:solidFill>
                          <a:effectLst/>
                          <a:latin typeface="Arial"/>
                        </a:rPr>
                        <a:t>suppresses</a:t>
                      </a:r>
                      <a:r>
                        <a:rPr lang="en-US" sz="1400" b="0" i="0" u="none" strike="noStrike" baseline="0" dirty="0" smtClean="0">
                          <a:solidFill>
                            <a:srgbClr val="000000"/>
                          </a:solidFill>
                          <a:effectLst/>
                          <a:latin typeface="Arial"/>
                        </a:rPr>
                        <a:t> the automatic newline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01491">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a comma also allows you to print multiple things in one print statement. (this will be useful when we start using variables.) Notice that a space was automatically inserted between the words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"hello" * 3</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hellohellohello</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smtClean="0">
                          <a:solidFill>
                            <a:srgbClr val="000000"/>
                          </a:solidFill>
                          <a:effectLst/>
                          <a:latin typeface="Arial"/>
                        </a:rPr>
                        <a:t>Print</a:t>
                      </a:r>
                      <a:r>
                        <a:rPr lang="en-US" sz="1400" b="0" i="0" u="none" strike="noStrike" baseline="0" dirty="0" smtClean="0">
                          <a:solidFill>
                            <a:srgbClr val="000000"/>
                          </a:solidFill>
                          <a:effectLst/>
                          <a:latin typeface="Arial"/>
                        </a:rPr>
                        <a:t> </a:t>
                      </a:r>
                      <a:r>
                        <a:rPr lang="en-US" sz="1400" b="0" i="0" u="none" strike="noStrike" dirty="0" smtClean="0">
                          <a:solidFill>
                            <a:srgbClr val="000000"/>
                          </a:solidFill>
                          <a:effectLst/>
                          <a:latin typeface="Arial"/>
                        </a:rPr>
                        <a:t>something </a:t>
                      </a:r>
                      <a:r>
                        <a:rPr lang="en-US" sz="1400" b="0" i="0" u="none" strike="noStrike" dirty="0">
                          <a:solidFill>
                            <a:srgbClr val="000000"/>
                          </a:solidFill>
                          <a:effectLst/>
                          <a:latin typeface="Arial"/>
                        </a:rPr>
                        <a:t>multiple times.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baseline="0" dirty="0" smtClean="0">
                          <a:solidFill>
                            <a:srgbClr val="000000"/>
                          </a:solidFill>
                          <a:effectLst/>
                          <a:latin typeface="Courier New"/>
                        </a:rPr>
                        <a:t> 5</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5</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a:t>
                      </a:r>
                      <a:r>
                        <a:rPr lang="en-US" sz="1400" baseline="0" dirty="0" smtClean="0">
                          <a:effectLst/>
                          <a:latin typeface="Arial" panose="020B0604020202020204" pitchFamily="34" charset="0"/>
                          <a:cs typeface="Arial" panose="020B0604020202020204" pitchFamily="34" charset="0"/>
                        </a:rPr>
                        <a:t> can print numbers (no quotes)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dirty="0" smtClean="0">
                          <a:solidFill>
                            <a:srgbClr val="000000"/>
                          </a:solidFill>
                          <a:effectLst/>
                          <a:latin typeface="Courier New"/>
                        </a:rPr>
                        <a:t> 1 + 2</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3</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 can also print the results of math operations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28270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125D8EBD-3626-492B-BEC7-FEAF43DF08E7}" type="slidenum">
              <a:rPr lang="en-US" smtClean="0"/>
              <a:t>21</a:t>
            </a:fld>
            <a:endParaRPr lang="en-US" dirty="0"/>
          </a:p>
        </p:txBody>
      </p:sp>
    </p:spTree>
    <p:extLst>
      <p:ext uri="{BB962C8B-B14F-4D97-AF65-F5344CB8AC3E}">
        <p14:creationId xmlns:p14="http://schemas.microsoft.com/office/powerpoint/2010/main" val="913263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t>4. Understanding error messages</a:t>
            </a:r>
            <a:endParaRPr lang="en-US" sz="4000" dirty="0"/>
          </a:p>
        </p:txBody>
      </p:sp>
      <p:sp>
        <p:nvSpPr>
          <p:cNvPr id="4" name="Slide Number Placeholder 3"/>
          <p:cNvSpPr>
            <a:spLocks noGrp="1"/>
          </p:cNvSpPr>
          <p:nvPr>
            <p:ph type="sldNum" sz="quarter" idx="12"/>
          </p:nvPr>
        </p:nvSpPr>
        <p:spPr/>
        <p:txBody>
          <a:bodyPr/>
          <a:lstStyle/>
          <a:p>
            <a:fld id="{125D8EBD-3626-492B-BEC7-FEAF43DF08E7}" type="slidenum">
              <a:rPr lang="en-US" smtClean="0"/>
              <a:t>22</a:t>
            </a:fld>
            <a:endParaRPr lang="en-US" dirty="0"/>
          </a:p>
        </p:txBody>
      </p:sp>
    </p:spTree>
    <p:extLst>
      <p:ext uri="{BB962C8B-B14F-4D97-AF65-F5344CB8AC3E}">
        <p14:creationId xmlns:p14="http://schemas.microsoft.com/office/powerpoint/2010/main" val="2164252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lstStyle/>
          <a:p>
            <a:pPr marL="0" indent="0">
              <a:buNone/>
            </a:pPr>
            <a:r>
              <a:rPr lang="en-US" dirty="0" smtClean="0"/>
              <a:t>Type the following in your interpreter:</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23</a:t>
            </a:fld>
            <a:endParaRPr lang="en-US" dirty="0"/>
          </a:p>
        </p:txBody>
      </p:sp>
    </p:spTree>
    <p:extLst>
      <p:ext uri="{BB962C8B-B14F-4D97-AF65-F5344CB8AC3E}">
        <p14:creationId xmlns:p14="http://schemas.microsoft.com/office/powerpoint/2010/main" val="1166531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Type the following in your interpreter:</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Output:</a:t>
            </a:r>
          </a:p>
          <a:p>
            <a:pPr marL="400050" lvl="1" indent="0">
              <a:buNone/>
            </a:pPr>
            <a:r>
              <a:rPr lang="en-US" sz="2400" dirty="0" err="1" smtClean="0">
                <a:latin typeface="Courier New" pitchFamily="49" charset="0"/>
                <a:cs typeface="Courier New" pitchFamily="49" charset="0"/>
              </a:rPr>
              <a:t>Traceback</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(most recent call last):</a:t>
            </a:r>
            <a:endParaRPr lang="en-US" sz="2400" b="0" dirty="0" smtClean="0">
              <a:effectLst/>
              <a:latin typeface="Courier New" pitchFamily="49" charset="0"/>
              <a:cs typeface="Courier New" pitchFamily="49" charset="0"/>
            </a:endParaRPr>
          </a:p>
          <a:p>
            <a:pPr marL="400050" lvl="1" indent="0">
              <a:buNone/>
            </a:pPr>
            <a:r>
              <a:rPr lang="en-US" sz="2400" dirty="0" smtClean="0">
                <a:latin typeface="Courier New" pitchFamily="49" charset="0"/>
                <a:cs typeface="Courier New" pitchFamily="49" charset="0"/>
              </a:rPr>
              <a:t>	File </a:t>
            </a:r>
            <a:r>
              <a:rPr lang="en-US" sz="2400" dirty="0">
                <a:latin typeface="Courier New" pitchFamily="49" charset="0"/>
                <a:cs typeface="Courier New" pitchFamily="49" charset="0"/>
              </a:rPr>
              <a:t>"&lt;</a:t>
            </a:r>
            <a:r>
              <a:rPr lang="en-US" sz="2400" dirty="0" err="1">
                <a:latin typeface="Courier New" pitchFamily="49" charset="0"/>
                <a:cs typeface="Courier New" pitchFamily="49" charset="0"/>
              </a:rPr>
              <a:t>stdin</a:t>
            </a:r>
            <a:r>
              <a:rPr lang="en-US" sz="2400" dirty="0">
                <a:latin typeface="Courier New" pitchFamily="49" charset="0"/>
                <a:cs typeface="Courier New" pitchFamily="49" charset="0"/>
              </a:rPr>
              <a:t>&gt;", line 1, in &lt;module&gt;</a:t>
            </a:r>
            <a:endParaRPr lang="en-US" sz="2400" b="0" dirty="0" smtClean="0">
              <a:effectLst/>
              <a:latin typeface="Courier New" pitchFamily="49" charset="0"/>
              <a:cs typeface="Courier New" pitchFamily="49" charset="0"/>
            </a:endParaRPr>
          </a:p>
          <a:p>
            <a:pPr marL="400050" lvl="1" indent="0">
              <a:buNone/>
            </a:pPr>
            <a:r>
              <a:rPr lang="en-US" sz="2400" dirty="0" err="1">
                <a:latin typeface="Courier New" pitchFamily="49" charset="0"/>
                <a:cs typeface="Courier New" pitchFamily="49" charset="0"/>
              </a:rPr>
              <a:t>NameError</a:t>
            </a:r>
            <a:r>
              <a:rPr lang="en-US" sz="2400" dirty="0">
                <a:latin typeface="Courier New" pitchFamily="49" charset="0"/>
                <a:cs typeface="Courier New" pitchFamily="49" charset="0"/>
              </a:rPr>
              <a:t>: name 'hello' is not defined</a:t>
            </a:r>
            <a:endParaRPr lang="en-US" sz="2400" b="0" dirty="0" smtClean="0">
              <a:effectLst/>
              <a:latin typeface="Courier New" pitchFamily="49" charset="0"/>
              <a:cs typeface="Courier New" pitchFamily="49" charset="0"/>
            </a:endParaRPr>
          </a:p>
          <a:p>
            <a:pPr marL="0" indent="0">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24</a:t>
            </a:fld>
            <a:endParaRPr lang="en-US" dirty="0"/>
          </a:p>
        </p:txBody>
      </p:sp>
    </p:spTree>
    <p:extLst>
      <p:ext uri="{BB962C8B-B14F-4D97-AF65-F5344CB8AC3E}">
        <p14:creationId xmlns:p14="http://schemas.microsoft.com/office/powerpoint/2010/main" val="454724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400050" lvl="1" indent="0">
              <a:buNone/>
            </a:pPr>
            <a:r>
              <a:rPr lang="en-US" sz="1800" dirty="0" err="1" smtClean="0">
                <a:latin typeface="Courier New" pitchFamily="49" charset="0"/>
                <a:cs typeface="Courier New" pitchFamily="49" charset="0"/>
              </a:rPr>
              <a:t>Traceback</a:t>
            </a:r>
            <a:r>
              <a:rPr lang="en-US" sz="1800" dirty="0" smtClean="0">
                <a:latin typeface="Courier New" pitchFamily="49" charset="0"/>
                <a:cs typeface="Courier New" pitchFamily="49" charset="0"/>
              </a:rPr>
              <a:t> (most recent call last):</a:t>
            </a:r>
            <a:endParaRPr lang="en-US" sz="1800" b="0" dirty="0" smtClean="0">
              <a:effectLst/>
              <a:latin typeface="Courier New" pitchFamily="49" charset="0"/>
              <a:cs typeface="Courier New" pitchFamily="49" charset="0"/>
            </a:endParaRPr>
          </a:p>
          <a:p>
            <a:pPr marL="400050" lvl="1" indent="0">
              <a:buNone/>
            </a:pPr>
            <a:r>
              <a:rPr lang="en-US" sz="1800" dirty="0" smtClean="0">
                <a:latin typeface="Courier New" pitchFamily="49" charset="0"/>
                <a:cs typeface="Courier New" pitchFamily="49" charset="0"/>
              </a:rPr>
              <a:t>	File "&lt;</a:t>
            </a:r>
            <a:r>
              <a:rPr lang="en-US" sz="1800" dirty="0" err="1" smtClean="0">
                <a:latin typeface="Courier New" pitchFamily="49" charset="0"/>
                <a:cs typeface="Courier New" pitchFamily="49" charset="0"/>
              </a:rPr>
              <a:t>stdin</a:t>
            </a:r>
            <a:r>
              <a:rPr lang="en-US" sz="1800" dirty="0" smtClean="0">
                <a:latin typeface="Courier New" pitchFamily="49" charset="0"/>
                <a:cs typeface="Courier New" pitchFamily="49" charset="0"/>
              </a:rPr>
              <a:t>&gt;", </a:t>
            </a:r>
            <a:r>
              <a:rPr lang="en-US" sz="1800" b="1" dirty="0" smtClean="0">
                <a:solidFill>
                  <a:srgbClr val="FF0000"/>
                </a:solidFill>
                <a:latin typeface="Courier New" pitchFamily="49" charset="0"/>
                <a:cs typeface="Courier New" pitchFamily="49" charset="0"/>
              </a:rPr>
              <a:t>line 1</a:t>
            </a:r>
            <a:r>
              <a:rPr lang="en-US" sz="1800" dirty="0" smtClean="0">
                <a:latin typeface="Courier New" pitchFamily="49" charset="0"/>
                <a:cs typeface="Courier New" pitchFamily="49" charset="0"/>
              </a:rPr>
              <a:t>, in &lt;module&gt;</a:t>
            </a:r>
            <a:endParaRPr lang="en-US" sz="1800" b="0" dirty="0" smtClean="0">
              <a:effectLst/>
              <a:latin typeface="Courier New" pitchFamily="49" charset="0"/>
              <a:cs typeface="Courier New" pitchFamily="49" charset="0"/>
            </a:endParaRPr>
          </a:p>
          <a:p>
            <a:pPr marL="400050" lvl="1" indent="0">
              <a:buNone/>
            </a:pPr>
            <a:r>
              <a:rPr lang="en-US" sz="1800" b="1" dirty="0" err="1" smtClean="0">
                <a:solidFill>
                  <a:srgbClr val="0070C0"/>
                </a:solidFill>
                <a:latin typeface="Courier New" pitchFamily="49" charset="0"/>
                <a:cs typeface="Courier New" pitchFamily="49" charset="0"/>
              </a:rPr>
              <a:t>NameError</a:t>
            </a:r>
            <a:r>
              <a:rPr lang="en-US" sz="1800" b="1" dirty="0" smtClean="0">
                <a:solidFill>
                  <a:srgbClr val="0070C0"/>
                </a:solidFill>
                <a:latin typeface="Courier New" pitchFamily="49" charset="0"/>
                <a:cs typeface="Courier New" pitchFamily="49" charset="0"/>
              </a:rPr>
              <a:t>: name 'hello' is not defined</a:t>
            </a:r>
            <a:endParaRPr lang="en-US" sz="2400" b="1" dirty="0" smtClean="0">
              <a:solidFill>
                <a:srgbClr val="0070C0"/>
              </a:solidFill>
              <a:effectLst/>
            </a:endParaRPr>
          </a:p>
          <a:p>
            <a:pPr marL="0" indent="0">
              <a:spcBef>
                <a:spcPts val="0"/>
              </a:spcBef>
              <a:spcAft>
                <a:spcPts val="1200"/>
              </a:spcAft>
              <a:buNone/>
            </a:pPr>
            <a:r>
              <a:rPr lang="en-US" sz="1800" b="0" dirty="0" smtClean="0">
                <a:effectLst/>
              </a:rPr>
              <a:t/>
            </a:r>
            <a:br>
              <a:rPr lang="en-US" sz="1800" b="0" dirty="0" smtClean="0">
                <a:effectLst/>
              </a:rPr>
            </a:br>
            <a:r>
              <a:rPr lang="en-US" sz="1800" dirty="0" smtClean="0"/>
              <a:t>This is a typical Python error message. It gives you several pieces of useful information to help you figure out what went wrong:</a:t>
            </a:r>
            <a:endParaRPr lang="en-US" sz="1800" b="0" dirty="0" smtClean="0">
              <a:effectLst/>
            </a:endParaRPr>
          </a:p>
          <a:p>
            <a:pPr marL="514350" indent="-514350">
              <a:spcBef>
                <a:spcPts val="0"/>
              </a:spcBef>
              <a:spcAft>
                <a:spcPts val="1200"/>
              </a:spcAft>
              <a:buFont typeface="+mj-lt"/>
              <a:buAutoNum type="arabicPeriod"/>
            </a:pPr>
            <a:r>
              <a:rPr lang="en-US" sz="1800" b="1" dirty="0" smtClean="0">
                <a:solidFill>
                  <a:srgbClr val="FF0000"/>
                </a:solidFill>
              </a:rPr>
              <a:t>A </a:t>
            </a:r>
            <a:r>
              <a:rPr lang="en-US" sz="1800" b="1" dirty="0">
                <a:solidFill>
                  <a:srgbClr val="FF0000"/>
                </a:solidFill>
              </a:rPr>
              <a:t>line number </a:t>
            </a:r>
            <a:r>
              <a:rPr lang="en-US" sz="1800" dirty="0"/>
              <a:t>- </a:t>
            </a:r>
            <a:r>
              <a:rPr lang="en-US" sz="1800" dirty="0" smtClean="0"/>
              <a:t>This </a:t>
            </a:r>
            <a:r>
              <a:rPr lang="en-US" sz="1800" dirty="0"/>
              <a:t>is the line in your program where the error occurred. </a:t>
            </a:r>
            <a:r>
              <a:rPr lang="en-US" sz="1800" dirty="0" smtClean="0"/>
              <a:t>If you are using a script, the </a:t>
            </a:r>
            <a:r>
              <a:rPr lang="en-US" sz="1800" dirty="0"/>
              <a:t>first thing you should do is find this line and examine it</a:t>
            </a:r>
            <a:r>
              <a:rPr lang="en-US" sz="1800" dirty="0" smtClean="0"/>
              <a:t>.</a:t>
            </a:r>
            <a:endParaRPr lang="en-US" sz="1800" b="0" dirty="0" smtClean="0">
              <a:effectLst/>
            </a:endParaRPr>
          </a:p>
          <a:p>
            <a:pPr marL="514350" indent="-514350">
              <a:spcBef>
                <a:spcPts val="0"/>
              </a:spcBef>
              <a:spcAft>
                <a:spcPts val="1200"/>
              </a:spcAft>
              <a:buFont typeface="+mj-lt"/>
              <a:buAutoNum type="arabicPeriod" startAt="2"/>
            </a:pPr>
            <a:r>
              <a:rPr lang="en-US" sz="1800" b="1" dirty="0" smtClean="0">
                <a:solidFill>
                  <a:srgbClr val="0070C0"/>
                </a:solidFill>
              </a:rPr>
              <a:t>An </a:t>
            </a:r>
            <a:r>
              <a:rPr lang="en-US" sz="1800" b="1" dirty="0">
                <a:solidFill>
                  <a:srgbClr val="0070C0"/>
                </a:solidFill>
              </a:rPr>
              <a:t>explanation </a:t>
            </a:r>
            <a:r>
              <a:rPr lang="en-US" sz="1800" dirty="0"/>
              <a:t>- This message should give you some idea of the nature of the error. </a:t>
            </a:r>
            <a:endParaRPr lang="en-US" sz="1800" dirty="0" smtClean="0"/>
          </a:p>
          <a:p>
            <a:pPr marL="0" indent="0">
              <a:spcBef>
                <a:spcPts val="0"/>
              </a:spcBef>
              <a:spcAft>
                <a:spcPts val="1200"/>
              </a:spcAft>
              <a:buNone/>
            </a:pPr>
            <a:r>
              <a:rPr lang="en-US" sz="1800" dirty="0" smtClean="0"/>
              <a:t>Sometimes these messages are hard to understand. If you can't figure out what's wrong, your best bet is to copy and paste the “explanation” part of the error message into Google. Look for forum posts of other people who got your same error.</a:t>
            </a:r>
            <a:endParaRPr lang="en-US" sz="1800" b="0" dirty="0" smtClean="0">
              <a:effectLst/>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25</a:t>
            </a:fld>
            <a:endParaRPr lang="en-US" dirty="0"/>
          </a:p>
        </p:txBody>
      </p:sp>
    </p:spTree>
    <p:extLst>
      <p:ext uri="{BB962C8B-B14F-4D97-AF65-F5344CB8AC3E}">
        <p14:creationId xmlns:p14="http://schemas.microsoft.com/office/powerpoint/2010/main" val="2027704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400050" lvl="1" indent="0">
              <a:buNone/>
            </a:pPr>
            <a:r>
              <a:rPr lang="en-US" sz="1800" dirty="0" err="1" smtClean="0">
                <a:latin typeface="Courier New" pitchFamily="49" charset="0"/>
                <a:cs typeface="Courier New" pitchFamily="49" charset="0"/>
              </a:rPr>
              <a:t>Traceback</a:t>
            </a:r>
            <a:r>
              <a:rPr lang="en-US" sz="1800" dirty="0" smtClean="0">
                <a:latin typeface="Courier New" pitchFamily="49" charset="0"/>
                <a:cs typeface="Courier New" pitchFamily="49" charset="0"/>
              </a:rPr>
              <a:t> (most recent call last):</a:t>
            </a:r>
            <a:endParaRPr lang="en-US" sz="1800" b="0" dirty="0" smtClean="0">
              <a:effectLst/>
              <a:latin typeface="Courier New" pitchFamily="49" charset="0"/>
              <a:cs typeface="Courier New" pitchFamily="49" charset="0"/>
            </a:endParaRPr>
          </a:p>
          <a:p>
            <a:pPr marL="400050" lvl="1" indent="0">
              <a:buNone/>
            </a:pPr>
            <a:r>
              <a:rPr lang="en-US" sz="1800" dirty="0" smtClean="0">
                <a:latin typeface="Courier New" pitchFamily="49" charset="0"/>
                <a:cs typeface="Courier New" pitchFamily="49" charset="0"/>
              </a:rPr>
              <a:t>	File "&lt;</a:t>
            </a:r>
            <a:r>
              <a:rPr lang="en-US" sz="1800" dirty="0" err="1" smtClean="0">
                <a:latin typeface="Courier New" pitchFamily="49" charset="0"/>
                <a:cs typeface="Courier New" pitchFamily="49" charset="0"/>
              </a:rPr>
              <a:t>stdin</a:t>
            </a:r>
            <a:r>
              <a:rPr lang="en-US" sz="1800" dirty="0" smtClean="0">
                <a:latin typeface="Courier New" pitchFamily="49" charset="0"/>
                <a:cs typeface="Courier New" pitchFamily="49" charset="0"/>
              </a:rPr>
              <a:t>&gt;", </a:t>
            </a:r>
            <a:r>
              <a:rPr lang="en-US" sz="1800" b="1" dirty="0" smtClean="0">
                <a:solidFill>
                  <a:srgbClr val="FF0000"/>
                </a:solidFill>
                <a:latin typeface="Courier New" pitchFamily="49" charset="0"/>
                <a:cs typeface="Courier New" pitchFamily="49" charset="0"/>
              </a:rPr>
              <a:t>line 1</a:t>
            </a:r>
            <a:r>
              <a:rPr lang="en-US" sz="1800" dirty="0" smtClean="0">
                <a:latin typeface="Courier New" pitchFamily="49" charset="0"/>
                <a:cs typeface="Courier New" pitchFamily="49" charset="0"/>
              </a:rPr>
              <a:t>, in &lt;module&gt;</a:t>
            </a:r>
            <a:endParaRPr lang="en-US" sz="1800" b="0" dirty="0" smtClean="0">
              <a:effectLst/>
              <a:latin typeface="Courier New" pitchFamily="49" charset="0"/>
              <a:cs typeface="Courier New" pitchFamily="49" charset="0"/>
            </a:endParaRPr>
          </a:p>
          <a:p>
            <a:pPr marL="400050" lvl="1" indent="0">
              <a:buNone/>
            </a:pPr>
            <a:r>
              <a:rPr lang="en-US" sz="1800" b="1" dirty="0" err="1" smtClean="0">
                <a:solidFill>
                  <a:srgbClr val="0070C0"/>
                </a:solidFill>
                <a:latin typeface="Courier New" pitchFamily="49" charset="0"/>
                <a:cs typeface="Courier New" pitchFamily="49" charset="0"/>
              </a:rPr>
              <a:t>NameError</a:t>
            </a:r>
            <a:r>
              <a:rPr lang="en-US" sz="1800" b="1" dirty="0" smtClean="0">
                <a:solidFill>
                  <a:srgbClr val="0070C0"/>
                </a:solidFill>
                <a:latin typeface="Courier New" pitchFamily="49" charset="0"/>
                <a:cs typeface="Courier New" pitchFamily="49" charset="0"/>
              </a:rPr>
              <a:t>: name 'hello' is not defined</a:t>
            </a:r>
            <a:endParaRPr lang="en-US" sz="2400" b="1" dirty="0" smtClean="0">
              <a:solidFill>
                <a:srgbClr val="0070C0"/>
              </a:solidFill>
              <a:effectLst/>
            </a:endParaRPr>
          </a:p>
          <a:p>
            <a:pPr marL="0" indent="0">
              <a:spcBef>
                <a:spcPts val="0"/>
              </a:spcBef>
              <a:spcAft>
                <a:spcPts val="600"/>
              </a:spcAft>
              <a:buNone/>
            </a:pPr>
            <a:r>
              <a:rPr lang="en-US" sz="1800" b="0" dirty="0" smtClean="0">
                <a:effectLst/>
              </a:rPr>
              <a:t/>
            </a:r>
            <a:br>
              <a:rPr lang="en-US" sz="1800" b="0" dirty="0" smtClean="0">
                <a:effectLst/>
              </a:rPr>
            </a:br>
            <a:r>
              <a:rPr lang="en-US" sz="2400" dirty="0" smtClean="0"/>
              <a:t>So what went wrong here?</a:t>
            </a:r>
          </a:p>
          <a:p>
            <a:pPr lvl="1">
              <a:spcBef>
                <a:spcPts val="0"/>
              </a:spcBef>
              <a:spcAft>
                <a:spcPts val="600"/>
              </a:spcAft>
            </a:pPr>
            <a:r>
              <a:rPr lang="en-US" sz="2000" dirty="0" smtClean="0"/>
              <a:t>Basically, we forgot to put quotes around </a:t>
            </a:r>
            <a:r>
              <a:rPr lang="en-US" sz="1800" dirty="0" smtClean="0">
                <a:latin typeface="Courier New" pitchFamily="49" charset="0"/>
                <a:cs typeface="Courier New" pitchFamily="49" charset="0"/>
              </a:rPr>
              <a:t>hello</a:t>
            </a:r>
            <a:r>
              <a:rPr lang="en-US" sz="2000" dirty="0" smtClean="0"/>
              <a:t>. When Python sees a word with no quotes around it, it assumes that word is a </a:t>
            </a:r>
            <a:r>
              <a:rPr lang="en-US" sz="2000" i="1" dirty="0" smtClean="0"/>
              <a:t>variable</a:t>
            </a:r>
            <a:r>
              <a:rPr lang="en-US" sz="2000" dirty="0" smtClean="0"/>
              <a:t>.</a:t>
            </a:r>
          </a:p>
          <a:p>
            <a:pPr lvl="1">
              <a:spcBef>
                <a:spcPts val="0"/>
              </a:spcBef>
              <a:spcAft>
                <a:spcPts val="600"/>
              </a:spcAft>
            </a:pPr>
            <a:r>
              <a:rPr lang="en-US" sz="2000" dirty="0" smtClean="0"/>
              <a:t>Since we did not create a variable called </a:t>
            </a:r>
            <a:r>
              <a:rPr lang="en-US" sz="1800" dirty="0" smtClean="0">
                <a:latin typeface="Courier New" pitchFamily="49" charset="0"/>
                <a:cs typeface="Courier New" pitchFamily="49" charset="0"/>
              </a:rPr>
              <a:t>hello</a:t>
            </a:r>
            <a:r>
              <a:rPr lang="en-US" sz="2000" dirty="0" smtClean="0"/>
              <a:t> yet, Python displays an error message.</a:t>
            </a:r>
          </a:p>
          <a:p>
            <a:pPr lvl="1">
              <a:spcBef>
                <a:spcPts val="0"/>
              </a:spcBef>
              <a:spcAft>
                <a:spcPts val="600"/>
              </a:spcAft>
            </a:pPr>
            <a:r>
              <a:rPr lang="en-US" sz="2000" dirty="0" smtClean="0"/>
              <a:t>If we had been running a script, Python would have terminated the execution of the script as soon as the error was encountered.</a:t>
            </a:r>
          </a:p>
          <a:p>
            <a:pPr lvl="1">
              <a:spcBef>
                <a:spcPts val="0"/>
              </a:spcBef>
              <a:spcAft>
                <a:spcPts val="600"/>
              </a:spcAft>
            </a:pPr>
            <a:endParaRPr lang="en-US" sz="1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26</a:t>
            </a:fld>
            <a:endParaRPr lang="en-US" dirty="0"/>
          </a:p>
        </p:txBody>
      </p:sp>
    </p:spTree>
    <p:extLst>
      <p:ext uri="{BB962C8B-B14F-4D97-AF65-F5344CB8AC3E}">
        <p14:creationId xmlns:p14="http://schemas.microsoft.com/office/powerpoint/2010/main" val="2764294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t>5. Variables and data types</a:t>
            </a:r>
            <a:endParaRPr lang="en-US" sz="4000" dirty="0"/>
          </a:p>
        </p:txBody>
      </p:sp>
      <p:sp>
        <p:nvSpPr>
          <p:cNvPr id="4" name="Slide Number Placeholder 3"/>
          <p:cNvSpPr>
            <a:spLocks noGrp="1"/>
          </p:cNvSpPr>
          <p:nvPr>
            <p:ph type="sldNum" sz="quarter" idx="12"/>
          </p:nvPr>
        </p:nvSpPr>
        <p:spPr/>
        <p:txBody>
          <a:bodyPr/>
          <a:lstStyle/>
          <a:p>
            <a:fld id="{125D8EBD-3626-492B-BEC7-FEAF43DF08E7}" type="slidenum">
              <a:rPr lang="en-US" smtClean="0"/>
              <a:t>27</a:t>
            </a:fld>
            <a:endParaRPr lang="en-US" dirty="0"/>
          </a:p>
        </p:txBody>
      </p:sp>
    </p:spTree>
    <p:extLst>
      <p:ext uri="{BB962C8B-B14F-4D97-AF65-F5344CB8AC3E}">
        <p14:creationId xmlns:p14="http://schemas.microsoft.com/office/powerpoint/2010/main" val="216425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300" dirty="0" smtClean="0"/>
              <a:t>What is a variable?</a:t>
            </a:r>
          </a:p>
          <a:p>
            <a:pPr lvl="1" fontAlgn="base"/>
            <a:r>
              <a:rPr lang="en-US" dirty="0"/>
              <a:t>Y</a:t>
            </a:r>
            <a:r>
              <a:rPr lang="en-US" dirty="0" smtClean="0"/>
              <a:t>ou </a:t>
            </a:r>
            <a:r>
              <a:rPr lang="en-US" dirty="0"/>
              <a:t>can think of variables as little boxes that we put </a:t>
            </a:r>
            <a:r>
              <a:rPr lang="en-US" dirty="0" smtClean="0"/>
              <a:t>data </a:t>
            </a:r>
            <a:r>
              <a:rPr lang="en-US" dirty="0"/>
              <a:t>in. You name each box so that you can refer to it and use it in your code. </a:t>
            </a:r>
            <a:r>
              <a:rPr lang="en-US" dirty="0" smtClean="0"/>
              <a:t>This </a:t>
            </a:r>
            <a:r>
              <a:rPr lang="en-US" dirty="0"/>
              <a:t>gives your code flexibility (for reasons you will see soon</a:t>
            </a:r>
            <a:r>
              <a:rPr lang="en-US" dirty="0" smtClean="0"/>
              <a:t>).</a:t>
            </a:r>
            <a:endParaRPr lang="en-US" dirty="0"/>
          </a:p>
          <a:p>
            <a:pPr lvl="1" fontAlgn="base"/>
            <a:r>
              <a:rPr lang="en-US" dirty="0"/>
              <a:t>Creating a variable is sometimes called </a:t>
            </a:r>
            <a:r>
              <a:rPr lang="en-US" i="1" dirty="0"/>
              <a:t>declaring</a:t>
            </a:r>
            <a:r>
              <a:rPr lang="en-US" dirty="0"/>
              <a:t> or </a:t>
            </a:r>
            <a:r>
              <a:rPr lang="en-US" i="1" dirty="0"/>
              <a:t>defining</a:t>
            </a:r>
            <a:r>
              <a:rPr lang="en-US" dirty="0"/>
              <a:t> a variable. This needs to be done before you can use the variable.</a:t>
            </a:r>
          </a:p>
          <a:p>
            <a:pPr lvl="1" fontAlgn="base"/>
            <a:r>
              <a:rPr lang="en-US" dirty="0"/>
              <a:t>You can name your variables almost anything, but avoid using names that are also commands in Python (e.g. don't name a variable "print</a:t>
            </a:r>
            <a:r>
              <a:rPr lang="en-US" dirty="0" smtClean="0"/>
              <a:t>")</a:t>
            </a:r>
            <a:endParaRPr lang="en-US" dirty="0"/>
          </a:p>
        </p:txBody>
      </p:sp>
      <p:sp>
        <p:nvSpPr>
          <p:cNvPr id="25" name="Slide Number Placeholder 24"/>
          <p:cNvSpPr>
            <a:spLocks noGrp="1"/>
          </p:cNvSpPr>
          <p:nvPr>
            <p:ph type="sldNum" sz="quarter" idx="12"/>
          </p:nvPr>
        </p:nvSpPr>
        <p:spPr/>
        <p:txBody>
          <a:bodyPr/>
          <a:lstStyle/>
          <a:p>
            <a:fld id="{125D8EBD-3626-492B-BEC7-FEAF43DF08E7}" type="slidenum">
              <a:rPr lang="en-US" smtClean="0"/>
              <a:t>28</a:t>
            </a:fld>
            <a:endParaRPr lang="en-US" dirty="0"/>
          </a:p>
        </p:txBody>
      </p:sp>
    </p:spTree>
    <p:extLst>
      <p:ext uri="{BB962C8B-B14F-4D97-AF65-F5344CB8AC3E}">
        <p14:creationId xmlns:p14="http://schemas.microsoft.com/office/powerpoint/2010/main" val="3902270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“uc007ndd.1”</a:t>
            </a:r>
            <a:endParaRPr lang="en-US" sz="2800" dirty="0">
              <a:latin typeface="Courier New" pitchFamily="49" charset="0"/>
              <a:cs typeface="Courier New" pitchFamily="49" charset="0"/>
            </a:endParaRPr>
          </a:p>
        </p:txBody>
      </p:sp>
      <p:sp>
        <p:nvSpPr>
          <p:cNvPr id="13" name="Slide Number Placeholder 12"/>
          <p:cNvSpPr>
            <a:spLocks noGrp="1"/>
          </p:cNvSpPr>
          <p:nvPr>
            <p:ph type="sldNum" sz="quarter" idx="12"/>
          </p:nvPr>
        </p:nvSpPr>
        <p:spPr/>
        <p:txBody>
          <a:bodyPr/>
          <a:lstStyle/>
          <a:p>
            <a:fld id="{125D8EBD-3626-492B-BEC7-FEAF43DF08E7}" type="slidenum">
              <a:rPr lang="en-US" smtClean="0"/>
              <a:t>29</a:t>
            </a:fld>
            <a:endParaRPr lang="en-US" dirty="0"/>
          </a:p>
        </p:txBody>
      </p:sp>
    </p:spTree>
    <p:extLst>
      <p:ext uri="{BB962C8B-B14F-4D97-AF65-F5344CB8AC3E}">
        <p14:creationId xmlns:p14="http://schemas.microsoft.com/office/powerpoint/2010/main" val="2140394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Advice for getting the most </a:t>
            </a:r>
            <a:br>
              <a:rPr lang="en-US" dirty="0" smtClean="0"/>
            </a:br>
            <a:r>
              <a:rPr lang="en-US" dirty="0" smtClean="0"/>
              <a:t>out of this course</a:t>
            </a:r>
            <a:endParaRPr lang="en-US" dirty="0"/>
          </a:p>
        </p:txBody>
      </p:sp>
      <p:sp>
        <p:nvSpPr>
          <p:cNvPr id="3" name="Content Placeholder 2"/>
          <p:cNvSpPr>
            <a:spLocks noGrp="1"/>
          </p:cNvSpPr>
          <p:nvPr>
            <p:ph idx="1"/>
          </p:nvPr>
        </p:nvSpPr>
        <p:spPr>
          <a:xfrm>
            <a:off x="457200" y="1905000"/>
            <a:ext cx="8229600" cy="4221163"/>
          </a:xfrm>
        </p:spPr>
        <p:txBody>
          <a:bodyPr/>
          <a:lstStyle/>
          <a:p>
            <a:pPr>
              <a:spcAft>
                <a:spcPts val="1800"/>
              </a:spcAft>
            </a:pPr>
            <a:r>
              <a:rPr lang="en-US" b="1" dirty="0" smtClean="0"/>
              <a:t>Do the problem sets!!</a:t>
            </a:r>
          </a:p>
          <a:p>
            <a:pPr>
              <a:spcAft>
                <a:spcPts val="1800"/>
              </a:spcAft>
            </a:pPr>
            <a:r>
              <a:rPr lang="en-US" dirty="0" smtClean="0"/>
              <a:t>Review the answers when they are released</a:t>
            </a:r>
          </a:p>
          <a:p>
            <a:pPr>
              <a:spcAft>
                <a:spcPts val="1800"/>
              </a:spcAft>
            </a:pPr>
            <a:r>
              <a:rPr lang="en-US" dirty="0" smtClean="0"/>
              <a:t>Always try to solve problems yourself first</a:t>
            </a:r>
          </a:p>
          <a:p>
            <a:pPr>
              <a:spcAft>
                <a:spcPts val="1800"/>
              </a:spcAft>
            </a:pPr>
            <a:r>
              <a:rPr lang="en-US" u="sng" dirty="0" smtClean="0"/>
              <a:t>BUT</a:t>
            </a:r>
            <a:r>
              <a:rPr lang="en-US" dirty="0" smtClean="0"/>
              <a:t>: don’t be afraid to ask questions when you get stuck! </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a:t>
            </a:fld>
            <a:endParaRPr lang="en-US" dirty="0"/>
          </a:p>
        </p:txBody>
      </p:sp>
    </p:spTree>
    <p:extLst>
      <p:ext uri="{BB962C8B-B14F-4D97-AF65-F5344CB8AC3E}">
        <p14:creationId xmlns:p14="http://schemas.microsoft.com/office/powerpoint/2010/main" val="3750179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“uc007ndd.1”</a:t>
            </a:r>
            <a:endParaRPr lang="en-US" sz="2800" dirty="0">
              <a:latin typeface="Courier New" pitchFamily="49" charset="0"/>
              <a:cs typeface="Courier New" pitchFamily="49" charset="0"/>
            </a:endParaRPr>
          </a:p>
        </p:txBody>
      </p:sp>
      <p:grpSp>
        <p:nvGrpSpPr>
          <p:cNvPr id="11" name="Group 10"/>
          <p:cNvGrpSpPr/>
          <p:nvPr/>
        </p:nvGrpSpPr>
        <p:grpSpPr>
          <a:xfrm>
            <a:off x="2286000" y="2989004"/>
            <a:ext cx="4572000" cy="1219200"/>
            <a:chOff x="2286000" y="4800600"/>
            <a:chExt cx="4572000" cy="1219200"/>
          </a:xfrm>
        </p:grpSpPr>
        <p:sp>
          <p:nvSpPr>
            <p:cNvPr id="4" name="Left Brace 3"/>
            <p:cNvSpPr/>
            <p:nvPr/>
          </p:nvSpPr>
          <p:spPr>
            <a:xfrm rot="16200000">
              <a:off x="28956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Left Brace 5"/>
            <p:cNvSpPr/>
            <p:nvPr/>
          </p:nvSpPr>
          <p:spPr>
            <a:xfrm rot="16200000">
              <a:off x="3886200"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5486400" y="3581400"/>
              <a:ext cx="152400" cy="25908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4" idx="1"/>
            </p:cNvCxnSpPr>
            <p:nvPr/>
          </p:nvCxnSpPr>
          <p:spPr>
            <a:xfrm>
              <a:off x="29718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a:off x="3962400"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614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17" name="TextBox 16"/>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18" name="TextBox 17"/>
            <p:cNvSpPr txBox="1"/>
            <p:nvPr/>
          </p:nvSpPr>
          <p:spPr>
            <a:xfrm>
              <a:off x="3041447"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grpSp>
      <p:sp>
        <p:nvSpPr>
          <p:cNvPr id="5" name="Slide Number Placeholder 4"/>
          <p:cNvSpPr>
            <a:spLocks noGrp="1"/>
          </p:cNvSpPr>
          <p:nvPr>
            <p:ph type="sldNum" sz="quarter" idx="12"/>
          </p:nvPr>
        </p:nvSpPr>
        <p:spPr/>
        <p:txBody>
          <a:bodyPr/>
          <a:lstStyle/>
          <a:p>
            <a:fld id="{125D8EBD-3626-492B-BEC7-FEAF43DF08E7}" type="slidenum">
              <a:rPr lang="en-US" smtClean="0"/>
              <a:t>30</a:t>
            </a:fld>
            <a:endParaRPr lang="en-US" dirty="0"/>
          </a:p>
        </p:txBody>
      </p:sp>
    </p:spTree>
    <p:extLst>
      <p:ext uri="{BB962C8B-B14F-4D97-AF65-F5344CB8AC3E}">
        <p14:creationId xmlns:p14="http://schemas.microsoft.com/office/powerpoint/2010/main" val="358949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“uc007ndd.1”</a:t>
            </a:r>
            <a:endParaRPr lang="en-US" sz="2800" dirty="0">
              <a:latin typeface="Courier New" pitchFamily="49" charset="0"/>
              <a:cs typeface="Courier New" pitchFamily="49" charset="0"/>
            </a:endParaRPr>
          </a:p>
        </p:txBody>
      </p:sp>
      <p:grpSp>
        <p:nvGrpSpPr>
          <p:cNvPr id="11" name="Group 10"/>
          <p:cNvGrpSpPr/>
          <p:nvPr/>
        </p:nvGrpSpPr>
        <p:grpSpPr>
          <a:xfrm>
            <a:off x="1219319" y="1919227"/>
            <a:ext cx="6705362" cy="3262373"/>
            <a:chOff x="1219319" y="3730823"/>
            <a:chExt cx="6705362" cy="3262373"/>
          </a:xfrm>
        </p:grpSpPr>
        <p:sp>
          <p:nvSpPr>
            <p:cNvPr id="4" name="Left Brace 3"/>
            <p:cNvSpPr/>
            <p:nvPr/>
          </p:nvSpPr>
          <p:spPr>
            <a:xfrm rot="16200000">
              <a:off x="28956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Left Brace 5"/>
            <p:cNvSpPr/>
            <p:nvPr/>
          </p:nvSpPr>
          <p:spPr>
            <a:xfrm rot="16200000">
              <a:off x="3886200"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5486400" y="3581400"/>
              <a:ext cx="152400" cy="25908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4" idx="1"/>
            </p:cNvCxnSpPr>
            <p:nvPr/>
          </p:nvCxnSpPr>
          <p:spPr>
            <a:xfrm>
              <a:off x="29718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a:off x="3962400"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614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17" name="TextBox 16"/>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18" name="TextBox 17"/>
            <p:cNvSpPr txBox="1"/>
            <p:nvPr/>
          </p:nvSpPr>
          <p:spPr>
            <a:xfrm>
              <a:off x="3041447"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sp>
          <p:nvSpPr>
            <p:cNvPr id="24" name="Freeform 23"/>
            <p:cNvSpPr/>
            <p:nvPr/>
          </p:nvSpPr>
          <p:spPr>
            <a:xfrm>
              <a:off x="2924175" y="3962400"/>
              <a:ext cx="2857500" cy="371475"/>
            </a:xfrm>
            <a:custGeom>
              <a:avLst/>
              <a:gdLst>
                <a:gd name="connsiteX0" fmla="*/ 2857500 w 2857500"/>
                <a:gd name="connsiteY0" fmla="*/ 304800 h 304800"/>
                <a:gd name="connsiteX1" fmla="*/ 1390650 w 2857500"/>
                <a:gd name="connsiteY1" fmla="*/ 0 h 304800"/>
                <a:gd name="connsiteX2" fmla="*/ 0 w 2857500"/>
                <a:gd name="connsiteY2" fmla="*/ 304800 h 304800"/>
              </a:gdLst>
              <a:ahLst/>
              <a:cxnLst>
                <a:cxn ang="0">
                  <a:pos x="connsiteX0" y="connsiteY0"/>
                </a:cxn>
                <a:cxn ang="0">
                  <a:pos x="connsiteX1" y="connsiteY1"/>
                </a:cxn>
                <a:cxn ang="0">
                  <a:pos x="connsiteX2" y="connsiteY2"/>
                </a:cxn>
              </a:cxnLst>
              <a:rect l="l" t="t" r="r" b="b"/>
              <a:pathLst>
                <a:path w="2857500" h="304800">
                  <a:moveTo>
                    <a:pt x="2857500" y="304800"/>
                  </a:moveTo>
                  <a:cubicBezTo>
                    <a:pt x="2362200" y="152400"/>
                    <a:pt x="1866900" y="0"/>
                    <a:pt x="1390650" y="0"/>
                  </a:cubicBezTo>
                  <a:cubicBezTo>
                    <a:pt x="914400" y="0"/>
                    <a:pt x="457200" y="152400"/>
                    <a:pt x="0" y="304800"/>
                  </a:cubicBezTo>
                </a:path>
              </a:pathLst>
            </a:custGeom>
            <a:noFill/>
            <a:ln w="28575">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319" y="6531531"/>
              <a:ext cx="6705362" cy="461665"/>
            </a:xfrm>
            <a:prstGeom prst="rect">
              <a:avLst/>
            </a:prstGeom>
            <a:noFill/>
          </p:spPr>
          <p:txBody>
            <a:bodyPr wrap="none" rtlCol="0">
              <a:spAutoFit/>
            </a:bodyPr>
            <a:lstStyle/>
            <a:p>
              <a:r>
                <a:rPr lang="en-US" sz="2400" dirty="0" smtClean="0"/>
                <a:t>In </a:t>
              </a:r>
              <a:r>
                <a:rPr lang="en-US" sz="2400" dirty="0" err="1" smtClean="0"/>
                <a:t>english</a:t>
              </a:r>
              <a:r>
                <a:rPr lang="en-US" sz="2400" dirty="0" smtClean="0"/>
                <a:t>: Store the value “uc007ndd.1” in “geneID”</a:t>
              </a:r>
              <a:endParaRPr lang="en-US" sz="2400" dirty="0"/>
            </a:p>
          </p:txBody>
        </p:sp>
        <p:sp>
          <p:nvSpPr>
            <p:cNvPr id="8" name="TextBox 7"/>
            <p:cNvSpPr txBox="1"/>
            <p:nvPr/>
          </p:nvSpPr>
          <p:spPr>
            <a:xfrm>
              <a:off x="3939029" y="3730823"/>
              <a:ext cx="827791" cy="307777"/>
            </a:xfrm>
            <a:prstGeom prst="rect">
              <a:avLst/>
            </a:prstGeom>
            <a:noFill/>
          </p:spPr>
          <p:txBody>
            <a:bodyPr wrap="none" rtlCol="0">
              <a:spAutoFit/>
            </a:bodyPr>
            <a:lstStyle/>
            <a:p>
              <a:r>
                <a:rPr lang="en-US" sz="1400" dirty="0" smtClean="0"/>
                <a:t>stored in</a:t>
              </a:r>
              <a:endParaRPr lang="en-US" sz="1400" dirty="0"/>
            </a:p>
          </p:txBody>
        </p:sp>
      </p:grpSp>
      <p:sp>
        <p:nvSpPr>
          <p:cNvPr id="13" name="Slide Number Placeholder 12"/>
          <p:cNvSpPr>
            <a:spLocks noGrp="1"/>
          </p:cNvSpPr>
          <p:nvPr>
            <p:ph type="sldNum" sz="quarter" idx="12"/>
          </p:nvPr>
        </p:nvSpPr>
        <p:spPr/>
        <p:txBody>
          <a:bodyPr/>
          <a:lstStyle/>
          <a:p>
            <a:fld id="{125D8EBD-3626-492B-BEC7-FEAF43DF08E7}" type="slidenum">
              <a:rPr lang="en-US" smtClean="0"/>
              <a:t>31</a:t>
            </a:fld>
            <a:endParaRPr lang="en-US" dirty="0"/>
          </a:p>
        </p:txBody>
      </p:sp>
    </p:spTree>
    <p:extLst>
      <p:ext uri="{BB962C8B-B14F-4D97-AF65-F5344CB8AC3E}">
        <p14:creationId xmlns:p14="http://schemas.microsoft.com/office/powerpoint/2010/main" val="3666794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Choosing variable names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400" dirty="0"/>
              <a:t>What words are ok to use for variable names? </a:t>
            </a:r>
            <a:endParaRPr lang="en-US" sz="3400" b="0" dirty="0" smtClean="0">
              <a:effectLst/>
            </a:endParaRPr>
          </a:p>
          <a:p>
            <a:pPr fontAlgn="base">
              <a:spcBef>
                <a:spcPts val="1200"/>
              </a:spcBef>
            </a:pPr>
            <a:r>
              <a:rPr lang="en-US" b="1" dirty="0">
                <a:solidFill>
                  <a:srgbClr val="FF0000"/>
                </a:solidFill>
              </a:rPr>
              <a:t>Rules</a:t>
            </a:r>
            <a:r>
              <a:rPr lang="en-US" dirty="0"/>
              <a:t> (if you break these, you'll get errors):</a:t>
            </a:r>
          </a:p>
          <a:p>
            <a:pPr lvl="1" fontAlgn="base"/>
            <a:r>
              <a:rPr lang="en-US" dirty="0"/>
              <a:t>only letters, numbers, and underscores can be used in a variable name</a:t>
            </a:r>
          </a:p>
          <a:p>
            <a:pPr lvl="1" fontAlgn="base"/>
            <a:r>
              <a:rPr lang="en-US" dirty="0"/>
              <a:t>the variable name can not begin with a number</a:t>
            </a:r>
          </a:p>
          <a:p>
            <a:pPr lvl="1" fontAlgn="base"/>
            <a:r>
              <a:rPr lang="en-US" dirty="0"/>
              <a:t>you can not use any of the python reserved words as a variable name </a:t>
            </a:r>
            <a:endParaRPr lang="en-US" dirty="0" smtClean="0"/>
          </a:p>
          <a:p>
            <a:pPr lvl="1" fontAlgn="base"/>
            <a:r>
              <a:rPr lang="en-US" dirty="0" smtClean="0"/>
              <a:t>the </a:t>
            </a:r>
            <a:r>
              <a:rPr lang="en-US" dirty="0" smtClean="0"/>
              <a:t>capitalization </a:t>
            </a:r>
            <a:r>
              <a:rPr lang="en-US" dirty="0"/>
              <a:t>of your variables matters. For example, geneID and </a:t>
            </a:r>
            <a:r>
              <a:rPr lang="en-US" dirty="0" err="1" smtClean="0"/>
              <a:t>geneid</a:t>
            </a:r>
            <a:r>
              <a:rPr lang="en-US" dirty="0" smtClean="0"/>
              <a:t> </a:t>
            </a:r>
            <a:r>
              <a:rPr lang="en-US" dirty="0"/>
              <a:t>would be considered different variables.</a:t>
            </a:r>
          </a:p>
          <a:p>
            <a:pPr fontAlgn="base">
              <a:spcBef>
                <a:spcPts val="1200"/>
              </a:spcBef>
            </a:pPr>
            <a:r>
              <a:rPr lang="en-US" b="1" dirty="0">
                <a:solidFill>
                  <a:schemeClr val="tx2"/>
                </a:solidFill>
              </a:rPr>
              <a:t>Conventions</a:t>
            </a:r>
            <a:r>
              <a:rPr lang="en-US" dirty="0"/>
              <a:t> (recommended):</a:t>
            </a:r>
          </a:p>
          <a:p>
            <a:pPr lvl="1" fontAlgn="base"/>
            <a:r>
              <a:rPr lang="en-US" dirty="0"/>
              <a:t>begin a variable </a:t>
            </a:r>
            <a:r>
              <a:rPr lang="en-US" dirty="0" smtClean="0"/>
              <a:t>name with </a:t>
            </a:r>
            <a:r>
              <a:rPr lang="en-US" dirty="0"/>
              <a:t>a lower case letter</a:t>
            </a:r>
          </a:p>
          <a:p>
            <a:pPr lvl="1" fontAlgn="base"/>
            <a:r>
              <a:rPr lang="en-US" dirty="0"/>
              <a:t>use a name that is descriptive of the info stored in the variable</a:t>
            </a:r>
          </a:p>
          <a:p>
            <a:pPr lvl="1" fontAlgn="base"/>
            <a:r>
              <a:rPr lang="en-US" dirty="0"/>
              <a:t>if your variable name is more than one word squished together, use </a:t>
            </a:r>
            <a:r>
              <a:rPr lang="en-US" dirty="0" err="1"/>
              <a:t>camelCase</a:t>
            </a:r>
            <a:r>
              <a:rPr lang="en-US" dirty="0"/>
              <a:t> or </a:t>
            </a:r>
            <a:r>
              <a:rPr lang="en-US" dirty="0" err="1"/>
              <a:t>under_scores</a:t>
            </a:r>
            <a:r>
              <a:rPr lang="en-US" dirty="0"/>
              <a:t> to make it easier to read</a:t>
            </a:r>
            <a:r>
              <a:rPr lang="en-US" dirty="0" smtClean="0"/>
              <a:t>.</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32</a:t>
            </a:fld>
            <a:endParaRPr lang="en-US" dirty="0"/>
          </a:p>
        </p:txBody>
      </p:sp>
    </p:spTree>
    <p:extLst>
      <p:ext uri="{BB962C8B-B14F-4D97-AF65-F5344CB8AC3E}">
        <p14:creationId xmlns:p14="http://schemas.microsoft.com/office/powerpoint/2010/main" val="3127896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variable names</a:t>
            </a:r>
            <a:endParaRPr lang="en-US" dirty="0"/>
          </a:p>
        </p:txBody>
      </p:sp>
      <p:sp>
        <p:nvSpPr>
          <p:cNvPr id="5" name="Content Placeholder 4"/>
          <p:cNvSpPr>
            <a:spLocks noGrp="1"/>
          </p:cNvSpPr>
          <p:nvPr>
            <p:ph sz="half" idx="1"/>
          </p:nvPr>
        </p:nvSpPr>
        <p:spPr/>
        <p:txBody>
          <a:bodyPr/>
          <a:lstStyle/>
          <a:p>
            <a:pPr marL="0" indent="0">
              <a:buNone/>
            </a:pPr>
            <a:r>
              <a:rPr lang="en-US" dirty="0"/>
              <a:t>Good variable names:</a:t>
            </a:r>
            <a:endParaRPr lang="en-US" b="0" dirty="0" smtClean="0">
              <a:effectLst/>
            </a:endParaRPr>
          </a:p>
          <a:p>
            <a:r>
              <a:rPr lang="en-US" dirty="0">
                <a:latin typeface="Courier New" pitchFamily="49" charset="0"/>
                <a:cs typeface="Courier New" pitchFamily="49" charset="0"/>
              </a:rPr>
              <a:t>geneID</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personCount</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input_file</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avgGeneCount</a:t>
            </a:r>
            <a:endParaRPr lang="en-US" dirty="0">
              <a:latin typeface="Courier New" pitchFamily="49" charset="0"/>
              <a:cs typeface="Courier New" pitchFamily="49" charset="0"/>
            </a:endParaRPr>
          </a:p>
        </p:txBody>
      </p:sp>
      <p:sp>
        <p:nvSpPr>
          <p:cNvPr id="6" name="Content Placeholder 5"/>
          <p:cNvSpPr>
            <a:spLocks noGrp="1"/>
          </p:cNvSpPr>
          <p:nvPr>
            <p:ph sz="half" idx="2"/>
          </p:nvPr>
        </p:nvSpPr>
        <p:spPr>
          <a:xfrm>
            <a:off x="4495800" y="1600200"/>
            <a:ext cx="4343400" cy="4525963"/>
          </a:xfrm>
        </p:spPr>
        <p:txBody>
          <a:bodyPr/>
          <a:lstStyle/>
          <a:p>
            <a:pPr marL="0" indent="0">
              <a:buNone/>
            </a:pPr>
            <a:r>
              <a:rPr lang="en-US" dirty="0"/>
              <a:t>Bad variable names:</a:t>
            </a:r>
            <a:endParaRPr lang="en-US" b="0" dirty="0" smtClean="0">
              <a:effectLst/>
            </a:endParaRPr>
          </a:p>
          <a:p>
            <a:r>
              <a:rPr lang="en-US" dirty="0" smtClean="0">
                <a:latin typeface="Courier New" pitchFamily="49" charset="0"/>
                <a:cs typeface="Courier New" pitchFamily="49" charset="0"/>
              </a:rPr>
              <a:t>3rdColumn </a:t>
            </a:r>
            <a:r>
              <a:rPr lang="en-US" sz="2400" dirty="0" smtClean="0">
                <a:cs typeface="Courier New" pitchFamily="49" charset="0"/>
              </a:rPr>
              <a:t>(illegal)</a:t>
            </a:r>
            <a:endParaRPr lang="en-US" sz="2400" b="0" dirty="0" smtClean="0">
              <a:effectLst/>
              <a:cs typeface="Courier New" pitchFamily="49" charset="0"/>
            </a:endParaRPr>
          </a:p>
          <a:p>
            <a:r>
              <a:rPr lang="en-US" dirty="0" err="1" smtClean="0">
                <a:latin typeface="Courier New" pitchFamily="49" charset="0"/>
                <a:cs typeface="Courier New" pitchFamily="49" charset="0"/>
              </a:rPr>
              <a:t>sdasqweksf</a:t>
            </a:r>
            <a:r>
              <a:rPr lang="en-US" dirty="0" smtClean="0">
                <a:latin typeface="Courier New" pitchFamily="49" charset="0"/>
                <a:cs typeface="Courier New" pitchFamily="49" charset="0"/>
              </a:rPr>
              <a:t> </a:t>
            </a:r>
            <a:r>
              <a:rPr lang="en-US" sz="2400" dirty="0" smtClean="0">
                <a:cs typeface="Courier New" pitchFamily="49" charset="0"/>
              </a:rPr>
              <a:t>(gibberish)</a:t>
            </a:r>
            <a:endParaRPr lang="en-US" sz="2400" b="0" dirty="0" smtClean="0">
              <a:effectLst/>
              <a:cs typeface="Courier New" pitchFamily="49" charset="0"/>
            </a:endParaRPr>
          </a:p>
          <a:p>
            <a:r>
              <a:rPr lang="en-US" dirty="0">
                <a:latin typeface="Courier New" pitchFamily="49" charset="0"/>
                <a:cs typeface="Courier New" pitchFamily="49" charset="0"/>
              </a:rPr>
              <a:t>person</a:t>
            </a:r>
            <a:r>
              <a:rPr lang="en-US" dirty="0" smtClean="0">
                <a:latin typeface="Courier New" pitchFamily="49" charset="0"/>
                <a:cs typeface="Courier New" pitchFamily="49" charset="0"/>
              </a:rPr>
              <a:t># </a:t>
            </a:r>
            <a:r>
              <a:rPr lang="en-US" sz="2400" dirty="0">
                <a:cs typeface="Courier New" pitchFamily="49" charset="0"/>
              </a:rPr>
              <a:t>(illegal</a:t>
            </a:r>
            <a:r>
              <a:rPr lang="en-US" sz="2400" dirty="0" smtClean="0">
                <a:cs typeface="Courier New" pitchFamily="49" charset="0"/>
              </a:rPr>
              <a:t>)</a:t>
            </a:r>
            <a:endParaRPr lang="en-US" sz="2400" b="0" dirty="0" smtClean="0">
              <a:effectLst/>
              <a:latin typeface="Courier New" pitchFamily="49" charset="0"/>
              <a:cs typeface="Courier New" pitchFamily="49" charset="0"/>
            </a:endParaRPr>
          </a:p>
          <a:p>
            <a:r>
              <a:rPr lang="en-US" dirty="0">
                <a:latin typeface="Courier New" pitchFamily="49" charset="0"/>
                <a:cs typeface="Courier New" pitchFamily="49" charset="0"/>
              </a:rPr>
              <a:t>class </a:t>
            </a:r>
            <a:r>
              <a:rPr lang="en-US" sz="2400" dirty="0"/>
              <a:t>(reserved word)</a:t>
            </a:r>
          </a:p>
        </p:txBody>
      </p:sp>
      <p:sp>
        <p:nvSpPr>
          <p:cNvPr id="8" name="Slide Number Placeholder 7"/>
          <p:cNvSpPr>
            <a:spLocks noGrp="1"/>
          </p:cNvSpPr>
          <p:nvPr>
            <p:ph type="sldNum" sz="quarter" idx="12"/>
          </p:nvPr>
        </p:nvSpPr>
        <p:spPr/>
        <p:txBody>
          <a:bodyPr/>
          <a:lstStyle/>
          <a:p>
            <a:fld id="{125D8EBD-3626-492B-BEC7-FEAF43DF08E7}" type="slidenum">
              <a:rPr lang="en-US" smtClean="0"/>
              <a:t>33</a:t>
            </a:fld>
            <a:endParaRPr lang="en-US" dirty="0"/>
          </a:p>
        </p:txBody>
      </p:sp>
    </p:spTree>
    <p:extLst>
      <p:ext uri="{BB962C8B-B14F-4D97-AF65-F5344CB8AC3E}">
        <p14:creationId xmlns:p14="http://schemas.microsoft.com/office/powerpoint/2010/main" val="3923053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reserved words</a:t>
            </a:r>
            <a:endParaRPr lang="en-US" dirty="0"/>
          </a:p>
        </p:txBody>
      </p:sp>
      <p:sp>
        <p:nvSpPr>
          <p:cNvPr id="5" name="Content Placeholder 4"/>
          <p:cNvSpPr>
            <a:spLocks noGrp="1"/>
          </p:cNvSpPr>
          <p:nvPr>
            <p:ph idx="1"/>
          </p:nvPr>
        </p:nvSpPr>
        <p:spPr/>
        <p:txBody>
          <a:bodyPr>
            <a:normAutofit fontScale="85000" lnSpcReduction="10000"/>
          </a:bodyPr>
          <a:lstStyle/>
          <a:p>
            <a:pPr marL="0" indent="0">
              <a:buNone/>
            </a:pPr>
            <a:r>
              <a:rPr lang="en-US" dirty="0"/>
              <a:t>The following words have special meaning to python and can not be used as variable names:</a:t>
            </a:r>
            <a:endParaRPr lang="en-US" b="0"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dirty="0"/>
              <a:t/>
            </a:r>
            <a:br>
              <a:rPr lang="en-US" dirty="0"/>
            </a:br>
            <a:endParaRPr lang="en-US" b="0" dirty="0" smtClean="0">
              <a:effectLst/>
            </a:endParaRPr>
          </a:p>
          <a:p>
            <a:pPr marL="0" indent="0">
              <a:buNone/>
            </a:pPr>
            <a:endParaRPr lang="en-US" dirty="0" smtClean="0"/>
          </a:p>
          <a:p>
            <a:pPr marL="0" indent="0">
              <a:buNone/>
            </a:pPr>
            <a:endParaRPr lang="en-US" dirty="0"/>
          </a:p>
          <a:p>
            <a:pPr marL="0" indent="0">
              <a:buNone/>
            </a:pPr>
            <a:r>
              <a:rPr lang="en-US" sz="2800" dirty="0" smtClean="0"/>
              <a:t>If </a:t>
            </a:r>
            <a:r>
              <a:rPr lang="en-US" sz="2800" dirty="0"/>
              <a:t>you get a weird error for a variable, check if it's on this list</a:t>
            </a:r>
            <a:r>
              <a:rPr lang="en-US" sz="2800" dirty="0" smtClean="0"/>
              <a:t>.</a:t>
            </a:r>
          </a:p>
        </p:txBody>
      </p:sp>
      <p:graphicFrame>
        <p:nvGraphicFramePr>
          <p:cNvPr id="6" name="Table 5"/>
          <p:cNvGraphicFramePr>
            <a:graphicFrameLocks noGrp="1"/>
          </p:cNvGraphicFramePr>
          <p:nvPr>
            <p:extLst>
              <p:ext uri="{D42A27DB-BD31-4B8C-83A1-F6EECF244321}">
                <p14:modId xmlns:p14="http://schemas.microsoft.com/office/powerpoint/2010/main" val="1635489812"/>
              </p:ext>
            </p:extLst>
          </p:nvPr>
        </p:nvGraphicFramePr>
        <p:xfrm>
          <a:off x="1619250" y="2663825"/>
          <a:ext cx="5867400" cy="2240280"/>
        </p:xfrm>
        <a:graphic>
          <a:graphicData uri="http://schemas.openxmlformats.org/drawingml/2006/table">
            <a:tbl>
              <a:tblPr/>
              <a:tblGrid>
                <a:gridCol w="971550"/>
                <a:gridCol w="971550"/>
                <a:gridCol w="981075"/>
                <a:gridCol w="981075"/>
                <a:gridCol w="981075"/>
                <a:gridCol w="981075"/>
              </a:tblGrid>
              <a:tr h="228600">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and</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assert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break</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class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continue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except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exec</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finally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from</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global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import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lambda</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nonlocal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pass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raise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return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while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with</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yield</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False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638300" y="219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25D8EBD-3626-492B-BEC7-FEAF43DF08E7}" type="slidenum">
              <a:rPr lang="en-US" smtClean="0"/>
              <a:t>34</a:t>
            </a:fld>
            <a:endParaRPr lang="en-US" dirty="0"/>
          </a:p>
        </p:txBody>
      </p:sp>
    </p:spTree>
    <p:extLst>
      <p:ext uri="{BB962C8B-B14F-4D97-AF65-F5344CB8AC3E}">
        <p14:creationId xmlns:p14="http://schemas.microsoft.com/office/powerpoint/2010/main" val="991661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"uc007ndd.1"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35</a:t>
            </a:fld>
            <a:endParaRPr lang="en-US" dirty="0"/>
          </a:p>
        </p:txBody>
      </p:sp>
    </p:spTree>
    <p:extLst>
      <p:ext uri="{BB962C8B-B14F-4D97-AF65-F5344CB8AC3E}">
        <p14:creationId xmlns:p14="http://schemas.microsoft.com/office/powerpoint/2010/main" val="1791998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"uc007ndd.1"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uc007ndd.1</a:t>
            </a:r>
          </a:p>
        </p:txBody>
      </p:sp>
      <p:sp>
        <p:nvSpPr>
          <p:cNvPr id="4" name="Slide Number Placeholder 3"/>
          <p:cNvSpPr>
            <a:spLocks noGrp="1"/>
          </p:cNvSpPr>
          <p:nvPr>
            <p:ph type="sldNum" sz="quarter" idx="12"/>
          </p:nvPr>
        </p:nvSpPr>
        <p:spPr/>
        <p:txBody>
          <a:bodyPr/>
          <a:lstStyle/>
          <a:p>
            <a:fld id="{125D8EBD-3626-492B-BEC7-FEAF43DF08E7}" type="slidenum">
              <a:rPr lang="en-US" smtClean="0"/>
              <a:t>36</a:t>
            </a:fld>
            <a:endParaRPr lang="en-US" dirty="0"/>
          </a:p>
        </p:txBody>
      </p:sp>
    </p:spTree>
    <p:extLst>
      <p:ext uri="{BB962C8B-B14F-4D97-AF65-F5344CB8AC3E}">
        <p14:creationId xmlns:p14="http://schemas.microsoft.com/office/powerpoint/2010/main" val="3561113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37</a:t>
            </a:fld>
            <a:endParaRPr lang="en-US" dirty="0"/>
          </a:p>
        </p:txBody>
      </p:sp>
    </p:spTree>
    <p:extLst>
      <p:ext uri="{BB962C8B-B14F-4D97-AF65-F5344CB8AC3E}">
        <p14:creationId xmlns:p14="http://schemas.microsoft.com/office/powerpoint/2010/main" val="1066226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a:p>
            <a:pPr marL="0" indent="0">
              <a:spcBef>
                <a:spcPts val="0"/>
              </a:spcBef>
              <a:buNone/>
            </a:pPr>
            <a:r>
              <a:rPr lang="en-US" sz="2800" dirty="0" smtClean="0"/>
              <a:t>Result</a:t>
            </a:r>
          </a:p>
          <a:p>
            <a:pPr marL="400050" lvl="1" indent="0">
              <a:spcBef>
                <a:spcPts val="0"/>
              </a:spcBef>
              <a:buNone/>
            </a:pPr>
            <a:r>
              <a:rPr lang="en-US" dirty="0" smtClean="0">
                <a:latin typeface="Courier New" pitchFamily="49" charset="0"/>
                <a:cs typeface="Courier New" pitchFamily="49" charset="0"/>
              </a:rPr>
              <a:t>15</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38</a:t>
            </a:fld>
            <a:endParaRPr lang="en-US" dirty="0"/>
          </a:p>
        </p:txBody>
      </p:sp>
    </p:spTree>
    <p:extLst>
      <p:ext uri="{BB962C8B-B14F-4D97-AF65-F5344CB8AC3E}">
        <p14:creationId xmlns:p14="http://schemas.microsoft.com/office/powerpoint/2010/main" val="158474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39</a:t>
            </a:fld>
            <a:endParaRPr lang="en-US" dirty="0"/>
          </a:p>
        </p:txBody>
      </p:sp>
    </p:spTree>
    <p:extLst>
      <p:ext uri="{BB962C8B-B14F-4D97-AF65-F5344CB8AC3E}">
        <p14:creationId xmlns:p14="http://schemas.microsoft.com/office/powerpoint/2010/main" val="1172683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used in these slides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Text written in </a:t>
            </a:r>
            <a:r>
              <a:rPr lang="en-US" dirty="0" smtClean="0">
                <a:latin typeface="Courier New" panose="02070309020205020404" pitchFamily="49" charset="0"/>
                <a:cs typeface="Courier New" panose="02070309020205020404" pitchFamily="49" charset="0"/>
              </a:rPr>
              <a:t>fixed width font</a:t>
            </a:r>
            <a:r>
              <a:rPr lang="en-US" dirty="0" smtClean="0"/>
              <a:t> represents actual Python code or terminal commands.</a:t>
            </a:r>
          </a:p>
          <a:p>
            <a:r>
              <a:rPr lang="en-US" dirty="0" smtClean="0"/>
              <a:t>I will color certain pieces of code in different colors for clarity. For example: </a:t>
            </a:r>
          </a:p>
          <a:p>
            <a:pPr lvl="1"/>
            <a:r>
              <a:rPr lang="en-US" dirty="0" smtClean="0"/>
              <a:t>code comments will be </a:t>
            </a:r>
            <a:r>
              <a:rPr lang="en-US" dirty="0" smtClean="0">
                <a:solidFill>
                  <a:schemeClr val="accent3"/>
                </a:solidFill>
                <a:latin typeface="Courier New" panose="02070309020205020404" pitchFamily="49" charset="0"/>
                <a:cs typeface="Courier New" panose="02070309020205020404" pitchFamily="49" charset="0"/>
              </a:rPr>
              <a:t>green</a:t>
            </a:r>
            <a:r>
              <a:rPr lang="en-US" dirty="0" smtClean="0"/>
              <a:t> </a:t>
            </a:r>
          </a:p>
          <a:p>
            <a:pPr lvl="1"/>
            <a:r>
              <a:rPr lang="en-US" dirty="0" smtClean="0"/>
              <a:t>reserved words and built-in functions will be </a:t>
            </a:r>
            <a:r>
              <a:rPr lang="en-US" dirty="0" smtClean="0">
                <a:solidFill>
                  <a:schemeClr val="accent1"/>
                </a:solidFill>
                <a:latin typeface="Courier New" panose="02070309020205020404" pitchFamily="49" charset="0"/>
                <a:cs typeface="Courier New" panose="02070309020205020404" pitchFamily="49" charset="0"/>
              </a:rPr>
              <a:t>blue</a:t>
            </a:r>
            <a:endParaRPr lang="en-US" dirty="0">
              <a:solidFill>
                <a:schemeClr val="accent1"/>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a:t>
            </a:fld>
            <a:endParaRPr lang="en-US" dirty="0"/>
          </a:p>
        </p:txBody>
      </p:sp>
    </p:spTree>
    <p:extLst>
      <p:ext uri="{BB962C8B-B14F-4D97-AF65-F5344CB8AC3E}">
        <p14:creationId xmlns:p14="http://schemas.microsoft.com/office/powerpoint/2010/main" val="4020414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15</a:t>
            </a:r>
          </a:p>
        </p:txBody>
      </p:sp>
      <p:sp>
        <p:nvSpPr>
          <p:cNvPr id="4" name="Slide Number Placeholder 3"/>
          <p:cNvSpPr>
            <a:spLocks noGrp="1"/>
          </p:cNvSpPr>
          <p:nvPr>
            <p:ph type="sldNum" sz="quarter" idx="12"/>
          </p:nvPr>
        </p:nvSpPr>
        <p:spPr/>
        <p:txBody>
          <a:bodyPr/>
          <a:lstStyle/>
          <a:p>
            <a:fld id="{125D8EBD-3626-492B-BEC7-FEAF43DF08E7}" type="slidenum">
              <a:rPr lang="en-US" smtClean="0"/>
              <a:t>40</a:t>
            </a:fld>
            <a:endParaRPr lang="en-US" dirty="0"/>
          </a:p>
        </p:txBody>
      </p:sp>
    </p:spTree>
    <p:extLst>
      <p:ext uri="{BB962C8B-B14F-4D97-AF65-F5344CB8AC3E}">
        <p14:creationId xmlns:p14="http://schemas.microsoft.com/office/powerpoint/2010/main" val="3781427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41</a:t>
            </a:fld>
            <a:endParaRPr lang="en-US" dirty="0"/>
          </a:p>
        </p:txBody>
      </p:sp>
    </p:spTree>
    <p:extLst>
      <p:ext uri="{BB962C8B-B14F-4D97-AF65-F5344CB8AC3E}">
        <p14:creationId xmlns:p14="http://schemas.microsoft.com/office/powerpoint/2010/main" val="42659490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5 10</a:t>
            </a:r>
          </a:p>
        </p:txBody>
      </p:sp>
      <p:sp>
        <p:nvSpPr>
          <p:cNvPr id="4" name="Slide Number Placeholder 3"/>
          <p:cNvSpPr>
            <a:spLocks noGrp="1"/>
          </p:cNvSpPr>
          <p:nvPr>
            <p:ph type="sldNum" sz="quarter" idx="12"/>
          </p:nvPr>
        </p:nvSpPr>
        <p:spPr/>
        <p:txBody>
          <a:bodyPr/>
          <a:lstStyle/>
          <a:p>
            <a:fld id="{125D8EBD-3626-492B-BEC7-FEAF43DF08E7}" type="slidenum">
              <a:rPr lang="en-US" smtClean="0"/>
              <a:t>42</a:t>
            </a:fld>
            <a:endParaRPr lang="en-US" dirty="0"/>
          </a:p>
        </p:txBody>
      </p:sp>
    </p:spTree>
    <p:extLst>
      <p:ext uri="{BB962C8B-B14F-4D97-AF65-F5344CB8AC3E}">
        <p14:creationId xmlns:p14="http://schemas.microsoft.com/office/powerpoint/2010/main" val="18478503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"I have", apples, "apples</a:t>
            </a:r>
            <a:r>
              <a:rPr lang="en-US" dirty="0" smtClean="0">
                <a:latin typeface="Courier New" pitchFamily="49" charset="0"/>
                <a:cs typeface="Courier New" pitchFamily="49" charset="0"/>
              </a:rPr>
              <a:t>"</a:t>
            </a:r>
            <a:endParaRPr lang="en-US" b="0" dirty="0" smtClean="0">
              <a:effectLst/>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43</a:t>
            </a:fld>
            <a:endParaRPr lang="en-US" dirty="0"/>
          </a:p>
        </p:txBody>
      </p:sp>
    </p:spTree>
    <p:extLst>
      <p:ext uri="{BB962C8B-B14F-4D97-AF65-F5344CB8AC3E}">
        <p14:creationId xmlns:p14="http://schemas.microsoft.com/office/powerpoint/2010/main" val="456492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"I have", apples, "apples"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I have 5 apples</a:t>
            </a:r>
          </a:p>
        </p:txBody>
      </p:sp>
      <p:sp>
        <p:nvSpPr>
          <p:cNvPr id="4" name="Slide Number Placeholder 3"/>
          <p:cNvSpPr>
            <a:spLocks noGrp="1"/>
          </p:cNvSpPr>
          <p:nvPr>
            <p:ph type="sldNum" sz="quarter" idx="12"/>
          </p:nvPr>
        </p:nvSpPr>
        <p:spPr/>
        <p:txBody>
          <a:bodyPr/>
          <a:lstStyle/>
          <a:p>
            <a:fld id="{125D8EBD-3626-492B-BEC7-FEAF43DF08E7}" type="slidenum">
              <a:rPr lang="en-US" smtClean="0"/>
              <a:t>44</a:t>
            </a:fld>
            <a:endParaRPr lang="en-US" dirty="0"/>
          </a:p>
        </p:txBody>
      </p:sp>
    </p:spTree>
    <p:extLst>
      <p:ext uri="{BB962C8B-B14F-4D97-AF65-F5344CB8AC3E}">
        <p14:creationId xmlns:p14="http://schemas.microsoft.com/office/powerpoint/2010/main" val="2970829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45</a:t>
            </a:fld>
            <a:endParaRPr lang="en-US" dirty="0"/>
          </a:p>
        </p:txBody>
      </p:sp>
    </p:spTree>
    <p:extLst>
      <p:ext uri="{BB962C8B-B14F-4D97-AF65-F5344CB8AC3E}">
        <p14:creationId xmlns:p14="http://schemas.microsoft.com/office/powerpoint/2010/main" val="3742370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46</a:t>
            </a:fld>
            <a:endParaRPr lang="en-US" dirty="0"/>
          </a:p>
        </p:txBody>
      </p:sp>
    </p:spTree>
    <p:extLst>
      <p:ext uri="{BB962C8B-B14F-4D97-AF65-F5344CB8AC3E}">
        <p14:creationId xmlns:p14="http://schemas.microsoft.com/office/powerpoint/2010/main" val="506130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47</a:t>
            </a:fld>
            <a:endParaRPr lang="en-US" dirty="0"/>
          </a:p>
        </p:txBody>
      </p:sp>
    </p:spTree>
    <p:extLst>
      <p:ext uri="{BB962C8B-B14F-4D97-AF65-F5344CB8AC3E}">
        <p14:creationId xmlns:p14="http://schemas.microsoft.com/office/powerpoint/2010/main" val="18788073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48</a:t>
            </a:fld>
            <a:endParaRPr lang="en-US" dirty="0"/>
          </a:p>
        </p:txBody>
      </p:sp>
    </p:spTree>
    <p:extLst>
      <p:ext uri="{BB962C8B-B14F-4D97-AF65-F5344CB8AC3E}">
        <p14:creationId xmlns:p14="http://schemas.microsoft.com/office/powerpoint/2010/main" val="6028098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"Joe </a:t>
            </a:r>
            <a:r>
              <a:rPr lang="en-US" sz="2400" dirty="0" err="1">
                <a:latin typeface="Courier New" pitchFamily="49" charset="0"/>
                <a:cs typeface="Courier New" pitchFamily="49" charset="0"/>
              </a:rPr>
              <a:t>Shmo</a:t>
            </a:r>
            <a:r>
              <a:rPr lang="en-US" sz="2400" dirty="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a:t>
            </a:r>
            <a:r>
              <a:rPr lang="en-US" sz="2400" dirty="0" err="1">
                <a:latin typeface="Courier New" pitchFamily="49" charset="0"/>
                <a:cs typeface="Courier New" pitchFamily="49" charset="0"/>
              </a:rPr>
              <a:t>will</a:t>
            </a:r>
            <a:r>
              <a:rPr lang="en-US" sz="2400" dirty="0">
                <a:latin typeface="Courier New" pitchFamily="49" charset="0"/>
                <a:cs typeface="Courier New" pitchFamily="49" charset="0"/>
              </a:rPr>
              <a:t> be</a:t>
            </a:r>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49</a:t>
            </a:fld>
            <a:endParaRPr lang="en-US" dirty="0"/>
          </a:p>
        </p:txBody>
      </p:sp>
    </p:spTree>
    <p:extLst>
      <p:ext uri="{BB962C8B-B14F-4D97-AF65-F5344CB8AC3E}">
        <p14:creationId xmlns:p14="http://schemas.microsoft.com/office/powerpoint/2010/main" val="2264281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Programming and Python</a:t>
            </a:r>
            <a:endParaRPr lang="en-US" dirty="0"/>
          </a:p>
        </p:txBody>
      </p:sp>
      <p:sp>
        <p:nvSpPr>
          <p:cNvPr id="3" name="Subtitle 2"/>
          <p:cNvSpPr>
            <a:spLocks noGrp="1"/>
          </p:cNvSpPr>
          <p:nvPr>
            <p:ph type="subTitle" idx="1"/>
          </p:nvPr>
        </p:nvSpPr>
        <p:spPr/>
        <p:txBody>
          <a:bodyPr/>
          <a:lstStyle/>
          <a:p>
            <a:r>
              <a:rPr lang="en-US" dirty="0" smtClean="0"/>
              <a:t>Programming </a:t>
            </a:r>
            <a:r>
              <a:rPr lang="en-US" dirty="0" err="1" smtClean="0"/>
              <a:t>Bootcamp</a:t>
            </a:r>
            <a:r>
              <a:rPr lang="en-US" dirty="0" smtClean="0"/>
              <a:t> 2015</a:t>
            </a:r>
          </a:p>
          <a:p>
            <a:r>
              <a:rPr lang="en-US" dirty="0" smtClean="0"/>
              <a:t>Day 1 – 6/2/15</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a:t>
            </a:fld>
            <a:endParaRPr lang="en-US" dirty="0"/>
          </a:p>
        </p:txBody>
      </p:sp>
    </p:spTree>
    <p:extLst>
      <p:ext uri="{BB962C8B-B14F-4D97-AF65-F5344CB8AC3E}">
        <p14:creationId xmlns:p14="http://schemas.microsoft.com/office/powerpoint/2010/main" val="1311000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"Joe </a:t>
            </a:r>
            <a:r>
              <a:rPr lang="en-US" sz="2400" dirty="0" err="1">
                <a:latin typeface="Courier New" pitchFamily="49" charset="0"/>
                <a:cs typeface="Courier New" pitchFamily="49" charset="0"/>
              </a:rPr>
              <a:t>Shmo</a:t>
            </a:r>
            <a:r>
              <a:rPr lang="en-US" sz="2400" dirty="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a:t>
            </a:r>
            <a:r>
              <a:rPr lang="en-US" sz="2400" dirty="0" err="1">
                <a:latin typeface="Courier New" pitchFamily="49" charset="0"/>
                <a:cs typeface="Courier New" pitchFamily="49" charset="0"/>
              </a:rPr>
              <a:t>will</a:t>
            </a:r>
            <a:r>
              <a:rPr lang="en-US" sz="2400" dirty="0">
                <a:latin typeface="Courier New" pitchFamily="49" charset="0"/>
                <a:cs typeface="Courier New" pitchFamily="49" charset="0"/>
              </a:rPr>
              <a:t> be</a:t>
            </a:r>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Joe </a:t>
            </a:r>
            <a:r>
              <a:rPr lang="en-US" dirty="0" err="1">
                <a:latin typeface="Courier New" pitchFamily="49" charset="0"/>
                <a:cs typeface="Courier New" pitchFamily="49" charset="0"/>
              </a:rPr>
              <a:t>Shmo</a:t>
            </a:r>
            <a:r>
              <a:rPr lang="en-US" dirty="0">
                <a:latin typeface="Courier New" pitchFamily="49" charset="0"/>
                <a:cs typeface="Courier New" pitchFamily="49" charset="0"/>
              </a:rPr>
              <a:t> will be 21 next year</a:t>
            </a:r>
          </a:p>
        </p:txBody>
      </p:sp>
      <p:sp>
        <p:nvSpPr>
          <p:cNvPr id="4" name="Slide Number Placeholder 3"/>
          <p:cNvSpPr>
            <a:spLocks noGrp="1"/>
          </p:cNvSpPr>
          <p:nvPr>
            <p:ph type="sldNum" sz="quarter" idx="12"/>
          </p:nvPr>
        </p:nvSpPr>
        <p:spPr/>
        <p:txBody>
          <a:bodyPr/>
          <a:lstStyle/>
          <a:p>
            <a:fld id="{125D8EBD-3626-492B-BEC7-FEAF43DF08E7}" type="slidenum">
              <a:rPr lang="en-US" smtClean="0"/>
              <a:t>50</a:t>
            </a:fld>
            <a:endParaRPr lang="en-US" dirty="0"/>
          </a:p>
        </p:txBody>
      </p:sp>
    </p:spTree>
    <p:extLst>
      <p:ext uri="{BB962C8B-B14F-4D97-AF65-F5344CB8AC3E}">
        <p14:creationId xmlns:p14="http://schemas.microsoft.com/office/powerpoint/2010/main" val="1462009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"You will be", (</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"next year"</a:t>
            </a:r>
            <a:endParaRPr lang="en-US" sz="1800" b="0" dirty="0" smtClean="0">
              <a:effectLst/>
              <a:latin typeface="Courier New" pitchFamily="49" charset="0"/>
              <a:cs typeface="Courier New" pitchFamily="49" charset="0"/>
            </a:endParaRPr>
          </a:p>
          <a:p>
            <a:pPr marL="0" indent="0">
              <a:spcBef>
                <a:spcPts val="0"/>
              </a:spcBef>
              <a:buNone/>
            </a:pPr>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51</a:t>
            </a:fld>
            <a:endParaRPr lang="en-US" dirty="0"/>
          </a:p>
        </p:txBody>
      </p:sp>
    </p:spTree>
    <p:extLst>
      <p:ext uri="{BB962C8B-B14F-4D97-AF65-F5344CB8AC3E}">
        <p14:creationId xmlns:p14="http://schemas.microsoft.com/office/powerpoint/2010/main" val="3898286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"You will be", (</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"next year"</a:t>
            </a:r>
            <a:endParaRPr lang="en-US" sz="1800" b="0" dirty="0" smtClean="0">
              <a:effectLst/>
              <a:latin typeface="Courier New" pitchFamily="49" charset="0"/>
              <a:cs typeface="Courier New" pitchFamily="49" charset="0"/>
            </a:endParaRPr>
          </a:p>
          <a:p>
            <a:pPr marL="0" indent="0">
              <a:spcBef>
                <a:spcPts val="0"/>
              </a:spcBef>
              <a:buNone/>
            </a:pPr>
            <a:r>
              <a:rPr lang="en-US" sz="2000" b="0" dirty="0" smtClean="0">
                <a:effectLst/>
              </a:rPr>
              <a:t/>
            </a:r>
            <a:br>
              <a:rPr lang="en-US" sz="2000" b="0" dirty="0" smtClean="0">
                <a:effectLst/>
              </a:rPr>
            </a:br>
            <a:r>
              <a:rPr lang="en-US" sz="2000" dirty="0"/>
              <a:t>Result</a:t>
            </a:r>
            <a:endParaRPr lang="en-US" sz="2000" b="0" dirty="0" smtClean="0">
              <a:effectLst/>
            </a:endParaRPr>
          </a:p>
          <a:p>
            <a:pPr marL="400050" lvl="1" indent="0">
              <a:spcBef>
                <a:spcPts val="0"/>
              </a:spcBef>
              <a:buNone/>
            </a:pPr>
            <a:r>
              <a:rPr lang="en-US" sz="1800" dirty="0">
                <a:latin typeface="Courier New" pitchFamily="49" charset="0"/>
                <a:cs typeface="Courier New" pitchFamily="49" charset="0"/>
              </a:rPr>
              <a:t>You will be</a:t>
            </a:r>
            <a:endParaRPr lang="en-US" sz="1800" b="0" dirty="0" smtClean="0">
              <a:effectLst/>
              <a:latin typeface="Courier New" pitchFamily="49" charset="0"/>
              <a:cs typeface="Courier New" pitchFamily="49" charset="0"/>
            </a:endParaRPr>
          </a:p>
          <a:p>
            <a:pPr marL="400050" lvl="1" indent="0">
              <a:spcBef>
                <a:spcPts val="0"/>
              </a:spcBef>
              <a:buNone/>
            </a:pPr>
            <a:r>
              <a:rPr lang="en-US" sz="1800" dirty="0" err="1">
                <a:latin typeface="Courier New" pitchFamily="49" charset="0"/>
                <a:cs typeface="Courier New" pitchFamily="49" charset="0"/>
              </a:rPr>
              <a:t>Traceback</a:t>
            </a:r>
            <a:r>
              <a:rPr lang="en-US" sz="1800" dirty="0">
                <a:latin typeface="Courier New" pitchFamily="49" charset="0"/>
                <a:cs typeface="Courier New" pitchFamily="49" charset="0"/>
              </a:rPr>
              <a:t> (most recent call last):</a:t>
            </a:r>
            <a:endParaRPr lang="en-US" sz="1800" b="0" dirty="0" smtClean="0">
              <a:effectLst/>
              <a:latin typeface="Courier New" pitchFamily="49" charset="0"/>
              <a:cs typeface="Courier New" pitchFamily="49" charset="0"/>
            </a:endParaRPr>
          </a:p>
          <a:p>
            <a:pPr marL="400050" lvl="1" indent="0">
              <a:spcBef>
                <a:spcPts val="0"/>
              </a:spcBef>
              <a:buNone/>
            </a:pPr>
            <a:r>
              <a:rPr lang="en-US" sz="1800" dirty="0">
                <a:latin typeface="Courier New" pitchFamily="49" charset="0"/>
                <a:cs typeface="Courier New" pitchFamily="49" charset="0"/>
              </a:rPr>
              <a:t> File "L2_variables.py", line 2, in &lt;module&gt;</a:t>
            </a:r>
            <a:endParaRPr lang="en-US" sz="1800" b="0" dirty="0" smtClean="0">
              <a:effectLst/>
              <a:latin typeface="Courier New" pitchFamily="49" charset="0"/>
              <a:cs typeface="Courier New" pitchFamily="49" charset="0"/>
            </a:endParaRPr>
          </a:p>
          <a:p>
            <a:pPr marL="400050" lvl="1" indent="0">
              <a:spcBef>
                <a:spcPts val="0"/>
              </a:spcBef>
              <a:buNone/>
            </a:pPr>
            <a:r>
              <a:rPr lang="en-US" sz="1800" dirty="0">
                <a:latin typeface="Courier New" pitchFamily="49" charset="0"/>
                <a:cs typeface="Courier New" pitchFamily="49" charset="0"/>
              </a:rPr>
              <a:t>   print "You will be", (</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"next year"</a:t>
            </a:r>
            <a:endParaRPr lang="en-US" sz="1800" b="0" dirty="0" smtClean="0">
              <a:effectLst/>
              <a:latin typeface="Courier New" pitchFamily="49" charset="0"/>
              <a:cs typeface="Courier New" pitchFamily="49" charset="0"/>
            </a:endParaRPr>
          </a:p>
          <a:p>
            <a:pPr marL="400050" lvl="1" indent="0">
              <a:spcBef>
                <a:spcPts val="0"/>
              </a:spcBef>
              <a:buNone/>
            </a:pPr>
            <a:r>
              <a:rPr lang="en-US" sz="1800" dirty="0" err="1">
                <a:latin typeface="Courier New" pitchFamily="49" charset="0"/>
                <a:cs typeface="Courier New" pitchFamily="49" charset="0"/>
              </a:rPr>
              <a:t>TypeError</a:t>
            </a:r>
            <a:r>
              <a:rPr lang="en-US" sz="1800" dirty="0">
                <a:latin typeface="Courier New" pitchFamily="49" charset="0"/>
                <a:cs typeface="Courier New" pitchFamily="49" charset="0"/>
              </a:rPr>
              <a:t>: cannot concatenate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objects</a:t>
            </a:r>
            <a:endParaRPr lang="en-US" sz="1800" b="0" dirty="0" smtClean="0">
              <a:effectLst/>
              <a:latin typeface="Courier New" pitchFamily="49" charset="0"/>
              <a:cs typeface="Courier New" pitchFamily="49" charset="0"/>
            </a:endParaRPr>
          </a:p>
          <a:p>
            <a:pPr marL="0" indent="0">
              <a:spcBef>
                <a:spcPts val="0"/>
              </a:spcBef>
              <a:buNone/>
            </a:pPr>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52</a:t>
            </a:fld>
            <a:endParaRPr lang="en-US" dirty="0"/>
          </a:p>
        </p:txBody>
      </p:sp>
    </p:spTree>
    <p:extLst>
      <p:ext uri="{BB962C8B-B14F-4D97-AF65-F5344CB8AC3E}">
        <p14:creationId xmlns:p14="http://schemas.microsoft.com/office/powerpoint/2010/main" val="14445279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70000" lnSpcReduction="20000"/>
          </a:bodyPr>
          <a:lstStyle/>
          <a:p>
            <a:pPr marL="0" indent="0">
              <a:spcBef>
                <a:spcPts val="0"/>
              </a:spcBef>
              <a:buNone/>
            </a:pPr>
            <a:r>
              <a:rPr lang="en-US" dirty="0"/>
              <a:t>What will this code print?</a:t>
            </a:r>
            <a:endParaRPr lang="en-US" b="0" dirty="0" smtClean="0">
              <a:effectLst/>
            </a:endParaRPr>
          </a:p>
          <a:p>
            <a:pPr marL="400050" lvl="1" indent="0">
              <a:spcBef>
                <a:spcPts val="0"/>
              </a:spcBef>
              <a:buNone/>
            </a:pPr>
            <a:r>
              <a:rPr lang="en-US" dirty="0" err="1">
                <a:latin typeface="Courier New" pitchFamily="49" charset="0"/>
                <a:cs typeface="Courier New" pitchFamily="49" charset="0"/>
              </a:rPr>
              <a:t>yourAge</a:t>
            </a:r>
            <a:r>
              <a:rPr lang="en-US" dirty="0">
                <a:latin typeface="Courier New" pitchFamily="49" charset="0"/>
                <a:cs typeface="Courier New" pitchFamily="49" charset="0"/>
              </a:rPr>
              <a:t> = "16"</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"You will be", (</a:t>
            </a:r>
            <a:r>
              <a:rPr lang="en-US" dirty="0" err="1">
                <a:latin typeface="Courier New" pitchFamily="49" charset="0"/>
                <a:cs typeface="Courier New" pitchFamily="49" charset="0"/>
              </a:rPr>
              <a:t>yourAge</a:t>
            </a:r>
            <a:r>
              <a:rPr lang="en-US" dirty="0">
                <a:latin typeface="Courier New" pitchFamily="49" charset="0"/>
                <a:cs typeface="Courier New" pitchFamily="49" charset="0"/>
              </a:rPr>
              <a:t> + 1), "next year"</a:t>
            </a:r>
            <a:endParaRPr lang="en-US" b="0" dirty="0" smtClean="0">
              <a:effectLst/>
              <a:latin typeface="Courier New" pitchFamily="49" charset="0"/>
              <a:cs typeface="Courier New" pitchFamily="49" charset="0"/>
            </a:endParaRPr>
          </a:p>
          <a:p>
            <a:pPr marL="0" indent="0">
              <a:spcBef>
                <a:spcPts val="0"/>
              </a:spcBef>
              <a:buNone/>
            </a:pPr>
            <a:r>
              <a:rPr lang="en-US" b="0" dirty="0" smtClean="0">
                <a:effectLst/>
              </a:rPr>
              <a:t/>
            </a:r>
            <a:br>
              <a:rPr lang="en-US" b="0" dirty="0" smtClean="0">
                <a:effectLst/>
              </a:rPr>
            </a:br>
            <a:r>
              <a:rPr lang="en-US" dirty="0"/>
              <a:t>Result</a:t>
            </a:r>
            <a:endParaRPr lang="en-US" b="0" dirty="0" smtClean="0">
              <a:effectLst/>
            </a:endParaRPr>
          </a:p>
          <a:p>
            <a:pPr marL="400050" lvl="1" indent="0">
              <a:spcBef>
                <a:spcPts val="0"/>
              </a:spcBef>
              <a:buNone/>
            </a:pPr>
            <a:r>
              <a:rPr lang="en-US" sz="2600" dirty="0">
                <a:latin typeface="Courier New" pitchFamily="49" charset="0"/>
                <a:cs typeface="Courier New" pitchFamily="49" charset="0"/>
              </a:rPr>
              <a:t>You will be</a:t>
            </a:r>
            <a:endParaRPr lang="en-US" sz="2600" b="0" dirty="0" smtClean="0">
              <a:effectLst/>
              <a:latin typeface="Courier New" pitchFamily="49" charset="0"/>
              <a:cs typeface="Courier New" pitchFamily="49" charset="0"/>
            </a:endParaRPr>
          </a:p>
          <a:p>
            <a:pPr marL="400050" lvl="1" indent="0">
              <a:spcBef>
                <a:spcPts val="0"/>
              </a:spcBef>
              <a:buNone/>
            </a:pPr>
            <a:r>
              <a:rPr lang="en-US" sz="2600" dirty="0" err="1">
                <a:latin typeface="Courier New" pitchFamily="49" charset="0"/>
                <a:cs typeface="Courier New" pitchFamily="49" charset="0"/>
              </a:rPr>
              <a:t>Traceback</a:t>
            </a:r>
            <a:r>
              <a:rPr lang="en-US" sz="2600" dirty="0">
                <a:latin typeface="Courier New" pitchFamily="49" charset="0"/>
                <a:cs typeface="Courier New" pitchFamily="49" charset="0"/>
              </a:rPr>
              <a:t> (most recent call last):</a:t>
            </a:r>
            <a:endParaRPr lang="en-US" sz="2600" b="0" dirty="0" smtClean="0">
              <a:effectLst/>
              <a:latin typeface="Courier New" pitchFamily="49" charset="0"/>
              <a:cs typeface="Courier New" pitchFamily="49" charset="0"/>
            </a:endParaRPr>
          </a:p>
          <a:p>
            <a:pPr marL="400050" lvl="1" indent="0">
              <a:spcBef>
                <a:spcPts val="0"/>
              </a:spcBef>
              <a:buNone/>
            </a:pPr>
            <a:r>
              <a:rPr lang="en-US" sz="2600" dirty="0">
                <a:latin typeface="Courier New" pitchFamily="49" charset="0"/>
                <a:cs typeface="Courier New" pitchFamily="49" charset="0"/>
              </a:rPr>
              <a:t> File "L2_variables.py", line 2, in &lt;module&gt;</a:t>
            </a:r>
            <a:endParaRPr lang="en-US" sz="2600" b="0" dirty="0" smtClean="0">
              <a:effectLst/>
              <a:latin typeface="Courier New" pitchFamily="49" charset="0"/>
              <a:cs typeface="Courier New" pitchFamily="49" charset="0"/>
            </a:endParaRPr>
          </a:p>
          <a:p>
            <a:pPr marL="400050" lvl="1" indent="0">
              <a:spcBef>
                <a:spcPts val="0"/>
              </a:spcBef>
              <a:buNone/>
            </a:pPr>
            <a:r>
              <a:rPr lang="en-US" sz="2600" dirty="0">
                <a:latin typeface="Courier New" pitchFamily="49" charset="0"/>
                <a:cs typeface="Courier New" pitchFamily="49" charset="0"/>
              </a:rPr>
              <a:t>   print "You will be", (</a:t>
            </a:r>
            <a:r>
              <a:rPr lang="en-US" sz="2600" dirty="0" err="1">
                <a:latin typeface="Courier New" pitchFamily="49" charset="0"/>
                <a:cs typeface="Courier New" pitchFamily="49" charset="0"/>
              </a:rPr>
              <a:t>yourAge</a:t>
            </a:r>
            <a:r>
              <a:rPr lang="en-US" sz="2600" dirty="0">
                <a:latin typeface="Courier New" pitchFamily="49" charset="0"/>
                <a:cs typeface="Courier New" pitchFamily="49" charset="0"/>
              </a:rPr>
              <a:t> + 1), "next year"</a:t>
            </a:r>
            <a:endParaRPr lang="en-US" sz="2600" b="0" dirty="0" smtClean="0">
              <a:effectLst/>
              <a:latin typeface="Courier New" pitchFamily="49" charset="0"/>
              <a:cs typeface="Courier New" pitchFamily="49" charset="0"/>
            </a:endParaRPr>
          </a:p>
          <a:p>
            <a:pPr marL="400050" lvl="1" indent="0">
              <a:spcBef>
                <a:spcPts val="0"/>
              </a:spcBef>
              <a:buNone/>
            </a:pPr>
            <a:r>
              <a:rPr lang="en-US" sz="2600" dirty="0" err="1">
                <a:latin typeface="Courier New" pitchFamily="49" charset="0"/>
                <a:cs typeface="Courier New" pitchFamily="49" charset="0"/>
              </a:rPr>
              <a:t>TypeError</a:t>
            </a:r>
            <a:r>
              <a:rPr lang="en-US" sz="2600" dirty="0">
                <a:latin typeface="Courier New" pitchFamily="49" charset="0"/>
                <a:cs typeface="Courier New" pitchFamily="49" charset="0"/>
              </a:rPr>
              <a:t>: cannot concatenate '</a:t>
            </a:r>
            <a:r>
              <a:rPr lang="en-US" sz="2600" dirty="0" err="1">
                <a:latin typeface="Courier New" pitchFamily="49" charset="0"/>
                <a:cs typeface="Courier New" pitchFamily="49" charset="0"/>
              </a:rPr>
              <a:t>str</a:t>
            </a:r>
            <a:r>
              <a:rPr lang="en-US" sz="2600" dirty="0">
                <a:latin typeface="Courier New" pitchFamily="49" charset="0"/>
                <a:cs typeface="Courier New" pitchFamily="49" charset="0"/>
              </a:rPr>
              <a:t>' and '</a:t>
            </a:r>
            <a:r>
              <a:rPr lang="en-US" sz="2600" dirty="0" err="1">
                <a:latin typeface="Courier New" pitchFamily="49" charset="0"/>
                <a:cs typeface="Courier New" pitchFamily="49" charset="0"/>
              </a:rPr>
              <a:t>int</a:t>
            </a:r>
            <a:r>
              <a:rPr lang="en-US" sz="2600" dirty="0">
                <a:latin typeface="Courier New" pitchFamily="49" charset="0"/>
                <a:cs typeface="Courier New" pitchFamily="49" charset="0"/>
              </a:rPr>
              <a:t>' objects</a:t>
            </a:r>
            <a:endParaRPr lang="en-US" sz="2600" b="0" dirty="0" smtClean="0">
              <a:effectLst/>
              <a:latin typeface="Courier New" pitchFamily="49" charset="0"/>
              <a:cs typeface="Courier New" pitchFamily="49" charset="0"/>
            </a:endParaRPr>
          </a:p>
          <a:p>
            <a:pPr marL="0" indent="0">
              <a:spcBef>
                <a:spcPts val="0"/>
              </a:spcBef>
              <a:buNone/>
            </a:pPr>
            <a:r>
              <a:rPr lang="en-US" b="0" dirty="0" smtClean="0">
                <a:effectLst/>
              </a:rPr>
              <a:t/>
            </a:r>
            <a:br>
              <a:rPr lang="en-US" b="0" dirty="0" smtClean="0">
                <a:effectLst/>
              </a:rPr>
            </a:br>
            <a:r>
              <a:rPr lang="en-US" dirty="0"/>
              <a:t>What happened? </a:t>
            </a:r>
            <a:endParaRPr lang="en-US" dirty="0" smtClean="0"/>
          </a:p>
          <a:p>
            <a:pPr lvl="1">
              <a:spcBef>
                <a:spcPts val="0"/>
              </a:spcBef>
            </a:pPr>
            <a:r>
              <a:rPr lang="en-US" dirty="0" smtClean="0"/>
              <a:t>We </a:t>
            </a:r>
            <a:r>
              <a:rPr lang="en-US" dirty="0"/>
              <a:t>put the number 16 in quotes--this makes it a string instead of an integer! </a:t>
            </a:r>
            <a:endParaRPr lang="en-US" dirty="0" smtClean="0"/>
          </a:p>
          <a:p>
            <a:pPr lvl="1">
              <a:spcBef>
                <a:spcPts val="0"/>
              </a:spcBef>
            </a:pPr>
            <a:r>
              <a:rPr lang="en-US" dirty="0" smtClean="0"/>
              <a:t>Python </a:t>
            </a:r>
            <a:r>
              <a:rPr lang="en-US" dirty="0"/>
              <a:t>can't do addition with strings, so it gives an error message. </a:t>
            </a:r>
            <a:endParaRPr lang="en-US" dirty="0" smtClean="0"/>
          </a:p>
          <a:p>
            <a:pPr lvl="1">
              <a:spcBef>
                <a:spcPts val="0"/>
              </a:spcBef>
            </a:pPr>
            <a:r>
              <a:rPr lang="en-US" dirty="0" smtClean="0"/>
              <a:t>Notice </a:t>
            </a:r>
            <a:r>
              <a:rPr lang="en-US" dirty="0"/>
              <a:t>that it starts to print the message, but fails when we try to do the addition.</a:t>
            </a:r>
          </a:p>
        </p:txBody>
      </p:sp>
      <p:sp>
        <p:nvSpPr>
          <p:cNvPr id="4" name="Slide Number Placeholder 3"/>
          <p:cNvSpPr>
            <a:spLocks noGrp="1"/>
          </p:cNvSpPr>
          <p:nvPr>
            <p:ph type="sldNum" sz="quarter" idx="12"/>
          </p:nvPr>
        </p:nvSpPr>
        <p:spPr/>
        <p:txBody>
          <a:bodyPr/>
          <a:lstStyle/>
          <a:p>
            <a:fld id="{125D8EBD-3626-492B-BEC7-FEAF43DF08E7}" type="slidenum">
              <a:rPr lang="en-US" smtClean="0"/>
              <a:t>53</a:t>
            </a:fld>
            <a:endParaRPr lang="en-US" dirty="0"/>
          </a:p>
        </p:txBody>
      </p:sp>
    </p:spTree>
    <p:extLst>
      <p:ext uri="{BB962C8B-B14F-4D97-AF65-F5344CB8AC3E}">
        <p14:creationId xmlns:p14="http://schemas.microsoft.com/office/powerpoint/2010/main" val="16400023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data types</a:t>
            </a:r>
            <a:endParaRPr lang="en-US" dirty="0"/>
          </a:p>
        </p:txBody>
      </p:sp>
      <p:sp>
        <p:nvSpPr>
          <p:cNvPr id="3" name="Content Placeholder 2"/>
          <p:cNvSpPr>
            <a:spLocks noGrp="1"/>
          </p:cNvSpPr>
          <p:nvPr>
            <p:ph idx="1"/>
          </p:nvPr>
        </p:nvSpPr>
        <p:spPr/>
        <p:txBody>
          <a:bodyPr>
            <a:normAutofit fontScale="70000" lnSpcReduction="20000"/>
          </a:bodyPr>
          <a:lstStyle/>
          <a:p>
            <a:pPr>
              <a:spcAft>
                <a:spcPts val="1200"/>
              </a:spcAft>
            </a:pPr>
            <a:r>
              <a:rPr lang="en-US" dirty="0" smtClean="0"/>
              <a:t>Data comes in different types – numbers, words, letters, etc.</a:t>
            </a:r>
          </a:p>
          <a:p>
            <a:pPr>
              <a:spcAft>
                <a:spcPts val="1200"/>
              </a:spcAft>
            </a:pPr>
            <a:r>
              <a:rPr lang="en-US" dirty="0" smtClean="0"/>
              <a:t>In Python, certain types of data are treated differently. There are four main “</a:t>
            </a:r>
            <a:r>
              <a:rPr lang="en-US" b="1" dirty="0" smtClean="0"/>
              <a:t>data types</a:t>
            </a:r>
            <a:r>
              <a:rPr lang="en-US" dirty="0" smtClean="0"/>
              <a:t>”</a:t>
            </a:r>
            <a:r>
              <a:rPr lang="en-US" b="1" dirty="0" smtClean="0"/>
              <a:t> </a:t>
            </a:r>
            <a:r>
              <a:rPr lang="en-US" dirty="0" smtClean="0"/>
              <a:t>we’ll be working with:</a:t>
            </a:r>
          </a:p>
          <a:p>
            <a:pPr marL="971550" lvl="1" indent="-514350" fontAlgn="base">
              <a:spcAft>
                <a:spcPts val="1200"/>
              </a:spcAft>
              <a:buFont typeface="+mj-lt"/>
              <a:buAutoNum type="arabicPeriod"/>
            </a:pPr>
            <a:r>
              <a:rPr lang="en-US" b="1" dirty="0"/>
              <a:t>String</a:t>
            </a:r>
            <a:r>
              <a:rPr lang="en-US" dirty="0"/>
              <a:t> - a </a:t>
            </a:r>
            <a:r>
              <a:rPr lang="en-US" i="1" dirty="0"/>
              <a:t>string</a:t>
            </a:r>
            <a:r>
              <a:rPr lang="en-US" dirty="0"/>
              <a:t> is just another word for text. You can think of it as "a string of letters/characters". Strings are enclosed in double or single quotes to distinguish them from variables and commands </a:t>
            </a:r>
            <a:r>
              <a:rPr lang="en-US" dirty="0" smtClean="0"/>
              <a:t/>
            </a:r>
            <a:br>
              <a:rPr lang="en-US" dirty="0" smtClean="0"/>
            </a:br>
            <a:r>
              <a:rPr lang="en-US" dirty="0" smtClean="0"/>
              <a:t>(</a:t>
            </a:r>
            <a:r>
              <a:rPr lang="en-US" dirty="0"/>
              <a:t>ex: "This is a string!" 'So is this!')</a:t>
            </a:r>
          </a:p>
          <a:p>
            <a:pPr marL="971550" lvl="1" indent="-514350" fontAlgn="base">
              <a:spcAft>
                <a:spcPts val="1200"/>
              </a:spcAft>
              <a:buFont typeface="+mj-lt"/>
              <a:buAutoNum type="arabicPeriod"/>
            </a:pPr>
            <a:r>
              <a:rPr lang="en-US" b="1" dirty="0"/>
              <a:t>Integer</a:t>
            </a:r>
            <a:r>
              <a:rPr lang="en-US" dirty="0"/>
              <a:t> </a:t>
            </a:r>
            <a:r>
              <a:rPr lang="en-US" b="1" dirty="0"/>
              <a:t>("</a:t>
            </a:r>
            <a:r>
              <a:rPr lang="en-US" b="1" dirty="0" err="1"/>
              <a:t>int</a:t>
            </a:r>
            <a:r>
              <a:rPr lang="en-US" b="1" dirty="0"/>
              <a:t>")</a:t>
            </a:r>
            <a:r>
              <a:rPr lang="en-US" dirty="0"/>
              <a:t> - this refers to whole numbers (same as in real life). In programming, integers are handled differently than non-integers, which is why we make this distinction.</a:t>
            </a:r>
          </a:p>
          <a:p>
            <a:pPr marL="971550" lvl="1" indent="-514350" fontAlgn="base">
              <a:spcAft>
                <a:spcPts val="1200"/>
              </a:spcAft>
              <a:buFont typeface="+mj-lt"/>
              <a:buAutoNum type="arabicPeriod"/>
            </a:pPr>
            <a:r>
              <a:rPr lang="en-US" b="1" dirty="0"/>
              <a:t>Floating point numbers ("</a:t>
            </a:r>
            <a:r>
              <a:rPr lang="en-US" b="1" dirty="0" smtClean="0"/>
              <a:t>float") </a:t>
            </a:r>
            <a:r>
              <a:rPr lang="en-US" dirty="0"/>
              <a:t>- numbers with decimals. </a:t>
            </a:r>
          </a:p>
          <a:p>
            <a:pPr marL="971550" lvl="1" indent="-514350">
              <a:spcAft>
                <a:spcPts val="1200"/>
              </a:spcAft>
              <a:buFont typeface="+mj-lt"/>
              <a:buAutoNum type="arabicPeriod"/>
            </a:pPr>
            <a:r>
              <a:rPr lang="en-US" b="1" dirty="0" smtClean="0"/>
              <a:t>Booleans</a:t>
            </a:r>
            <a:r>
              <a:rPr lang="en-US" dirty="0" smtClean="0"/>
              <a:t> –True or False (1 or 0). We’ll talk more about this later.</a:t>
            </a:r>
          </a:p>
        </p:txBody>
      </p:sp>
      <p:sp>
        <p:nvSpPr>
          <p:cNvPr id="4" name="Slide Number Placeholder 3"/>
          <p:cNvSpPr>
            <a:spLocks noGrp="1"/>
          </p:cNvSpPr>
          <p:nvPr>
            <p:ph type="sldNum" sz="quarter" idx="12"/>
          </p:nvPr>
        </p:nvSpPr>
        <p:spPr/>
        <p:txBody>
          <a:bodyPr/>
          <a:lstStyle/>
          <a:p>
            <a:fld id="{125D8EBD-3626-492B-BEC7-FEAF43DF08E7}" type="slidenum">
              <a:rPr lang="en-US" smtClean="0"/>
              <a:t>54</a:t>
            </a:fld>
            <a:endParaRPr lang="en-US" dirty="0"/>
          </a:p>
        </p:txBody>
      </p:sp>
    </p:spTree>
    <p:extLst>
      <p:ext uri="{BB962C8B-B14F-4D97-AF65-F5344CB8AC3E}">
        <p14:creationId xmlns:p14="http://schemas.microsoft.com/office/powerpoint/2010/main" val="26533758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a:xfrm>
            <a:off x="457200" y="1524000"/>
            <a:ext cx="8229600" cy="4525963"/>
          </a:xfrm>
        </p:spPr>
        <p:txBody>
          <a:bodyPr>
            <a:noAutofit/>
          </a:bodyPr>
          <a:lstStyle/>
          <a:p>
            <a:r>
              <a:rPr lang="en-US" sz="3000" dirty="0" smtClean="0"/>
              <a:t>As we’ve seen, different types of data are treated differently by Python:</a:t>
            </a:r>
          </a:p>
          <a:p>
            <a:pPr marL="800100" lvl="2" indent="0">
              <a:buNone/>
            </a:pPr>
            <a:endParaRPr lang="en-US" sz="2200" dirty="0" smtClean="0">
              <a:latin typeface="Courier New" panose="02070309020205020404" pitchFamily="49" charset="0"/>
              <a:cs typeface="Courier New" panose="02070309020205020404" pitchFamily="49" charset="0"/>
            </a:endParaRPr>
          </a:p>
          <a:p>
            <a:pPr marL="800100" lvl="2" indent="0">
              <a:buNone/>
            </a:pPr>
            <a:r>
              <a:rPr lang="en-US" sz="2200" dirty="0" smtClean="0">
                <a:latin typeface="Courier New" panose="02070309020205020404" pitchFamily="49" charset="0"/>
                <a:cs typeface="Courier New" panose="02070309020205020404" pitchFamily="49" charset="0"/>
              </a:rPr>
              <a:t>&gt;&gt;&gt; </a:t>
            </a:r>
            <a:r>
              <a:rPr lang="en-US" sz="2200" b="1" dirty="0">
                <a:solidFill>
                  <a:schemeClr val="accent1"/>
                </a:solidFill>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 1 + 1</a:t>
            </a:r>
          </a:p>
          <a:p>
            <a:pPr marL="800100" lvl="2" indent="0">
              <a:buNone/>
            </a:pPr>
            <a:r>
              <a:rPr lang="en-US" sz="2200" dirty="0">
                <a:latin typeface="Courier New" panose="02070309020205020404" pitchFamily="49" charset="0"/>
                <a:cs typeface="Courier New" panose="02070309020205020404" pitchFamily="49" charset="0"/>
              </a:rPr>
              <a:t>2</a:t>
            </a:r>
          </a:p>
          <a:p>
            <a:pPr marL="800100" lvl="2" indent="0">
              <a:buNone/>
            </a:pPr>
            <a:r>
              <a:rPr lang="en-US" sz="2200" dirty="0">
                <a:latin typeface="Courier New" panose="02070309020205020404" pitchFamily="49" charset="0"/>
                <a:cs typeface="Courier New" panose="02070309020205020404" pitchFamily="49" charset="0"/>
              </a:rPr>
              <a:t>&gt;&gt;&gt; </a:t>
            </a:r>
            <a:r>
              <a:rPr lang="en-US" sz="2200" b="1" dirty="0">
                <a:solidFill>
                  <a:schemeClr val="accent1"/>
                </a:solidFill>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 "1" + "1"</a:t>
            </a:r>
          </a:p>
          <a:p>
            <a:pPr marL="800100" lvl="2" indent="0">
              <a:buNone/>
            </a:pPr>
            <a:r>
              <a:rPr lang="en-US" sz="2200" dirty="0" smtClean="0">
                <a:latin typeface="Courier New" panose="02070309020205020404" pitchFamily="49" charset="0"/>
                <a:cs typeface="Courier New" panose="02070309020205020404" pitchFamily="49" charset="0"/>
              </a:rPr>
              <a:t>11</a:t>
            </a:r>
          </a:p>
          <a:p>
            <a:pPr marL="800100" lvl="2" indent="0">
              <a:buNone/>
            </a:pPr>
            <a:r>
              <a:rPr lang="en-US" sz="2200" dirty="0">
                <a:latin typeface="Courier New" panose="02070309020205020404" pitchFamily="49" charset="0"/>
                <a:cs typeface="Courier New" panose="02070309020205020404" pitchFamily="49" charset="0"/>
              </a:rPr>
              <a:t>&gt;&gt;&gt; </a:t>
            </a:r>
            <a:r>
              <a:rPr lang="en-US" sz="2200" b="1" dirty="0">
                <a:solidFill>
                  <a:schemeClr val="accent1"/>
                </a:solidFill>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 1 + "1"</a:t>
            </a:r>
          </a:p>
          <a:p>
            <a:pPr marL="800100" lvl="2" indent="0">
              <a:spcBef>
                <a:spcPts val="1800"/>
              </a:spcBef>
              <a:buNone/>
            </a:pPr>
            <a:r>
              <a:rPr lang="en-US" sz="1800" dirty="0" err="1" smtClean="0">
                <a:solidFill>
                  <a:schemeClr val="tx1">
                    <a:lumMod val="65000"/>
                    <a:lumOff val="35000"/>
                  </a:schemeClr>
                </a:solidFill>
                <a:latin typeface="Courier New" panose="02070309020205020404" pitchFamily="49" charset="0"/>
                <a:cs typeface="Courier New" panose="02070309020205020404" pitchFamily="49" charset="0"/>
              </a:rPr>
              <a:t>Traceback</a:t>
            </a:r>
            <a:r>
              <a:rPr lang="en-US" sz="1800" dirty="0" smtClean="0">
                <a:solidFill>
                  <a:schemeClr val="tx1">
                    <a:lumMod val="65000"/>
                    <a:lumOff val="35000"/>
                  </a:schemeClr>
                </a:solidFill>
                <a:latin typeface="Courier New" panose="02070309020205020404" pitchFamily="49" charset="0"/>
                <a:cs typeface="Courier New" panose="02070309020205020404" pitchFamily="49" charset="0"/>
              </a:rPr>
              <a:t> </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(most recent call last):</a:t>
            </a:r>
          </a:p>
          <a:p>
            <a:pPr marL="800100" lvl="2" indent="0">
              <a:buNone/>
            </a:pPr>
            <a:r>
              <a:rPr lang="en-US" sz="1800" dirty="0">
                <a:solidFill>
                  <a:schemeClr val="tx1">
                    <a:lumMod val="65000"/>
                    <a:lumOff val="35000"/>
                  </a:schemeClr>
                </a:solidFill>
                <a:latin typeface="Courier New" panose="02070309020205020404" pitchFamily="49" charset="0"/>
                <a:cs typeface="Courier New" panose="02070309020205020404" pitchFamily="49" charset="0"/>
              </a:rPr>
              <a:t>  File "&lt;</a:t>
            </a: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stdin</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&gt;", line 1, in &lt;module&gt;</a:t>
            </a:r>
          </a:p>
          <a:p>
            <a:pPr marL="800100" lvl="2" indent="0">
              <a:buNone/>
            </a:pP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TypeError</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 unsupported operand type(s) for +: '</a:t>
            </a: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int</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 and '</a:t>
            </a: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str</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a:t>
            </a:r>
          </a:p>
          <a:p>
            <a:pPr marL="800100" lvl="2"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55</a:t>
            </a:fld>
            <a:endParaRPr lang="en-US" dirty="0"/>
          </a:p>
        </p:txBody>
      </p:sp>
      <p:sp>
        <p:nvSpPr>
          <p:cNvPr id="5" name="TextBox 4"/>
          <p:cNvSpPr txBox="1"/>
          <p:nvPr/>
        </p:nvSpPr>
        <p:spPr>
          <a:xfrm>
            <a:off x="5181600" y="3090446"/>
            <a:ext cx="3343479" cy="338554"/>
          </a:xfrm>
          <a:prstGeom prst="rect">
            <a:avLst/>
          </a:prstGeom>
          <a:noFill/>
        </p:spPr>
        <p:txBody>
          <a:bodyPr wrap="none" rtlCol="0">
            <a:spAutoFit/>
          </a:bodyPr>
          <a:lstStyle/>
          <a:p>
            <a:r>
              <a:rPr lang="en-US" sz="1600" dirty="0" smtClean="0"/>
              <a:t>No quotes; treated as integers </a:t>
            </a:r>
            <a:r>
              <a:rPr lang="en-US" sz="1600" dirty="0" smtClean="0">
                <a:sym typeface="Wingdings" panose="05000000000000000000" pitchFamily="2" charset="2"/>
              </a:rPr>
              <a:t> </a:t>
            </a:r>
            <a:r>
              <a:rPr lang="en-US" sz="1600" b="1" dirty="0" smtClean="0">
                <a:sym typeface="Wingdings" panose="05000000000000000000" pitchFamily="2" charset="2"/>
              </a:rPr>
              <a:t>sum</a:t>
            </a:r>
            <a:endParaRPr lang="en-US" sz="1600" b="1" dirty="0"/>
          </a:p>
        </p:txBody>
      </p:sp>
      <p:sp>
        <p:nvSpPr>
          <p:cNvPr id="6" name="TextBox 5"/>
          <p:cNvSpPr txBox="1"/>
          <p:nvPr/>
        </p:nvSpPr>
        <p:spPr>
          <a:xfrm>
            <a:off x="5181600" y="3768022"/>
            <a:ext cx="3646832" cy="338554"/>
          </a:xfrm>
          <a:prstGeom prst="rect">
            <a:avLst/>
          </a:prstGeom>
          <a:noFill/>
        </p:spPr>
        <p:txBody>
          <a:bodyPr wrap="none" rtlCol="0">
            <a:spAutoFit/>
          </a:bodyPr>
          <a:lstStyle/>
          <a:p>
            <a:r>
              <a:rPr lang="en-US" sz="1600" dirty="0" smtClean="0"/>
              <a:t>Quotes; treated as strings </a:t>
            </a:r>
            <a:r>
              <a:rPr lang="en-US" sz="1600" dirty="0" smtClean="0">
                <a:sym typeface="Wingdings" panose="05000000000000000000" pitchFamily="2" charset="2"/>
              </a:rPr>
              <a:t> </a:t>
            </a:r>
            <a:r>
              <a:rPr lang="en-US" sz="1600" b="1" dirty="0" smtClean="0">
                <a:sym typeface="Wingdings" panose="05000000000000000000" pitchFamily="2" charset="2"/>
              </a:rPr>
              <a:t>concatenate</a:t>
            </a:r>
            <a:endParaRPr lang="en-US" sz="1600" b="1" dirty="0"/>
          </a:p>
        </p:txBody>
      </p:sp>
      <p:sp>
        <p:nvSpPr>
          <p:cNvPr id="7" name="TextBox 6"/>
          <p:cNvSpPr txBox="1"/>
          <p:nvPr/>
        </p:nvSpPr>
        <p:spPr>
          <a:xfrm>
            <a:off x="5181600" y="4442936"/>
            <a:ext cx="2849306" cy="338554"/>
          </a:xfrm>
          <a:prstGeom prst="rect">
            <a:avLst/>
          </a:prstGeom>
          <a:noFill/>
        </p:spPr>
        <p:txBody>
          <a:bodyPr wrap="none" rtlCol="0">
            <a:spAutoFit/>
          </a:bodyPr>
          <a:lstStyle/>
          <a:p>
            <a:r>
              <a:rPr lang="en-US" sz="1600" dirty="0" smtClean="0"/>
              <a:t>Mixed; not compatible! </a:t>
            </a:r>
            <a:r>
              <a:rPr lang="en-US" sz="1600" dirty="0" smtClean="0">
                <a:sym typeface="Wingdings" panose="05000000000000000000" pitchFamily="2" charset="2"/>
              </a:rPr>
              <a:t> </a:t>
            </a:r>
            <a:r>
              <a:rPr lang="en-US" sz="1600" b="1" dirty="0" smtClean="0">
                <a:sym typeface="Wingdings" panose="05000000000000000000" pitchFamily="2" charset="2"/>
              </a:rPr>
              <a:t>error</a:t>
            </a:r>
            <a:endParaRPr lang="en-US" sz="1600" b="1" dirty="0"/>
          </a:p>
        </p:txBody>
      </p:sp>
      <p:sp>
        <p:nvSpPr>
          <p:cNvPr id="8" name="Right Brace 7"/>
          <p:cNvSpPr/>
          <p:nvPr/>
        </p:nvSpPr>
        <p:spPr>
          <a:xfrm>
            <a:off x="4800600" y="2983468"/>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00600" y="3680936"/>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800600" y="4355068"/>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0779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p:txBody>
          <a:bodyPr/>
          <a:lstStyle/>
          <a:p>
            <a:r>
              <a:rPr lang="en-US" sz="2400" dirty="0" smtClean="0"/>
              <a:t>Sometimes we’ll want to convert one data type into another.</a:t>
            </a:r>
          </a:p>
          <a:p>
            <a:r>
              <a:rPr lang="en-US" sz="2400" dirty="0" smtClean="0"/>
              <a:t>Python provides simple built-in functions for a few types of conversions.</a:t>
            </a:r>
          </a:p>
          <a:p>
            <a:r>
              <a:rPr lang="en-US" sz="2400" dirty="0" smtClean="0"/>
              <a:t>Here’s a partial list:</a:t>
            </a:r>
          </a:p>
          <a:p>
            <a:pPr lvl="2"/>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0837853"/>
              </p:ext>
            </p:extLst>
          </p:nvPr>
        </p:nvGraphicFramePr>
        <p:xfrm>
          <a:off x="838200" y="3657600"/>
          <a:ext cx="7924799" cy="2387600"/>
        </p:xfrm>
        <a:graphic>
          <a:graphicData uri="http://schemas.openxmlformats.org/drawingml/2006/table">
            <a:tbl>
              <a:tblPr firstRow="1" bandRow="1">
                <a:tableStyleId>{5940675A-B579-460E-94D1-54222C63F5DA}</a:tableStyleId>
              </a:tblPr>
              <a:tblGrid>
                <a:gridCol w="1082149"/>
                <a:gridCol w="3040325"/>
                <a:gridCol w="3802325"/>
              </a:tblGrid>
              <a:tr h="370840">
                <a:tc>
                  <a:txBody>
                    <a:bodyPr/>
                    <a:lstStyle/>
                    <a:p>
                      <a:r>
                        <a:rPr lang="en-US" b="1" dirty="0" smtClean="0"/>
                        <a:t>Function</a:t>
                      </a:r>
                      <a:endParaRPr lang="en-US" b="1" dirty="0"/>
                    </a:p>
                  </a:txBody>
                  <a:tcPr/>
                </a:tc>
                <a:tc>
                  <a:txBody>
                    <a:bodyPr/>
                    <a:lstStyle/>
                    <a:p>
                      <a:r>
                        <a:rPr lang="en-US" b="1" dirty="0" smtClean="0"/>
                        <a:t>Conversion type</a:t>
                      </a:r>
                      <a:endParaRPr lang="en-US" b="1" dirty="0"/>
                    </a:p>
                  </a:txBody>
                  <a:tcPr/>
                </a:tc>
                <a:tc>
                  <a:txBody>
                    <a:bodyPr/>
                    <a:lstStyle/>
                    <a:p>
                      <a:r>
                        <a:rPr lang="en-US" b="1" dirty="0" smtClean="0"/>
                        <a:t>Works</a:t>
                      </a:r>
                      <a:r>
                        <a:rPr lang="en-US" b="1" baseline="0" dirty="0" smtClean="0"/>
                        <a:t> on...</a:t>
                      </a:r>
                      <a:endParaRPr lang="en-US" b="1"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 string</a:t>
                      </a:r>
                      <a:endParaRPr lang="en-US" sz="1600" dirty="0"/>
                    </a:p>
                  </a:txBody>
                  <a:tcPr/>
                </a:tc>
                <a:tc>
                  <a:txBody>
                    <a:bodyPr/>
                    <a:lstStyle/>
                    <a:p>
                      <a:r>
                        <a:rPr lang="en-US" sz="1600" dirty="0" smtClean="0"/>
                        <a:t>Integers,</a:t>
                      </a:r>
                      <a:r>
                        <a:rPr lang="en-US" sz="1600" baseline="0" dirty="0" smtClean="0"/>
                        <a:t> floats, </a:t>
                      </a:r>
                      <a:r>
                        <a:rPr lang="en-US" sz="1600" baseline="0" dirty="0" err="1" smtClean="0"/>
                        <a:t>booleans</a:t>
                      </a:r>
                      <a:r>
                        <a:rPr lang="en-US" sz="1600" baseline="0" dirty="0" smtClean="0"/>
                        <a:t> (and others)</a:t>
                      </a:r>
                      <a:endParaRPr lang="en-US" sz="1600"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an integer</a:t>
                      </a:r>
                      <a:endParaRPr lang="en-US" sz="1600" dirty="0"/>
                    </a:p>
                  </a:txBody>
                  <a:tcPr/>
                </a:tc>
                <a:tc>
                  <a:txBody>
                    <a:bodyPr/>
                    <a:lstStyle/>
                    <a:p>
                      <a:r>
                        <a:rPr lang="en-US" sz="1600" dirty="0" smtClean="0"/>
                        <a:t>Numbers</a:t>
                      </a:r>
                      <a:r>
                        <a:rPr lang="en-US" sz="1600" baseline="0" dirty="0" smtClean="0"/>
                        <a:t> in string form</a:t>
                      </a:r>
                    </a:p>
                    <a:p>
                      <a:r>
                        <a:rPr lang="en-US" sz="1600" baseline="0" dirty="0" smtClean="0"/>
                        <a:t>Floats (decimal will be truncated)</a:t>
                      </a:r>
                    </a:p>
                    <a:p>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a:t>
                      </a:r>
                      <a:endParaRPr lang="en-US" sz="1600" dirty="0"/>
                    </a:p>
                  </a:txBody>
                  <a:tcPr/>
                </a:tc>
              </a:tr>
              <a:tr h="370840">
                <a:tc>
                  <a:txBody>
                    <a:bodyPr/>
                    <a:lstStyle/>
                    <a:p>
                      <a:r>
                        <a:rPr lang="en-US" sz="1600" dirty="0" smtClean="0">
                          <a:latin typeface="Courier New" panose="02070309020205020404" pitchFamily="49" charset="0"/>
                          <a:cs typeface="Courier New" panose="02070309020205020404" pitchFamily="49" charset="0"/>
                        </a:rPr>
                        <a:t>float()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a:t>
                      </a:r>
                      <a:r>
                        <a:rPr lang="en-US" sz="1600" baseline="0" dirty="0" smtClean="0"/>
                        <a:t> float (decimal)</a:t>
                      </a:r>
                      <a:endParaRPr lang="en-US" sz="1600" dirty="0"/>
                    </a:p>
                  </a:txBody>
                  <a:tcPr/>
                </a:tc>
                <a:tc>
                  <a:txBody>
                    <a:bodyPr/>
                    <a:lstStyle/>
                    <a:p>
                      <a:r>
                        <a:rPr lang="en-US" sz="1600" dirty="0" smtClean="0"/>
                        <a:t>Numbers in string form</a:t>
                      </a:r>
                    </a:p>
                    <a:p>
                      <a:r>
                        <a:rPr lang="en-US" sz="1600" dirty="0" smtClean="0"/>
                        <a:t>Integers (</a:t>
                      </a:r>
                      <a:r>
                        <a:rPr lang="en-US" sz="1600" baseline="0" dirty="0" smtClean="0"/>
                        <a:t> .0 will be added)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1.0,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0.0)</a:t>
                      </a:r>
                      <a:endParaRPr lang="en-US" sz="1600" dirty="0" smtClean="0"/>
                    </a:p>
                  </a:txBody>
                  <a:tcPr/>
                </a:tc>
              </a:tr>
            </a:tbl>
          </a:graphicData>
        </a:graphic>
      </p:graphicFrame>
    </p:spTree>
    <p:extLst>
      <p:ext uri="{BB962C8B-B14F-4D97-AF65-F5344CB8AC3E}">
        <p14:creationId xmlns:p14="http://schemas.microsoft.com/office/powerpoint/2010/main" val="2725420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conversion</a:t>
            </a:r>
            <a:endParaRPr lang="en-US" dirty="0"/>
          </a:p>
        </p:txBody>
      </p:sp>
      <p:sp>
        <p:nvSpPr>
          <p:cNvPr id="3" name="Content Placeholder 2"/>
          <p:cNvSpPr>
            <a:spLocks noGrp="1"/>
          </p:cNvSpPr>
          <p:nvPr>
            <p:ph idx="1"/>
          </p:nvPr>
        </p:nvSpPr>
        <p:spPr>
          <a:xfrm>
            <a:off x="457200" y="1752600"/>
            <a:ext cx="8229600" cy="4373563"/>
          </a:xfrm>
        </p:spPr>
        <p:txBody>
          <a:bodyPr>
            <a:normAutofit/>
          </a:bodyPr>
          <a:lstStyle/>
          <a:p>
            <a:pPr marL="800100" lvl="2" indent="0">
              <a:buNone/>
            </a:pPr>
            <a:r>
              <a:rPr lang="en-US" sz="2000" dirty="0">
                <a:latin typeface="Courier New" panose="02070309020205020404" pitchFamily="49" charset="0"/>
                <a:cs typeface="Courier New" panose="02070309020205020404" pitchFamily="49" charset="0"/>
              </a:rPr>
              <a:t>&gt;&gt;&gt; </a:t>
            </a:r>
            <a:r>
              <a:rPr lang="en-US" sz="2000" b="1" dirty="0">
                <a:solidFill>
                  <a:schemeClr val="accent1"/>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 1 + </a:t>
            </a:r>
            <a:r>
              <a:rPr lang="en-US" sz="2000" b="1" dirty="0" err="1">
                <a:solidFill>
                  <a:schemeClr val="accent1"/>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("1")</a:t>
            </a:r>
          </a:p>
          <a:p>
            <a:pPr marL="800100" lvl="2" indent="0">
              <a:buNone/>
            </a:pPr>
            <a:r>
              <a:rPr lang="en-US" sz="2000" dirty="0">
                <a:latin typeface="Courier New" panose="02070309020205020404" pitchFamily="49" charset="0"/>
                <a:cs typeface="Courier New" panose="02070309020205020404" pitchFamily="49" charset="0"/>
              </a:rPr>
              <a:t>2</a:t>
            </a:r>
          </a:p>
          <a:p>
            <a:pPr marL="800100" lvl="2" indent="0">
              <a:buNone/>
            </a:pPr>
            <a:endParaRPr lang="en-US" sz="2000" dirty="0" smtClean="0">
              <a:latin typeface="Courier New" panose="02070309020205020404" pitchFamily="49" charset="0"/>
              <a:cs typeface="Courier New" panose="02070309020205020404" pitchFamily="49" charset="0"/>
            </a:endParaRPr>
          </a:p>
          <a:p>
            <a:pPr marL="800100" lvl="2" indent="0">
              <a:buNone/>
            </a:pPr>
            <a:r>
              <a:rPr lang="en-US" sz="2000" dirty="0">
                <a:latin typeface="Courier New" panose="02070309020205020404" pitchFamily="49" charset="0"/>
                <a:cs typeface="Courier New" panose="02070309020205020404" pitchFamily="49" charset="0"/>
              </a:rPr>
              <a:t>&gt;&gt;&gt; </a:t>
            </a:r>
            <a:r>
              <a:rPr lang="en-US" sz="2000" b="1" dirty="0">
                <a:solidFill>
                  <a:schemeClr val="accent1"/>
                </a:solidFill>
                <a:latin typeface="Courier New" panose="02070309020205020404" pitchFamily="49" charset="0"/>
                <a:cs typeface="Courier New" panose="02070309020205020404" pitchFamily="49" charset="0"/>
              </a:rPr>
              <a:t>print</a:t>
            </a:r>
            <a:r>
              <a:rPr lang="en-US" sz="2000" dirty="0">
                <a:latin typeface="Courier New" panose="02070309020205020404" pitchFamily="49" charset="0"/>
                <a:cs typeface="Courier New" panose="02070309020205020404" pitchFamily="49" charset="0"/>
              </a:rPr>
              <a:t> "1" + </a:t>
            </a:r>
            <a:r>
              <a:rPr lang="en-US" sz="2000" b="1" dirty="0" err="1">
                <a:solidFill>
                  <a:schemeClr val="accent1"/>
                </a:solidFill>
                <a:latin typeface="Courier New" panose="02070309020205020404" pitchFamily="49" charset="0"/>
                <a:cs typeface="Courier New" panose="02070309020205020404" pitchFamily="49" charset="0"/>
              </a:rPr>
              <a:t>str</a:t>
            </a:r>
            <a:r>
              <a:rPr lang="en-US" sz="2000" dirty="0">
                <a:latin typeface="Courier New" panose="02070309020205020404" pitchFamily="49" charset="0"/>
                <a:cs typeface="Courier New" panose="02070309020205020404" pitchFamily="49" charset="0"/>
              </a:rPr>
              <a:t>(1)</a:t>
            </a:r>
          </a:p>
          <a:p>
            <a:pPr marL="800100" lvl="2" indent="0">
              <a:buNone/>
            </a:pPr>
            <a:r>
              <a:rPr lang="en-US" sz="2000" dirty="0">
                <a:latin typeface="Courier New" panose="02070309020205020404" pitchFamily="49" charset="0"/>
                <a:cs typeface="Courier New" panose="02070309020205020404" pitchFamily="49" charset="0"/>
              </a:rPr>
              <a:t>11</a:t>
            </a:r>
          </a:p>
          <a:p>
            <a:pPr marL="800100" lvl="2" indent="0">
              <a:buNone/>
            </a:pPr>
            <a:endParaRPr lang="en-US" sz="2000" dirty="0" smtClean="0">
              <a:latin typeface="Courier New" panose="02070309020205020404" pitchFamily="49" charset="0"/>
              <a:cs typeface="Courier New" panose="02070309020205020404" pitchFamily="49" charset="0"/>
            </a:endParaRPr>
          </a:p>
          <a:p>
            <a:pPr marL="800100" lvl="2" indent="0">
              <a:buNone/>
            </a:pPr>
            <a:r>
              <a:rPr lang="en-US" sz="2000" dirty="0" smtClean="0">
                <a:latin typeface="Courier New" panose="02070309020205020404" pitchFamily="49" charset="0"/>
                <a:cs typeface="Courier New" panose="02070309020205020404" pitchFamily="49" charset="0"/>
              </a:rPr>
              <a:t>&gt;&gt;&gt; </a:t>
            </a:r>
            <a:r>
              <a:rPr lang="en-US" sz="2000" b="1" dirty="0">
                <a:solidFill>
                  <a:schemeClr val="accent1"/>
                </a:solidFill>
                <a:latin typeface="Courier New" panose="02070309020205020404" pitchFamily="49" charset="0"/>
                <a:cs typeface="Courier New" panose="02070309020205020404" pitchFamily="49" charset="0"/>
              </a:rPr>
              <a:t>print float</a:t>
            </a:r>
            <a:r>
              <a:rPr lang="en-US" sz="2000" dirty="0">
                <a:latin typeface="Courier New" panose="02070309020205020404" pitchFamily="49" charset="0"/>
                <a:cs typeface="Courier New" panose="02070309020205020404" pitchFamily="49" charset="0"/>
              </a:rPr>
              <a:t>("1")</a:t>
            </a:r>
          </a:p>
          <a:p>
            <a:pPr marL="800100" lvl="2" indent="0">
              <a:buNone/>
            </a:pPr>
            <a:r>
              <a:rPr lang="en-US" sz="2000" dirty="0">
                <a:latin typeface="Courier New" panose="02070309020205020404" pitchFamily="49" charset="0"/>
                <a:cs typeface="Courier New" panose="02070309020205020404" pitchFamily="49" charset="0"/>
              </a:rPr>
              <a:t>1.0</a:t>
            </a:r>
          </a:p>
          <a:p>
            <a:pPr marL="800100" lvl="2" indent="0">
              <a:buNone/>
            </a:pPr>
            <a:endParaRPr lang="en-US" sz="2000" dirty="0" smtClean="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57</a:t>
            </a:fld>
            <a:endParaRPr lang="en-US" dirty="0"/>
          </a:p>
        </p:txBody>
      </p:sp>
      <p:sp>
        <p:nvSpPr>
          <p:cNvPr id="5" name="TextBox 4"/>
          <p:cNvSpPr txBox="1"/>
          <p:nvPr/>
        </p:nvSpPr>
        <p:spPr>
          <a:xfrm>
            <a:off x="5638800" y="2368034"/>
            <a:ext cx="1699183" cy="369332"/>
          </a:xfrm>
          <a:prstGeom prst="rect">
            <a:avLst/>
          </a:prstGeom>
          <a:noFill/>
        </p:spPr>
        <p:txBody>
          <a:bodyPr wrap="none" rtlCol="0">
            <a:spAutoFit/>
          </a:bodyPr>
          <a:lstStyle/>
          <a:p>
            <a:r>
              <a:rPr lang="en-US" dirty="0" smtClean="0"/>
              <a:t>Now this works!</a:t>
            </a:r>
            <a:endParaRPr lang="en-US" dirty="0"/>
          </a:p>
        </p:txBody>
      </p:sp>
      <p:sp>
        <p:nvSpPr>
          <p:cNvPr id="6" name="Right Brace 5"/>
          <p:cNvSpPr/>
          <p:nvPr/>
        </p:nvSpPr>
        <p:spPr>
          <a:xfrm>
            <a:off x="5105400" y="1676400"/>
            <a:ext cx="3048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6177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t>6. Basic math operations</a:t>
            </a:r>
            <a:endParaRPr lang="en-US" sz="4000" dirty="0"/>
          </a:p>
        </p:txBody>
      </p:sp>
      <p:sp>
        <p:nvSpPr>
          <p:cNvPr id="4" name="Slide Number Placeholder 3"/>
          <p:cNvSpPr>
            <a:spLocks noGrp="1"/>
          </p:cNvSpPr>
          <p:nvPr>
            <p:ph type="sldNum" sz="quarter" idx="12"/>
          </p:nvPr>
        </p:nvSpPr>
        <p:spPr/>
        <p:txBody>
          <a:bodyPr/>
          <a:lstStyle/>
          <a:p>
            <a:fld id="{125D8EBD-3626-492B-BEC7-FEAF43DF08E7}" type="slidenum">
              <a:rPr lang="en-US" smtClean="0"/>
              <a:t>58</a:t>
            </a:fld>
            <a:endParaRPr lang="en-US" dirty="0"/>
          </a:p>
        </p:txBody>
      </p:sp>
    </p:spTree>
    <p:extLst>
      <p:ext uri="{BB962C8B-B14F-4D97-AF65-F5344CB8AC3E}">
        <p14:creationId xmlns:p14="http://schemas.microsoft.com/office/powerpoint/2010/main" val="3001047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Math in Python uses most of the symbols and conventions you’re already used to:</a:t>
            </a:r>
          </a:p>
          <a:p>
            <a:pPr marL="800100" lvl="2" indent="0">
              <a:buNone/>
            </a:pPr>
            <a:endParaRPr lang="en-US" dirty="0" smtClean="0"/>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2 + 2</a:t>
            </a:r>
          </a:p>
          <a:p>
            <a:pPr marL="800100" lvl="2" indent="0">
              <a:buNone/>
            </a:pPr>
            <a:r>
              <a:rPr lang="en-US" dirty="0">
                <a:latin typeface="Courier New" panose="02070309020205020404" pitchFamily="49" charset="0"/>
                <a:cs typeface="Courier New" panose="02070309020205020404" pitchFamily="49" charset="0"/>
              </a:rPr>
              <a:t>4</a:t>
            </a:r>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5 * 5</a:t>
            </a:r>
          </a:p>
          <a:p>
            <a:pPr marL="800100" lvl="2" indent="0">
              <a:buNone/>
            </a:pPr>
            <a:r>
              <a:rPr lang="en-US" dirty="0">
                <a:latin typeface="Courier New" panose="02070309020205020404" pitchFamily="49" charset="0"/>
                <a:cs typeface="Courier New" panose="02070309020205020404" pitchFamily="49" charset="0"/>
              </a:rPr>
              <a:t>25</a:t>
            </a:r>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2 + 5 * 5</a:t>
            </a:r>
          </a:p>
          <a:p>
            <a:pPr marL="800100" lvl="2" indent="0">
              <a:buNone/>
            </a:pPr>
            <a:r>
              <a:rPr lang="en-US" dirty="0">
                <a:latin typeface="Courier New" panose="02070309020205020404" pitchFamily="49" charset="0"/>
                <a:cs typeface="Courier New" panose="02070309020205020404" pitchFamily="49" charset="0"/>
              </a:rPr>
              <a:t>27</a:t>
            </a:r>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(2 + 5) * 5</a:t>
            </a:r>
          </a:p>
          <a:p>
            <a:pPr marL="800100" lvl="2" indent="0">
              <a:buNone/>
            </a:pPr>
            <a:r>
              <a:rPr lang="en-US" dirty="0">
                <a:latin typeface="Courier New" panose="02070309020205020404" pitchFamily="49" charset="0"/>
                <a:cs typeface="Courier New" panose="02070309020205020404" pitchFamily="49" charset="0"/>
              </a:rPr>
              <a:t>35</a:t>
            </a:r>
          </a:p>
          <a:p>
            <a:pPr marL="800100" lvl="2" indent="0">
              <a:buNone/>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59</a:t>
            </a:fld>
            <a:endParaRPr lang="en-US" dirty="0"/>
          </a:p>
        </p:txBody>
      </p:sp>
      <p:sp>
        <p:nvSpPr>
          <p:cNvPr id="5" name="TextBox 4"/>
          <p:cNvSpPr txBox="1"/>
          <p:nvPr/>
        </p:nvSpPr>
        <p:spPr>
          <a:xfrm>
            <a:off x="5791200" y="4687669"/>
            <a:ext cx="2895600" cy="646331"/>
          </a:xfrm>
          <a:prstGeom prst="rect">
            <a:avLst/>
          </a:prstGeom>
          <a:noFill/>
        </p:spPr>
        <p:txBody>
          <a:bodyPr wrap="square" rtlCol="0">
            <a:spAutoFit/>
          </a:bodyPr>
          <a:lstStyle/>
          <a:p>
            <a:r>
              <a:rPr lang="en-US" dirty="0" smtClean="0"/>
              <a:t>Order of operations (P.E.M.D.A.S.) is maintained</a:t>
            </a:r>
            <a:endParaRPr lang="en-US" dirty="0"/>
          </a:p>
        </p:txBody>
      </p:sp>
      <p:sp>
        <p:nvSpPr>
          <p:cNvPr id="6" name="Right Brace 5"/>
          <p:cNvSpPr/>
          <p:nvPr/>
        </p:nvSpPr>
        <p:spPr>
          <a:xfrm>
            <a:off x="5257800" y="4267200"/>
            <a:ext cx="3048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920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990600" y="1600200"/>
            <a:ext cx="7239000" cy="4525963"/>
          </a:xfrm>
        </p:spPr>
        <p:txBody>
          <a:bodyPr>
            <a:normAutofit fontScale="92500" lnSpcReduction="10000"/>
          </a:bodyPr>
          <a:lstStyle/>
          <a:p>
            <a:pPr marL="514350" indent="-514350">
              <a:buFont typeface="+mj-lt"/>
              <a:buAutoNum type="arabicPeriod"/>
            </a:pPr>
            <a:r>
              <a:rPr lang="en-US" dirty="0" smtClean="0"/>
              <a:t>What is a program?</a:t>
            </a:r>
          </a:p>
          <a:p>
            <a:pPr marL="514350" indent="-514350">
              <a:buFont typeface="+mj-lt"/>
              <a:buAutoNum type="arabicPeriod"/>
            </a:pPr>
            <a:r>
              <a:rPr lang="en-US" dirty="0" smtClean="0"/>
              <a:t>Writing and running Python code</a:t>
            </a:r>
            <a:endParaRPr lang="en-US" dirty="0"/>
          </a:p>
          <a:p>
            <a:pPr marL="514350" indent="-514350">
              <a:buFont typeface="+mj-lt"/>
              <a:buAutoNum type="arabicPeriod"/>
            </a:pPr>
            <a:r>
              <a:rPr lang="en-US" dirty="0" smtClean="0"/>
              <a:t>Print statements</a:t>
            </a:r>
          </a:p>
          <a:p>
            <a:pPr marL="514350" indent="-514350">
              <a:buFont typeface="+mj-lt"/>
              <a:buAutoNum type="arabicPeriod"/>
            </a:pPr>
            <a:r>
              <a:rPr lang="en-US" dirty="0" smtClean="0"/>
              <a:t>Error messages</a:t>
            </a:r>
          </a:p>
          <a:p>
            <a:pPr marL="514350" indent="-514350">
              <a:buFont typeface="+mj-lt"/>
              <a:buAutoNum type="arabicPeriod"/>
            </a:pPr>
            <a:r>
              <a:rPr lang="en-US" dirty="0" smtClean="0"/>
              <a:t>Variables &amp; data types</a:t>
            </a:r>
          </a:p>
          <a:p>
            <a:pPr marL="514350" indent="-514350">
              <a:buFont typeface="+mj-lt"/>
              <a:buAutoNum type="arabicPeriod"/>
            </a:pPr>
            <a:r>
              <a:rPr lang="en-US" dirty="0" smtClean="0"/>
              <a:t>Basic math</a:t>
            </a:r>
          </a:p>
          <a:p>
            <a:pPr marL="0" indent="0">
              <a:buNone/>
            </a:pPr>
            <a:endParaRPr lang="en-US" dirty="0"/>
          </a:p>
          <a:p>
            <a:pPr marL="0" indent="0">
              <a:buNone/>
            </a:pPr>
            <a:r>
              <a:rPr lang="en-US" sz="2400" i="1" dirty="0" smtClean="0"/>
              <a:t>Note:</a:t>
            </a:r>
            <a:r>
              <a:rPr lang="en-US" sz="2400" dirty="0" smtClean="0"/>
              <a:t> If you’re following along online, see the notes panel (below the slides) for some additional clarifying information.</a:t>
            </a:r>
          </a:p>
          <a:p>
            <a:pPr marL="514350" indent="-514350">
              <a:buFont typeface="+mj-lt"/>
              <a:buAutoNum type="romanUcPeriod"/>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6</a:t>
            </a:fld>
            <a:endParaRPr lang="en-US" dirty="0"/>
          </a:p>
        </p:txBody>
      </p:sp>
    </p:spTree>
    <p:extLst>
      <p:ext uri="{BB962C8B-B14F-4D97-AF65-F5344CB8AC3E}">
        <p14:creationId xmlns:p14="http://schemas.microsoft.com/office/powerpoint/2010/main" val="35009918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a few differences, however:</a:t>
            </a:r>
          </a:p>
          <a:p>
            <a:pPr marL="800100" lvl="2" indent="0">
              <a:buNone/>
            </a:pPr>
            <a:endParaRPr lang="en-US" dirty="0" smtClean="0"/>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5 ** 2</a:t>
            </a:r>
          </a:p>
          <a:p>
            <a:pPr marL="800100" lvl="2" indent="0">
              <a:buNone/>
            </a:pPr>
            <a:r>
              <a:rPr lang="en-US" dirty="0">
                <a:latin typeface="Courier New" panose="02070309020205020404" pitchFamily="49" charset="0"/>
                <a:cs typeface="Courier New" panose="02070309020205020404" pitchFamily="49" charset="0"/>
              </a:rPr>
              <a:t>25</a:t>
            </a:r>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5 % 2</a:t>
            </a:r>
          </a:p>
          <a:p>
            <a:pPr marL="800100" lvl="2" indent="0">
              <a:buNone/>
            </a:pPr>
            <a:r>
              <a:rPr lang="en-US" dirty="0">
                <a:latin typeface="Courier New" panose="02070309020205020404" pitchFamily="49" charset="0"/>
                <a:cs typeface="Courier New" panose="02070309020205020404" pitchFamily="49" charset="0"/>
              </a:rPr>
              <a:t>1</a:t>
            </a:r>
          </a:p>
          <a:p>
            <a:pPr marL="800100" lvl="2" indent="0">
              <a:buNone/>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60</a:t>
            </a:fld>
            <a:endParaRPr lang="en-US" dirty="0"/>
          </a:p>
        </p:txBody>
      </p:sp>
      <p:sp>
        <p:nvSpPr>
          <p:cNvPr id="5" name="TextBox 4"/>
          <p:cNvSpPr txBox="1"/>
          <p:nvPr/>
        </p:nvSpPr>
        <p:spPr>
          <a:xfrm>
            <a:off x="5105400" y="2831068"/>
            <a:ext cx="2514600" cy="369332"/>
          </a:xfrm>
          <a:prstGeom prst="rect">
            <a:avLst/>
          </a:prstGeom>
          <a:noFill/>
        </p:spPr>
        <p:txBody>
          <a:bodyPr wrap="square" rtlCol="0">
            <a:spAutoFit/>
          </a:bodyPr>
          <a:lstStyle/>
          <a:p>
            <a:r>
              <a:rPr lang="en-US" dirty="0" smtClean="0"/>
              <a:t>Use ** for exponents</a:t>
            </a:r>
            <a:endParaRPr lang="en-US" dirty="0"/>
          </a:p>
        </p:txBody>
      </p:sp>
      <p:sp>
        <p:nvSpPr>
          <p:cNvPr id="7" name="TextBox 6"/>
          <p:cNvSpPr txBox="1"/>
          <p:nvPr/>
        </p:nvSpPr>
        <p:spPr>
          <a:xfrm>
            <a:off x="5105400" y="3544669"/>
            <a:ext cx="3657600" cy="646331"/>
          </a:xfrm>
          <a:prstGeom prst="rect">
            <a:avLst/>
          </a:prstGeom>
          <a:noFill/>
        </p:spPr>
        <p:txBody>
          <a:bodyPr wrap="square" rtlCol="0">
            <a:spAutoFit/>
          </a:bodyPr>
          <a:lstStyle/>
          <a:p>
            <a:r>
              <a:rPr lang="en-US" dirty="0" smtClean="0"/>
              <a:t>Use % to get remainders (aka “modulus” or “mod”)</a:t>
            </a:r>
            <a:endParaRPr lang="en-US" dirty="0"/>
          </a:p>
        </p:txBody>
      </p:sp>
      <p:sp>
        <p:nvSpPr>
          <p:cNvPr id="9" name="Right Brace 8"/>
          <p:cNvSpPr/>
          <p:nvPr/>
        </p:nvSpPr>
        <p:spPr>
          <a:xfrm>
            <a:off x="4648200" y="2641155"/>
            <a:ext cx="3048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648200" y="3505200"/>
            <a:ext cx="3048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62502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most important thing to watch out for is </a:t>
            </a:r>
            <a:r>
              <a:rPr lang="en-US" b="1" dirty="0" smtClean="0">
                <a:solidFill>
                  <a:srgbClr val="FF0000"/>
                </a:solidFill>
              </a:rPr>
              <a:t>integer division</a:t>
            </a:r>
            <a:r>
              <a:rPr lang="en-US" dirty="0" smtClean="0"/>
              <a:t>:</a:t>
            </a:r>
          </a:p>
          <a:p>
            <a:pPr marL="800100" lvl="2" indent="0">
              <a:buNone/>
            </a:pPr>
            <a:endParaRPr lang="en-US" dirty="0" smtClean="0"/>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6 / 2</a:t>
            </a:r>
          </a:p>
          <a:p>
            <a:pPr marL="800100" lvl="2" indent="0">
              <a:buNone/>
            </a:pPr>
            <a:r>
              <a:rPr lang="en-US" dirty="0">
                <a:latin typeface="Courier New" panose="02070309020205020404" pitchFamily="49" charset="0"/>
                <a:cs typeface="Courier New" panose="02070309020205020404" pitchFamily="49" charset="0"/>
              </a:rPr>
              <a:t>3</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5 / 2</a:t>
            </a:r>
          </a:p>
          <a:p>
            <a:pPr marL="800100" lvl="2" indent="0">
              <a:buNone/>
            </a:pPr>
            <a:r>
              <a:rPr lang="en-US" dirty="0">
                <a:latin typeface="Courier New" panose="02070309020205020404" pitchFamily="49" charset="0"/>
                <a:cs typeface="Courier New" panose="02070309020205020404" pitchFamily="49" charset="0"/>
              </a:rPr>
              <a:t>2</a:t>
            </a: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5 / 3</a:t>
            </a:r>
          </a:p>
          <a:p>
            <a:pPr marL="800100" lvl="2" indent="0">
              <a:buNone/>
            </a:pPr>
            <a:r>
              <a:rPr lang="en-US" dirty="0">
                <a:latin typeface="Courier New" panose="02070309020205020404" pitchFamily="49" charset="0"/>
                <a:cs typeface="Courier New" panose="02070309020205020404" pitchFamily="49" charset="0"/>
              </a:rPr>
              <a:t>1</a:t>
            </a:r>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5 / 4</a:t>
            </a:r>
          </a:p>
          <a:p>
            <a:pPr marL="800100" lvl="2" indent="0">
              <a:buNone/>
            </a:pPr>
            <a:r>
              <a:rPr lang="en-US"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61</a:t>
            </a:fld>
            <a:endParaRPr lang="en-US" dirty="0"/>
          </a:p>
        </p:txBody>
      </p:sp>
      <p:sp>
        <p:nvSpPr>
          <p:cNvPr id="5" name="TextBox 4"/>
          <p:cNvSpPr txBox="1"/>
          <p:nvPr/>
        </p:nvSpPr>
        <p:spPr>
          <a:xfrm>
            <a:off x="4876800" y="4363134"/>
            <a:ext cx="2895600" cy="646331"/>
          </a:xfrm>
          <a:prstGeom prst="rect">
            <a:avLst/>
          </a:prstGeom>
          <a:noFill/>
        </p:spPr>
        <p:txBody>
          <a:bodyPr wrap="square" rtlCol="0">
            <a:spAutoFit/>
          </a:bodyPr>
          <a:lstStyle/>
          <a:p>
            <a:r>
              <a:rPr lang="en-US" dirty="0" smtClean="0"/>
              <a:t>Why are all of these answers rounded down?</a:t>
            </a:r>
            <a:endParaRPr lang="en-US" dirty="0"/>
          </a:p>
        </p:txBody>
      </p:sp>
      <p:sp>
        <p:nvSpPr>
          <p:cNvPr id="6" name="Right Brace 5"/>
          <p:cNvSpPr/>
          <p:nvPr/>
        </p:nvSpPr>
        <p:spPr>
          <a:xfrm>
            <a:off x="4093029" y="3581400"/>
            <a:ext cx="5334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622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division</a:t>
            </a:r>
            <a:endParaRPr lang="en-US" dirty="0"/>
          </a:p>
        </p:txBody>
      </p:sp>
      <p:sp>
        <p:nvSpPr>
          <p:cNvPr id="3" name="Content Placeholder 2"/>
          <p:cNvSpPr>
            <a:spLocks noGrp="1"/>
          </p:cNvSpPr>
          <p:nvPr>
            <p:ph idx="1"/>
          </p:nvPr>
        </p:nvSpPr>
        <p:spPr>
          <a:xfrm>
            <a:off x="457200" y="1600201"/>
            <a:ext cx="8229600" cy="4191000"/>
          </a:xfrm>
        </p:spPr>
        <p:txBody>
          <a:bodyPr>
            <a:normAutofit fontScale="92500" lnSpcReduction="20000"/>
          </a:bodyPr>
          <a:lstStyle/>
          <a:p>
            <a:r>
              <a:rPr lang="en-US" sz="3000" dirty="0" smtClean="0"/>
              <a:t>Whenever you divide two integers, python always returns an integer answer</a:t>
            </a:r>
          </a:p>
          <a:p>
            <a:r>
              <a:rPr lang="en-US" sz="3000" dirty="0" smtClean="0"/>
              <a:t>Since integers are always whole numbers, python just truncates off the decimal</a:t>
            </a:r>
          </a:p>
          <a:p>
            <a:r>
              <a:rPr lang="en-US" sz="3000" dirty="0" smtClean="0"/>
              <a:t>To get a proper answer, </a:t>
            </a:r>
            <a:r>
              <a:rPr lang="en-US" sz="3000" b="1" dirty="0" smtClean="0"/>
              <a:t>at least one of the numbers being divided must be a float</a:t>
            </a:r>
            <a:r>
              <a:rPr lang="en-US" sz="3000" dirty="0" smtClean="0"/>
              <a:t>:</a:t>
            </a:r>
          </a:p>
          <a:p>
            <a:pPr marL="800100" lvl="2" indent="0">
              <a:buNone/>
            </a:pPr>
            <a:endParaRPr lang="en-US" dirty="0" smtClean="0">
              <a:latin typeface="Courier New" panose="02070309020205020404" pitchFamily="49" charset="0"/>
              <a:cs typeface="Courier New" panose="02070309020205020404" pitchFamily="49" charset="0"/>
            </a:endParaRPr>
          </a:p>
          <a:p>
            <a:pPr marL="800100" lvl="2" indent="0">
              <a:buNone/>
            </a:pPr>
            <a:r>
              <a:rPr lang="en-US" dirty="0" smtClean="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5.0 / 2</a:t>
            </a:r>
          </a:p>
          <a:p>
            <a:pPr marL="800100" lvl="2" indent="0">
              <a:buNone/>
            </a:pPr>
            <a:r>
              <a:rPr lang="en-US" dirty="0">
                <a:latin typeface="Courier New" panose="02070309020205020404" pitchFamily="49" charset="0"/>
                <a:cs typeface="Courier New" panose="02070309020205020404" pitchFamily="49" charset="0"/>
              </a:rPr>
              <a:t>2.5</a:t>
            </a:r>
          </a:p>
          <a:p>
            <a:pPr marL="800100" lvl="2" indent="0">
              <a:buNone/>
            </a:pPr>
            <a:r>
              <a:rPr lang="en-US" dirty="0">
                <a:latin typeface="Courier New" panose="02070309020205020404" pitchFamily="49" charset="0"/>
                <a:cs typeface="Courier New" panose="02070309020205020404" pitchFamily="49" charset="0"/>
              </a:rPr>
              <a:t>&gt;&gt;&gt; </a:t>
            </a:r>
            <a:r>
              <a:rPr lang="en-US" b="1" dirty="0">
                <a:solidFill>
                  <a:schemeClr val="accent1"/>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float</a:t>
            </a:r>
            <a:r>
              <a:rPr lang="en-US" dirty="0">
                <a:latin typeface="Courier New" panose="02070309020205020404" pitchFamily="49" charset="0"/>
                <a:cs typeface="Courier New" panose="02070309020205020404" pitchFamily="49" charset="0"/>
              </a:rPr>
              <a:t>(5) / 2</a:t>
            </a:r>
          </a:p>
          <a:p>
            <a:pPr marL="800100" lvl="2" indent="0">
              <a:buNone/>
            </a:pPr>
            <a:r>
              <a:rPr lang="en-US" dirty="0">
                <a:latin typeface="Courier New" panose="02070309020205020404" pitchFamily="49" charset="0"/>
                <a:cs typeface="Courier New" panose="02070309020205020404" pitchFamily="49" charset="0"/>
              </a:rPr>
              <a:t>2.5</a:t>
            </a:r>
          </a:p>
          <a:p>
            <a:pPr marL="800100" lvl="2" indent="0">
              <a:buNone/>
            </a:pPr>
            <a:endParaRPr lang="en-US"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62</a:t>
            </a:fld>
            <a:endParaRPr lang="en-US" dirty="0"/>
          </a:p>
        </p:txBody>
      </p:sp>
      <p:sp>
        <p:nvSpPr>
          <p:cNvPr id="7" name="TextBox 6"/>
          <p:cNvSpPr txBox="1"/>
          <p:nvPr/>
        </p:nvSpPr>
        <p:spPr>
          <a:xfrm>
            <a:off x="381000" y="5929457"/>
            <a:ext cx="8229599" cy="646331"/>
          </a:xfrm>
          <a:prstGeom prst="rect">
            <a:avLst/>
          </a:prstGeom>
          <a:noFill/>
        </p:spPr>
        <p:txBody>
          <a:bodyPr wrap="square" rtlCol="0">
            <a:spAutoFit/>
          </a:bodyPr>
          <a:lstStyle/>
          <a:p>
            <a:pPr algn="ctr"/>
            <a:r>
              <a:rPr lang="en-US" i="1" dirty="0" smtClean="0"/>
              <a:t>This is a very common source of errors, so keep it in mind when you divide! </a:t>
            </a:r>
          </a:p>
          <a:p>
            <a:pPr algn="ctr"/>
            <a:r>
              <a:rPr lang="en-US" i="1" dirty="0" smtClean="0"/>
              <a:t>When in doubt, convert one number with float().</a:t>
            </a:r>
            <a:endParaRPr lang="en-US" i="1" dirty="0"/>
          </a:p>
        </p:txBody>
      </p:sp>
    </p:spTree>
    <p:extLst>
      <p:ext uri="{BB962C8B-B14F-4D97-AF65-F5344CB8AC3E}">
        <p14:creationId xmlns:p14="http://schemas.microsoft.com/office/powerpoint/2010/main" val="3356290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math operators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42585819"/>
              </p:ext>
            </p:extLst>
          </p:nvPr>
        </p:nvGraphicFramePr>
        <p:xfrm>
          <a:off x="2133601" y="2044701"/>
          <a:ext cx="4953000" cy="2438400"/>
        </p:xfrm>
        <a:graphic>
          <a:graphicData uri="http://schemas.openxmlformats.org/drawingml/2006/table">
            <a:tbl>
              <a:tblPr>
                <a:tableStyleId>{616DA210-FB5B-4158-B5E0-FEB733F419BA}</a:tableStyleId>
              </a:tblPr>
              <a:tblGrid>
                <a:gridCol w="1173079"/>
                <a:gridCol w="3779921"/>
              </a:tblGrid>
              <a:tr h="219343">
                <a:tc>
                  <a:txBody>
                    <a:bodyPr/>
                    <a:lstStyle/>
                    <a:p>
                      <a:pPr rtl="0" fontAlgn="t">
                        <a:spcBef>
                          <a:spcPts val="0"/>
                        </a:spcBef>
                        <a:spcAft>
                          <a:spcPts val="0"/>
                        </a:spcAft>
                      </a:pPr>
                      <a:r>
                        <a:rPr lang="en-US" sz="1400" b="1" u="none" strike="noStrike" dirty="0">
                          <a:effectLst/>
                        </a:rPr>
                        <a:t>Operation</a:t>
                      </a:r>
                      <a:endParaRPr lang="en-US" sz="1400" b="1" dirty="0">
                        <a:effectLst/>
                      </a:endParaRPr>
                    </a:p>
                  </a:txBody>
                  <a:tcPr/>
                </a:tc>
                <a:tc>
                  <a:txBody>
                    <a:bodyPr/>
                    <a:lstStyle/>
                    <a:p>
                      <a:pPr rtl="0" fontAlgn="t">
                        <a:spcBef>
                          <a:spcPts val="0"/>
                        </a:spcBef>
                        <a:spcAft>
                          <a:spcPts val="0"/>
                        </a:spcAft>
                      </a:pPr>
                      <a:r>
                        <a:rPr lang="en-US" sz="1400" b="1" u="none" strike="noStrike" dirty="0">
                          <a:effectLst/>
                        </a:rPr>
                        <a:t>Result</a:t>
                      </a:r>
                      <a:endParaRPr lang="en-US" sz="1400" b="1"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sum of x and y</a:t>
                      </a:r>
                      <a:endParaRPr lang="en-US" sz="1400" dirty="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difference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product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quotient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(floored) quotient of x and y</a:t>
                      </a:r>
                      <a:endParaRPr lang="en-US" sz="140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remainder of x / </a:t>
                      </a:r>
                      <a:r>
                        <a:rPr lang="en-US" sz="1400" u="none" strike="noStrike" dirty="0" smtClean="0">
                          <a:effectLst/>
                        </a:rPr>
                        <a:t>y</a:t>
                      </a:r>
                      <a:endParaRPr lang="en-US" sz="1400"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x to the power y</a:t>
                      </a:r>
                      <a:endParaRPr lang="en-US" sz="1400" dirty="0">
                        <a:effectLst/>
                      </a:endParaRPr>
                    </a:p>
                  </a:txBody>
                  <a:tcPr/>
                </a:tc>
              </a:tr>
            </a:tbl>
          </a:graphicData>
        </a:graphic>
      </p:graphicFrame>
      <p:sp>
        <p:nvSpPr>
          <p:cNvPr id="4" name="Rectangle 1"/>
          <p:cNvSpPr>
            <a:spLocks noChangeArrowheads="1"/>
          </p:cNvSpPr>
          <p:nvPr/>
        </p:nvSpPr>
        <p:spPr bwMode="auto">
          <a:xfrm>
            <a:off x="2351088" y="1541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125D8EBD-3626-492B-BEC7-FEAF43DF08E7}" type="slidenum">
              <a:rPr lang="en-US" smtClean="0"/>
              <a:t>63</a:t>
            </a:fld>
            <a:endParaRPr lang="en-US" dirty="0"/>
          </a:p>
        </p:txBody>
      </p:sp>
    </p:spTree>
    <p:extLst>
      <p:ext uri="{BB962C8B-B14F-4D97-AF65-F5344CB8AC3E}">
        <p14:creationId xmlns:p14="http://schemas.microsoft.com/office/powerpoint/2010/main" val="4251937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438400"/>
            <a:ext cx="7772400" cy="1470025"/>
          </a:xfrm>
        </p:spPr>
        <p:txBody>
          <a:bodyPr/>
          <a:lstStyle/>
          <a:p>
            <a:r>
              <a:rPr lang="en-US" dirty="0" smtClean="0"/>
              <a:t>1. What is a program?</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7</a:t>
            </a:fld>
            <a:endParaRPr lang="en-US" dirty="0"/>
          </a:p>
        </p:txBody>
      </p:sp>
    </p:spTree>
    <p:extLst>
      <p:ext uri="{BB962C8B-B14F-4D97-AF65-F5344CB8AC3E}">
        <p14:creationId xmlns:p14="http://schemas.microsoft.com/office/powerpoint/2010/main" val="63173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a:t>
            </a:r>
            <a:endParaRPr lang="en-US" dirty="0"/>
          </a:p>
        </p:txBody>
      </p:sp>
      <p:sp>
        <p:nvSpPr>
          <p:cNvPr id="3" name="Content Placeholder 2"/>
          <p:cNvSpPr>
            <a:spLocks noGrp="1"/>
          </p:cNvSpPr>
          <p:nvPr>
            <p:ph idx="1"/>
          </p:nvPr>
        </p:nvSpPr>
        <p:spPr/>
        <p:txBody>
          <a:bodyPr/>
          <a:lstStyle/>
          <a:p>
            <a:pPr marL="0" indent="0">
              <a:buNone/>
            </a:pPr>
            <a:r>
              <a:rPr lang="en-US" i="1" dirty="0" smtClean="0"/>
              <a:t>Program</a:t>
            </a:r>
            <a:r>
              <a:rPr lang="en-US" dirty="0" smtClean="0"/>
              <a:t> - A set of instructions that tells the computer how to perform a task.</a:t>
            </a:r>
          </a:p>
          <a:p>
            <a:pPr marL="0" indent="0">
              <a:buNone/>
            </a:pPr>
            <a:endParaRPr lang="en-US" dirty="0" smtClean="0"/>
          </a:p>
          <a:p>
            <a:pPr marL="0" indent="0">
              <a:buNone/>
            </a:pPr>
            <a:r>
              <a:rPr lang="en-US" dirty="0" smtClean="0"/>
              <a:t>The words “program” </a:t>
            </a:r>
            <a:r>
              <a:rPr lang="en-US" dirty="0"/>
              <a:t>and </a:t>
            </a:r>
            <a:r>
              <a:rPr lang="en-US" dirty="0" smtClean="0"/>
              <a:t>“script” </a:t>
            </a:r>
            <a:r>
              <a:rPr lang="en-US" dirty="0"/>
              <a:t>can often be used interchangeably, though </a:t>
            </a:r>
            <a:r>
              <a:rPr lang="en-US" dirty="0" smtClean="0"/>
              <a:t>“script” </a:t>
            </a:r>
            <a:r>
              <a:rPr lang="en-US" dirty="0"/>
              <a:t>is generally used to describe quicker, simpler </a:t>
            </a:r>
            <a:r>
              <a:rPr lang="en-US" dirty="0" smtClean="0"/>
              <a:t>programs.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8</a:t>
            </a:fld>
            <a:endParaRPr lang="en-US" dirty="0"/>
          </a:p>
        </p:txBody>
      </p:sp>
    </p:spTree>
    <p:extLst>
      <p:ext uri="{BB962C8B-B14F-4D97-AF65-F5344CB8AC3E}">
        <p14:creationId xmlns:p14="http://schemas.microsoft.com/office/powerpoint/2010/main" val="3258323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programming language?</a:t>
            </a:r>
            <a:endParaRPr lang="en-US" dirty="0"/>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pPr>
              <a:spcAft>
                <a:spcPts val="600"/>
              </a:spcAft>
            </a:pPr>
            <a:r>
              <a:rPr lang="en-US" dirty="0" smtClean="0"/>
              <a:t>Computers only understand binary (0’s and 1’s)</a:t>
            </a:r>
          </a:p>
          <a:p>
            <a:pPr>
              <a:spcAft>
                <a:spcPts val="600"/>
              </a:spcAft>
            </a:pPr>
            <a:r>
              <a:rPr lang="en-US" dirty="0" smtClean="0"/>
              <a:t>Writing code in binary is very hard for humans.</a:t>
            </a:r>
          </a:p>
          <a:p>
            <a:pPr>
              <a:spcAft>
                <a:spcPts val="600"/>
              </a:spcAft>
            </a:pPr>
            <a:r>
              <a:rPr lang="en-US" dirty="0" smtClean="0"/>
              <a:t>So, programming languages were created:</a:t>
            </a:r>
          </a:p>
          <a:p>
            <a:pPr lvl="2">
              <a:spcAft>
                <a:spcPts val="600"/>
              </a:spcAft>
            </a:pPr>
            <a:r>
              <a:rPr lang="en-US" dirty="0" smtClean="0"/>
              <a:t>Human writes code in human-friendly language</a:t>
            </a:r>
          </a:p>
          <a:p>
            <a:pPr lvl="2">
              <a:spcAft>
                <a:spcPts val="600"/>
              </a:spcAft>
            </a:pPr>
            <a:r>
              <a:rPr lang="en-US" dirty="0" smtClean="0"/>
              <a:t>An “interpreter” or “compiler” translates the code into computer language</a:t>
            </a:r>
          </a:p>
          <a:p>
            <a:pPr lvl="2">
              <a:spcAft>
                <a:spcPts val="600"/>
              </a:spcAft>
            </a:pPr>
            <a:r>
              <a:rPr lang="en-US" dirty="0" smtClean="0"/>
              <a:t>The computer runs the translated code</a:t>
            </a:r>
            <a:endParaRPr lang="en-US" dirty="0"/>
          </a:p>
          <a:p>
            <a:pPr>
              <a:spcAft>
                <a:spcPts val="600"/>
              </a:spcAft>
            </a:pPr>
            <a:r>
              <a:rPr lang="en-US" dirty="0" smtClean="0"/>
              <a:t>Python is just one of many such “human-friendly” programming languages.</a:t>
            </a:r>
          </a:p>
        </p:txBody>
      </p:sp>
      <p:sp>
        <p:nvSpPr>
          <p:cNvPr id="4" name="Slide Number Placeholder 3"/>
          <p:cNvSpPr>
            <a:spLocks noGrp="1"/>
          </p:cNvSpPr>
          <p:nvPr>
            <p:ph type="sldNum" sz="quarter" idx="12"/>
          </p:nvPr>
        </p:nvSpPr>
        <p:spPr/>
        <p:txBody>
          <a:bodyPr/>
          <a:lstStyle/>
          <a:p>
            <a:fld id="{125D8EBD-3626-492B-BEC7-FEAF43DF08E7}" type="slidenum">
              <a:rPr lang="en-US" smtClean="0"/>
              <a:t>9</a:t>
            </a:fld>
            <a:endParaRPr lang="en-US" dirty="0"/>
          </a:p>
        </p:txBody>
      </p:sp>
    </p:spTree>
    <p:extLst>
      <p:ext uri="{BB962C8B-B14F-4D97-AF65-F5344CB8AC3E}">
        <p14:creationId xmlns:p14="http://schemas.microsoft.com/office/powerpoint/2010/main" val="3395539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3775</Words>
  <Application>Microsoft Office PowerPoint</Application>
  <PresentationFormat>On-screen Show (4:3)</PresentationFormat>
  <Paragraphs>674</Paragraphs>
  <Slides>63</Slides>
  <Notes>48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Welcome to Programming Bootcamp!</vt:lpstr>
      <vt:lpstr>Course philosophy</vt:lpstr>
      <vt:lpstr>Advice for getting the most  out of this course</vt:lpstr>
      <vt:lpstr>Conventions used in these slides</vt:lpstr>
      <vt:lpstr>Introduction to Programming and Python</vt:lpstr>
      <vt:lpstr>Today’s topics</vt:lpstr>
      <vt:lpstr>1. What is a program?</vt:lpstr>
      <vt:lpstr>What is a program?</vt:lpstr>
      <vt:lpstr>What is a programming language?</vt:lpstr>
      <vt:lpstr>Why learn Python?</vt:lpstr>
      <vt:lpstr>2. Writing and running Python code</vt:lpstr>
      <vt:lpstr>Two main ways to use Python</vt:lpstr>
      <vt:lpstr>Using the interpreter</vt:lpstr>
      <vt:lpstr>Using the interpreter (do this now)</vt:lpstr>
      <vt:lpstr>Creating &amp; running a Python script</vt:lpstr>
      <vt:lpstr>Creating &amp; running a Python script</vt:lpstr>
      <vt:lpstr>So which method should I use?</vt:lpstr>
      <vt:lpstr>3. Print statements</vt:lpstr>
      <vt:lpstr>Print statements</vt:lpstr>
      <vt:lpstr>Test out printing (do this now)</vt:lpstr>
      <vt:lpstr>Variations on the print statement</vt:lpstr>
      <vt:lpstr>4. Understanding error messages</vt:lpstr>
      <vt:lpstr>Understanding error messages</vt:lpstr>
      <vt:lpstr>Understanding error messages</vt:lpstr>
      <vt:lpstr>Understanding error messages</vt:lpstr>
      <vt:lpstr>Understanding error messages</vt:lpstr>
      <vt:lpstr>5. Variables and data types</vt:lpstr>
      <vt:lpstr>Introduction to variables</vt:lpstr>
      <vt:lpstr>Introduction to variables</vt:lpstr>
      <vt:lpstr>Introduction to variables</vt:lpstr>
      <vt:lpstr>Introduction to variables</vt:lpstr>
      <vt:lpstr>Important: Choosing variable names</vt:lpstr>
      <vt:lpstr>Examples of variable names</vt:lpstr>
      <vt:lpstr>Python reserved words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Examples</vt:lpstr>
      <vt:lpstr>Variable data types</vt:lpstr>
      <vt:lpstr>Converting between data types</vt:lpstr>
      <vt:lpstr>Converting between data types</vt:lpstr>
      <vt:lpstr>Examples of conversion</vt:lpstr>
      <vt:lpstr>6. Basic math operations</vt:lpstr>
      <vt:lpstr>Doing math in Python</vt:lpstr>
      <vt:lpstr>Doing math in Python</vt:lpstr>
      <vt:lpstr>Doing math in Python</vt:lpstr>
      <vt:lpstr>Integer division</vt:lpstr>
      <vt:lpstr>List of math operators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printing and variables</dc:title>
  <dc:creator>Sarah</dc:creator>
  <cp:lastModifiedBy>Sarah</cp:lastModifiedBy>
  <cp:revision>75</cp:revision>
  <dcterms:created xsi:type="dcterms:W3CDTF">2013-07-29T00:07:02Z</dcterms:created>
  <dcterms:modified xsi:type="dcterms:W3CDTF">2015-06-02T02:17:17Z</dcterms:modified>
</cp:coreProperties>
</file>