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89" r:id="rId3"/>
    <p:sldId id="292" r:id="rId4"/>
    <p:sldId id="258" r:id="rId5"/>
    <p:sldId id="259" r:id="rId6"/>
    <p:sldId id="294" r:id="rId7"/>
    <p:sldId id="257" r:id="rId8"/>
    <p:sldId id="260" r:id="rId9"/>
    <p:sldId id="310" r:id="rId10"/>
    <p:sldId id="263" r:id="rId11"/>
    <p:sldId id="312" r:id="rId12"/>
    <p:sldId id="313" r:id="rId13"/>
    <p:sldId id="317" r:id="rId14"/>
    <p:sldId id="327" r:id="rId15"/>
    <p:sldId id="272" r:id="rId16"/>
    <p:sldId id="328" r:id="rId17"/>
    <p:sldId id="320" r:id="rId18"/>
    <p:sldId id="329" r:id="rId19"/>
    <p:sldId id="321" r:id="rId20"/>
    <p:sldId id="330" r:id="rId21"/>
    <p:sldId id="318" r:id="rId22"/>
    <p:sldId id="331" r:id="rId23"/>
    <p:sldId id="319" r:id="rId24"/>
    <p:sldId id="332" r:id="rId25"/>
    <p:sldId id="322" r:id="rId26"/>
    <p:sldId id="33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90" r:id="rId35"/>
    <p:sldId id="293" r:id="rId36"/>
    <p:sldId id="274" r:id="rId37"/>
    <p:sldId id="323" r:id="rId38"/>
    <p:sldId id="334" r:id="rId39"/>
    <p:sldId id="326" r:id="rId40"/>
    <p:sldId id="335" r:id="rId41"/>
    <p:sldId id="325" r:id="rId42"/>
    <p:sldId id="336" r:id="rId43"/>
    <p:sldId id="324" r:id="rId44"/>
    <p:sldId id="337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308" r:id="rId60"/>
    <p:sldId id="291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6" r:id="rId69"/>
    <p:sldId id="302" r:id="rId70"/>
    <p:sldId id="303" r:id="rId71"/>
    <p:sldId id="304" r:id="rId72"/>
    <p:sldId id="30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32" autoAdjust="0"/>
  </p:normalViewPr>
  <p:slideViewPr>
    <p:cSldViewPr>
      <p:cViewPr varScale="1">
        <p:scale>
          <a:sx n="87" d="100"/>
          <a:sy n="87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6AF7-1A27-47E5-8176-C7C46A60F6AD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FFFB5-9363-4FF5-828D-414FFCEF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for that annoying problem set problem last time, but I wanted you to really</a:t>
            </a:r>
            <a:r>
              <a:rPr lang="en-US" baseline="0" dirty="0" smtClean="0"/>
              <a:t> feel the need for loops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basic counter. Kind of pointless in this particular example, but</a:t>
            </a:r>
            <a:r>
              <a:rPr lang="en-US" baseline="0" dirty="0" smtClean="0"/>
              <a:t> overall a very very useful thing. Remember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Kind</a:t>
            </a:r>
            <a:r>
              <a:rPr lang="en-US" baseline="0" dirty="0" smtClean="0"/>
              <a:t> of a dumb example, but a very important concept.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It may seem a little odd that it goes from 0 to n-1, but since</a:t>
            </a:r>
            <a:r>
              <a:rPr lang="en-US" baseline="0" dirty="0" smtClean="0"/>
              <a:t> most things in programming start counting at 0, it ends up being more convenient this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We'll </a:t>
            </a:r>
            <a:r>
              <a:rPr lang="en-US" baseline="0" dirty="0" smtClean="0"/>
              <a:t>learn more about lists next time!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we'll </a:t>
            </a:r>
            <a:r>
              <a:rPr lang="en-US" dirty="0" smtClean="0"/>
              <a:t>talk about for</a:t>
            </a:r>
            <a:r>
              <a:rPr lang="en-US" baseline="0" dirty="0" smtClean="0"/>
              <a:t>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9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is this different than a for loop?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Unlike the for loop, you </a:t>
            </a:r>
            <a:r>
              <a:rPr lang="en-US" dirty="0" smtClean="0"/>
              <a:t>don't </a:t>
            </a:r>
            <a:r>
              <a:rPr lang="en-US" dirty="0" smtClean="0"/>
              <a:t>need</a:t>
            </a:r>
            <a:r>
              <a:rPr lang="en-US" baseline="0" dirty="0" smtClean="0"/>
              <a:t> to specify exactly how many times the loop will run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Again, the indentation is what</a:t>
            </a:r>
            <a:r>
              <a:rPr lang="en-US" baseline="0" dirty="0" smtClean="0"/>
              <a:t> defines what is part of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5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indentation, much</a:t>
            </a:r>
            <a:r>
              <a:rPr lang="en-US" baseline="0" dirty="0" smtClean="0"/>
              <a:t> like with if/else statements, is very important and defines what belongs to the for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0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With while loops, you must be</a:t>
            </a:r>
            <a:r>
              <a:rPr lang="en-US" baseline="0" dirty="0" smtClean="0"/>
              <a:t> a little more careful than with for loops because of the possibility of creating an endless loop. </a:t>
            </a:r>
            <a:r>
              <a:rPr lang="en-US" dirty="0" smtClean="0"/>
              <a:t>An endless loop occurs when your</a:t>
            </a:r>
            <a:r>
              <a:rPr lang="en-US" baseline="0" dirty="0" smtClean="0"/>
              <a:t> conditional never becomes False, thus causing you to never exit the loop.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usually use either type</a:t>
            </a:r>
            <a:r>
              <a:rPr lang="en-US" baseline="0" dirty="0" smtClean="0"/>
              <a:t> of loop, but one will feel a lot more natural and be easier to code. </a:t>
            </a:r>
            <a:r>
              <a:rPr lang="en-US" baseline="0" dirty="0" smtClean="0"/>
              <a:t>That's </a:t>
            </a:r>
            <a:r>
              <a:rPr lang="en-US" baseline="0" dirty="0" smtClean="0"/>
              <a:t>the one you should go with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44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53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open()</a:t>
            </a:r>
            <a:r>
              <a:rPr lang="en-US" baseline="0" dirty="0" smtClean="0"/>
              <a:t> technically does is create something called a File object, and this is what we store in the </a:t>
            </a:r>
            <a:r>
              <a:rPr lang="en-US" baseline="0" dirty="0" smtClean="0"/>
              <a:t>variable "</a:t>
            </a:r>
            <a:r>
              <a:rPr lang="en-US" baseline="0" dirty="0" err="1" smtClean="0"/>
              <a:t>inFile</a:t>
            </a:r>
            <a:r>
              <a:rPr lang="en-US" baseline="0" dirty="0" smtClean="0"/>
              <a:t>". </a:t>
            </a:r>
          </a:p>
          <a:p>
            <a:r>
              <a:rPr lang="en-US" baseline="0" dirty="0" smtClean="0"/>
              <a:t>This file object is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object, so we can use a loop on it. The individual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units are lines in the file, so during each iteration a single line is assigned to the loop variable. The lines will always be read from first to last.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1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about how range() works in a minute,</a:t>
            </a:r>
            <a:r>
              <a:rPr lang="en-US" baseline="0" dirty="0" smtClean="0"/>
              <a:t> and more on lists next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6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may</a:t>
            </a:r>
            <a:r>
              <a:rPr lang="en-US" baseline="0" dirty="0" smtClean="0"/>
              <a:t> have noticed, </a:t>
            </a:r>
            <a:r>
              <a:rPr lang="en-US" i="0" dirty="0" smtClean="0"/>
              <a:t>the</a:t>
            </a:r>
            <a:r>
              <a:rPr lang="en-US" i="0" baseline="0" dirty="0" smtClean="0"/>
              <a:t> print </a:t>
            </a:r>
            <a:r>
              <a:rPr lang="en-US" baseline="0" dirty="0" smtClean="0"/>
              <a:t>command automatically inserts a \n after it prints everything (if it </a:t>
            </a:r>
            <a:r>
              <a:rPr lang="en-US" baseline="0" dirty="0" smtClean="0"/>
              <a:t>didn't</a:t>
            </a:r>
            <a:r>
              <a:rPr lang="en-US" baseline="0" dirty="0" smtClean="0"/>
              <a:t>, </a:t>
            </a:r>
            <a:r>
              <a:rPr lang="en-US" baseline="0" dirty="0" smtClean="0"/>
              <a:t>you'd </a:t>
            </a:r>
            <a:r>
              <a:rPr lang="en-US" baseline="0" dirty="0" smtClean="0"/>
              <a:t>have everything running together on the same line when you use multiple print statements).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53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pretty much use this as a template for most file reading situations. The main part </a:t>
            </a:r>
            <a:r>
              <a:rPr lang="en-US" dirty="0" smtClean="0"/>
              <a:t>you'll </a:t>
            </a:r>
            <a:r>
              <a:rPr lang="en-US" dirty="0" smtClean="0"/>
              <a:t>be changing</a:t>
            </a:r>
            <a:r>
              <a:rPr lang="en-US" baseline="0" dirty="0" smtClean="0"/>
              <a:t> is to replace </a:t>
            </a:r>
          </a:p>
          <a:p>
            <a:r>
              <a:rPr lang="en-US" baseline="0" dirty="0" smtClean="0"/>
              <a:t>    print "Line:", </a:t>
            </a:r>
            <a:r>
              <a:rPr lang="en-US" baseline="0" dirty="0" smtClean="0"/>
              <a:t>line</a:t>
            </a:r>
          </a:p>
          <a:p>
            <a:r>
              <a:rPr lang="en-US" baseline="0" dirty="0" smtClean="0"/>
              <a:t>with something more interesting/useful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5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methods can only be used</a:t>
            </a:r>
            <a:r>
              <a:rPr lang="en-US" baseline="0" dirty="0" smtClean="0"/>
              <a:t> on file objects. The syntax for using them is similar to what we've seen with modules, e.g.: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inFile.read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inFile.readline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"</a:t>
            </a:r>
            <a:r>
              <a:rPr lang="en-US" baseline="0" dirty="0" err="1" smtClean="0"/>
              <a:t>inFile</a:t>
            </a:r>
            <a:r>
              <a:rPr lang="en-US" baseline="0" dirty="0" smtClean="0"/>
              <a:t>" should be replaced with whatever variable name you assigned to your file when you opened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6E64-0CA8-42E4-B6CC-FD1C03111744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and logic, part II: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Bootcamp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Day 3 - 6/9/15</a:t>
            </a:r>
          </a:p>
          <a:p>
            <a:r>
              <a:rPr lang="en-US" dirty="0" smtClean="0"/>
              <a:t>Remember to sign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600" dirty="0" smtClean="0"/>
              <a:t>The simplest way to create a loop that loops a certain number of times is to use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Example:</a:t>
            </a:r>
            <a:endParaRPr lang="en-US" sz="2600" dirty="0" smtClean="0"/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range(5):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"hi"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/>
              <a:t>Result: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5029200"/>
            <a:ext cx="2962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range(5) </a:t>
            </a:r>
            <a:r>
              <a:rPr lang="en-US" dirty="0" smtClean="0"/>
              <a:t>will loop 5 times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range(6) </a:t>
            </a:r>
            <a:r>
              <a:rPr lang="en-US" dirty="0" smtClean="0"/>
              <a:t>will loop 6 times</a:t>
            </a:r>
          </a:p>
          <a:p>
            <a:r>
              <a:rPr lang="en-US" dirty="0" smtClean="0"/>
              <a:t>...and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What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range(x)</a:t>
            </a:r>
            <a:r>
              <a:rPr lang="en-US" sz="3400" dirty="0" smtClean="0">
                <a:cs typeface="Courier New" panose="02070309020205020404" pitchFamily="49" charset="0"/>
              </a:rPr>
              <a:t> </a:t>
            </a:r>
            <a:r>
              <a:rPr lang="en-US" sz="3400" dirty="0" smtClean="0"/>
              <a:t>actually does is create a list of numbers from 0 to x-1. A list is an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so we can use it in the loop. The variable after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 smtClean="0"/>
              <a:t> (here,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 smtClean="0"/>
              <a:t>) will be assigned to each value in the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one at a time.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Example:</a:t>
            </a:r>
            <a:endParaRPr lang="en-US" sz="3400" dirty="0" smtClean="0"/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range(5):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/>
              <a:t>Result: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4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A string is also an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and so we can use </a:t>
            </a:r>
            <a:r>
              <a:rPr lang="en-US" sz="3400" dirty="0" smtClean="0"/>
              <a:t>a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 smtClean="0"/>
              <a:t> loop to iterate over each individual character in the string, one at a time: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Example:</a:t>
            </a:r>
            <a:endParaRPr lang="en-US" sz="3400" dirty="0" smtClean="0"/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for letter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"Hello!":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letter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/>
              <a:t>Result: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!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0571" y="4495800"/>
            <a:ext cx="2819399" cy="12464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r>
              <a:rPr lang="en-US" sz="1400" dirty="0" smtClean="0"/>
              <a:t>You can name the variable after for anything you want, and you do NOT need to define it before using it in the for loop.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36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4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i in range(4):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 * 2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494930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i in range(4):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 * 2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03136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112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4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of loops: file reading</a:t>
            </a:r>
          </a:p>
        </p:txBody>
      </p:sp>
    </p:spTree>
    <p:extLst>
      <p:ext uri="{BB962C8B-B14F-4D97-AF65-F5344CB8AC3E}">
        <p14:creationId xmlns:p14="http://schemas.microsoft.com/office/powerpoint/2010/main" val="54719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0571" y="4495800"/>
            <a:ext cx="2819399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This is similar to a counter, but instead of adding 1 each time, we're adding up various numbers. </a:t>
            </a:r>
            <a:endParaRPr lang="en-US" sz="1400" dirty="0"/>
          </a:p>
          <a:p>
            <a:r>
              <a:rPr lang="en-US" sz="1400" dirty="0" smtClean="0"/>
              <a:t>This is sometimes called an </a:t>
            </a:r>
            <a:r>
              <a:rPr lang="en-US" sz="1400" i="1" dirty="0" smtClean="0"/>
              <a:t>accumulator</a:t>
            </a:r>
            <a:r>
              <a:rPr lang="en-US" sz="1400" dirty="0" smtClean="0"/>
              <a:t>, and it's useful in many situations, so remember it!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925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8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3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"A":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52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"A":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"*"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"*"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A*T*G*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1457" y="4419600"/>
            <a:ext cx="3026229" cy="2185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This is sort of like an accumulator for strings. We can build up a string in a loop by repeatedly concatenating characters to an existing string.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Don't concatenate onto the original string as you iterate over it. This is bad form and could cause weird results. Just create a new string.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27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>
                <a:latin typeface="+mn-lt"/>
                <a:cs typeface="Courier New" panose="02070309020205020404" pitchFamily="49" charset="0"/>
              </a:rPr>
              <a:t>More about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b="1" dirty="0" smtClean="0"/>
              <a:t>Purpose: </a:t>
            </a:r>
            <a:r>
              <a:rPr lang="en" sz="2800" dirty="0" smtClean="0"/>
              <a:t>Creates </a:t>
            </a:r>
            <a:r>
              <a:rPr lang="en" sz="2800" dirty="0"/>
              <a:t>a </a:t>
            </a:r>
            <a:r>
              <a:rPr lang="en" sz="2800" b="1" dirty="0"/>
              <a:t>list</a:t>
            </a:r>
            <a:r>
              <a:rPr lang="en" sz="2800" dirty="0"/>
              <a:t> with the indicated range. If only one parameter </a:t>
            </a:r>
            <a:r>
              <a:rPr lang="en" sz="2800" i="1" dirty="0" smtClean="0"/>
              <a:t>n</a:t>
            </a:r>
            <a:r>
              <a:rPr lang="en" sz="2800" dirty="0" smtClean="0"/>
              <a:t> </a:t>
            </a:r>
            <a:r>
              <a:rPr lang="en" sz="2800" dirty="0"/>
              <a:t>is given, will automatically create a list from 0 to </a:t>
            </a:r>
            <a:r>
              <a:rPr lang="en" sz="2800" i="1" dirty="0" smtClean="0"/>
              <a:t>n</a:t>
            </a:r>
            <a:r>
              <a:rPr lang="en" sz="2800" dirty="0" smtClean="0"/>
              <a:t>-1</a:t>
            </a:r>
            <a:r>
              <a:rPr lang="en" sz="2800" dirty="0"/>
              <a:t>.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Syntax: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range(start, stop, interval)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Examples (in interpreter):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range(5)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range(1, 6)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range(0, 11, 2)</a:t>
            </a:r>
          </a:p>
          <a:p>
            <a:pPr marL="457200" lvl="0" indent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[0, 2, 4, 6, 8, 10]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562600" y="3429001"/>
            <a:ext cx="3075624" cy="2362200"/>
          </a:xfrm>
          <a:prstGeom prst="rect">
            <a:avLst/>
          </a:prstGeom>
          <a:solidFill>
            <a:schemeClr val="bg2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Notice that this function does different things depending on how many parameters you give it. This is true of many functions in </a:t>
            </a:r>
            <a:r>
              <a:rPr lang="en" sz="1400" dirty="0" smtClean="0"/>
              <a:t>Python.</a:t>
            </a:r>
            <a:endParaRPr lang="en" sz="1400" dirty="0"/>
          </a:p>
          <a:p>
            <a:endParaRPr lang="en" sz="1400" dirty="0"/>
          </a:p>
          <a:p>
            <a:pPr>
              <a:buNone/>
            </a:pPr>
            <a:r>
              <a:rPr lang="en" sz="1400" dirty="0"/>
              <a:t>If </a:t>
            </a:r>
            <a:r>
              <a:rPr lang="en" sz="1400" dirty="0" smtClean="0"/>
              <a:t>you're </a:t>
            </a:r>
            <a:r>
              <a:rPr lang="en" sz="1400" dirty="0"/>
              <a:t>unsure of what parameters to use, just google </a:t>
            </a:r>
            <a:r>
              <a:rPr lang="en" sz="1400" dirty="0" smtClean="0"/>
              <a:t>"python functionname" </a:t>
            </a:r>
            <a:r>
              <a:rPr lang="en" sz="1400" dirty="0"/>
              <a:t>to bring up the Python docs, or type </a:t>
            </a:r>
            <a:r>
              <a:rPr lang="en" sz="1400" dirty="0" smtClean="0"/>
              <a:t>"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help(functionname)</a:t>
            </a:r>
            <a:r>
              <a:rPr lang="en" sz="1400" dirty="0" smtClean="0"/>
              <a:t>" </a:t>
            </a:r>
            <a:r>
              <a:rPr lang="en" sz="1400" dirty="0"/>
              <a:t>in the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311583446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5207578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645191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Intro to loops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7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range(4, 8)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2544989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range(4, 8)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[4, 5, 6, 7]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66680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range(0, 50, 10)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0011763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range(0, 50, 10)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[0, 10, 20, 30, 40]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955935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1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124200"/>
            <a:ext cx="35052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7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code until the conditional statement becomes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conditional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00100" lvl="2" indent="0">
              <a:spcAft>
                <a:spcPts val="1200"/>
              </a:spcAft>
              <a:buNone/>
            </a:pP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indented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code will execute until the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conditional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becomes false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x &lt;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4: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x = x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"hi"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167536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"hi"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451960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x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102828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simply let you execute a single piece of code multiple times</a:t>
            </a:r>
          </a:p>
          <a:p>
            <a:r>
              <a:rPr lang="en-US" dirty="0" smtClean="0"/>
              <a:t>For example, if you wanted to generate 10 random numbers: instead of copying and pasting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  <a:r>
              <a:rPr lang="en-US" dirty="0" smtClean="0"/>
              <a:t> ten times, you can simply put it in a loop that is set to loop ten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8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x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2618996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263212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</a:t>
            </a:r>
            <a:r>
              <a:rPr lang="en" sz="2800" dirty="0" smtClean="0"/>
              <a:t>: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4608125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2324431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1789222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 smtClean="0"/>
              <a:t>A more useful example:</a:t>
            </a:r>
            <a:br>
              <a:rPr lang="en" sz="3200" dirty="0" smtClean="0"/>
            </a:br>
            <a:r>
              <a:rPr lang="en" sz="3200" dirty="0" smtClean="0"/>
              <a:t>Number </a:t>
            </a:r>
            <a:r>
              <a:rPr lang="en" sz="3200" dirty="0" smtClean="0"/>
              <a:t>guessing game</a:t>
            </a:r>
            <a:endParaRPr lang="en" sz="3200" dirty="0"/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(notGuessed):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guess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("What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number am I thinking of?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"))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(guess ==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"Wow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, you got it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n" sz="18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"Wrong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, guess again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."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37187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(notGuessed):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guess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("What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number am I thinking of?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"))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(guess ==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"Wow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, you got it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n" sz="18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"Wrong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, guess again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."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7647" y="2133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initially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/>
              <a:t>, so we enter the loop...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977647" y="4495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user guesses wrong, we leave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notGuessed</a:t>
            </a:r>
            <a:r>
              <a:rPr lang="en-US" sz="1200" dirty="0" smtClean="0"/>
              <a:t> as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/>
              <a:t>, and therefore repeat the loop.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77647" y="3429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user guesses correctly, we simply set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notGuessed</a:t>
            </a:r>
            <a:r>
              <a:rPr lang="en-US" sz="1200" dirty="0" smtClean="0"/>
              <a:t> to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 smtClean="0"/>
              <a:t>. This makes the while loop condition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 smtClean="0"/>
              <a:t>, and we therefore exit the loop.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0400" y="2395210"/>
            <a:ext cx="2777247" cy="34799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562599" y="3291244"/>
            <a:ext cx="325877" cy="110650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5562599" y="4426935"/>
            <a:ext cx="325878" cy="60226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8757" y="5715000"/>
            <a:ext cx="730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using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/>
              <a:t> loop, we give the user unlimited chances to guess.</a:t>
            </a:r>
            <a:endParaRPr lang="en-US" sz="2400" dirty="0"/>
          </a:p>
        </p:txBody>
      </p:sp>
      <p:sp>
        <p:nvSpPr>
          <p:cNvPr id="12" name="Shape 1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 smtClean="0"/>
              <a:t>A more useful example:</a:t>
            </a:r>
            <a:br>
              <a:rPr lang="en" sz="3200" dirty="0" smtClean="0"/>
            </a:br>
            <a:r>
              <a:rPr lang="en" sz="3200" dirty="0" smtClean="0"/>
              <a:t>Number </a:t>
            </a:r>
            <a:r>
              <a:rPr lang="en" sz="3200" dirty="0" smtClean="0"/>
              <a:t>guessing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045937117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Beware: endless loops</a:t>
            </a:r>
            <a:endParaRPr lang="en" dirty="0"/>
          </a:p>
        </p:txBody>
      </p:sp>
      <p:sp>
        <p:nvSpPr>
          <p:cNvPr id="70" name="Shape 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Code: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&lt;=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Output: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... (never ending)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664250" y="2052325"/>
            <a:ext cx="3657600" cy="959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Since we never increment count within the loop, it always remains 1, and therefore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condition is always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961282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Endless loops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/>
              <a:t>Always watch out for possible endless loops! If </a:t>
            </a:r>
            <a:r>
              <a:rPr lang="en" sz="2800" dirty="0" smtClean="0"/>
              <a:t>you're </a:t>
            </a:r>
            <a:r>
              <a:rPr lang="en" sz="2800" dirty="0"/>
              <a:t>not sure, temporarily add a print statement somewhere in the loop so you can monitor how many times the loop runs</a:t>
            </a:r>
            <a:r>
              <a:rPr lang="en" sz="2800" dirty="0" smtClean="0"/>
              <a:t>.</a:t>
            </a:r>
          </a:p>
          <a:p>
            <a:pPr marL="38100" lvl="0" indent="0" rtl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 smtClean="0"/>
              <a:t>If </a:t>
            </a:r>
            <a:r>
              <a:rPr lang="en" sz="2800" dirty="0"/>
              <a:t>you find your code is taking an unexpectedly long time to run, check for an endless loop</a:t>
            </a:r>
            <a:r>
              <a:rPr lang="en" sz="2800" dirty="0" smtClean="0"/>
              <a:t>.</a:t>
            </a:r>
          </a:p>
          <a:p>
            <a:pPr marL="38100" lvl="0" indent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 smtClean="0"/>
              <a:t>Stopping </a:t>
            </a:r>
            <a:r>
              <a:rPr lang="en" sz="2800" dirty="0"/>
              <a:t>a program that is stuck in an endless loop: </a:t>
            </a:r>
            <a:r>
              <a:rPr lang="en" sz="2800" b="1" dirty="0"/>
              <a:t>Ctrl + c </a:t>
            </a:r>
          </a:p>
        </p:txBody>
      </p:sp>
    </p:spTree>
    <p:extLst>
      <p:ext uri="{BB962C8B-B14F-4D97-AF65-F5344CB8AC3E}">
        <p14:creationId xmlns:p14="http://schemas.microsoft.com/office/powerpoint/2010/main" val="3822659314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More practice </a:t>
            </a:r>
            <a:r>
              <a:rPr lang="en" dirty="0"/>
              <a:t>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366647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51021690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&gt;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3670747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&gt;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(this </a:t>
            </a:r>
            <a:r>
              <a:rPr lang="en" sz="2400" dirty="0" smtClean="0"/>
              <a:t>won't </a:t>
            </a:r>
            <a:r>
              <a:rPr lang="en" sz="2400" dirty="0"/>
              <a:t>print anything, actually, since the condition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 &gt; 5</a:t>
            </a:r>
            <a:r>
              <a:rPr lang="en" sz="2400" dirty="0"/>
              <a:t> is never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386010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7194129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7400024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830101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dirty="0"/>
              <a:t>Answer: </a:t>
            </a:r>
            <a:r>
              <a:rPr lang="en" b="1" dirty="0"/>
              <a:t>yes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Why? We never increment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</a:t>
            </a:r>
            <a:r>
              <a:rPr lang="en" sz="2400" i="1" dirty="0"/>
              <a:t>within</a:t>
            </a:r>
            <a:r>
              <a:rPr lang="en" sz="2400" dirty="0"/>
              <a:t> the loop, so it never becomes equal to 5.</a:t>
            </a:r>
          </a:p>
        </p:txBody>
      </p:sp>
    </p:spTree>
    <p:extLst>
      <p:ext uri="{BB962C8B-B14F-4D97-AF65-F5344CB8AC3E}">
        <p14:creationId xmlns:p14="http://schemas.microsoft.com/office/powerpoint/2010/main" val="2110780434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+ 2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5132649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+ 2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yes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Why? Since </a:t>
            </a:r>
            <a:r>
              <a:rPr lang="en" sz="2400" dirty="0" smtClean="0"/>
              <a:t>we're </a:t>
            </a:r>
            <a:r>
              <a:rPr lang="en" sz="2400" dirty="0"/>
              <a:t>incrementing count by 2 each time,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takes the values 0, 2, 4, 6, 8, etc.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never equals 5, so the condition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 != 5</a:t>
            </a:r>
            <a:r>
              <a:rPr lang="en" sz="2400" dirty="0"/>
              <a:t> never becomes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 dirty="0"/>
              <a:t>, and we keep looping forever.</a:t>
            </a:r>
          </a:p>
        </p:txBody>
      </p:sp>
    </p:spTree>
    <p:extLst>
      <p:ext uri="{BB962C8B-B14F-4D97-AF65-F5344CB8AC3E}">
        <p14:creationId xmlns:p14="http://schemas.microsoft.com/office/powerpoint/2010/main" val="1534535424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kind of loop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In general: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when:</a:t>
            </a:r>
          </a:p>
          <a:p>
            <a:pPr lvl="1"/>
            <a:r>
              <a:rPr lang="en-US" dirty="0" smtClean="0"/>
              <a:t>You know exactly how many times you need to loop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You want to </a:t>
            </a:r>
            <a:r>
              <a:rPr lang="en-US" dirty="0" smtClean="0"/>
              <a:t>process each </a:t>
            </a:r>
            <a:r>
              <a:rPr lang="en-US" dirty="0" smtClean="0"/>
              <a:t>line of a file (as </a:t>
            </a:r>
            <a:r>
              <a:rPr lang="en-US" dirty="0" smtClean="0"/>
              <a:t>we'll </a:t>
            </a:r>
            <a:r>
              <a:rPr lang="en-US" dirty="0" smtClean="0"/>
              <a:t>see soon) or item in a list </a:t>
            </a:r>
            <a:r>
              <a:rPr lang="en-US" dirty="0" smtClean="0"/>
              <a:t>(as we'll see next time)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 when: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need to loop until some condition is fulfilled, but you </a:t>
            </a:r>
            <a:r>
              <a:rPr lang="en-US" dirty="0" smtClean="0"/>
              <a:t>don't </a:t>
            </a:r>
            <a:r>
              <a:rPr lang="en-US" dirty="0" smtClean="0"/>
              <a:t>know when that will happen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6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1600200"/>
            <a:ext cx="3505200" cy="1295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Application of loops: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reading (and writing) </a:t>
            </a:r>
            <a:r>
              <a:rPr lang="en-US" dirty="0" smtClean="0"/>
              <a:t>is something </a:t>
            </a:r>
            <a:r>
              <a:rPr lang="en-US" dirty="0" smtClean="0"/>
              <a:t>you'll </a:t>
            </a:r>
            <a:r>
              <a:rPr lang="en-US" dirty="0" smtClean="0"/>
              <a:t>probably be doing </a:t>
            </a:r>
            <a:r>
              <a:rPr lang="en-US" b="1" dirty="0" smtClean="0"/>
              <a:t>a lot </a:t>
            </a:r>
            <a:r>
              <a:rPr lang="en-US" dirty="0" smtClean="0"/>
              <a:t>in your work</a:t>
            </a:r>
          </a:p>
          <a:p>
            <a:r>
              <a:rPr lang="en-US" dirty="0" smtClean="0"/>
              <a:t>Luckily, Python makes it super easy</a:t>
            </a:r>
            <a:r>
              <a:rPr lang="en-US" dirty="0" smtClean="0"/>
              <a:t>!</a:t>
            </a:r>
          </a:p>
          <a:p>
            <a:r>
              <a:rPr lang="en-US" dirty="0" smtClean="0"/>
              <a:t>Today we'll cover file reading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38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3 basic steps of file </a:t>
            </a:r>
            <a:r>
              <a:rPr lang="en-US" b="1" dirty="0" smtClean="0"/>
              <a:t>reading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Open the input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Read in data line by line, do some processing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Close the input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b="1" dirty="0" smtClean="0"/>
              <a:t>writing</a:t>
            </a:r>
            <a:r>
              <a:rPr lang="en-US" dirty="0" smtClean="0"/>
              <a:t> is very similar, but </a:t>
            </a:r>
            <a:r>
              <a:rPr lang="en-US" dirty="0" smtClean="0"/>
              <a:t>we'll </a:t>
            </a:r>
            <a:r>
              <a:rPr lang="en-US" dirty="0" smtClean="0"/>
              <a:t>save it for the next lesson.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110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2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19600" y="2590800"/>
            <a:ext cx="1143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8800" y="1727537"/>
            <a:ext cx="321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sz="1100" dirty="0" smtClean="0">
                <a:cs typeface="Courier New" pitchFamily="49" charset="0"/>
              </a:rPr>
              <a:t> </a:t>
            </a:r>
            <a:r>
              <a:rPr lang="en-US" sz="1200" dirty="0" smtClean="0"/>
              <a:t>returns a link to the indicated file. We store this link in a variable so that we can use it to read from the file. The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200" dirty="0" smtClean="0"/>
              <a:t> </a:t>
            </a:r>
            <a:r>
              <a:rPr lang="en-US" sz="1200" dirty="0" smtClean="0"/>
              <a:t>indicates that we want to open this file in </a:t>
            </a:r>
            <a:r>
              <a:rPr lang="en-US" sz="1200" b="1" dirty="0" smtClean="0">
                <a:solidFill>
                  <a:srgbClr val="C00000"/>
                </a:solidFill>
              </a:rPr>
              <a:t>r</a:t>
            </a:r>
            <a:r>
              <a:rPr lang="en-US" sz="1200" dirty="0" smtClean="0"/>
              <a:t>ead mode (as opposed to </a:t>
            </a:r>
            <a:r>
              <a:rPr lang="en-US" sz="1200" b="1" dirty="0" smtClean="0">
                <a:solidFill>
                  <a:srgbClr val="C00000"/>
                </a:solidFill>
              </a:rPr>
              <a:t>w</a:t>
            </a:r>
            <a:r>
              <a:rPr lang="en-US" sz="1200" dirty="0" smtClean="0"/>
              <a:t>rite mode).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1205802" y="2823063"/>
            <a:ext cx="874207" cy="151249"/>
          </a:xfrm>
          <a:custGeom>
            <a:avLst/>
            <a:gdLst>
              <a:gd name="connsiteX0" fmla="*/ 874207 w 874207"/>
              <a:gd name="connsiteY0" fmla="*/ 151249 h 151249"/>
              <a:gd name="connsiteX1" fmla="*/ 442128 w 874207"/>
              <a:gd name="connsiteY1" fmla="*/ 524 h 151249"/>
              <a:gd name="connsiteX2" fmla="*/ 0 w 874207"/>
              <a:gd name="connsiteY2" fmla="*/ 111056 h 1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207" h="151249">
                <a:moveTo>
                  <a:pt x="874207" y="151249"/>
                </a:moveTo>
                <a:cubicBezTo>
                  <a:pt x="731018" y="79236"/>
                  <a:pt x="587829" y="7223"/>
                  <a:pt x="442128" y="524"/>
                </a:cubicBezTo>
                <a:cubicBezTo>
                  <a:pt x="296427" y="-6175"/>
                  <a:pt x="148213" y="52440"/>
                  <a:pt x="0" y="11105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267200" y="3276600"/>
            <a:ext cx="381000" cy="762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36576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71800"/>
            <a:ext cx="32160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A file is considered an </a:t>
            </a:r>
            <a:r>
              <a:rPr lang="en-US" sz="1200" dirty="0" err="1" smtClean="0">
                <a:cs typeface="Courier New" pitchFamily="49" charset="0"/>
              </a:rPr>
              <a:t>iterable</a:t>
            </a:r>
            <a:r>
              <a:rPr lang="en-US" sz="1200" dirty="0" smtClean="0">
                <a:cs typeface="Courier New" pitchFamily="49" charset="0"/>
              </a:rPr>
              <a:t> object by Python, so we can loop over it directly. 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The unit of iteration in files is the line, so each time we loop, a single line is assigned to the loop variable. 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We </a:t>
            </a:r>
            <a:r>
              <a:rPr lang="en-US" sz="1200" dirty="0" smtClean="0">
                <a:cs typeface="Courier New" pitchFamily="49" charset="0"/>
              </a:rPr>
              <a:t>can then do some processing of that line before we move on to the next one.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4600" y="4114800"/>
            <a:ext cx="3048000" cy="11246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916269"/>
            <a:ext cx="321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itchFamily="49" charset="0"/>
              </a:rPr>
              <a:t>This closes the link to the file. It is considered good programming practice to always close files when you are done with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8445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If this is genes.txt, what will this script output?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5052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984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Line: uc007afd.1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uc007aln.1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uc007afr.1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uc007atn.1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uc007bcd.1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uc007bmh.1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uc007byr.1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01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uc007afd.1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uc007aln.1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uc007afr.1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uc007atn.1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uc007bcd.1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uc007bmh.1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uc007byr.1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584918"/>
            <a:ext cx="42672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Why are there extra spaces?</a:t>
            </a:r>
          </a:p>
          <a:p>
            <a:r>
              <a:rPr lang="en-US" sz="1400" dirty="0" smtClean="0"/>
              <a:t>Because of invisible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characters! </a:t>
            </a:r>
            <a:endParaRPr lang="en-US" sz="1400" dirty="0" smtClean="0"/>
          </a:p>
          <a:p>
            <a:r>
              <a:rPr lang="en-US" sz="1400" dirty="0" smtClean="0"/>
              <a:t>When </a:t>
            </a:r>
            <a:r>
              <a:rPr lang="en-US" sz="1400" dirty="0" smtClean="0"/>
              <a:t>we read each line of the file, there is actually a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on the end of each line. This gets read in as part of the string. Then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/>
              <a:t> adds another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on the end when it prints the string (as it always does). This is what causes the double spacing – we technically have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\n\n </a:t>
            </a:r>
            <a:r>
              <a:rPr lang="en-US" sz="1400" dirty="0" smtClean="0"/>
              <a:t>on the end of each string.</a:t>
            </a:r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2209800" y="4495800"/>
            <a:ext cx="266700" cy="2057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0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Newline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Whenever you hit </a:t>
            </a:r>
            <a:r>
              <a:rPr lang="en-US" sz="2400" dirty="0" smtClean="0"/>
              <a:t>"enter" </a:t>
            </a:r>
            <a:r>
              <a:rPr lang="en-US" sz="2400" dirty="0" smtClean="0"/>
              <a:t>or </a:t>
            </a:r>
            <a:r>
              <a:rPr lang="en-US" sz="2400" dirty="0" smtClean="0"/>
              <a:t>"return", you're </a:t>
            </a:r>
            <a:r>
              <a:rPr lang="en-US" sz="2400" dirty="0" smtClean="0"/>
              <a:t>actually inserting a newline character, which is invisible when you view the file in a text editor</a:t>
            </a:r>
          </a:p>
          <a:p>
            <a:r>
              <a:rPr lang="en-US" sz="2400" dirty="0" smtClean="0"/>
              <a:t>This </a:t>
            </a:r>
            <a:r>
              <a:rPr lang="en-US" sz="2400" dirty="0" smtClean="0"/>
              <a:t>"character" </a:t>
            </a:r>
            <a:r>
              <a:rPr lang="en-US" sz="2400" dirty="0" smtClean="0"/>
              <a:t>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dirty="0" smtClean="0"/>
              <a:t>, and you can manually insert it into your strings when </a:t>
            </a:r>
            <a:r>
              <a:rPr lang="en-US" sz="2400" dirty="0" smtClean="0"/>
              <a:t>you're </a:t>
            </a:r>
            <a:r>
              <a:rPr lang="en-US" sz="2400" dirty="0" smtClean="0"/>
              <a:t>printing to create newlines wherever you want.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example: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"Hello\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nWorld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cs typeface="Courier New" pitchFamily="49" charset="0"/>
              </a:rPr>
              <a:t>Ouput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Hello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85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imple file reading,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loops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976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imple file reading,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There are many cases when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dirty="0" smtClean="0">
                <a:cs typeface="Courier New" pitchFamily="49" charset="0"/>
              </a:rPr>
              <a:t> will interfere with what you want to do, so </a:t>
            </a:r>
            <a:r>
              <a:rPr lang="en-US" sz="2400" dirty="0" smtClean="0">
                <a:cs typeface="Courier New" pitchFamily="49" charset="0"/>
              </a:rPr>
              <a:t>it's </a:t>
            </a:r>
            <a:r>
              <a:rPr lang="en-US" sz="2400" dirty="0" smtClean="0">
                <a:cs typeface="Courier New" pitchFamily="49" charset="0"/>
              </a:rPr>
              <a:t>good to get in the habit of including this line of code</a:t>
            </a:r>
            <a:r>
              <a:rPr lang="en-US" sz="2400" dirty="0" smtClean="0">
                <a:cs typeface="Courier New" pitchFamily="49" charset="0"/>
              </a:rPr>
              <a:t>. </a:t>
            </a:r>
            <a:endParaRPr lang="en-US" sz="2400" dirty="0"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37338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32766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400" dirty="0" smtClean="0"/>
              <a:t>removes the indicated character from the </a:t>
            </a:r>
            <a:r>
              <a:rPr lang="en-US" sz="1400" b="1" dirty="0" smtClean="0"/>
              <a:t>end</a:t>
            </a:r>
            <a:r>
              <a:rPr lang="en-US" sz="1400" dirty="0" smtClean="0"/>
              <a:t> of the string, if it is there. If the indicated character is not there, does nothing.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507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When you open a file, </a:t>
            </a:r>
            <a:r>
              <a:rPr lang="en-US" sz="2600" dirty="0" smtClean="0"/>
              <a:t>you're </a:t>
            </a:r>
            <a:r>
              <a:rPr lang="en-US" sz="2600" dirty="0" smtClean="0"/>
              <a:t>actually creating </a:t>
            </a:r>
            <a:r>
              <a:rPr lang="en-US" sz="2600" dirty="0" smtClean="0"/>
              <a:t>what's </a:t>
            </a:r>
            <a:r>
              <a:rPr lang="en-US" sz="2600" dirty="0" smtClean="0"/>
              <a:t>called a </a:t>
            </a:r>
            <a:r>
              <a:rPr lang="en-US" sz="2600" dirty="0" smtClean="0"/>
              <a:t>"File object" </a:t>
            </a:r>
            <a:r>
              <a:rPr lang="en-US" sz="2600" dirty="0" smtClean="0"/>
              <a:t>– this is what gets assigned to the variable.</a:t>
            </a:r>
          </a:p>
          <a:p>
            <a:r>
              <a:rPr lang="en-US" sz="2600" dirty="0" smtClean="0"/>
              <a:t>You can think of the File object as simply an interface to the file </a:t>
            </a:r>
            <a:r>
              <a:rPr lang="en-US" sz="2600" dirty="0" smtClean="0"/>
              <a:t>you're </a:t>
            </a:r>
            <a:r>
              <a:rPr lang="en-US" sz="2600" dirty="0" smtClean="0"/>
              <a:t>working with. </a:t>
            </a:r>
          </a:p>
          <a:p>
            <a:r>
              <a:rPr lang="en-US" sz="2600" dirty="0" smtClean="0"/>
              <a:t>File objects come with </a:t>
            </a:r>
            <a:r>
              <a:rPr lang="en-US" sz="2600" dirty="0" smtClean="0"/>
              <a:t>a set of special methods </a:t>
            </a:r>
            <a:r>
              <a:rPr lang="en-US" sz="2600" dirty="0" smtClean="0"/>
              <a:t>related to reading and writing files:</a:t>
            </a:r>
            <a:endParaRPr lang="en-US" sz="2600" dirty="0" smtClean="0"/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.read() </a:t>
            </a:r>
            <a:r>
              <a:rPr lang="en-US" sz="2200" dirty="0" smtClean="0"/>
              <a:t>- reads in the entire file at </a:t>
            </a:r>
            <a:r>
              <a:rPr lang="en-US" sz="2200" dirty="0" smtClean="0"/>
              <a:t>once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 smtClean="0"/>
              <a:t>- reads one line at a time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 smtClean="0"/>
              <a:t>- reads all lines in file into a list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.write() </a:t>
            </a:r>
            <a:r>
              <a:rPr lang="en-US" sz="2200" dirty="0" smtClean="0"/>
              <a:t>- write a string to a file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.close() </a:t>
            </a:r>
            <a:r>
              <a:rPr lang="en-US" sz="2200" dirty="0" smtClean="0"/>
              <a:t>- close the file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8616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0005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#create file object</a:t>
            </a:r>
          </a:p>
          <a:p>
            <a:pPr marL="40005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first line of file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second line of file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restOfLines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rest into list</a:t>
            </a:r>
          </a:p>
          <a:p>
            <a:pPr marL="40005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 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#clean up after ourselves</a:t>
            </a: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5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a block of code a specific number of times.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Examples: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range(5):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"ATGCG":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a block of code a specific number of times.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Examples: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range(5):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"ATGCG":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9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 rot="15680745" flipH="1">
            <a:off x="4638001" y="2352207"/>
            <a:ext cx="465872" cy="1304628"/>
          </a:xfrm>
          <a:custGeom>
            <a:avLst/>
            <a:gdLst>
              <a:gd name="connsiteX0" fmla="*/ 374332 w 774382"/>
              <a:gd name="connsiteY0" fmla="*/ 0 h 981075"/>
              <a:gd name="connsiteX1" fmla="*/ 12382 w 774382"/>
              <a:gd name="connsiteY1" fmla="*/ 695325 h 981075"/>
              <a:gd name="connsiteX2" fmla="*/ 774382 w 774382"/>
              <a:gd name="connsiteY2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382" h="981075">
                <a:moveTo>
                  <a:pt x="374332" y="0"/>
                </a:moveTo>
                <a:cubicBezTo>
                  <a:pt x="160019" y="265906"/>
                  <a:pt x="-54293" y="531813"/>
                  <a:pt x="12382" y="695325"/>
                </a:cubicBezTo>
                <a:cubicBezTo>
                  <a:pt x="79057" y="858837"/>
                  <a:pt x="426719" y="919956"/>
                  <a:pt x="774382" y="981075"/>
                </a:cubicBezTo>
              </a:path>
            </a:pathLst>
          </a:custGeom>
          <a:noFill/>
          <a:ln w="1905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78621" y="4191000"/>
            <a:ext cx="3276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takes </a:t>
            </a:r>
            <a:r>
              <a:rPr lang="en-US" sz="1400" dirty="0" smtClean="0"/>
              <a:t>on each value in the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, </a:t>
            </a:r>
            <a:r>
              <a:rPr lang="en-US" sz="1400" dirty="0" smtClean="0"/>
              <a:t>one </a:t>
            </a:r>
            <a:r>
              <a:rPr lang="en-US" sz="1400" dirty="0" smtClean="0"/>
              <a:t>at a time. </a:t>
            </a:r>
            <a:endParaRPr lang="en-US" sz="1400" dirty="0" smtClean="0"/>
          </a:p>
          <a:p>
            <a:r>
              <a:rPr lang="en-US" sz="1400" dirty="0"/>
              <a:t>W</a:t>
            </a:r>
            <a:r>
              <a:rPr lang="en-US" sz="1400" dirty="0" smtClean="0"/>
              <a:t>hen </a:t>
            </a:r>
            <a:r>
              <a:rPr lang="en-US" sz="1400" dirty="0" smtClean="0"/>
              <a:t>there are no more things in the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, </a:t>
            </a:r>
            <a:r>
              <a:rPr lang="en-US" sz="1400" dirty="0" smtClean="0"/>
              <a:t>the loop </a:t>
            </a:r>
            <a:r>
              <a:rPr lang="en-US" sz="1400" dirty="0" smtClean="0"/>
              <a:t>ends.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8621" y="3145531"/>
            <a:ext cx="3484379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cs typeface="Courier New" pitchFamily="49" charset="0"/>
              </a:rPr>
              <a:t>iterable</a:t>
            </a:r>
            <a:r>
              <a:rPr lang="en-US" sz="1400" dirty="0">
                <a:cs typeface="Courier New" pitchFamily="49" charset="0"/>
              </a:rPr>
              <a:t> = anything that you can iterate </a:t>
            </a:r>
            <a:r>
              <a:rPr lang="en-US" sz="1400" dirty="0" smtClean="0">
                <a:cs typeface="Courier New" pitchFamily="49" charset="0"/>
              </a:rPr>
              <a:t>over (most "sequence-like" objects)</a:t>
            </a:r>
          </a:p>
          <a:p>
            <a:r>
              <a:rPr lang="en-US" sz="1400" i="1" dirty="0" smtClean="0">
                <a:cs typeface="Courier New" pitchFamily="49" charset="0"/>
              </a:rPr>
              <a:t>Examples: lists, strings, files, dictionaries</a:t>
            </a:r>
            <a:endParaRPr lang="en-US" sz="1400" i="1" dirty="0"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14600" y="3429000"/>
            <a:ext cx="2764022" cy="914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3437</Words>
  <Application>Microsoft Office PowerPoint</Application>
  <PresentationFormat>On-screen Show (4:3)</PresentationFormat>
  <Paragraphs>743</Paragraphs>
  <Slides>72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Control flow and logic, part II: for and while loops</vt:lpstr>
      <vt:lpstr>Today's topics</vt:lpstr>
      <vt:lpstr>1. Intro to loops</vt:lpstr>
      <vt:lpstr>What is a loop?</vt:lpstr>
      <vt:lpstr>Example</vt:lpstr>
      <vt:lpstr>Example</vt:lpstr>
      <vt:lpstr>2. for loops</vt:lpstr>
      <vt:lpstr>The for loop</vt:lpstr>
      <vt:lpstr>The for loop</vt:lpstr>
      <vt:lpstr>Ways of using the for loop</vt:lpstr>
      <vt:lpstr>Ways of using the for loop</vt:lpstr>
      <vt:lpstr>Ways of using the for loop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More about range()</vt:lpstr>
      <vt:lpstr>Practice with range()</vt:lpstr>
      <vt:lpstr>Practice with range()</vt:lpstr>
      <vt:lpstr>Practice with range()</vt:lpstr>
      <vt:lpstr>Practice with range()</vt:lpstr>
      <vt:lpstr>Practice with range()</vt:lpstr>
      <vt:lpstr>Practice with range()</vt:lpstr>
      <vt:lpstr>3. while loops</vt:lpstr>
      <vt:lpstr>Example</vt:lpstr>
      <vt:lpstr>The while loop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A more useful example: Number guessing game</vt:lpstr>
      <vt:lpstr>A more useful example: Number guessing game</vt:lpstr>
      <vt:lpstr>Beware: endless loops</vt:lpstr>
      <vt:lpstr>Endless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Which kind of loop should I use?</vt:lpstr>
      <vt:lpstr>4. Application of loops:  file reading</vt:lpstr>
      <vt:lpstr>File reading</vt:lpstr>
      <vt:lpstr>File reading</vt:lpstr>
      <vt:lpstr>Example of simple file reading</vt:lpstr>
      <vt:lpstr>Example of simple file reading</vt:lpstr>
      <vt:lpstr>Example of simple file reading</vt:lpstr>
      <vt:lpstr>Example of simple file reading</vt:lpstr>
      <vt:lpstr>Example of simple file reading</vt:lpstr>
      <vt:lpstr>Side note: Newline (\n)</vt:lpstr>
      <vt:lpstr>Simple file reading, with \n removal</vt:lpstr>
      <vt:lpstr>Simple file reading, with \n removal</vt:lpstr>
      <vt:lpstr>File reading functions</vt:lpstr>
      <vt:lpstr>File reading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and logic, part II: two types of loops</dc:title>
  <dc:creator>Sarah</dc:creator>
  <cp:lastModifiedBy>Sarah</cp:lastModifiedBy>
  <cp:revision>29</cp:revision>
  <dcterms:created xsi:type="dcterms:W3CDTF">2015-06-04T01:50:27Z</dcterms:created>
  <dcterms:modified xsi:type="dcterms:W3CDTF">2015-06-08T02:46:40Z</dcterms:modified>
</cp:coreProperties>
</file>