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61" r:id="rId4"/>
    <p:sldId id="269" r:id="rId5"/>
    <p:sldId id="270" r:id="rId6"/>
    <p:sldId id="268" r:id="rId7"/>
    <p:sldId id="271" r:id="rId8"/>
    <p:sldId id="272" r:id="rId9"/>
    <p:sldId id="273" r:id="rId10"/>
    <p:sldId id="274" r:id="rId11"/>
    <p:sldId id="276" r:id="rId12"/>
    <p:sldId id="292"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3" r:id="rId29"/>
    <p:sldId id="294" r:id="rId30"/>
    <p:sldId id="300" r:id="rId31"/>
    <p:sldId id="298" r:id="rId32"/>
    <p:sldId id="299" r:id="rId33"/>
    <p:sldId id="304" r:id="rId34"/>
    <p:sldId id="305" r:id="rId35"/>
    <p:sldId id="306" r:id="rId36"/>
    <p:sldId id="307" r:id="rId37"/>
    <p:sldId id="308" r:id="rId38"/>
    <p:sldId id="309" r:id="rId39"/>
    <p:sldId id="310" r:id="rId40"/>
    <p:sldId id="312" r:id="rId41"/>
    <p:sldId id="315" r:id="rId42"/>
    <p:sldId id="341" r:id="rId43"/>
    <p:sldId id="342" r:id="rId44"/>
    <p:sldId id="313" r:id="rId45"/>
    <p:sldId id="314" r:id="rId46"/>
    <p:sldId id="334" r:id="rId47"/>
    <p:sldId id="335" r:id="rId48"/>
    <p:sldId id="336" r:id="rId49"/>
    <p:sldId id="329" r:id="rId50"/>
    <p:sldId id="338" r:id="rId51"/>
    <p:sldId id="330" r:id="rId52"/>
    <p:sldId id="331" r:id="rId53"/>
    <p:sldId id="339" r:id="rId54"/>
    <p:sldId id="332" r:id="rId55"/>
    <p:sldId id="340" r:id="rId56"/>
    <p:sldId id="333" r:id="rId57"/>
    <p:sldId id="316" r:id="rId58"/>
    <p:sldId id="317" r:id="rId59"/>
    <p:sldId id="318" r:id="rId60"/>
    <p:sldId id="295" r:id="rId61"/>
    <p:sldId id="296" r:id="rId62"/>
    <p:sldId id="297" r:id="rId63"/>
    <p:sldId id="301" r:id="rId64"/>
    <p:sldId id="302" r:id="rId65"/>
    <p:sldId id="30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09" autoAdjust="0"/>
    <p:restoredTop sz="82444" autoAdjust="0"/>
  </p:normalViewPr>
  <p:slideViewPr>
    <p:cSldViewPr>
      <p:cViewPr varScale="1">
        <p:scale>
          <a:sx n="88" d="100"/>
          <a:sy n="88" d="100"/>
        </p:scale>
        <p:origin x="-37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D55BC-760E-4F13-A216-B7A889B4C73C}" type="datetimeFigureOut">
              <a:rPr lang="en-US" smtClean="0"/>
              <a:t>6/10/2015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920C9-A718-4BD0-BA87-993470A31A45}" type="slidenum">
              <a:rPr lang="en-US" smtClean="0"/>
              <a:t>‹#›</a:t>
            </a:fld>
            <a:endParaRPr lang="en-US"/>
          </a:p>
        </p:txBody>
      </p:sp>
    </p:spTree>
    <p:extLst>
      <p:ext uri="{BB962C8B-B14F-4D97-AF65-F5344CB8AC3E}">
        <p14:creationId xmlns:p14="http://schemas.microsoft.com/office/powerpoint/2010/main" val="32472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Note for people who have used other programming languages:</a:t>
            </a:r>
          </a:p>
          <a:p>
            <a:r>
              <a:rPr lang="en-US" dirty="0" smtClean="0"/>
              <a:t>Lists</a:t>
            </a:r>
            <a:r>
              <a:rPr lang="en-US" baseline="0" dirty="0" smtClean="0"/>
              <a:t> are similar to what other programming languages call </a:t>
            </a:r>
            <a:r>
              <a:rPr lang="en-US" baseline="0" dirty="0" smtClean="0"/>
              <a:t>"arrays". </a:t>
            </a:r>
            <a:r>
              <a:rPr lang="en-US" baseline="0" dirty="0" smtClean="0"/>
              <a:t>There are actually some subtle (but important) differences between lists and arrays (lists are closer to what is usually called a </a:t>
            </a:r>
            <a:r>
              <a:rPr lang="en-US" i="1" baseline="0" dirty="0" smtClean="0"/>
              <a:t>linked list</a:t>
            </a:r>
            <a:r>
              <a:rPr lang="en-US" i="0" baseline="0" dirty="0" smtClean="0"/>
              <a:t>)</a:t>
            </a:r>
            <a:r>
              <a:rPr lang="en-US" baseline="0" dirty="0" smtClean="0"/>
              <a:t>, but for most purposes they perform the same role. The most obvious difference you might notice is that you </a:t>
            </a:r>
            <a:r>
              <a:rPr lang="en-US" baseline="0" dirty="0" smtClean="0"/>
              <a:t>don't </a:t>
            </a:r>
            <a:r>
              <a:rPr lang="en-US" baseline="0" dirty="0" smtClean="0"/>
              <a:t>need to specify ahead of time how large your list will be. This is because the size of the list grows dynamically as you add things to it (it also shrinks automatically as you take things out).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Notice that we </a:t>
            </a:r>
            <a:r>
              <a:rPr lang="en-US" dirty="0" smtClean="0"/>
              <a:t>don't </a:t>
            </a:r>
            <a:r>
              <a:rPr lang="en-US" dirty="0" smtClean="0"/>
              <a:t>have to say</a:t>
            </a:r>
          </a:p>
          <a:p>
            <a:r>
              <a:rPr lang="en-US" i="1" dirty="0" err="1" smtClean="0"/>
              <a:t>myList</a:t>
            </a:r>
            <a:r>
              <a:rPr lang="en-US" i="1" dirty="0" smtClean="0"/>
              <a:t> = </a:t>
            </a:r>
            <a:r>
              <a:rPr lang="en-US" i="1" dirty="0" err="1" smtClean="0"/>
              <a:t>myList.append</a:t>
            </a:r>
            <a:r>
              <a:rPr lang="en-US" i="1" dirty="0" smtClean="0"/>
              <a:t>()</a:t>
            </a:r>
          </a:p>
          <a:p>
            <a:r>
              <a:rPr lang="en-US" dirty="0" smtClean="0"/>
              <a:t>for this to work.</a:t>
            </a:r>
            <a:r>
              <a:rPr lang="en-US" baseline="0" dirty="0" smtClean="0"/>
              <a:t> </a:t>
            </a:r>
            <a:r>
              <a:rPr lang="en-US" dirty="0" smtClean="0"/>
              <a:t>Functions that work this way are said to be </a:t>
            </a:r>
            <a:r>
              <a:rPr lang="en-US" dirty="0" smtClean="0"/>
              <a:t>"in place" </a:t>
            </a:r>
            <a:r>
              <a:rPr lang="en-US" dirty="0" smtClean="0"/>
              <a:t>operations,</a:t>
            </a:r>
            <a:r>
              <a:rPr lang="en-US" baseline="0" dirty="0" smtClean="0"/>
              <a:t> because they modify the variable itself, instead of simply returning a value that must be captured. </a:t>
            </a:r>
            <a:r>
              <a:rPr lang="en-US" baseline="0" dirty="0" smtClean="0"/>
              <a:t>"In place" </a:t>
            </a:r>
            <a:r>
              <a:rPr lang="en-US" baseline="0" dirty="0" smtClean="0"/>
              <a:t>functions are not very common, but </a:t>
            </a:r>
            <a:r>
              <a:rPr lang="en-US" baseline="0" dirty="0" smtClean="0"/>
              <a:t>it's </a:t>
            </a:r>
            <a:r>
              <a:rPr lang="en-US" baseline="0" dirty="0" smtClean="0"/>
              <a:t>good to look up any new functions you use to check if they are, since you do not want to modify your variables without realizing it. </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.pop() is also an in-place function, but it returns something as well: the element that was </a:t>
            </a:r>
            <a:r>
              <a:rPr lang="en-US" dirty="0" smtClean="0"/>
              <a:t>"popped"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strings really</a:t>
            </a:r>
            <a:r>
              <a:rPr lang="en-US" baseline="0" dirty="0" smtClean="0"/>
              <a:t> aren't allowed to be changed. </a:t>
            </a:r>
            <a:r>
              <a:rPr lang="en-US" dirty="0" smtClean="0"/>
              <a:t>Whenever we've "changed" strings in the past, what we</a:t>
            </a:r>
            <a:r>
              <a:rPr lang="en-US" baseline="0" dirty="0" smtClean="0"/>
              <a:t> really did was overwrite the variable holding the string with a new version of the string. This is a subtle but important distinction. </a:t>
            </a:r>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43</a:t>
            </a:fld>
            <a:endParaRPr lang="en-US"/>
          </a:p>
        </p:txBody>
      </p:sp>
    </p:spTree>
    <p:extLst>
      <p:ext uri="{BB962C8B-B14F-4D97-AF65-F5344CB8AC3E}">
        <p14:creationId xmlns:p14="http://schemas.microsoft.com/office/powerpoint/2010/main" val="3710731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Experiment</a:t>
            </a:r>
            <a:r>
              <a:rPr lang="en-US" baseline="0" dirty="0" smtClean="0"/>
              <a:t> with these on your own to see how they work! </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50</a:t>
            </a:fld>
            <a:endParaRPr lang="en-US"/>
          </a:p>
        </p:txBody>
      </p:sp>
    </p:spTree>
    <p:extLst>
      <p:ext uri="{BB962C8B-B14F-4D97-AF65-F5344CB8AC3E}">
        <p14:creationId xmlns:p14="http://schemas.microsoft.com/office/powerpoint/2010/main" val="2246375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What</a:t>
            </a:r>
            <a:r>
              <a:rPr lang="en-US" baseline="0" dirty="0" smtClean="0"/>
              <a:t> does "parsing" a data file mean? Basically, it means breaking it down into meaningful pieces--whatever that may be.</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buFont typeface="Wingdings"/>
              <a:buNone/>
            </a:pP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422582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30178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33024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93872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83510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44610-7538-48EB-A33F-000CBCAEEE9E}"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179173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844610-7538-48EB-A33F-000CBCAEEE9E}"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03258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844610-7538-48EB-A33F-000CBCAEEE9E}" type="datetimeFigureOut">
              <a:rPr lang="en-US" smtClean="0"/>
              <a:t>6/10/2015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135425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844610-7538-48EB-A33F-000CBCAEEE9E}" type="datetimeFigureOut">
              <a:rPr lang="en-US" smtClean="0"/>
              <a:t>6/10/2015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84521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44610-7538-48EB-A33F-000CBCAEEE9E}" type="datetimeFigureOut">
              <a:rPr lang="en-US" smtClean="0"/>
              <a:t>6/10/2015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302953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4610-7538-48EB-A33F-000CBCAEEE9E}"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14166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4610-7538-48EB-A33F-000CBCAEEE9E}"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3719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44610-7538-48EB-A33F-000CBCAEEE9E}" type="datetimeFigureOut">
              <a:rPr lang="en-US" smtClean="0"/>
              <a:t>6/10/2015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62DF1-F220-4B89-AC66-0E366A0B3713}" type="slidenum">
              <a:rPr lang="en-US" smtClean="0"/>
              <a:t>‹#›</a:t>
            </a:fld>
            <a:endParaRPr lang="en-US"/>
          </a:p>
        </p:txBody>
      </p:sp>
    </p:spTree>
    <p:extLst>
      <p:ext uri="{BB962C8B-B14F-4D97-AF65-F5344CB8AC3E}">
        <p14:creationId xmlns:p14="http://schemas.microsoft.com/office/powerpoint/2010/main" val="253491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a:t>
            </a:r>
            <a:r>
              <a:rPr lang="en-US" dirty="0" err="1" smtClean="0"/>
              <a:t>pt</a:t>
            </a:r>
            <a:r>
              <a:rPr lang="en-US" dirty="0" smtClean="0"/>
              <a:t> I: </a:t>
            </a:r>
            <a:r>
              <a:rPr lang="en-US" dirty="0" smtClean="0"/>
              <a:t>Lists</a:t>
            </a:r>
            <a:endParaRPr lang="en-US" dirty="0"/>
          </a:p>
        </p:txBody>
      </p:sp>
      <p:sp>
        <p:nvSpPr>
          <p:cNvPr id="3" name="Subtitle 2"/>
          <p:cNvSpPr>
            <a:spLocks noGrp="1"/>
          </p:cNvSpPr>
          <p:nvPr>
            <p:ph type="subTitle" idx="1"/>
          </p:nvPr>
        </p:nvSpPr>
        <p:spPr/>
        <p:txBody>
          <a:bodyPr/>
          <a:lstStyle/>
          <a:p>
            <a:r>
              <a:rPr lang="en-US" dirty="0" smtClean="0"/>
              <a:t>Programming </a:t>
            </a:r>
            <a:r>
              <a:rPr lang="en-US" dirty="0" err="1" smtClean="0"/>
              <a:t>Bootcamp</a:t>
            </a:r>
            <a:r>
              <a:rPr lang="en-US" dirty="0" smtClean="0"/>
              <a:t> 2015</a:t>
            </a:r>
          </a:p>
          <a:p>
            <a:r>
              <a:rPr lang="en-US" dirty="0" smtClean="0"/>
              <a:t>Day 4 - 6/12/15</a:t>
            </a:r>
          </a:p>
          <a:p>
            <a:r>
              <a:rPr lang="en-US" dirty="0" smtClean="0"/>
              <a:t>Remember to sign in!</a:t>
            </a:r>
            <a:endParaRPr lang="en-US" dirty="0"/>
          </a:p>
        </p:txBody>
      </p:sp>
    </p:spTree>
    <p:extLst>
      <p:ext uri="{BB962C8B-B14F-4D97-AF65-F5344CB8AC3E}">
        <p14:creationId xmlns:p14="http://schemas.microsoft.com/office/powerpoint/2010/main" val="234601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302" name="Shape 30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myStuff =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2, True, 99.5]</a:t>
            </a:r>
          </a:p>
          <a:p>
            <a:pPr marL="457200" lvl="0" indent="0" rtl="0">
              <a:buClr>
                <a:srgbClr val="000000"/>
              </a:buClr>
              <a:buSzPct val="61111"/>
              <a:buFont typeface="Arial"/>
              <a:buNone/>
            </a:pPr>
            <a:r>
              <a:rPr lang="en" sz="1800" dirty="0">
                <a:latin typeface="Courier New"/>
                <a:ea typeface="Courier New"/>
                <a:cs typeface="Courier New"/>
                <a:sym typeface="Courier New"/>
              </a:rPr>
              <a:t>for i in myStuff:</a:t>
            </a:r>
          </a:p>
          <a:p>
            <a:pPr marL="457200" lvl="0" indent="0" rtl="0">
              <a:buClr>
                <a:srgbClr val="000000"/>
              </a:buClr>
              <a:buSzPct val="61111"/>
              <a:buFont typeface="Arial"/>
              <a:buNone/>
            </a:pPr>
            <a:r>
              <a:rPr lang="en" sz="1800" dirty="0">
                <a:latin typeface="Courier New"/>
                <a:ea typeface="Courier New"/>
                <a:cs typeface="Courier New"/>
                <a:sym typeface="Courier New"/>
              </a:rPr>
              <a:t>	print i</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cat</a:t>
            </a:r>
          </a:p>
          <a:p>
            <a:pPr marL="457200" lvl="0" indent="0" rtl="0">
              <a:buClr>
                <a:srgbClr val="000000"/>
              </a:buClr>
              <a:buSzPct val="61111"/>
              <a:buFont typeface="Arial"/>
              <a:buNone/>
            </a:pPr>
            <a:r>
              <a:rPr lang="en" sz="1800" dirty="0">
                <a:latin typeface="Courier New"/>
                <a:ea typeface="Courier New"/>
                <a:cs typeface="Courier New"/>
                <a:sym typeface="Courier New"/>
              </a:rPr>
              <a:t>2</a:t>
            </a:r>
          </a:p>
          <a:p>
            <a:pPr marL="457200" lvl="0" indent="0" rtl="0">
              <a:buClr>
                <a:srgbClr val="000000"/>
              </a:buClr>
              <a:buSzPct val="61111"/>
              <a:buFont typeface="Arial"/>
              <a:buNone/>
            </a:pPr>
            <a:r>
              <a:rPr lang="en" sz="1800" dirty="0">
                <a:latin typeface="Courier New"/>
                <a:ea typeface="Courier New"/>
                <a:cs typeface="Courier New"/>
                <a:sym typeface="Courier New"/>
              </a:rPr>
              <a:t>True</a:t>
            </a:r>
          </a:p>
          <a:p>
            <a:pPr marL="457200" lvl="0" indent="0">
              <a:buClr>
                <a:srgbClr val="000000"/>
              </a:buClr>
              <a:buSzPct val="61111"/>
              <a:buFont typeface="Arial"/>
              <a:buNone/>
            </a:pPr>
            <a:r>
              <a:rPr lang="en" sz="1800" dirty="0">
                <a:latin typeface="Courier New"/>
                <a:ea typeface="Courier New"/>
                <a:cs typeface="Courier New"/>
                <a:sym typeface="Courier New"/>
              </a:rPr>
              <a:t>99.5</a:t>
            </a:r>
          </a:p>
        </p:txBody>
      </p:sp>
    </p:spTree>
    <p:extLst>
      <p:ext uri="{BB962C8B-B14F-4D97-AF65-F5344CB8AC3E}">
        <p14:creationId xmlns:p14="http://schemas.microsoft.com/office/powerpoint/2010/main" val="332595117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How lists work</a:t>
            </a:r>
            <a:endParaRPr lang="en" dirty="0"/>
          </a:p>
        </p:txBody>
      </p:sp>
      <p:sp>
        <p:nvSpPr>
          <p:cNvPr id="82" name="Shape 8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45833"/>
              <a:buFont typeface="Arial"/>
              <a:buNone/>
            </a:pPr>
            <a:r>
              <a:rPr lang="en" sz="2400" dirty="0" smtClean="0"/>
              <a:t>The lists </a:t>
            </a:r>
            <a:r>
              <a:rPr lang="en" sz="2400" dirty="0" smtClean="0"/>
              <a:t>we've </a:t>
            </a:r>
            <a:r>
              <a:rPr lang="en" sz="2400" dirty="0" smtClean="0"/>
              <a:t>seen so far look like </a:t>
            </a:r>
            <a:r>
              <a:rPr lang="en" sz="2400" dirty="0"/>
              <a:t>this: </a:t>
            </a:r>
          </a:p>
          <a:p>
            <a:pPr lvl="0" algn="ctr" rtl="0">
              <a:buClr>
                <a:srgbClr val="000000"/>
              </a:buClr>
              <a:buSzPct val="45833"/>
              <a:buFont typeface="Arial"/>
              <a:buNone/>
            </a:pPr>
            <a:endParaRPr lang="en" sz="2000" dirty="0" smtClean="0">
              <a:latin typeface="Courier New"/>
              <a:ea typeface="Courier New"/>
              <a:cs typeface="Courier New"/>
              <a:sym typeface="Courier New"/>
            </a:endParaRPr>
          </a:p>
          <a:p>
            <a:pPr lvl="0" algn="ctr" rtl="0">
              <a:buClr>
                <a:srgbClr val="000000"/>
              </a:buClr>
              <a:buSzPct val="45833"/>
              <a:buFont typeface="Arial"/>
              <a:buNone/>
            </a:pPr>
            <a:r>
              <a:rPr lang="en" sz="2000" dirty="0" smtClean="0">
                <a:latin typeface="Courier New"/>
                <a:ea typeface="Courier New"/>
                <a:cs typeface="Courier New"/>
                <a:sym typeface="Courier New"/>
              </a:rPr>
              <a:t>[</a:t>
            </a:r>
            <a:r>
              <a:rPr lang="en" sz="2000" dirty="0">
                <a:latin typeface="Courier New"/>
                <a:ea typeface="Courier New"/>
                <a:cs typeface="Courier New"/>
                <a:sym typeface="Courier New"/>
              </a:rPr>
              <a:t>3, </a:t>
            </a:r>
            <a:r>
              <a:rPr lang="en" sz="2000" dirty="0" smtClean="0">
                <a:latin typeface="Courier New"/>
                <a:ea typeface="Courier New"/>
                <a:cs typeface="Courier New"/>
                <a:sym typeface="Courier New"/>
              </a:rPr>
              <a:t>"cat", </a:t>
            </a:r>
            <a:r>
              <a:rPr lang="en" sz="2000" dirty="0">
                <a:latin typeface="Courier New"/>
                <a:ea typeface="Courier New"/>
                <a:cs typeface="Courier New"/>
                <a:sym typeface="Courier New"/>
              </a:rPr>
              <a:t>56.9, 4, 10, True]</a:t>
            </a:r>
          </a:p>
          <a:p>
            <a:endParaRPr lang="en" sz="2400" dirty="0">
              <a:latin typeface="Courier New"/>
              <a:ea typeface="Courier New"/>
              <a:cs typeface="Courier New"/>
              <a:sym typeface="Courier New"/>
            </a:endParaRPr>
          </a:p>
        </p:txBody>
      </p:sp>
    </p:spTree>
    <p:extLst>
      <p:ext uri="{BB962C8B-B14F-4D97-AF65-F5344CB8AC3E}">
        <p14:creationId xmlns:p14="http://schemas.microsoft.com/office/powerpoint/2010/main" val="229323896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How lists work</a:t>
            </a:r>
            <a:endParaRPr lang="en" dirty="0"/>
          </a:p>
        </p:txBody>
      </p:sp>
      <p:sp>
        <p:nvSpPr>
          <p:cNvPr id="82" name="Shape 8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45833"/>
              <a:buFont typeface="Arial"/>
              <a:buNone/>
            </a:pPr>
            <a:r>
              <a:rPr lang="en" sz="2400" dirty="0" smtClean="0"/>
              <a:t>The lists </a:t>
            </a:r>
            <a:r>
              <a:rPr lang="en" sz="2400" dirty="0" smtClean="0"/>
              <a:t>we've </a:t>
            </a:r>
            <a:r>
              <a:rPr lang="en" sz="2400" dirty="0" smtClean="0"/>
              <a:t>seen so far look like </a:t>
            </a:r>
            <a:r>
              <a:rPr lang="en" sz="2400" dirty="0"/>
              <a:t>this: </a:t>
            </a:r>
          </a:p>
          <a:p>
            <a:pPr lvl="0" algn="ctr" rtl="0">
              <a:buClr>
                <a:srgbClr val="000000"/>
              </a:buClr>
              <a:buSzPct val="45833"/>
              <a:buFont typeface="Arial"/>
              <a:buNone/>
            </a:pPr>
            <a:endParaRPr lang="en" sz="2000" dirty="0" smtClean="0">
              <a:latin typeface="Courier New"/>
              <a:ea typeface="Courier New"/>
              <a:cs typeface="Courier New"/>
              <a:sym typeface="Courier New"/>
            </a:endParaRPr>
          </a:p>
          <a:p>
            <a:pPr lvl="0" algn="ctr" rtl="0">
              <a:buClr>
                <a:srgbClr val="000000"/>
              </a:buClr>
              <a:buSzPct val="45833"/>
              <a:buFont typeface="Arial"/>
              <a:buNone/>
            </a:pPr>
            <a:r>
              <a:rPr lang="en" sz="2000" dirty="0" smtClean="0">
                <a:latin typeface="Courier New"/>
                <a:ea typeface="Courier New"/>
                <a:cs typeface="Courier New"/>
                <a:sym typeface="Courier New"/>
              </a:rPr>
              <a:t>[</a:t>
            </a:r>
            <a:r>
              <a:rPr lang="en" sz="2000" dirty="0">
                <a:latin typeface="Courier New"/>
                <a:ea typeface="Courier New"/>
                <a:cs typeface="Courier New"/>
                <a:sym typeface="Courier New"/>
              </a:rPr>
              <a:t>3, </a:t>
            </a:r>
            <a:r>
              <a:rPr lang="en" sz="2000" dirty="0" smtClean="0">
                <a:latin typeface="Courier New"/>
                <a:ea typeface="Courier New"/>
                <a:cs typeface="Courier New"/>
                <a:sym typeface="Courier New"/>
              </a:rPr>
              <a:t>"cat", </a:t>
            </a:r>
            <a:r>
              <a:rPr lang="en" sz="2000" dirty="0">
                <a:latin typeface="Courier New"/>
                <a:ea typeface="Courier New"/>
                <a:cs typeface="Courier New"/>
                <a:sym typeface="Courier New"/>
              </a:rPr>
              <a:t>56.9, 4, 10, True]</a:t>
            </a:r>
          </a:p>
          <a:p>
            <a:endParaRPr lang="en" sz="2400" dirty="0" smtClean="0">
              <a:latin typeface="Courier New"/>
              <a:ea typeface="Courier New"/>
              <a:cs typeface="Courier New"/>
              <a:sym typeface="Courier New"/>
            </a:endParaRPr>
          </a:p>
          <a:p>
            <a:pPr lvl="0" rtl="0">
              <a:buClr>
                <a:srgbClr val="000000"/>
              </a:buClr>
              <a:buSzPct val="45833"/>
              <a:buFont typeface="Arial"/>
              <a:buNone/>
            </a:pPr>
            <a:r>
              <a:rPr lang="en" sz="2400" dirty="0" smtClean="0"/>
              <a:t>However, </a:t>
            </a:r>
            <a:r>
              <a:rPr lang="en" sz="2400" dirty="0"/>
              <a:t>it may be more helpful to think of it like this:</a:t>
            </a:r>
          </a:p>
          <a:p>
            <a:endParaRPr lang="en" sz="2400" dirty="0"/>
          </a:p>
          <a:p>
            <a:endParaRPr lang="en" sz="2400" dirty="0"/>
          </a:p>
          <a:p>
            <a:endParaRPr lang="en" sz="2400" dirty="0"/>
          </a:p>
          <a:p>
            <a:pPr lvl="0">
              <a:buClr>
                <a:srgbClr val="000000"/>
              </a:buClr>
              <a:buSzPct val="45833"/>
              <a:buFont typeface="Arial"/>
              <a:buNone/>
            </a:pPr>
            <a:endParaRPr lang="en" sz="2400" dirty="0" smtClean="0"/>
          </a:p>
          <a:p>
            <a:pPr lvl="0" algn="ctr">
              <a:buClr>
                <a:srgbClr val="000000"/>
              </a:buClr>
              <a:buSzPct val="45833"/>
              <a:buFont typeface="Arial"/>
              <a:buNone/>
            </a:pPr>
            <a:r>
              <a:rPr lang="en" sz="2400" dirty="0" smtClean="0"/>
              <a:t>where </a:t>
            </a:r>
            <a:r>
              <a:rPr lang="en" sz="2400" dirty="0"/>
              <a:t>each </a:t>
            </a:r>
            <a:r>
              <a:rPr lang="en" sz="2400" b="1" dirty="0"/>
              <a:t>element</a:t>
            </a:r>
            <a:r>
              <a:rPr lang="en" sz="2400" dirty="0"/>
              <a:t> is given an </a:t>
            </a:r>
            <a:r>
              <a:rPr lang="en" sz="2400" b="1" dirty="0"/>
              <a:t>index</a:t>
            </a:r>
            <a:r>
              <a:rPr lang="en" sz="2400" dirty="0"/>
              <a:t>, starting at 0. </a:t>
            </a:r>
          </a:p>
        </p:txBody>
      </p:sp>
      <p:graphicFrame>
        <p:nvGraphicFramePr>
          <p:cNvPr id="83" name="Shape 83"/>
          <p:cNvGraphicFramePr/>
          <p:nvPr>
            <p:extLst>
              <p:ext uri="{D42A27DB-BD31-4B8C-83A1-F6EECF244321}">
                <p14:modId xmlns:p14="http://schemas.microsoft.com/office/powerpoint/2010/main" val="3549993283"/>
              </p:ext>
            </p:extLst>
          </p:nvPr>
        </p:nvGraphicFramePr>
        <p:xfrm>
          <a:off x="914400" y="4114800"/>
          <a:ext cx="7239000" cy="914340"/>
        </p:xfrm>
        <a:graphic>
          <a:graphicData uri="http://schemas.openxmlformats.org/drawingml/2006/table">
            <a:tbl>
              <a:tblPr>
                <a:noFill/>
              </a:tblPr>
              <a:tblGrid>
                <a:gridCol w="1206500"/>
                <a:gridCol w="1206500"/>
                <a:gridCol w="1206500"/>
                <a:gridCol w="1206500"/>
                <a:gridCol w="1206500"/>
                <a:gridCol w="1206500"/>
              </a:tblGrid>
              <a:tr h="381000">
                <a:tc>
                  <a:txBody>
                    <a:bodyPr/>
                    <a:lstStyle/>
                    <a:p>
                      <a:pPr lvl="0" algn="ctr" rtl="0">
                        <a:buClr>
                          <a:srgbClr val="000000"/>
                        </a:buClr>
                        <a:buSzPct val="78571"/>
                        <a:buFont typeface="Arial"/>
                        <a:buNone/>
                      </a:pPr>
                      <a:r>
                        <a:rPr lang="en"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dirty="0" smtClean="0">
                          <a:latin typeface="Courier New"/>
                          <a:ea typeface="Courier New"/>
                          <a:cs typeface="Courier New"/>
                          <a:sym typeface="Courier New"/>
                        </a:rPr>
                        <a:t>"cat"</a:t>
                      </a:r>
                      <a:endParaRPr lang="en"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cxnSp>
        <p:nvCxnSpPr>
          <p:cNvPr id="3" name="Straight Arrow Connector 2"/>
          <p:cNvCxnSpPr/>
          <p:nvPr/>
        </p:nvCxnSpPr>
        <p:spPr>
          <a:xfrm>
            <a:off x="838200" y="4114800"/>
            <a:ext cx="533400" cy="228600"/>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04800" y="3886200"/>
            <a:ext cx="581121" cy="307777"/>
          </a:xfrm>
          <a:prstGeom prst="rect">
            <a:avLst/>
          </a:prstGeom>
          <a:noFill/>
        </p:spPr>
        <p:txBody>
          <a:bodyPr wrap="none" rtlCol="0">
            <a:spAutoFit/>
          </a:bodyPr>
          <a:lstStyle/>
          <a:p>
            <a:r>
              <a:rPr lang="en-US" sz="1400" dirty="0" smtClean="0"/>
              <a:t>index</a:t>
            </a:r>
            <a:endParaRPr lang="en-US" sz="1400" dirty="0"/>
          </a:p>
        </p:txBody>
      </p:sp>
      <p:cxnSp>
        <p:nvCxnSpPr>
          <p:cNvPr id="9" name="Straight Arrow Connector 8"/>
          <p:cNvCxnSpPr/>
          <p:nvPr/>
        </p:nvCxnSpPr>
        <p:spPr>
          <a:xfrm flipV="1">
            <a:off x="838200" y="4876801"/>
            <a:ext cx="533400" cy="380999"/>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 y="5181600"/>
            <a:ext cx="792140" cy="307777"/>
          </a:xfrm>
          <a:prstGeom prst="rect">
            <a:avLst/>
          </a:prstGeom>
          <a:noFill/>
        </p:spPr>
        <p:txBody>
          <a:bodyPr wrap="none" rtlCol="0">
            <a:spAutoFit/>
          </a:bodyPr>
          <a:lstStyle/>
          <a:p>
            <a:r>
              <a:rPr lang="en-US" sz="1400" dirty="0" smtClean="0"/>
              <a:t>element</a:t>
            </a:r>
            <a:endParaRPr lang="en-US" sz="1400" dirty="0"/>
          </a:p>
        </p:txBody>
      </p:sp>
    </p:spTree>
    <p:extLst>
      <p:ext uri="{BB962C8B-B14F-4D97-AF65-F5344CB8AC3E}">
        <p14:creationId xmlns:p14="http://schemas.microsoft.com/office/powerpoint/2010/main" val="62888858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b" anchorCtr="0">
            <a:noAutofit/>
          </a:bodyPr>
          <a:lstStyle/>
          <a:p>
            <a:pPr>
              <a:buNone/>
            </a:pPr>
            <a:r>
              <a:rPr lang="en"/>
              <a:t>Accessing elements in a list</a:t>
            </a:r>
          </a:p>
        </p:txBody>
      </p:sp>
      <p:sp>
        <p:nvSpPr>
          <p:cNvPr id="89" name="Shape 89"/>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smtClean="0"/>
              <a:t>We use only one variable name to refer to the whole list. For example:</a:t>
            </a:r>
            <a:endParaRPr lang="en" sz="2400" dirty="0"/>
          </a:p>
          <a:p>
            <a:pPr marL="0" lvl="0" indent="0" rtl="0">
              <a:buNone/>
            </a:pPr>
            <a:endParaRPr lang="en" sz="1800" dirty="0" smtClean="0">
              <a:latin typeface="Courier New"/>
              <a:ea typeface="Courier New"/>
              <a:cs typeface="Courier New"/>
              <a:sym typeface="Courier New"/>
            </a:endParaRPr>
          </a:p>
          <a:p>
            <a:pPr marL="400050" lvl="1" indent="0">
              <a:buNone/>
            </a:pPr>
            <a:r>
              <a:rPr lang="en" sz="1800" dirty="0" smtClean="0">
                <a:latin typeface="Courier New"/>
                <a:ea typeface="Courier New"/>
                <a:cs typeface="Courier New"/>
                <a:sym typeface="Courier New"/>
              </a:rPr>
              <a:t>myList </a:t>
            </a:r>
            <a:r>
              <a:rPr lang="en" sz="1800" dirty="0">
                <a:latin typeface="Courier New"/>
                <a:ea typeface="Courier New"/>
                <a:cs typeface="Courier New"/>
                <a:sym typeface="Courier New"/>
              </a:rPr>
              <a:t>=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endParaRPr lang="en" sz="1800" dirty="0">
              <a:latin typeface="Courier New"/>
              <a:ea typeface="Courier New"/>
              <a:cs typeface="Courier New"/>
              <a:sym typeface="Courier New"/>
            </a:endParaRPr>
          </a:p>
          <a:p>
            <a:pPr marL="0" lvl="0" indent="0" rtl="0">
              <a:buNone/>
            </a:pPr>
            <a:r>
              <a:rPr lang="en" sz="2400" dirty="0" smtClean="0">
                <a:cs typeface="Courier New"/>
                <a:sym typeface="Courier New"/>
              </a:rPr>
              <a:t>To access a specific element in the list, we use the following syntax: </a:t>
            </a:r>
            <a:r>
              <a:rPr lang="en" sz="2000" i="1" dirty="0" smtClean="0">
                <a:latin typeface="Courier New" pitchFamily="49" charset="0"/>
                <a:cs typeface="Courier New" pitchFamily="49" charset="0"/>
                <a:sym typeface="Courier New"/>
              </a:rPr>
              <a:t>listName</a:t>
            </a:r>
            <a:r>
              <a:rPr lang="en" sz="2000" dirty="0" smtClean="0">
                <a:latin typeface="Courier New" pitchFamily="49" charset="0"/>
                <a:cs typeface="Courier New" pitchFamily="49" charset="0"/>
                <a:sym typeface="Courier New"/>
              </a:rPr>
              <a:t>[</a:t>
            </a:r>
            <a:r>
              <a:rPr lang="en" sz="2000" i="1" dirty="0" smtClean="0">
                <a:latin typeface="Courier New" pitchFamily="49" charset="0"/>
                <a:cs typeface="Courier New" pitchFamily="49" charset="0"/>
                <a:sym typeface="Courier New"/>
              </a:rPr>
              <a:t>index</a:t>
            </a:r>
            <a:r>
              <a:rPr lang="en" sz="2000" dirty="0" smtClean="0">
                <a:latin typeface="Courier New" pitchFamily="49" charset="0"/>
                <a:cs typeface="Courier New" pitchFamily="49" charset="0"/>
                <a:sym typeface="Courier New"/>
              </a:rPr>
              <a:t>]</a:t>
            </a:r>
            <a:endParaRPr lang="en" sz="2400" dirty="0">
              <a:latin typeface="Courier New" pitchFamily="49" charset="0"/>
              <a:cs typeface="Courier New" pitchFamily="49" charset="0"/>
            </a:endParaRPr>
          </a:p>
          <a:p>
            <a:pPr marL="457200" lvl="0" indent="0" rtl="0">
              <a:buNone/>
            </a:pPr>
            <a:endParaRPr lang="en" sz="1800" dirty="0">
              <a:sym typeface="Courier New"/>
            </a:endParaRPr>
          </a:p>
          <a:p>
            <a:pPr marL="457200" lvl="0" indent="0" rtl="0">
              <a:buNone/>
            </a:pPr>
            <a:r>
              <a:rPr lang="en" sz="1800" dirty="0" smtClean="0">
                <a:latin typeface="Courier New"/>
                <a:ea typeface="Courier New"/>
                <a:cs typeface="Courier New"/>
                <a:sym typeface="Courier New"/>
              </a:rPr>
              <a:t>&gt;&gt;&gt; myList[0]</a:t>
            </a:r>
          </a:p>
          <a:p>
            <a:pPr marL="457200" lvl="0" indent="0" rtl="0">
              <a:buNone/>
            </a:pPr>
            <a:r>
              <a:rPr lang="en" sz="1800" dirty="0" smtClean="0">
                <a:latin typeface="Courier New"/>
                <a:ea typeface="Courier New"/>
                <a:cs typeface="Courier New"/>
                <a:sym typeface="Courier New"/>
              </a:rPr>
              <a:t>3</a:t>
            </a:r>
            <a:endParaRPr lang="en" sz="1800" dirty="0">
              <a:latin typeface="Courier New"/>
              <a:ea typeface="Courier New"/>
              <a:cs typeface="Courier New"/>
              <a:sym typeface="Courier New"/>
            </a:endParaRPr>
          </a:p>
          <a:p>
            <a:pPr marL="457200" lvl="0" indent="0" rtl="0">
              <a:buNone/>
            </a:pPr>
            <a:r>
              <a:rPr lang="en" sz="1800" dirty="0" smtClean="0">
                <a:latin typeface="Courier New"/>
                <a:ea typeface="Courier New"/>
                <a:cs typeface="Courier New"/>
                <a:sym typeface="Courier New"/>
              </a:rPr>
              <a:t>&gt;&gt;&gt; myList[1]</a:t>
            </a:r>
          </a:p>
          <a:p>
            <a:pPr marL="457200" lvl="0" indent="0" rtl="0">
              <a:buNone/>
            </a:pPr>
            <a:r>
              <a:rPr lang="en" sz="1800" dirty="0" smtClean="0">
                <a:latin typeface="Courier New"/>
                <a:ea typeface="Courier New"/>
                <a:cs typeface="Courier New"/>
                <a:sym typeface="Courier New"/>
              </a:rPr>
              <a:t>cat</a:t>
            </a:r>
            <a:endParaRPr lang="en" sz="1800" dirty="0">
              <a:latin typeface="Courier New"/>
              <a:ea typeface="Courier New"/>
              <a:cs typeface="Courier New"/>
              <a:sym typeface="Courier New"/>
            </a:endParaRPr>
          </a:p>
        </p:txBody>
      </p:sp>
      <p:graphicFrame>
        <p:nvGraphicFramePr>
          <p:cNvPr id="90" name="Shape 90"/>
          <p:cNvGraphicFramePr/>
          <p:nvPr>
            <p:extLst>
              <p:ext uri="{D42A27DB-BD31-4B8C-83A1-F6EECF244321}">
                <p14:modId xmlns:p14="http://schemas.microsoft.com/office/powerpoint/2010/main" val="698212298"/>
              </p:ext>
            </p:extLst>
          </p:nvPr>
        </p:nvGraphicFramePr>
        <p:xfrm>
          <a:off x="4038600" y="4419600"/>
          <a:ext cx="4120200" cy="762000"/>
        </p:xfrm>
        <a:graphic>
          <a:graphicData uri="http://schemas.openxmlformats.org/drawingml/2006/table">
            <a:tbl>
              <a:tblPr>
                <a:noFill/>
              </a:tblPr>
              <a:tblGrid>
                <a:gridCol w="686700"/>
                <a:gridCol w="686700"/>
                <a:gridCol w="686700"/>
                <a:gridCol w="686700"/>
                <a:gridCol w="686700"/>
                <a:gridCol w="686700"/>
              </a:tblGrid>
              <a:tr h="381000">
                <a:tc>
                  <a:txBody>
                    <a:bodyPr/>
                    <a:lstStyle/>
                    <a:p>
                      <a:pPr lvl="0" algn="ctr" rtl="0">
                        <a:buClr>
                          <a:srgbClr val="000000"/>
                        </a:buClr>
                        <a:buSzPct val="78571"/>
                        <a:buFont typeface="Arial"/>
                        <a:buNone/>
                      </a:pPr>
                      <a:r>
                        <a:rPr lang="en" sz="12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2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cxnSp>
        <p:nvCxnSpPr>
          <p:cNvPr id="3" name="Straight Arrow Connector 2"/>
          <p:cNvCxnSpPr/>
          <p:nvPr/>
        </p:nvCxnSpPr>
        <p:spPr>
          <a:xfrm>
            <a:off x="4343400" y="5257800"/>
            <a:ext cx="0" cy="2286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55367" y="5486400"/>
            <a:ext cx="1021433" cy="276999"/>
          </a:xfrm>
          <a:prstGeom prst="rect">
            <a:avLst/>
          </a:prstGeom>
          <a:noFill/>
        </p:spPr>
        <p:txBody>
          <a:bodyPr wrap="none" rtlCol="0">
            <a:spAutoFit/>
          </a:bodyPr>
          <a:lstStyle/>
          <a:p>
            <a:r>
              <a:rPr lang="en-US" sz="1200" dirty="0" err="1" smtClean="0">
                <a:latin typeface="Courier New" pitchFamily="49" charset="0"/>
                <a:cs typeface="Courier New" pitchFamily="49" charset="0"/>
              </a:rPr>
              <a:t>myList</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p:txBody>
      </p:sp>
      <p:sp>
        <p:nvSpPr>
          <p:cNvPr id="9" name="TextBox 8"/>
          <p:cNvSpPr txBox="1"/>
          <p:nvPr/>
        </p:nvSpPr>
        <p:spPr>
          <a:xfrm>
            <a:off x="4541167" y="5819001"/>
            <a:ext cx="1021433" cy="276999"/>
          </a:xfrm>
          <a:prstGeom prst="rect">
            <a:avLst/>
          </a:prstGeom>
          <a:noFill/>
        </p:spPr>
        <p:txBody>
          <a:bodyPr wrap="none" rtlCol="0">
            <a:spAutoFit/>
          </a:bodyPr>
          <a:lstStyle/>
          <a:p>
            <a:r>
              <a:rPr lang="en-US" sz="1200" dirty="0" err="1" smtClean="0">
                <a:latin typeface="Courier New" pitchFamily="49" charset="0"/>
                <a:cs typeface="Courier New" pitchFamily="49" charset="0"/>
              </a:rPr>
              <a:t>myList</a:t>
            </a:r>
            <a:r>
              <a:rPr lang="en-US" sz="1200" dirty="0" smtClean="0">
                <a:latin typeface="Courier New" pitchFamily="49" charset="0"/>
                <a:cs typeface="Courier New" pitchFamily="49" charset="0"/>
              </a:rPr>
              <a:t>[1]</a:t>
            </a:r>
            <a:endParaRPr lang="en-US" sz="1200" dirty="0">
              <a:latin typeface="Courier New" pitchFamily="49" charset="0"/>
              <a:cs typeface="Courier New" pitchFamily="49" charset="0"/>
            </a:endParaRPr>
          </a:p>
        </p:txBody>
      </p:sp>
      <p:cxnSp>
        <p:nvCxnSpPr>
          <p:cNvPr id="11" name="Straight Arrow Connector 10"/>
          <p:cNvCxnSpPr/>
          <p:nvPr/>
        </p:nvCxnSpPr>
        <p:spPr>
          <a:xfrm>
            <a:off x="5029200" y="5257800"/>
            <a:ext cx="0" cy="5334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58371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b" anchorCtr="0">
            <a:noAutofit/>
          </a:bodyPr>
          <a:lstStyle/>
          <a:p>
            <a:pPr>
              <a:buNone/>
            </a:pPr>
            <a:r>
              <a:rPr lang="en"/>
              <a:t>Practice with list indexing</a:t>
            </a:r>
          </a:p>
        </p:txBody>
      </p:sp>
      <p:sp>
        <p:nvSpPr>
          <p:cNvPr id="97" name="Shape 97"/>
          <p:cNvSpPr txBox="1">
            <a:spLocks noGrp="1"/>
          </p:cNvSpPr>
          <p:nvPr>
            <p:ph idx="1"/>
          </p:nvPr>
        </p:nvSpPr>
        <p:spPr>
          <a:prstGeom prst="rect">
            <a:avLst/>
          </a:prstGeom>
        </p:spPr>
        <p:txBody>
          <a:bodyPr lIns="91425" tIns="91425" rIns="91425" bIns="91425" anchor="t" anchorCtr="0">
            <a:noAutofit/>
          </a:bodyPr>
          <a:lstStyle/>
          <a:p>
            <a:pPr lvl="0" rtl="0">
              <a:buNone/>
            </a:pPr>
            <a:r>
              <a:rPr lang="en" dirty="0"/>
              <a:t>
</a:t>
            </a:r>
          </a:p>
          <a:p>
            <a:pPr lvl="0" rtl="0">
              <a:buNone/>
            </a:pPr>
            <a:r>
              <a:rPr lang="en" dirty="0"/>
              <a:t>What will this code print?</a:t>
            </a:r>
          </a:p>
          <a:p>
            <a:pPr marL="457200" lvl="0" indent="0" rtl="0">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p:txBody>
      </p:sp>
      <p:graphicFrame>
        <p:nvGraphicFramePr>
          <p:cNvPr id="98" name="Shape 98"/>
          <p:cNvGraphicFramePr/>
          <p:nvPr>
            <p:extLst>
              <p:ext uri="{D42A27DB-BD31-4B8C-83A1-F6EECF244321}">
                <p14:modId xmlns:p14="http://schemas.microsoft.com/office/powerpoint/2010/main" val="713638709"/>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dirty="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950315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04" name="Shape 10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cat</a:t>
            </a:r>
          </a:p>
        </p:txBody>
      </p:sp>
      <p:graphicFrame>
        <p:nvGraphicFramePr>
          <p:cNvPr id="105" name="Shape 105"/>
          <p:cNvGraphicFramePr/>
          <p:nvPr>
            <p:extLst>
              <p:ext uri="{D42A27DB-BD31-4B8C-83A1-F6EECF244321}">
                <p14:modId xmlns:p14="http://schemas.microsoft.com/office/powerpoint/2010/main" val="2215910402"/>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898644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11" name="Shape 11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myList[4]</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12" name="Shape 112"/>
          <p:cNvGraphicFramePr/>
          <p:nvPr>
            <p:extLst>
              <p:ext uri="{D42A27DB-BD31-4B8C-83A1-F6EECF244321}">
                <p14:modId xmlns:p14="http://schemas.microsoft.com/office/powerpoint/2010/main" val="1550668134"/>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3413373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18" name="Shape 11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myList[4]</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10</a:t>
            </a:r>
          </a:p>
        </p:txBody>
      </p:sp>
      <p:graphicFrame>
        <p:nvGraphicFramePr>
          <p:cNvPr id="119" name="Shape 119"/>
          <p:cNvGraphicFramePr/>
          <p:nvPr>
            <p:extLst>
              <p:ext uri="{D42A27DB-BD31-4B8C-83A1-F6EECF244321}">
                <p14:modId xmlns:p14="http://schemas.microsoft.com/office/powerpoint/2010/main" val="2076790495"/>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8338464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myList[6]</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26" name="Shape 126"/>
          <p:cNvGraphicFramePr/>
          <p:nvPr>
            <p:extLst>
              <p:ext uri="{D42A27DB-BD31-4B8C-83A1-F6EECF244321}">
                <p14:modId xmlns:p14="http://schemas.microsoft.com/office/powerpoint/2010/main" val="3575715105"/>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638611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32" name="Shape 13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myList[6]</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Traceback (most recent call last):</a:t>
            </a:r>
          </a:p>
          <a:p>
            <a:pPr marL="457200" lvl="0" indent="0" rtl="0">
              <a:buClr>
                <a:srgbClr val="000000"/>
              </a:buClr>
              <a:buSzPct val="61111"/>
              <a:buFont typeface="Arial"/>
              <a:buNone/>
            </a:pPr>
            <a:r>
              <a:rPr lang="en" sz="1800" dirty="0">
                <a:latin typeface="Courier New"/>
                <a:ea typeface="Courier New"/>
                <a:cs typeface="Courier New"/>
                <a:sym typeface="Courier New"/>
              </a:rPr>
              <a:t>  File </a:t>
            </a:r>
            <a:r>
              <a:rPr lang="en" sz="1800" dirty="0" smtClean="0">
                <a:latin typeface="Courier New"/>
                <a:ea typeface="Courier New"/>
                <a:cs typeface="Courier New"/>
                <a:sym typeface="Courier New"/>
              </a:rPr>
              <a:t>"L5_test.py", </a:t>
            </a:r>
            <a:r>
              <a:rPr lang="en" sz="1800" dirty="0">
                <a:latin typeface="Courier New"/>
                <a:ea typeface="Courier New"/>
                <a:cs typeface="Courier New"/>
                <a:sym typeface="Courier New"/>
              </a:rPr>
              <a:t>line 2, in &lt;module&gt;</a:t>
            </a:r>
          </a:p>
          <a:p>
            <a:pPr marL="457200" lvl="0" indent="0" rtl="0">
              <a:buClr>
                <a:srgbClr val="000000"/>
              </a:buClr>
              <a:buSzPct val="61111"/>
              <a:buFont typeface="Arial"/>
              <a:buNone/>
            </a:pPr>
            <a:r>
              <a:rPr lang="en" sz="1800" dirty="0">
                <a:latin typeface="Courier New"/>
                <a:ea typeface="Courier New"/>
                <a:cs typeface="Courier New"/>
                <a:sym typeface="Courier New"/>
              </a:rPr>
              <a:t>    print myList[6]</a:t>
            </a:r>
          </a:p>
          <a:p>
            <a:pPr marL="457200" lvl="0" indent="0" rtl="0">
              <a:buClr>
                <a:srgbClr val="000000"/>
              </a:buClr>
              <a:buSzPct val="61111"/>
              <a:buFont typeface="Arial"/>
              <a:buNone/>
            </a:pPr>
            <a:r>
              <a:rPr lang="en" sz="1800" dirty="0">
                <a:latin typeface="Courier New"/>
                <a:ea typeface="Courier New"/>
                <a:cs typeface="Courier New"/>
                <a:sym typeface="Courier New"/>
              </a:rPr>
              <a:t>IndexError: list index out of range</a:t>
            </a:r>
          </a:p>
          <a:p>
            <a:endParaRPr lang="en" sz="1800" dirty="0">
              <a:latin typeface="Courier New"/>
              <a:ea typeface="Courier New"/>
              <a:cs typeface="Courier New"/>
              <a:sym typeface="Courier New"/>
            </a:endParaRPr>
          </a:p>
        </p:txBody>
      </p:sp>
      <p:graphicFrame>
        <p:nvGraphicFramePr>
          <p:cNvPr id="133" name="Shape 133"/>
          <p:cNvGraphicFramePr/>
          <p:nvPr>
            <p:extLst>
              <p:ext uri="{D42A27DB-BD31-4B8C-83A1-F6EECF244321}">
                <p14:modId xmlns:p14="http://schemas.microsoft.com/office/powerpoint/2010/main" val="2510873060"/>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34" name="Shape 134"/>
          <p:cNvSpPr txBox="1"/>
          <p:nvPr/>
        </p:nvSpPr>
        <p:spPr>
          <a:xfrm>
            <a:off x="6899375" y="4954200"/>
            <a:ext cx="2000100" cy="11565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Clr>
                <a:srgbClr val="000000"/>
              </a:buClr>
              <a:buSzPct val="78571"/>
              <a:buFont typeface="Arial"/>
              <a:buNone/>
            </a:pPr>
            <a:r>
              <a:rPr lang="en" sz="1400" dirty="0"/>
              <a:t>This is an </a:t>
            </a:r>
            <a:r>
              <a:rPr lang="en" sz="1400" dirty="0" smtClean="0"/>
              <a:t>"index </a:t>
            </a:r>
            <a:r>
              <a:rPr lang="en" sz="1400" dirty="0"/>
              <a:t>out of </a:t>
            </a:r>
            <a:r>
              <a:rPr lang="en" sz="1400" dirty="0" smtClean="0"/>
              <a:t>bounds" </a:t>
            </a:r>
            <a:r>
              <a:rPr lang="en" sz="1400" dirty="0"/>
              <a:t>error. You cannot access an index that does not exist!</a:t>
            </a:r>
          </a:p>
        </p:txBody>
      </p:sp>
    </p:spTree>
    <p:extLst>
      <p:ext uri="{BB962C8B-B14F-4D97-AF65-F5344CB8AC3E}">
        <p14:creationId xmlns:p14="http://schemas.microsoft.com/office/powerpoint/2010/main" val="368049441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t>
            </a:r>
            <a:r>
              <a:rPr lang="en-US" dirty="0" smtClean="0"/>
              <a:t>schedule</a:t>
            </a:r>
            <a:endParaRPr lang="en-US" dirty="0"/>
          </a:p>
        </p:txBody>
      </p:sp>
      <p:sp>
        <p:nvSpPr>
          <p:cNvPr id="3" name="Content Placeholder 2"/>
          <p:cNvSpPr>
            <a:spLocks noGrp="1"/>
          </p:cNvSpPr>
          <p:nvPr>
            <p:ph idx="1"/>
          </p:nvPr>
        </p:nvSpPr>
        <p:spPr/>
        <p:txBody>
          <a:bodyPr/>
          <a:lstStyle/>
          <a:p>
            <a:pPr marL="571500" indent="-571500">
              <a:buFont typeface="+mj-lt"/>
              <a:buAutoNum type="romanUcPeriod"/>
            </a:pPr>
            <a:r>
              <a:rPr lang="en-US" dirty="0" smtClean="0"/>
              <a:t>Lists</a:t>
            </a:r>
          </a:p>
          <a:p>
            <a:pPr marL="571500" indent="-571500">
              <a:buFont typeface="+mj-lt"/>
              <a:buAutoNum type="romanUcPeriod"/>
            </a:pPr>
            <a:r>
              <a:rPr lang="en-US" dirty="0" smtClean="0"/>
              <a:t>File parsing with </a:t>
            </a:r>
            <a:r>
              <a:rPr lang="en-US" sz="2800" dirty="0" smtClean="0">
                <a:latin typeface="Courier New" panose="02070309020205020404" pitchFamily="49" charset="0"/>
                <a:cs typeface="Courier New" panose="02070309020205020404" pitchFamily="49" charset="0"/>
              </a:rPr>
              <a:t>.split()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1864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40" name="Shape 14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41" name="Shape 141"/>
          <p:cNvGraphicFramePr/>
          <p:nvPr>
            <p:extLst>
              <p:ext uri="{D42A27DB-BD31-4B8C-83A1-F6EECF244321}">
                <p14:modId xmlns:p14="http://schemas.microsoft.com/office/powerpoint/2010/main" val="16614263"/>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12088158"/>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47" name="Shape 14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True</a:t>
            </a:r>
          </a:p>
        </p:txBody>
      </p:sp>
      <p:graphicFrame>
        <p:nvGraphicFramePr>
          <p:cNvPr id="148" name="Shape 148"/>
          <p:cNvGraphicFramePr/>
          <p:nvPr>
            <p:extLst>
              <p:ext uri="{D42A27DB-BD31-4B8C-83A1-F6EECF244321}">
                <p14:modId xmlns:p14="http://schemas.microsoft.com/office/powerpoint/2010/main" val="699572159"/>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49" name="Shape 149"/>
          <p:cNvSpPr txBox="1"/>
          <p:nvPr/>
        </p:nvSpPr>
        <p:spPr>
          <a:xfrm>
            <a:off x="5546170" y="4559733"/>
            <a:ext cx="2730000" cy="13542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Clr>
                <a:srgbClr val="000000"/>
              </a:buClr>
              <a:buSzPct val="78571"/>
              <a:buFont typeface="Arial"/>
              <a:buNone/>
            </a:pPr>
            <a:r>
              <a:rPr lang="en" sz="1400" dirty="0"/>
              <a:t>Yep, this works! This comes in handy when you know you want the last element, but you </a:t>
            </a:r>
            <a:r>
              <a:rPr lang="en" sz="1400" dirty="0" smtClean="0"/>
              <a:t>don't </a:t>
            </a:r>
            <a:r>
              <a:rPr lang="en" sz="1400" dirty="0"/>
              <a:t>know what the index of the last element is.</a:t>
            </a:r>
          </a:p>
        </p:txBody>
      </p:sp>
    </p:spTree>
    <p:extLst>
      <p:ext uri="{BB962C8B-B14F-4D97-AF65-F5344CB8AC3E}">
        <p14:creationId xmlns:p14="http://schemas.microsoft.com/office/powerpoint/2010/main" val="145770825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55" name="Shape 15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myList[-2]</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56" name="Shape 156"/>
          <p:cNvGraphicFramePr/>
          <p:nvPr>
            <p:extLst>
              <p:ext uri="{D42A27DB-BD31-4B8C-83A1-F6EECF244321}">
                <p14:modId xmlns:p14="http://schemas.microsoft.com/office/powerpoint/2010/main" val="1239714392"/>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949211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62" name="Shape 16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myList[-2]</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10</a:t>
            </a:r>
          </a:p>
        </p:txBody>
      </p:sp>
      <p:graphicFrame>
        <p:nvGraphicFramePr>
          <p:cNvPr id="163" name="Shape 163"/>
          <p:cNvGraphicFramePr/>
          <p:nvPr>
            <p:extLst>
              <p:ext uri="{D42A27DB-BD31-4B8C-83A1-F6EECF244321}">
                <p14:modId xmlns:p14="http://schemas.microsoft.com/office/powerpoint/2010/main" val="3537838884"/>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185302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69" name="Shape 16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None/>
            </a:pPr>
            <a:r>
              <a:rPr lang="en"/>
              <a:t>How would you get the third element?</a:t>
            </a:r>
          </a:p>
          <a:p>
            <a:endParaRPr lang="en"/>
          </a:p>
          <a:p>
            <a:endParaRPr lang="en"/>
          </a:p>
        </p:txBody>
      </p:sp>
      <p:graphicFrame>
        <p:nvGraphicFramePr>
          <p:cNvPr id="170" name="Shape 170"/>
          <p:cNvGraphicFramePr/>
          <p:nvPr>
            <p:extLst>
              <p:ext uri="{D42A27DB-BD31-4B8C-83A1-F6EECF244321}">
                <p14:modId xmlns:p14="http://schemas.microsoft.com/office/powerpoint/2010/main" val="3489955696"/>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027629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76" name="Shape 17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How would you get the third element?</a:t>
            </a:r>
          </a:p>
          <a:p>
            <a:endParaRPr lang="en"/>
          </a:p>
          <a:p>
            <a:pPr lvl="0" rtl="0">
              <a:buClr>
                <a:srgbClr val="000000"/>
              </a:buClr>
              <a:buSzPct val="36666"/>
              <a:buFont typeface="Arial"/>
              <a:buNone/>
            </a:pPr>
            <a:r>
              <a:rPr lang="en"/>
              <a:t>Answer:</a:t>
            </a:r>
          </a:p>
          <a:p>
            <a:pPr marL="457200" lvl="0" indent="0">
              <a:buClr>
                <a:srgbClr val="000000"/>
              </a:buClr>
              <a:buSzPct val="61111"/>
              <a:buFont typeface="Arial"/>
              <a:buNone/>
            </a:pPr>
            <a:r>
              <a:rPr lang="en" sz="1800">
                <a:latin typeface="Courier New"/>
                <a:ea typeface="Courier New"/>
                <a:cs typeface="Courier New"/>
                <a:sym typeface="Courier New"/>
              </a:rPr>
              <a:t>myList[2]</a:t>
            </a:r>
          </a:p>
        </p:txBody>
      </p:sp>
      <p:graphicFrame>
        <p:nvGraphicFramePr>
          <p:cNvPr id="177" name="Shape 177"/>
          <p:cNvGraphicFramePr/>
          <p:nvPr>
            <p:extLst>
              <p:ext uri="{D42A27DB-BD31-4B8C-83A1-F6EECF244321}">
                <p14:modId xmlns:p14="http://schemas.microsoft.com/office/powerpoint/2010/main" val="1947520546"/>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372460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83" name="Shape 18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None/>
            </a:pPr>
            <a:r>
              <a:rPr lang="en" sz="1800" dirty="0">
                <a:latin typeface="Courier New"/>
                <a:ea typeface="Courier New"/>
                <a:cs typeface="Courier New"/>
                <a:sym typeface="Courier New"/>
              </a:rPr>
              <a:t>myList[0] = </a:t>
            </a:r>
            <a:r>
              <a:rPr lang="en" sz="1800" dirty="0" smtClean="0">
                <a:latin typeface="Courier New"/>
                <a:ea typeface="Courier New"/>
                <a:cs typeface="Courier New"/>
                <a:sym typeface="Courier New"/>
              </a:rPr>
              <a:t>"dog"</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myList</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84" name="Shape 184"/>
          <p:cNvGraphicFramePr/>
          <p:nvPr>
            <p:extLst>
              <p:ext uri="{D42A27DB-BD31-4B8C-83A1-F6EECF244321}">
                <p14:modId xmlns:p14="http://schemas.microsoft.com/office/powerpoint/2010/main" val="2061032076"/>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576087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90" name="Shape 19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myList[0] = </a:t>
            </a:r>
            <a:r>
              <a:rPr lang="en" sz="1800" dirty="0" smtClean="0">
                <a:latin typeface="Courier New"/>
                <a:ea typeface="Courier New"/>
                <a:cs typeface="Courier New"/>
                <a:sym typeface="Courier New"/>
              </a:rPr>
              <a:t>"dog"</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myList</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smtClean="0">
                <a:latin typeface="Courier New"/>
                <a:ea typeface="Courier New"/>
                <a:cs typeface="Courier New"/>
                <a:sym typeface="Courier New"/>
              </a:rPr>
              <a:t>['dog', 'cat', </a:t>
            </a:r>
            <a:r>
              <a:rPr lang="en" sz="1800" dirty="0">
                <a:latin typeface="Courier New"/>
                <a:ea typeface="Courier New"/>
                <a:cs typeface="Courier New"/>
                <a:sym typeface="Courier New"/>
              </a:rPr>
              <a:t>56.9, 4, 10, True]</a:t>
            </a:r>
          </a:p>
        </p:txBody>
      </p:sp>
      <p:graphicFrame>
        <p:nvGraphicFramePr>
          <p:cNvPr id="191" name="Shape 191"/>
          <p:cNvGraphicFramePr/>
          <p:nvPr>
            <p:extLst>
              <p:ext uri="{D42A27DB-BD31-4B8C-83A1-F6EECF244321}">
                <p14:modId xmlns:p14="http://schemas.microsoft.com/office/powerpoint/2010/main" val="3535245511"/>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92" name="Shape 192"/>
          <p:cNvSpPr txBox="1"/>
          <p:nvPr/>
        </p:nvSpPr>
        <p:spPr>
          <a:xfrm>
            <a:off x="6577775" y="5393125"/>
            <a:ext cx="2043899" cy="6521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None/>
            </a:pPr>
            <a:r>
              <a:rPr lang="en" sz="1400"/>
              <a:t>This is an easy way to overwrite list elements </a:t>
            </a:r>
          </a:p>
        </p:txBody>
      </p:sp>
    </p:spTree>
    <p:extLst>
      <p:ext uri="{BB962C8B-B14F-4D97-AF65-F5344CB8AC3E}">
        <p14:creationId xmlns:p14="http://schemas.microsoft.com/office/powerpoint/2010/main" val="960004552"/>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p:spPr>
        <p:txBody>
          <a:bodyPr lIns="91425" tIns="91425" rIns="91425" bIns="91425" anchor="b" anchorCtr="0">
            <a:noAutofit/>
          </a:bodyPr>
          <a:lstStyle/>
          <a:p>
            <a:pPr>
              <a:buNone/>
            </a:pPr>
            <a:r>
              <a:rPr lang="en"/>
              <a:t>Creating a list</a:t>
            </a:r>
          </a:p>
        </p:txBody>
      </p:sp>
      <p:sp>
        <p:nvSpPr>
          <p:cNvPr id="76" name="Shape 76"/>
          <p:cNvSpPr txBox="1">
            <a:spLocks noGrp="1"/>
          </p:cNvSpPr>
          <p:nvPr>
            <p:ph idx="1"/>
          </p:nvPr>
        </p:nvSpPr>
        <p:spPr>
          <a:prstGeom prst="rect">
            <a:avLst/>
          </a:prstGeom>
        </p:spPr>
        <p:txBody>
          <a:bodyPr lIns="91425" tIns="91425" rIns="91425" bIns="91425" anchor="t" anchorCtr="0">
            <a:noAutofit/>
          </a:bodyPr>
          <a:lstStyle/>
          <a:p>
            <a:pPr lvl="0" rtl="0">
              <a:buNone/>
            </a:pPr>
            <a:r>
              <a:rPr lang="en" dirty="0"/>
              <a:t>Create an empty list:</a:t>
            </a:r>
          </a:p>
          <a:p>
            <a:pPr lvl="0" rtl="0">
              <a:buNone/>
            </a:pPr>
            <a:r>
              <a:rPr lang="en" dirty="0">
                <a:latin typeface="Courier New"/>
                <a:ea typeface="Courier New"/>
                <a:cs typeface="Courier New"/>
                <a:sym typeface="Courier New"/>
              </a:rPr>
              <a:t>myList = []</a:t>
            </a:r>
          </a:p>
          <a:p>
            <a:endParaRPr lang="en" dirty="0">
              <a:latin typeface="Courier New"/>
              <a:ea typeface="Courier New"/>
              <a:cs typeface="Courier New"/>
              <a:sym typeface="Courier New"/>
            </a:endParaRPr>
          </a:p>
          <a:p>
            <a:pPr lvl="0" rtl="0">
              <a:buNone/>
            </a:pPr>
            <a:r>
              <a:rPr lang="en" dirty="0"/>
              <a:t>Create a list with elements:</a:t>
            </a:r>
          </a:p>
          <a:p>
            <a:pPr lvl="0" rtl="0">
              <a:buNone/>
            </a:pPr>
            <a:r>
              <a:rPr lang="en" dirty="0">
                <a:latin typeface="Courier New"/>
                <a:ea typeface="Courier New"/>
                <a:cs typeface="Courier New"/>
                <a:sym typeface="Courier New"/>
              </a:rPr>
              <a:t>myList = [2, 7, 8]</a:t>
            </a:r>
          </a:p>
          <a:p>
            <a:endParaRPr lang="en" dirty="0">
              <a:latin typeface="Courier New"/>
              <a:ea typeface="Courier New"/>
              <a:cs typeface="Courier New"/>
              <a:sym typeface="Courier New"/>
            </a:endParaRPr>
          </a:p>
          <a:p>
            <a:pPr lvl="0" rtl="0">
              <a:buNone/>
            </a:pPr>
            <a:r>
              <a:rPr lang="en" dirty="0"/>
              <a:t>Automatically create a </a:t>
            </a:r>
            <a:r>
              <a:rPr lang="en" dirty="0" smtClean="0"/>
              <a:t>list of numbers: </a:t>
            </a:r>
          </a:p>
          <a:p>
            <a:pPr lvl="0" rtl="0">
              <a:buNone/>
            </a:pPr>
            <a:r>
              <a:rPr lang="en" dirty="0" smtClean="0">
                <a:latin typeface="Courier New"/>
                <a:ea typeface="Courier New"/>
                <a:cs typeface="Courier New"/>
                <a:sym typeface="Courier New"/>
              </a:rPr>
              <a:t>myList </a:t>
            </a:r>
            <a:r>
              <a:rPr lang="en" dirty="0">
                <a:latin typeface="Courier New"/>
                <a:ea typeface="Courier New"/>
                <a:cs typeface="Courier New"/>
                <a:sym typeface="Courier New"/>
              </a:rPr>
              <a:t>= range(5, 50, 10)</a:t>
            </a:r>
          </a:p>
        </p:txBody>
      </p:sp>
    </p:spTree>
    <p:extLst>
      <p:ext uri="{BB962C8B-B14F-4D97-AF65-F5344CB8AC3E}">
        <p14:creationId xmlns:p14="http://schemas.microsoft.com/office/powerpoint/2010/main" val="306862557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p:spPr>
        <p:txBody>
          <a:bodyPr lIns="91425" tIns="91425" rIns="91425" bIns="91425" anchor="b" anchorCtr="0">
            <a:noAutofit/>
          </a:bodyPr>
          <a:lstStyle/>
          <a:p>
            <a:pPr>
              <a:buNone/>
            </a:pPr>
            <a:r>
              <a:rPr lang="en" dirty="0"/>
              <a:t>Adding to </a:t>
            </a:r>
            <a:r>
              <a:rPr lang="en" dirty="0" smtClean="0"/>
              <a:t>a list</a:t>
            </a:r>
            <a:endParaRPr lang="en" dirty="0">
              <a:latin typeface="Courier New"/>
              <a:ea typeface="Courier New"/>
              <a:cs typeface="Courier New"/>
              <a:sym typeface="Courier New"/>
            </a:endParaRPr>
          </a:p>
        </p:txBody>
      </p:sp>
      <p:sp>
        <p:nvSpPr>
          <p:cNvPr id="198" name="Shape 198"/>
          <p:cNvSpPr txBox="1">
            <a:spLocks noGrp="1"/>
          </p:cNvSpPr>
          <p:nvPr>
            <p:ph idx="1"/>
          </p:nvPr>
        </p:nvSpPr>
        <p:spPr>
          <a:prstGeom prst="rect">
            <a:avLst/>
          </a:prstGeom>
        </p:spPr>
        <p:txBody>
          <a:bodyPr lIns="91425" tIns="91425" rIns="91425" bIns="91425" anchor="t" anchorCtr="0">
            <a:noAutofit/>
          </a:bodyPr>
          <a:lstStyle/>
          <a:p>
            <a:pPr marL="457200" lvl="0" indent="-457200" rtl="0">
              <a:buNone/>
            </a:pPr>
            <a:r>
              <a:rPr lang="en" dirty="0" smtClean="0"/>
              <a:t>After creating a list, you can add additional elements </a:t>
            </a:r>
            <a:r>
              <a:rPr lang="en" dirty="0"/>
              <a:t>to the </a:t>
            </a:r>
            <a:r>
              <a:rPr lang="en" b="1" dirty="0"/>
              <a:t>end</a:t>
            </a:r>
            <a:r>
              <a:rPr lang="en" dirty="0"/>
              <a:t> </a:t>
            </a:r>
            <a:r>
              <a:rPr lang="en" dirty="0" smtClean="0"/>
              <a:t>using </a:t>
            </a:r>
            <a:r>
              <a:rPr lang="en" sz="2800" dirty="0" smtClean="0">
                <a:latin typeface="Courier New" pitchFamily="49" charset="0"/>
                <a:cs typeface="Courier New" pitchFamily="49" charset="0"/>
              </a:rPr>
              <a:t>.append()</a:t>
            </a:r>
            <a:r>
              <a:rPr lang="en" dirty="0" smtClean="0"/>
              <a:t>.</a:t>
            </a:r>
            <a:endParaRPr lang="en" dirty="0"/>
          </a:p>
          <a:p>
            <a:pPr marL="0" lvl="0" indent="0" rtl="0">
              <a:buNone/>
            </a:pPr>
            <a:r>
              <a:rPr lang="en" dirty="0"/>
              <a:t>Syntax:</a:t>
            </a:r>
          </a:p>
          <a:p>
            <a:pPr marL="457200" lvl="0" indent="0" rtl="0">
              <a:buNone/>
            </a:pPr>
            <a:r>
              <a:rPr lang="en" sz="1800" dirty="0">
                <a:latin typeface="Courier New"/>
                <a:ea typeface="Courier New"/>
                <a:cs typeface="Courier New"/>
                <a:sym typeface="Courier New"/>
              </a:rPr>
              <a:t>list.append(</a:t>
            </a:r>
            <a:r>
              <a:rPr lang="en" sz="1800" i="1" dirty="0">
                <a:latin typeface="Courier New"/>
                <a:ea typeface="Courier New"/>
                <a:cs typeface="Courier New"/>
                <a:sym typeface="Courier New"/>
              </a:rPr>
              <a:t>newElement</a:t>
            </a:r>
            <a:r>
              <a:rPr lang="en" sz="1800" dirty="0">
                <a:latin typeface="Courier New"/>
                <a:ea typeface="Courier New"/>
                <a:cs typeface="Courier New"/>
                <a:sym typeface="Courier New"/>
              </a:rPr>
              <a:t>)</a:t>
            </a:r>
          </a:p>
          <a:p>
            <a:pPr marL="0" lvl="0" indent="0" rtl="0">
              <a:buNone/>
            </a:pPr>
            <a:r>
              <a:rPr lang="en" dirty="0"/>
              <a:t>Example:</a:t>
            </a:r>
          </a:p>
          <a:p>
            <a:pPr marL="457200" lvl="0" indent="0" rtl="0">
              <a:buNone/>
            </a:pPr>
            <a:r>
              <a:rPr lang="en" sz="1800" dirty="0">
                <a:latin typeface="Courier New"/>
                <a:ea typeface="Courier New"/>
                <a:cs typeface="Courier New"/>
                <a:sym typeface="Courier New"/>
              </a:rPr>
              <a:t>&gt;&gt;&gt; myList = [2, 4, 6, 8]</a:t>
            </a:r>
          </a:p>
          <a:p>
            <a:pPr marL="457200" lvl="0" indent="0" rtl="0">
              <a:buNone/>
            </a:pPr>
            <a:r>
              <a:rPr lang="en" sz="1800" dirty="0">
                <a:latin typeface="Courier New"/>
                <a:ea typeface="Courier New"/>
                <a:cs typeface="Courier New"/>
                <a:sym typeface="Courier New"/>
              </a:rPr>
              <a:t>&gt;&gt;&gt; myList.append(10)</a:t>
            </a:r>
          </a:p>
          <a:p>
            <a:pPr marL="457200" lvl="0" indent="0" rtl="0">
              <a:buNone/>
            </a:pPr>
            <a:r>
              <a:rPr lang="en" sz="1800" dirty="0">
                <a:latin typeface="Courier New"/>
                <a:ea typeface="Courier New"/>
                <a:cs typeface="Courier New"/>
                <a:sym typeface="Courier New"/>
              </a:rPr>
              <a:t>&gt;&gt;&gt; print myList</a:t>
            </a:r>
          </a:p>
          <a:p>
            <a:pPr marL="457200" lvl="0" indent="0" rtl="0">
              <a:buNone/>
            </a:pPr>
            <a:r>
              <a:rPr lang="en" sz="1800" dirty="0">
                <a:latin typeface="Courier New"/>
                <a:ea typeface="Courier New"/>
                <a:cs typeface="Courier New"/>
                <a:sym typeface="Courier New"/>
              </a:rPr>
              <a:t>[2, 4, 6, 8, 10]</a:t>
            </a:r>
          </a:p>
          <a:p>
            <a:endParaRPr lang="en" sz="1800" dirty="0">
              <a:latin typeface="Courier New"/>
              <a:ea typeface="Courier New"/>
              <a:cs typeface="Courier New"/>
              <a:sym typeface="Courier New"/>
            </a:endParaRPr>
          </a:p>
        </p:txBody>
      </p:sp>
      <p:sp>
        <p:nvSpPr>
          <p:cNvPr id="4" name="Rectangle 3"/>
          <p:cNvSpPr/>
          <p:nvPr/>
        </p:nvSpPr>
        <p:spPr>
          <a:xfrm>
            <a:off x="5181600" y="3962400"/>
            <a:ext cx="3657600" cy="2616101"/>
          </a:xfrm>
          <a:prstGeom prst="rect">
            <a:avLst/>
          </a:prstGeom>
          <a:solidFill>
            <a:schemeClr val="bg2"/>
          </a:solidFill>
          <a:ln>
            <a:solidFill>
              <a:schemeClr val="tx1">
                <a:lumMod val="50000"/>
                <a:lumOff val="50000"/>
              </a:schemeClr>
            </a:solidFill>
          </a:ln>
        </p:spPr>
        <p:txBody>
          <a:bodyPr wrap="square">
            <a:spAutoFit/>
          </a:bodyPr>
          <a:lstStyle/>
          <a:p>
            <a:pPr lvl="0">
              <a:spcAft>
                <a:spcPts val="600"/>
              </a:spcAft>
              <a:buClr>
                <a:srgbClr val="000000"/>
              </a:buClr>
              <a:buSzPct val="45833"/>
            </a:pPr>
            <a:r>
              <a:rPr lang="en" sz="1400" i="1" dirty="0" smtClean="0"/>
              <a:t>Important to note:</a:t>
            </a:r>
          </a:p>
          <a:p>
            <a:pPr lvl="0">
              <a:spcAft>
                <a:spcPts val="600"/>
              </a:spcAft>
              <a:buClr>
                <a:srgbClr val="000000"/>
              </a:buClr>
              <a:buSzPct val="45833"/>
            </a:pPr>
            <a:r>
              <a:rPr lang="en" sz="1400" dirty="0" smtClean="0"/>
              <a:t>Most of the functions we've seen so far do not modify variables directly -- they simply "return" a value. (e.g. </a:t>
            </a:r>
            <a:r>
              <a:rPr lang="en" sz="1200" dirty="0" smtClean="0">
                <a:latin typeface="Courier New" panose="02070309020205020404" pitchFamily="49" charset="0"/>
                <a:cs typeface="Courier New" panose="02070309020205020404" pitchFamily="49" charset="0"/>
              </a:rPr>
              <a:t>line.rstrip('\n')</a:t>
            </a:r>
            <a:r>
              <a:rPr lang="en" sz="1400" dirty="0" smtClean="0"/>
              <a:t> does nothing to the original string -- it just returns a modified version. You have to say </a:t>
            </a:r>
            <a:r>
              <a:rPr lang="en" sz="1200" dirty="0" smtClean="0">
                <a:latin typeface="Courier New" panose="02070309020205020404" pitchFamily="49" charset="0"/>
                <a:cs typeface="Courier New" panose="02070309020205020404" pitchFamily="49" charset="0"/>
              </a:rPr>
              <a:t>line = line.rstrip('\n')</a:t>
            </a:r>
            <a:r>
              <a:rPr lang="en" sz="1400" dirty="0" smtClean="0"/>
              <a:t> to actually change </a:t>
            </a:r>
            <a:r>
              <a:rPr lang="en" sz="1200" dirty="0" smtClean="0">
                <a:latin typeface="Courier New" panose="02070309020205020404" pitchFamily="49" charset="0"/>
                <a:cs typeface="Courier New" panose="02070309020205020404" pitchFamily="49" charset="0"/>
              </a:rPr>
              <a:t>line</a:t>
            </a:r>
            <a:r>
              <a:rPr lang="en" sz="1400" dirty="0" smtClean="0"/>
              <a:t>.)</a:t>
            </a:r>
          </a:p>
          <a:p>
            <a:pPr lvl="0">
              <a:spcAft>
                <a:spcPts val="600"/>
              </a:spcAft>
              <a:buClr>
                <a:srgbClr val="000000"/>
              </a:buClr>
              <a:buSzPct val="45833"/>
            </a:pPr>
            <a:r>
              <a:rPr lang="en" sz="1200" dirty="0" smtClean="0">
                <a:latin typeface="Courier New" panose="02070309020205020404" pitchFamily="49" charset="0"/>
                <a:cs typeface="Courier New" panose="02070309020205020404" pitchFamily="49" charset="0"/>
              </a:rPr>
              <a:t>.append()</a:t>
            </a:r>
            <a:r>
              <a:rPr lang="en" sz="1400" dirty="0" smtClean="0"/>
              <a:t> is different. When you say </a:t>
            </a:r>
            <a:r>
              <a:rPr lang="en" sz="1200" dirty="0" smtClean="0">
                <a:latin typeface="Courier New" panose="02070309020205020404" pitchFamily="49" charset="0"/>
                <a:cs typeface="Courier New" panose="02070309020205020404" pitchFamily="49" charset="0"/>
              </a:rPr>
              <a:t>mylist.append()</a:t>
            </a:r>
            <a:r>
              <a:rPr lang="en" sz="1400" dirty="0" smtClean="0"/>
              <a:t>, you are directly modifying </a:t>
            </a:r>
            <a:r>
              <a:rPr lang="en" sz="1200" dirty="0" smtClean="0">
                <a:latin typeface="Courier New" panose="02070309020205020404" pitchFamily="49" charset="0"/>
                <a:cs typeface="Courier New" panose="02070309020205020404" pitchFamily="49" charset="0"/>
              </a:rPr>
              <a:t>mylist</a:t>
            </a:r>
            <a:r>
              <a:rPr lang="en" sz="1400" dirty="0" smtClean="0"/>
              <a:t>. We'll see several examples of this type of function today.</a:t>
            </a:r>
            <a:endParaRPr lang="en" sz="1400" dirty="0"/>
          </a:p>
        </p:txBody>
      </p:sp>
    </p:spTree>
    <p:extLst>
      <p:ext uri="{BB962C8B-B14F-4D97-AF65-F5344CB8AC3E}">
        <p14:creationId xmlns:p14="http://schemas.microsoft.com/office/powerpoint/2010/main" val="225196759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Lists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271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Removing </a:t>
            </a:r>
            <a:r>
              <a:rPr lang="en" dirty="0"/>
              <a:t>from </a:t>
            </a:r>
            <a:r>
              <a:rPr lang="en" dirty="0" smtClean="0"/>
              <a:t>list</a:t>
            </a:r>
            <a:endParaRPr lang="en" dirty="0">
              <a:latin typeface="Courier New"/>
              <a:ea typeface="Courier New"/>
              <a:cs typeface="Courier New"/>
              <a:sym typeface="Courier New"/>
            </a:endParaRPr>
          </a:p>
        </p:txBody>
      </p:sp>
      <p:sp>
        <p:nvSpPr>
          <p:cNvPr id="238" name="Shape 238"/>
          <p:cNvSpPr txBox="1">
            <a:spLocks noGrp="1"/>
          </p:cNvSpPr>
          <p:nvPr>
            <p:ph idx="1"/>
          </p:nvPr>
        </p:nvSpPr>
        <p:spPr>
          <a:prstGeom prst="rect">
            <a:avLst/>
          </a:prstGeom>
        </p:spPr>
        <p:txBody>
          <a:bodyPr lIns="91425" tIns="91425" rIns="91425" bIns="91425" anchor="t" anchorCtr="0">
            <a:noAutofit/>
          </a:bodyPr>
          <a:lstStyle/>
          <a:p>
            <a:pPr marL="457200" lvl="0" indent="-457200" rtl="0">
              <a:buClr>
                <a:srgbClr val="000000"/>
              </a:buClr>
              <a:buSzPct val="45833"/>
              <a:buFont typeface="Arial"/>
              <a:buNone/>
            </a:pPr>
            <a:r>
              <a:rPr lang="en" dirty="0" smtClean="0"/>
              <a:t>After creating a list, you can remove elements from it using </a:t>
            </a:r>
            <a:r>
              <a:rPr lang="en" dirty="0" smtClean="0">
                <a:latin typeface="Courier New" pitchFamily="49" charset="0"/>
                <a:cs typeface="Courier New" pitchFamily="49" charset="0"/>
              </a:rPr>
              <a:t>.pop()</a:t>
            </a:r>
            <a:r>
              <a:rPr lang="en" dirty="0" smtClean="0"/>
              <a:t>. </a:t>
            </a:r>
          </a:p>
          <a:p>
            <a:pPr marL="457200" lvl="0" indent="-457200" rtl="0">
              <a:buClr>
                <a:srgbClr val="000000"/>
              </a:buClr>
              <a:buSzPct val="45833"/>
              <a:buFont typeface="Arial"/>
              <a:buNone/>
            </a:pPr>
            <a:r>
              <a:rPr lang="en" dirty="0" smtClean="0"/>
              <a:t>Syntax</a:t>
            </a:r>
            <a:r>
              <a:rPr lang="en" dirty="0"/>
              <a:t>:</a:t>
            </a:r>
          </a:p>
          <a:p>
            <a:pPr marL="457200" lvl="0" indent="0" rtl="0">
              <a:buNone/>
            </a:pPr>
            <a:r>
              <a:rPr lang="en" sz="1800" dirty="0">
                <a:latin typeface="Courier New"/>
                <a:ea typeface="Courier New"/>
                <a:cs typeface="Courier New"/>
                <a:sym typeface="Courier New"/>
              </a:rPr>
              <a:t>list.pop(</a:t>
            </a:r>
            <a:r>
              <a:rPr lang="en" sz="1800" i="1" dirty="0">
                <a:latin typeface="Courier New"/>
                <a:ea typeface="Courier New"/>
                <a:cs typeface="Courier New"/>
                <a:sym typeface="Courier New"/>
              </a:rPr>
              <a:t>index</a:t>
            </a:r>
            <a:r>
              <a:rPr lang="en" sz="1800" dirty="0">
                <a:latin typeface="Courier New"/>
                <a:ea typeface="Courier New"/>
                <a:cs typeface="Courier New"/>
                <a:sym typeface="Courier New"/>
              </a:rPr>
              <a:t>)</a:t>
            </a:r>
          </a:p>
          <a:p>
            <a:pPr marL="457200" lvl="0" indent="0" rtl="0">
              <a:buClr>
                <a:srgbClr val="000000"/>
              </a:buClr>
              <a:buSzPct val="61111"/>
              <a:buFont typeface="Arial"/>
              <a:buNone/>
            </a:pPr>
            <a:r>
              <a:rPr lang="en" sz="1800" dirty="0">
                <a:latin typeface="Courier New"/>
                <a:ea typeface="Courier New"/>
                <a:cs typeface="Courier New"/>
                <a:sym typeface="Courier New"/>
              </a:rPr>
              <a:t>list.pop()</a:t>
            </a:r>
          </a:p>
          <a:p>
            <a:pPr lvl="0" rtl="0">
              <a:buClr>
                <a:srgbClr val="000000"/>
              </a:buClr>
              <a:buSzPct val="36666"/>
              <a:buFont typeface="Arial"/>
              <a:buNone/>
            </a:pPr>
            <a:r>
              <a:rPr lang="en" dirty="0"/>
              <a:t>Example:</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 = [22, 44, 66, 88]</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myList.pop(2)</a:t>
            </a:r>
          </a:p>
          <a:p>
            <a:pPr marL="457200" lvl="0" indent="0" rtl="0">
              <a:buClr>
                <a:srgbClr val="000000"/>
              </a:buClr>
              <a:buSzPct val="61111"/>
              <a:buFont typeface="Arial"/>
              <a:buNone/>
            </a:pPr>
            <a:r>
              <a:rPr lang="en" sz="1800" dirty="0">
                <a:latin typeface="Courier New"/>
                <a:ea typeface="Courier New"/>
                <a:cs typeface="Courier New"/>
                <a:sym typeface="Courier New"/>
              </a:rPr>
              <a:t>&gt;&gt;&gt; print myList</a:t>
            </a:r>
          </a:p>
          <a:p>
            <a:pPr marL="457200" lvl="0" indent="0" rtl="0">
              <a:buClr>
                <a:srgbClr val="000000"/>
              </a:buClr>
              <a:buSzPct val="61111"/>
              <a:buFont typeface="Arial"/>
              <a:buNone/>
            </a:pPr>
            <a:r>
              <a:rPr lang="en" sz="1800" dirty="0">
                <a:latin typeface="Courier New"/>
                <a:ea typeface="Courier New"/>
                <a:cs typeface="Courier New"/>
                <a:sym typeface="Courier New"/>
              </a:rPr>
              <a:t>[22, 44, 88]</a:t>
            </a:r>
          </a:p>
          <a:p>
            <a:endParaRPr lang="en" sz="1800" dirty="0">
              <a:latin typeface="Courier New"/>
              <a:ea typeface="Courier New"/>
              <a:cs typeface="Courier New"/>
              <a:sym typeface="Courier New"/>
            </a:endParaRPr>
          </a:p>
        </p:txBody>
      </p:sp>
      <p:sp>
        <p:nvSpPr>
          <p:cNvPr id="2" name="Rectangle 1"/>
          <p:cNvSpPr/>
          <p:nvPr/>
        </p:nvSpPr>
        <p:spPr>
          <a:xfrm>
            <a:off x="5192486" y="3048000"/>
            <a:ext cx="3505200" cy="1154162"/>
          </a:xfrm>
          <a:prstGeom prst="rect">
            <a:avLst/>
          </a:prstGeom>
        </p:spPr>
        <p:txBody>
          <a:bodyPr wrap="square">
            <a:spAutoFit/>
          </a:bodyPr>
          <a:lstStyle/>
          <a:p>
            <a:pPr lvl="0">
              <a:spcAft>
                <a:spcPts val="600"/>
              </a:spcAft>
              <a:buClr>
                <a:srgbClr val="000000"/>
              </a:buClr>
              <a:buSzPct val="45833"/>
            </a:pPr>
            <a:r>
              <a:rPr lang="en" sz="1600" dirty="0" smtClean="0"/>
              <a:t>This </a:t>
            </a:r>
            <a:r>
              <a:rPr lang="en" sz="1600" dirty="0" smtClean="0"/>
              <a:t>in-place function removes </a:t>
            </a:r>
            <a:r>
              <a:rPr lang="en" sz="1600" dirty="0" smtClean="0"/>
              <a:t>the element at the specified index, or if no index is given, removes the last item. </a:t>
            </a:r>
            <a:endParaRPr lang="en" sz="1600" dirty="0" smtClean="0"/>
          </a:p>
          <a:p>
            <a:pPr lvl="0">
              <a:spcAft>
                <a:spcPts val="600"/>
              </a:spcAft>
              <a:buClr>
                <a:srgbClr val="000000"/>
              </a:buClr>
              <a:buSzPct val="45833"/>
            </a:pPr>
            <a:r>
              <a:rPr lang="en" sz="1600" dirty="0" smtClean="0"/>
              <a:t>It also returns the removed item.</a:t>
            </a:r>
            <a:endParaRPr lang="en" sz="1600" dirty="0"/>
          </a:p>
        </p:txBody>
      </p:sp>
      <p:sp>
        <p:nvSpPr>
          <p:cNvPr id="3" name="Rectangle 2"/>
          <p:cNvSpPr/>
          <p:nvPr/>
        </p:nvSpPr>
        <p:spPr>
          <a:xfrm>
            <a:off x="5257800" y="5334000"/>
            <a:ext cx="3276600" cy="830997"/>
          </a:xfrm>
          <a:prstGeom prst="rect">
            <a:avLst/>
          </a:prstGeom>
        </p:spPr>
        <p:txBody>
          <a:bodyPr wrap="square">
            <a:spAutoFit/>
          </a:bodyPr>
          <a:lstStyle/>
          <a:p>
            <a:pPr lvl="0">
              <a:buClr>
                <a:srgbClr val="000000"/>
              </a:buClr>
              <a:buSzPct val="45833"/>
            </a:pPr>
            <a:r>
              <a:rPr lang="en" sz="1600" dirty="0" smtClean="0"/>
              <a:t>Elements that come after will be moved up one index, so that there are no empty spaces in the list.</a:t>
            </a:r>
            <a:endParaRPr lang="en" sz="1600" dirty="0"/>
          </a:p>
        </p:txBody>
      </p:sp>
    </p:spTree>
    <p:extLst>
      <p:ext uri="{BB962C8B-B14F-4D97-AF65-F5344CB8AC3E}">
        <p14:creationId xmlns:p14="http://schemas.microsoft.com/office/powerpoint/2010/main" val="343327269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24" name="Shape 22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a:buClr>
                <a:srgbClr val="000000"/>
              </a:buClr>
              <a:buSzPct val="36666"/>
              <a:buNone/>
            </a:pPr>
            <a:r>
              <a:rPr lang="en" dirty="0"/>
              <a:t>How do I add an </a:t>
            </a:r>
            <a:r>
              <a:rPr lang="en" dirty="0" smtClean="0"/>
              <a:t>'g' </a:t>
            </a:r>
            <a:r>
              <a:rPr lang="en" dirty="0"/>
              <a:t>to the end?</a:t>
            </a:r>
          </a:p>
          <a:p>
            <a:endParaRPr lang="en" dirty="0"/>
          </a:p>
          <a:p>
            <a:endParaRPr lang="en" dirty="0"/>
          </a:p>
        </p:txBody>
      </p:sp>
      <p:graphicFrame>
        <p:nvGraphicFramePr>
          <p:cNvPr id="225" name="Shape 225"/>
          <p:cNvGraphicFramePr/>
          <p:nvPr>
            <p:extLst>
              <p:ext uri="{D42A27DB-BD31-4B8C-83A1-F6EECF244321}">
                <p14:modId xmlns:p14="http://schemas.microsoft.com/office/powerpoint/2010/main" val="409360227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'e'</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7086536"/>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31" name="Shape 23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a:buClr>
                <a:srgbClr val="000000"/>
              </a:buClr>
              <a:buSzPct val="36666"/>
              <a:buNone/>
            </a:pPr>
            <a:r>
              <a:rPr lang="en" dirty="0"/>
              <a:t>How do I add an </a:t>
            </a:r>
            <a:r>
              <a:rPr lang="en" dirty="0" smtClean="0"/>
              <a:t>'g' </a:t>
            </a:r>
            <a:r>
              <a:rPr lang="en" dirty="0"/>
              <a:t>to the end?</a:t>
            </a:r>
          </a:p>
          <a:p>
            <a:endParaRPr lang="en" dirty="0"/>
          </a:p>
          <a:p>
            <a:pPr lvl="0" rtl="0">
              <a:buClr>
                <a:srgbClr val="000000"/>
              </a:buClr>
              <a:buSzPct val="36666"/>
              <a:buFont typeface="Arial"/>
              <a:buNone/>
            </a:pPr>
            <a:r>
              <a:rPr lang="en" dirty="0"/>
              <a:t>Answer:</a:t>
            </a:r>
          </a:p>
          <a:p>
            <a:pPr marL="457200" lvl="0" indent="0">
              <a:buClr>
                <a:srgbClr val="000000"/>
              </a:buClr>
              <a:buSzPct val="61111"/>
              <a:buFont typeface="Arial"/>
              <a:buNone/>
            </a:pPr>
            <a:r>
              <a:rPr lang="en" sz="1800" dirty="0">
                <a:latin typeface="Courier New"/>
                <a:ea typeface="Courier New"/>
                <a:cs typeface="Courier New"/>
                <a:sym typeface="Courier New"/>
              </a:rPr>
              <a:t>myList.append</a:t>
            </a:r>
            <a:r>
              <a:rPr lang="en" sz="1800" dirty="0" smtClean="0">
                <a:latin typeface="Courier New"/>
                <a:ea typeface="Courier New"/>
                <a:cs typeface="Courier New"/>
                <a:sym typeface="Courier New"/>
              </a:rPr>
              <a:t>('g')</a:t>
            </a:r>
            <a:endParaRPr lang="en" sz="1800" dirty="0">
              <a:latin typeface="Courier New"/>
              <a:ea typeface="Courier New"/>
              <a:cs typeface="Courier New"/>
              <a:sym typeface="Courier New"/>
            </a:endParaRPr>
          </a:p>
        </p:txBody>
      </p:sp>
      <p:graphicFrame>
        <p:nvGraphicFramePr>
          <p:cNvPr id="5" name="Shape 225"/>
          <p:cNvGraphicFramePr/>
          <p:nvPr>
            <p:extLst>
              <p:ext uri="{D42A27DB-BD31-4B8C-83A1-F6EECF244321}">
                <p14:modId xmlns:p14="http://schemas.microsoft.com/office/powerpoint/2010/main" val="84985003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'e'</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5069514"/>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64" name="Shape 26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myList.pop(4)</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65" name="Shape 265"/>
          <p:cNvGraphicFramePr/>
          <p:nvPr>
            <p:extLst>
              <p:ext uri="{D42A27DB-BD31-4B8C-83A1-F6EECF244321}">
                <p14:modId xmlns:p14="http://schemas.microsoft.com/office/powerpoint/2010/main" val="3595241095"/>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785186"/>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71" name="Shape 27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myList.pop(4)</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pPr lvl="0" rtl="0">
              <a:buClr>
                <a:srgbClr val="000000"/>
              </a:buClr>
              <a:buSzPct val="61111"/>
              <a:buFont typeface="Arial"/>
              <a:buNone/>
            </a:pPr>
            <a:r>
              <a:rPr lang="en" sz="1800">
                <a:latin typeface="Courier New"/>
                <a:ea typeface="Courier New"/>
                <a:cs typeface="Courier New"/>
                <a:sym typeface="Courier New"/>
              </a:rPr>
              <a:t>Answer:</a:t>
            </a:r>
          </a:p>
          <a:p>
            <a:pPr marL="457200" lvl="0" indent="0">
              <a:buClr>
                <a:srgbClr val="000000"/>
              </a:buClr>
              <a:buSzPct val="61111"/>
              <a:buFont typeface="Arial"/>
              <a:buNone/>
            </a:pPr>
            <a:r>
              <a:rPr lang="en" sz="1800">
                <a:latin typeface="Courier New"/>
                <a:ea typeface="Courier New"/>
                <a:cs typeface="Courier New"/>
                <a:sym typeface="Courier New"/>
              </a:rPr>
              <a:t>[1, 2, 3, 4, 6]</a:t>
            </a:r>
          </a:p>
        </p:txBody>
      </p:sp>
      <p:graphicFrame>
        <p:nvGraphicFramePr>
          <p:cNvPr id="272" name="Shape 272"/>
          <p:cNvGraphicFramePr/>
          <p:nvPr>
            <p:extLst>
              <p:ext uri="{D42A27DB-BD31-4B8C-83A1-F6EECF244321}">
                <p14:modId xmlns:p14="http://schemas.microsoft.com/office/powerpoint/2010/main" val="2934193365"/>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487097"/>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78" name="Shape 27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79" name="Shape 279"/>
          <p:cNvGraphicFramePr/>
          <p:nvPr>
            <p:extLst>
              <p:ext uri="{D42A27DB-BD31-4B8C-83A1-F6EECF244321}">
                <p14:modId xmlns:p14="http://schemas.microsoft.com/office/powerpoint/2010/main" val="3238727214"/>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3028604"/>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85" name="Shape 28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pPr lvl="0" rtl="0">
              <a:buClr>
                <a:srgbClr val="000000"/>
              </a:buClr>
              <a:buSzPct val="61111"/>
              <a:buFont typeface="Arial"/>
              <a:buNone/>
            </a:pPr>
            <a:r>
              <a:rPr lang="en" sz="1800">
                <a:latin typeface="Courier New"/>
                <a:ea typeface="Courier New"/>
                <a:cs typeface="Courier New"/>
                <a:sym typeface="Courier New"/>
              </a:rPr>
              <a:t>Answer:</a:t>
            </a:r>
          </a:p>
          <a:p>
            <a:pPr marL="457200" lvl="0" indent="0">
              <a:buClr>
                <a:srgbClr val="000000"/>
              </a:buClr>
              <a:buSzPct val="61111"/>
              <a:buFont typeface="Arial"/>
              <a:buNone/>
            </a:pPr>
            <a:r>
              <a:rPr lang="en" sz="1800">
                <a:latin typeface="Courier New"/>
                <a:ea typeface="Courier New"/>
                <a:cs typeface="Courier New"/>
                <a:sym typeface="Courier New"/>
              </a:rPr>
              <a:t>[1, 2, 3, 4, 5]</a:t>
            </a:r>
          </a:p>
        </p:txBody>
      </p:sp>
      <p:graphicFrame>
        <p:nvGraphicFramePr>
          <p:cNvPr id="286" name="Shape 286"/>
          <p:cNvGraphicFramePr/>
          <p:nvPr>
            <p:extLst>
              <p:ext uri="{D42A27DB-BD31-4B8C-83A1-F6EECF244321}">
                <p14:modId xmlns:p14="http://schemas.microsoft.com/office/powerpoint/2010/main" val="1840972430"/>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4778651"/>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92" name="Shape 29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item = myList.pop()</a:t>
            </a:r>
          </a:p>
          <a:p>
            <a:pPr marL="457200" lvl="0" indent="0" rtl="0">
              <a:buClr>
                <a:srgbClr val="000000"/>
              </a:buClr>
              <a:buSzPct val="61111"/>
              <a:buFont typeface="Arial"/>
              <a:buNone/>
            </a:pPr>
            <a:r>
              <a:rPr lang="en" sz="1800">
                <a:latin typeface="Courier New"/>
                <a:ea typeface="Courier New"/>
                <a:cs typeface="Courier New"/>
                <a:sym typeface="Courier New"/>
              </a:rPr>
              <a:t>print item</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93" name="Shape 293"/>
          <p:cNvGraphicFramePr/>
          <p:nvPr>
            <p:extLst>
              <p:ext uri="{D42A27DB-BD31-4B8C-83A1-F6EECF244321}">
                <p14:modId xmlns:p14="http://schemas.microsoft.com/office/powerpoint/2010/main" val="2772078538"/>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66285387"/>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99" name="Shape 29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item = myList.pop()</a:t>
            </a:r>
          </a:p>
          <a:p>
            <a:pPr marL="457200" lvl="0" indent="0" rtl="0">
              <a:buClr>
                <a:srgbClr val="000000"/>
              </a:buClr>
              <a:buSzPct val="61111"/>
              <a:buFont typeface="Arial"/>
              <a:buNone/>
            </a:pPr>
            <a:r>
              <a:rPr lang="en" sz="1800">
                <a:latin typeface="Courier New"/>
                <a:ea typeface="Courier New"/>
                <a:cs typeface="Courier New"/>
                <a:sym typeface="Courier New"/>
              </a:rPr>
              <a:t>print item</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pPr lvl="0" rtl="0">
              <a:buClr>
                <a:srgbClr val="000000"/>
              </a:buClr>
              <a:buSzPct val="61111"/>
              <a:buFont typeface="Arial"/>
              <a:buNone/>
            </a:pPr>
            <a:r>
              <a:rPr lang="en" sz="1800">
                <a:latin typeface="Courier New"/>
                <a:ea typeface="Courier New"/>
                <a:cs typeface="Courier New"/>
                <a:sym typeface="Courier New"/>
              </a:rPr>
              <a:t>Answer:</a:t>
            </a:r>
          </a:p>
          <a:p>
            <a:pPr marL="457200" lvl="0" indent="0">
              <a:buClr>
                <a:srgbClr val="000000"/>
              </a:buClr>
              <a:buSzPct val="61111"/>
              <a:buFont typeface="Arial"/>
              <a:buNone/>
            </a:pPr>
            <a:r>
              <a:rPr lang="en" sz="1800">
                <a:latin typeface="Courier New"/>
                <a:ea typeface="Courier New"/>
                <a:cs typeface="Courier New"/>
                <a:sym typeface="Courier New"/>
              </a:rPr>
              <a:t>6</a:t>
            </a:r>
          </a:p>
        </p:txBody>
      </p:sp>
      <p:graphicFrame>
        <p:nvGraphicFramePr>
          <p:cNvPr id="300" name="Shape 300"/>
          <p:cNvGraphicFramePr/>
          <p:nvPr>
            <p:extLst>
              <p:ext uri="{D42A27DB-BD31-4B8C-83A1-F6EECF244321}">
                <p14:modId xmlns:p14="http://schemas.microsoft.com/office/powerpoint/2010/main" val="2615539899"/>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6303181"/>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prstGeom prst="rect">
            <a:avLst/>
          </a:prstGeom>
        </p:spPr>
        <p:txBody>
          <a:bodyPr lIns="91425" tIns="91425" rIns="91425" bIns="91425" anchor="b" anchorCtr="0">
            <a:noAutofit/>
          </a:bodyPr>
          <a:lstStyle/>
          <a:p>
            <a:pPr>
              <a:buNone/>
            </a:pPr>
            <a:r>
              <a:rPr lang="en"/>
              <a:t>Checking if something is in the list</a:t>
            </a:r>
          </a:p>
        </p:txBody>
      </p:sp>
      <p:sp>
        <p:nvSpPr>
          <p:cNvPr id="306" name="Shape 306"/>
          <p:cNvSpPr txBox="1">
            <a:spLocks noGrp="1"/>
          </p:cNvSpPr>
          <p:nvPr>
            <p:ph idx="1"/>
          </p:nvPr>
        </p:nvSpPr>
        <p:spPr>
          <a:prstGeom prst="rect">
            <a:avLst/>
          </a:prstGeom>
        </p:spPr>
        <p:txBody>
          <a:bodyPr lIns="91425" tIns="91425" rIns="91425" bIns="91425" anchor="t" anchorCtr="0">
            <a:noAutofit/>
          </a:bodyPr>
          <a:lstStyle/>
          <a:p>
            <a:pPr lvl="0" rtl="0">
              <a:buNone/>
            </a:pPr>
            <a:r>
              <a:rPr lang="en" dirty="0"/>
              <a:t>To check if a particular element is in a list, you can just use </a:t>
            </a:r>
            <a:r>
              <a:rPr lang="en" dirty="0">
                <a:latin typeface="Courier New"/>
                <a:ea typeface="Courier New"/>
                <a:cs typeface="Courier New"/>
                <a:sym typeface="Courier New"/>
              </a:rPr>
              <a:t>in</a:t>
            </a:r>
            <a:r>
              <a:rPr lang="en" dirty="0"/>
              <a:t>, as </a:t>
            </a:r>
            <a:r>
              <a:rPr lang="en" dirty="0" smtClean="0"/>
              <a:t>we've </a:t>
            </a:r>
            <a:r>
              <a:rPr lang="en" dirty="0"/>
              <a:t>seen before</a:t>
            </a:r>
            <a:r>
              <a:rPr lang="en" dirty="0" smtClean="0"/>
              <a:t>:</a:t>
            </a:r>
            <a:endParaRPr lang="en" dirty="0"/>
          </a:p>
          <a:p>
            <a:pPr marL="457200" lvl="0" indent="0" rtl="0">
              <a:buNone/>
            </a:pPr>
            <a:endParaRPr lang="en" dirty="0">
              <a:sym typeface="Courier New"/>
            </a:endParaRPr>
          </a:p>
          <a:p>
            <a:pPr marL="400050" lvl="1" indent="0">
              <a:buNone/>
            </a:pPr>
            <a:r>
              <a:rPr lang="en" sz="1800" dirty="0" smtClean="0">
                <a:latin typeface="Courier New"/>
                <a:ea typeface="Courier New"/>
                <a:cs typeface="Courier New"/>
                <a:sym typeface="Courier New"/>
              </a:rPr>
              <a:t>myList </a:t>
            </a:r>
            <a:r>
              <a:rPr lang="en" sz="1800" dirty="0">
                <a:latin typeface="Courier New"/>
                <a:ea typeface="Courier New"/>
                <a:cs typeface="Courier New"/>
                <a:sym typeface="Courier New"/>
              </a:rPr>
              <a:t>= [22, 44, 66, 88]</a:t>
            </a:r>
          </a:p>
          <a:p>
            <a:pPr marL="400050" lvl="1" indent="0">
              <a:buNone/>
            </a:pPr>
            <a:r>
              <a:rPr lang="en" sz="1800" dirty="0" smtClean="0">
                <a:solidFill>
                  <a:srgbClr val="0070C0"/>
                </a:solidFill>
                <a:latin typeface="Courier New"/>
                <a:ea typeface="Courier New"/>
                <a:cs typeface="Courier New"/>
                <a:sym typeface="Courier New"/>
              </a:rPr>
              <a:t>if</a:t>
            </a:r>
            <a:r>
              <a:rPr lang="en" sz="1800" dirty="0" smtClean="0">
                <a:latin typeface="Courier New"/>
                <a:ea typeface="Courier New"/>
                <a:cs typeface="Courier New"/>
                <a:sym typeface="Courier New"/>
              </a:rPr>
              <a:t> </a:t>
            </a:r>
            <a:r>
              <a:rPr lang="en" sz="1800" dirty="0">
                <a:latin typeface="Courier New"/>
                <a:ea typeface="Courier New"/>
                <a:cs typeface="Courier New"/>
                <a:sym typeface="Courier New"/>
              </a:rPr>
              <a:t>(</a:t>
            </a:r>
            <a:r>
              <a:rPr lang="en" sz="1800" dirty="0" smtClean="0">
                <a:latin typeface="Courier New"/>
                <a:ea typeface="Courier New"/>
                <a:cs typeface="Courier New"/>
                <a:sym typeface="Courier New"/>
              </a:rPr>
              <a:t>66 </a:t>
            </a:r>
            <a:r>
              <a:rPr lang="en" sz="1800" dirty="0">
                <a:solidFill>
                  <a:srgbClr val="0070C0"/>
                </a:solidFill>
                <a:latin typeface="Courier New"/>
                <a:ea typeface="Courier New"/>
                <a:cs typeface="Courier New"/>
                <a:sym typeface="Courier New"/>
              </a:rPr>
              <a:t>in</a:t>
            </a:r>
            <a:r>
              <a:rPr lang="en" sz="1800" dirty="0">
                <a:latin typeface="Courier New"/>
                <a:ea typeface="Courier New"/>
                <a:cs typeface="Courier New"/>
                <a:sym typeface="Courier New"/>
              </a:rPr>
              <a:t> myList):</a:t>
            </a:r>
          </a:p>
          <a:p>
            <a:pPr marL="800100" lvl="2" indent="0">
              <a:buNone/>
            </a:pPr>
            <a:r>
              <a:rPr lang="en" sz="1800" dirty="0" smtClean="0">
                <a:solidFill>
                  <a:srgbClr val="0070C0"/>
                </a:solidFill>
                <a:latin typeface="Courier New"/>
                <a:ea typeface="Courier New"/>
                <a:cs typeface="Courier New"/>
                <a:sym typeface="Courier New"/>
              </a:rPr>
              <a:t>print</a:t>
            </a:r>
            <a:r>
              <a:rPr lang="en" sz="1800" dirty="0" smtClean="0">
                <a:latin typeface="Courier New"/>
                <a:ea typeface="Courier New"/>
                <a:cs typeface="Courier New"/>
                <a:sym typeface="Courier New"/>
              </a:rPr>
              <a:t> </a:t>
            </a:r>
            <a:r>
              <a:rPr lang="en" sz="1800" dirty="0" smtClean="0">
                <a:latin typeface="Courier New"/>
                <a:ea typeface="Courier New"/>
                <a:cs typeface="Courier New"/>
                <a:sym typeface="Courier New"/>
              </a:rPr>
              <a:t>"found </a:t>
            </a:r>
            <a:r>
              <a:rPr lang="en" sz="1800" dirty="0" smtClean="0">
                <a:latin typeface="Courier New"/>
                <a:ea typeface="Courier New"/>
                <a:cs typeface="Courier New"/>
                <a:sym typeface="Courier New"/>
              </a:rPr>
              <a:t>it</a:t>
            </a:r>
            <a:r>
              <a:rPr lang="en" sz="1800" dirty="0" smtClean="0">
                <a:latin typeface="Courier New"/>
                <a:ea typeface="Courier New"/>
                <a:cs typeface="Courier New"/>
                <a:sym typeface="Courier New"/>
              </a:rPr>
              <a:t>!"</a:t>
            </a:r>
            <a:endParaRPr lang="en" sz="1800" dirty="0" smtClean="0">
              <a:latin typeface="Courier New"/>
              <a:ea typeface="Courier New"/>
              <a:cs typeface="Courier New"/>
              <a:sym typeface="Courier New"/>
            </a:endParaRPr>
          </a:p>
          <a:p>
            <a:pPr marL="0" indent="0">
              <a:buNone/>
            </a:pPr>
            <a:endParaRPr lang="en" sz="2600" dirty="0" smtClean="0">
              <a:latin typeface="Courier New"/>
              <a:ea typeface="Courier New"/>
              <a:cs typeface="Courier New"/>
              <a:sym typeface="Courier New"/>
            </a:endParaRPr>
          </a:p>
          <a:p>
            <a:pPr marL="0" lvl="0" indent="0">
              <a:buNone/>
            </a:pPr>
            <a:r>
              <a:rPr lang="en" sz="2400" dirty="0" smtClean="0"/>
              <a:t>Code output:</a:t>
            </a:r>
          </a:p>
          <a:p>
            <a:pPr marL="457200" lvl="0" indent="0">
              <a:buNone/>
            </a:pPr>
            <a:r>
              <a:rPr lang="en" sz="1800" dirty="0" smtClean="0">
                <a:latin typeface="Courier New"/>
                <a:ea typeface="Courier New"/>
                <a:cs typeface="Courier New"/>
                <a:sym typeface="Courier New"/>
              </a:rPr>
              <a:t>found it!</a:t>
            </a:r>
          </a:p>
        </p:txBody>
      </p:sp>
    </p:spTree>
    <p:extLst>
      <p:ext uri="{BB962C8B-B14F-4D97-AF65-F5344CB8AC3E}">
        <p14:creationId xmlns:p14="http://schemas.microsoft.com/office/powerpoint/2010/main" val="323259337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lIns="91425" tIns="91425" rIns="91425" bIns="91425" anchor="b" anchorCtr="0">
            <a:noAutofit/>
          </a:bodyPr>
          <a:lstStyle/>
          <a:p>
            <a:pPr>
              <a:buNone/>
            </a:pPr>
            <a:r>
              <a:rPr lang="en"/>
              <a:t>What is a list?</a:t>
            </a:r>
          </a:p>
        </p:txBody>
      </p:sp>
      <p:sp>
        <p:nvSpPr>
          <p:cNvPr id="2" name="Content Placeholder 1"/>
          <p:cNvSpPr>
            <a:spLocks noGrp="1"/>
          </p:cNvSpPr>
          <p:nvPr>
            <p:ph idx="1"/>
          </p:nvPr>
        </p:nvSpPr>
        <p:spPr/>
        <p:txBody>
          <a:bodyPr>
            <a:normAutofit/>
          </a:bodyPr>
          <a:lstStyle/>
          <a:p>
            <a:r>
              <a:rPr lang="en-US" dirty="0" smtClean="0"/>
              <a:t>A </a:t>
            </a:r>
            <a:r>
              <a:rPr lang="en-US" b="1" dirty="0" smtClean="0"/>
              <a:t>list</a:t>
            </a:r>
            <a:r>
              <a:rPr lang="en-US" dirty="0" smtClean="0"/>
              <a:t> is </a:t>
            </a:r>
            <a:r>
              <a:rPr lang="en-US" dirty="0" smtClean="0"/>
              <a:t>a built-in </a:t>
            </a:r>
            <a:r>
              <a:rPr lang="en-US" dirty="0" smtClean="0"/>
              <a:t>data </a:t>
            </a:r>
            <a:r>
              <a:rPr lang="en-US" dirty="0" smtClean="0"/>
              <a:t>structure </a:t>
            </a:r>
            <a:r>
              <a:rPr lang="en-US" dirty="0" smtClean="0"/>
              <a:t>in </a:t>
            </a:r>
            <a:r>
              <a:rPr lang="en-US" dirty="0" smtClean="0"/>
              <a:t>Python (along with sets, tuples, and dictionaries)</a:t>
            </a:r>
          </a:p>
          <a:p>
            <a:r>
              <a:rPr lang="en-US" b="1" dirty="0" smtClean="0"/>
              <a:t>What's a data structure</a:t>
            </a:r>
            <a:r>
              <a:rPr lang="en-US" dirty="0" smtClean="0"/>
              <a:t>? It is b</a:t>
            </a:r>
            <a:r>
              <a:rPr lang="en-US" dirty="0" smtClean="0"/>
              <a:t>asically </a:t>
            </a:r>
            <a:r>
              <a:rPr lang="en-US" dirty="0" smtClean="0"/>
              <a:t>a way of storing </a:t>
            </a:r>
            <a:r>
              <a:rPr lang="en-US" dirty="0" smtClean="0"/>
              <a:t>large amounts of data </a:t>
            </a:r>
            <a:r>
              <a:rPr lang="en-US" dirty="0" smtClean="0"/>
              <a:t>(numbers</a:t>
            </a:r>
            <a:r>
              <a:rPr lang="en-US" dirty="0" smtClean="0"/>
              <a:t>, strings, </a:t>
            </a:r>
            <a:r>
              <a:rPr lang="en-US" dirty="0" err="1" smtClean="0"/>
              <a:t>etc</a:t>
            </a:r>
            <a:r>
              <a:rPr lang="en-US" dirty="0" smtClean="0"/>
              <a:t>) in an organized </a:t>
            </a:r>
            <a:r>
              <a:rPr lang="en-US" dirty="0" smtClean="0"/>
              <a:t>manner</a:t>
            </a:r>
            <a:r>
              <a:rPr lang="en-US" dirty="0" smtClean="0"/>
              <a:t>, making storage and retrieval easier</a:t>
            </a:r>
          </a:p>
        </p:txBody>
      </p:sp>
    </p:spTree>
    <p:extLst>
      <p:ext uri="{BB962C8B-B14F-4D97-AF65-F5344CB8AC3E}">
        <p14:creationId xmlns:p14="http://schemas.microsoft.com/office/powerpoint/2010/main" val="1459666698"/>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prstGeom prst="rect">
            <a:avLst/>
          </a:prstGeom>
        </p:spPr>
        <p:txBody>
          <a:bodyPr lIns="91425" tIns="91425" rIns="91425" bIns="91425" anchor="b" anchorCtr="0">
            <a:noAutofit/>
          </a:bodyPr>
          <a:lstStyle/>
          <a:p>
            <a:pPr>
              <a:buNone/>
            </a:pPr>
            <a:r>
              <a:rPr lang="en"/>
              <a:t>Iterating through a list</a:t>
            </a:r>
          </a:p>
        </p:txBody>
      </p:sp>
      <p:sp>
        <p:nvSpPr>
          <p:cNvPr id="318" name="Shape 318"/>
          <p:cNvSpPr txBox="1">
            <a:spLocks noGrp="1"/>
          </p:cNvSpPr>
          <p:nvPr>
            <p:ph idx="1"/>
          </p:nvPr>
        </p:nvSpPr>
        <p:spPr>
          <a:prstGeom prst="rect">
            <a:avLst/>
          </a:prstGeom>
        </p:spPr>
        <p:txBody>
          <a:bodyPr lIns="91425" tIns="91425" rIns="91425" bIns="91425" anchor="t" anchorCtr="0">
            <a:noAutofit/>
          </a:bodyPr>
          <a:lstStyle/>
          <a:p>
            <a:pPr lvl="0" rtl="0">
              <a:buNone/>
            </a:pPr>
            <a:r>
              <a:rPr lang="en" dirty="0" smtClean="0"/>
              <a:t>Again, </a:t>
            </a:r>
            <a:r>
              <a:rPr lang="en" dirty="0" smtClean="0"/>
              <a:t>we've </a:t>
            </a:r>
            <a:r>
              <a:rPr lang="en" dirty="0" smtClean="0"/>
              <a:t>actually already done this. </a:t>
            </a:r>
            <a:r>
              <a:rPr lang="en" dirty="0" smtClean="0"/>
              <a:t>It's </a:t>
            </a:r>
            <a:r>
              <a:rPr lang="en" dirty="0" smtClean="0"/>
              <a:t>as simple as using a </a:t>
            </a:r>
            <a:r>
              <a:rPr lang="en" dirty="0" smtClean="0">
                <a:latin typeface="Courier New" pitchFamily="49" charset="0"/>
                <a:cs typeface="Courier New" pitchFamily="49" charset="0"/>
              </a:rPr>
              <a:t>for</a:t>
            </a:r>
            <a:r>
              <a:rPr lang="en" dirty="0" smtClean="0"/>
              <a:t> loop:</a:t>
            </a:r>
            <a:endParaRPr lang="en" dirty="0"/>
          </a:p>
          <a:p>
            <a:pPr marL="457200" lvl="0" indent="0" rtl="0">
              <a:buNone/>
            </a:pPr>
            <a:endParaRPr lang="en" sz="1800" dirty="0" smtClean="0">
              <a:latin typeface="Courier New"/>
              <a:ea typeface="Courier New"/>
              <a:cs typeface="Courier New"/>
              <a:sym typeface="Courier New"/>
            </a:endParaRPr>
          </a:p>
          <a:p>
            <a:pPr marL="457200" lvl="0" indent="0" rtl="0">
              <a:buNone/>
            </a:pPr>
            <a:r>
              <a:rPr lang="en" sz="1800" dirty="0" smtClean="0">
                <a:latin typeface="Courier New"/>
                <a:ea typeface="Courier New"/>
                <a:cs typeface="Courier New"/>
                <a:sym typeface="Courier New"/>
              </a:rPr>
              <a:t>myList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["Joe", "Sally", "George", "Mike"]</a:t>
            </a:r>
            <a:endParaRPr lang="en" sz="1800" dirty="0">
              <a:latin typeface="Courier New"/>
              <a:ea typeface="Courier New"/>
              <a:cs typeface="Courier New"/>
              <a:sym typeface="Courier New"/>
            </a:endParaRPr>
          </a:p>
          <a:p>
            <a:pPr marL="457200" lvl="0" indent="0" rtl="0">
              <a:buNone/>
            </a:pPr>
            <a:r>
              <a:rPr lang="en" sz="1800" dirty="0">
                <a:solidFill>
                  <a:srgbClr val="0070C0"/>
                </a:solidFill>
                <a:latin typeface="Courier New"/>
                <a:ea typeface="Courier New"/>
                <a:cs typeface="Courier New"/>
                <a:sym typeface="Courier New"/>
              </a:rPr>
              <a:t>for </a:t>
            </a:r>
            <a:r>
              <a:rPr lang="en" sz="1800" dirty="0">
                <a:latin typeface="Courier New"/>
                <a:ea typeface="Courier New"/>
                <a:cs typeface="Courier New"/>
                <a:sym typeface="Courier New"/>
              </a:rPr>
              <a:t>name </a:t>
            </a:r>
            <a:r>
              <a:rPr lang="en" sz="1800" dirty="0">
                <a:solidFill>
                  <a:srgbClr val="0070C0"/>
                </a:solidFill>
                <a:latin typeface="Courier New"/>
                <a:ea typeface="Courier New"/>
                <a:cs typeface="Courier New"/>
                <a:sym typeface="Courier New"/>
              </a:rPr>
              <a:t>in</a:t>
            </a:r>
            <a:r>
              <a:rPr lang="en" sz="1800" dirty="0">
                <a:latin typeface="Courier New"/>
                <a:ea typeface="Courier New"/>
                <a:cs typeface="Courier New"/>
                <a:sym typeface="Courier New"/>
              </a:rPr>
              <a:t> myList:</a:t>
            </a:r>
          </a:p>
          <a:p>
            <a:pPr marL="457200" lvl="0" indent="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"Hello", </a:t>
            </a:r>
            <a:r>
              <a:rPr lang="en" sz="1800" dirty="0">
                <a:latin typeface="Courier New"/>
                <a:ea typeface="Courier New"/>
                <a:cs typeface="Courier New"/>
                <a:sym typeface="Courier New"/>
              </a:rPr>
              <a:t>name</a:t>
            </a:r>
          </a:p>
          <a:p>
            <a:endParaRPr lang="en" sz="1800" dirty="0">
              <a:latin typeface="Courier New"/>
              <a:ea typeface="Courier New"/>
              <a:cs typeface="Courier New"/>
              <a:sym typeface="Courier New"/>
            </a:endParaRPr>
          </a:p>
          <a:p>
            <a:pPr marL="0" lvl="0" indent="0" rtl="0">
              <a:buNone/>
            </a:pPr>
            <a:r>
              <a:rPr lang="en" sz="2400" dirty="0"/>
              <a:t>Code output:</a:t>
            </a:r>
          </a:p>
          <a:p>
            <a:pPr marL="457200" lvl="0" indent="0" rtl="0">
              <a:buNone/>
            </a:pPr>
            <a:r>
              <a:rPr lang="en" sz="1800" dirty="0">
                <a:latin typeface="Courier New"/>
                <a:ea typeface="Courier New"/>
                <a:cs typeface="Courier New"/>
                <a:sym typeface="Courier New"/>
              </a:rPr>
              <a:t>Hello Joe</a:t>
            </a:r>
          </a:p>
          <a:p>
            <a:pPr marL="457200" lvl="0" indent="0" rtl="0">
              <a:buNone/>
            </a:pPr>
            <a:r>
              <a:rPr lang="en" sz="1800" dirty="0">
                <a:latin typeface="Courier New"/>
                <a:ea typeface="Courier New"/>
                <a:cs typeface="Courier New"/>
                <a:sym typeface="Courier New"/>
              </a:rPr>
              <a:t>Hello Sally</a:t>
            </a:r>
          </a:p>
          <a:p>
            <a:pPr marL="457200" lvl="0" indent="0" rtl="0">
              <a:buNone/>
            </a:pPr>
            <a:r>
              <a:rPr lang="en" sz="1800" dirty="0">
                <a:latin typeface="Courier New"/>
                <a:ea typeface="Courier New"/>
                <a:cs typeface="Courier New"/>
                <a:sym typeface="Courier New"/>
              </a:rPr>
              <a:t>Hello George</a:t>
            </a:r>
          </a:p>
          <a:p>
            <a:pPr marL="457200" lvl="0" indent="0" rtl="0">
              <a:buNone/>
            </a:pPr>
            <a:r>
              <a:rPr lang="en" sz="1800" dirty="0">
                <a:latin typeface="Courier New"/>
                <a:ea typeface="Courier New"/>
                <a:cs typeface="Courier New"/>
                <a:sym typeface="Courier New"/>
              </a:rPr>
              <a:t>Hello Mike</a:t>
            </a:r>
          </a:p>
        </p:txBody>
      </p:sp>
    </p:spTree>
    <p:extLst>
      <p:ext uri="{BB962C8B-B14F-4D97-AF65-F5344CB8AC3E}">
        <p14:creationId xmlns:p14="http://schemas.microsoft.com/office/powerpoint/2010/main" val="2742277711"/>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prstGeom prst="rect">
            <a:avLst/>
          </a:prstGeom>
        </p:spPr>
        <p:txBody>
          <a:bodyPr lIns="91425" tIns="91425" rIns="91425" bIns="91425" anchor="b" anchorCtr="0">
            <a:noAutofit/>
          </a:bodyPr>
          <a:lstStyle/>
          <a:p>
            <a:pPr>
              <a:buNone/>
            </a:pPr>
            <a:r>
              <a:rPr lang="en"/>
              <a:t>List slicing</a:t>
            </a:r>
          </a:p>
        </p:txBody>
      </p:sp>
      <p:sp>
        <p:nvSpPr>
          <p:cNvPr id="376" name="Shape 376"/>
          <p:cNvSpPr txBox="1">
            <a:spLocks noGrp="1"/>
          </p:cNvSpPr>
          <p:nvPr>
            <p:ph idx="1"/>
          </p:nvPr>
        </p:nvSpPr>
        <p:spPr>
          <a:prstGeom prst="rect">
            <a:avLst/>
          </a:prstGeom>
        </p:spPr>
        <p:txBody>
          <a:bodyPr lIns="91425" tIns="91425" rIns="91425" bIns="91425" anchor="t" anchorCtr="0">
            <a:noAutofit/>
          </a:bodyPr>
          <a:lstStyle/>
          <a:p>
            <a:pPr lvl="0" rtl="0">
              <a:buNone/>
            </a:pPr>
            <a:r>
              <a:rPr lang="en" dirty="0"/>
              <a:t>Sometimes you may want to extract a certain subset of a list.</a:t>
            </a:r>
          </a:p>
          <a:p>
            <a:endParaRPr lang="en" dirty="0"/>
          </a:p>
          <a:p>
            <a:pPr marL="0" indent="0">
              <a:buNone/>
            </a:pPr>
            <a:endParaRPr lang="en" dirty="0"/>
          </a:p>
          <a:p>
            <a:pPr lvl="0" rtl="0">
              <a:buNone/>
            </a:pPr>
            <a:r>
              <a:rPr lang="en" sz="1800" dirty="0"/>
              <a:t>Syntax:</a:t>
            </a:r>
            <a:r>
              <a:rPr lang="en" sz="1800" dirty="0">
                <a:latin typeface="Courier New"/>
                <a:ea typeface="Courier New"/>
                <a:cs typeface="Courier New"/>
                <a:sym typeface="Courier New"/>
              </a:rPr>
              <a:t> list[begin:end] </a:t>
            </a:r>
            <a:r>
              <a:rPr lang="en" sz="1800" dirty="0"/>
              <a:t>returns from index</a:t>
            </a:r>
            <a:r>
              <a:rPr lang="en" sz="1800" dirty="0">
                <a:latin typeface="Courier New"/>
                <a:ea typeface="Courier New"/>
                <a:cs typeface="Courier New"/>
                <a:sym typeface="Courier New"/>
              </a:rPr>
              <a:t> begin </a:t>
            </a:r>
            <a:r>
              <a:rPr lang="en" sz="1800" dirty="0"/>
              <a:t>to</a:t>
            </a:r>
            <a:r>
              <a:rPr lang="en" sz="1800" dirty="0">
                <a:latin typeface="Courier New"/>
                <a:ea typeface="Courier New"/>
                <a:cs typeface="Courier New"/>
                <a:sym typeface="Courier New"/>
              </a:rPr>
              <a:t> end-1</a:t>
            </a:r>
          </a:p>
          <a:p>
            <a:endParaRPr lang="en" sz="18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 = </a:t>
            </a:r>
            <a:r>
              <a:rPr lang="en" sz="1400" dirty="0" smtClean="0">
                <a:latin typeface="Courier New"/>
                <a:ea typeface="Courier New"/>
                <a:cs typeface="Courier New"/>
                <a:sym typeface="Courier New"/>
              </a:rPr>
              <a:t>['a', 'b', 'c', 'd', 'f', 'g']</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myList[2:] </a:t>
            </a:r>
            <a:r>
              <a:rPr lang="en" sz="1400" i="1" dirty="0">
                <a:solidFill>
                  <a:schemeClr val="accent3"/>
                </a:solidFill>
                <a:latin typeface="Courier New"/>
                <a:ea typeface="Courier New"/>
                <a:cs typeface="Courier New"/>
                <a:sym typeface="Courier New"/>
              </a:rPr>
              <a:t>#get from 2 to the end</a:t>
            </a:r>
          </a:p>
          <a:p>
            <a:pPr lvl="0" rtl="0">
              <a:buNone/>
            </a:pPr>
            <a:r>
              <a:rPr lang="en" sz="1400" dirty="0" smtClean="0">
                <a:latin typeface="Courier New"/>
                <a:ea typeface="Courier New"/>
                <a:cs typeface="Courier New"/>
                <a:sym typeface="Courier New"/>
              </a:rPr>
              <a:t>['c', 'd', 'f', 'g']</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myList[:4] </a:t>
            </a:r>
            <a:r>
              <a:rPr lang="en" sz="1400" i="1" dirty="0">
                <a:solidFill>
                  <a:schemeClr val="accent3"/>
                </a:solidFill>
                <a:latin typeface="Courier New"/>
                <a:ea typeface="Courier New"/>
                <a:cs typeface="Courier New"/>
                <a:sym typeface="Courier New"/>
              </a:rPr>
              <a:t>#get from the beginning to 3</a:t>
            </a:r>
          </a:p>
          <a:p>
            <a:pPr lvl="0" rtl="0">
              <a:buNone/>
            </a:pPr>
            <a:r>
              <a:rPr lang="en" sz="1400" dirty="0" smtClean="0">
                <a:latin typeface="Courier New"/>
                <a:ea typeface="Courier New"/>
                <a:cs typeface="Courier New"/>
                <a:sym typeface="Courier New"/>
              </a:rPr>
              <a:t>['a', 'b', 'c', 'd']</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myList[2:4] </a:t>
            </a:r>
            <a:r>
              <a:rPr lang="en" sz="1400" i="1" dirty="0">
                <a:solidFill>
                  <a:schemeClr val="accent3"/>
                </a:solidFill>
                <a:latin typeface="Courier New"/>
                <a:ea typeface="Courier New"/>
                <a:cs typeface="Courier New"/>
                <a:sym typeface="Courier New"/>
              </a:rPr>
              <a:t>#get from 2 to 3</a:t>
            </a:r>
          </a:p>
          <a:p>
            <a:pPr lvl="0" rtl="0">
              <a:buNone/>
            </a:pPr>
            <a:r>
              <a:rPr lang="en" sz="1400" dirty="0" smtClean="0">
                <a:latin typeface="Courier New"/>
                <a:ea typeface="Courier New"/>
                <a:cs typeface="Courier New"/>
                <a:sym typeface="Courier New"/>
              </a:rPr>
              <a:t>['c', 'd']</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graphicFrame>
        <p:nvGraphicFramePr>
          <p:cNvPr id="377" name="Shape 377"/>
          <p:cNvGraphicFramePr/>
          <p:nvPr>
            <p:extLst>
              <p:ext uri="{D42A27DB-BD31-4B8C-83A1-F6EECF244321}">
                <p14:modId xmlns:p14="http://schemas.microsoft.com/office/powerpoint/2010/main" val="420042117"/>
              </p:ext>
            </p:extLst>
          </p:nvPr>
        </p:nvGraphicFramePr>
        <p:xfrm>
          <a:off x="1453475" y="2765875"/>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'g'</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6123057"/>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 indexing strings like lists</a:t>
            </a:r>
            <a:endParaRPr lang="en-US" dirty="0"/>
          </a:p>
        </p:txBody>
      </p:sp>
      <p:sp>
        <p:nvSpPr>
          <p:cNvPr id="3" name="Content Placeholder 2"/>
          <p:cNvSpPr>
            <a:spLocks noGrp="1"/>
          </p:cNvSpPr>
          <p:nvPr>
            <p:ph idx="1"/>
          </p:nvPr>
        </p:nvSpPr>
        <p:spPr>
          <a:xfrm>
            <a:off x="457200" y="1600200"/>
            <a:ext cx="8229600" cy="4648199"/>
          </a:xfrm>
        </p:spPr>
        <p:txBody>
          <a:bodyPr/>
          <a:lstStyle/>
          <a:p>
            <a:pPr marL="0" indent="0">
              <a:spcAft>
                <a:spcPts val="1800"/>
              </a:spcAft>
              <a:buNone/>
            </a:pPr>
            <a:r>
              <a:rPr lang="en-US" dirty="0" smtClean="0"/>
              <a:t>Strings are NOT lists. But we can index into strings like we do lists:</a:t>
            </a:r>
          </a:p>
          <a:p>
            <a:pPr marL="800100" lvl="2" indent="0">
              <a:spcAft>
                <a:spcPts val="1200"/>
              </a:spcAft>
              <a:buNone/>
            </a:pPr>
            <a:r>
              <a:rPr lang="en-US" sz="2000" dirty="0" smtClean="0">
                <a:latin typeface="Courier New" panose="02070309020205020404" pitchFamily="49" charset="0"/>
                <a:cs typeface="Courier New" panose="02070309020205020404" pitchFamily="49" charset="0"/>
              </a:rPr>
              <a:t>&gt;&gt;&gt; name = "Sarah"</a:t>
            </a:r>
          </a:p>
          <a:p>
            <a:pPr marL="800100" lvl="2" indent="0">
              <a:buNone/>
            </a:pPr>
            <a:r>
              <a:rPr lang="en-US" sz="2000" dirty="0" smtClean="0">
                <a:latin typeface="Courier New" panose="02070309020205020404" pitchFamily="49" charset="0"/>
                <a:cs typeface="Courier New" panose="02070309020205020404" pitchFamily="49" charset="0"/>
              </a:rPr>
              <a:t>&gt;&gt;&gt; name[0]</a:t>
            </a:r>
          </a:p>
          <a:p>
            <a:pPr marL="800100" lvl="2" indent="0">
              <a:spcAft>
                <a:spcPts val="1200"/>
              </a:spcAft>
              <a:buNone/>
            </a:pPr>
            <a:r>
              <a:rPr lang="en-US" sz="2000" dirty="0" smtClean="0">
                <a:latin typeface="Courier New" panose="02070309020205020404" pitchFamily="49" charset="0"/>
                <a:cs typeface="Courier New" panose="02070309020205020404" pitchFamily="49" charset="0"/>
              </a:rPr>
              <a:t>'S'</a:t>
            </a:r>
          </a:p>
          <a:p>
            <a:pPr marL="800100" lvl="2" indent="0">
              <a:buNone/>
            </a:pPr>
            <a:r>
              <a:rPr lang="en-US" sz="2000" dirty="0" smtClean="0">
                <a:latin typeface="Courier New" panose="02070309020205020404" pitchFamily="49" charset="0"/>
                <a:cs typeface="Courier New" panose="02070309020205020404" pitchFamily="49" charset="0"/>
              </a:rPr>
              <a:t>&gt;&gt;&gt; name[-1]</a:t>
            </a:r>
          </a:p>
          <a:p>
            <a:pPr marL="800100" lvl="2" indent="0">
              <a:spcAft>
                <a:spcPts val="1200"/>
              </a:spcAft>
              <a:buNone/>
            </a:pPr>
            <a:r>
              <a:rPr lang="en-US" sz="2000" dirty="0" smtClean="0">
                <a:latin typeface="Courier New" panose="02070309020205020404" pitchFamily="49" charset="0"/>
                <a:cs typeface="Courier New" panose="02070309020205020404" pitchFamily="49" charset="0"/>
              </a:rPr>
              <a:t>'h'</a:t>
            </a:r>
          </a:p>
          <a:p>
            <a:pPr marL="800100" lvl="2" indent="0">
              <a:buNone/>
            </a:pPr>
            <a:r>
              <a:rPr lang="en-US" sz="2000" dirty="0" smtClean="0">
                <a:latin typeface="Courier New" panose="02070309020205020404" pitchFamily="49" charset="0"/>
                <a:cs typeface="Courier New" panose="02070309020205020404" pitchFamily="49" charset="0"/>
              </a:rPr>
              <a:t>&gt;&gt;&gt; name[1:4]</a:t>
            </a:r>
          </a:p>
          <a:p>
            <a:pPr marL="800100" lvl="2" indent="0">
              <a:buNone/>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ara</a:t>
            </a:r>
            <a:r>
              <a:rPr lang="en-US" sz="20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289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 indexing strings like lists</a:t>
            </a:r>
            <a:endParaRPr lang="en-US" dirty="0"/>
          </a:p>
        </p:txBody>
      </p:sp>
      <p:sp>
        <p:nvSpPr>
          <p:cNvPr id="3" name="Content Placeholder 2"/>
          <p:cNvSpPr>
            <a:spLocks noGrp="1"/>
          </p:cNvSpPr>
          <p:nvPr>
            <p:ph idx="1"/>
          </p:nvPr>
        </p:nvSpPr>
        <p:spPr>
          <a:xfrm>
            <a:off x="457200" y="1600200"/>
            <a:ext cx="8229600" cy="4648199"/>
          </a:xfrm>
        </p:spPr>
        <p:txBody>
          <a:bodyPr>
            <a:normAutofit/>
          </a:bodyPr>
          <a:lstStyle/>
          <a:p>
            <a:pPr marL="0" indent="0">
              <a:spcAft>
                <a:spcPts val="1800"/>
              </a:spcAft>
              <a:buNone/>
            </a:pPr>
            <a:r>
              <a:rPr lang="en-US" dirty="0" smtClean="0"/>
              <a:t>Strings are immutable (cannot be changed), so none of these operations are allowed:</a:t>
            </a:r>
          </a:p>
          <a:p>
            <a:pPr marL="800100" lvl="2" indent="0">
              <a:spcAft>
                <a:spcPts val="1800"/>
              </a:spcAft>
              <a:buNone/>
            </a:pPr>
            <a:r>
              <a:rPr lang="en-US" sz="2000" dirty="0" smtClean="0">
                <a:latin typeface="Courier New" panose="02070309020205020404" pitchFamily="49" charset="0"/>
                <a:cs typeface="Courier New" panose="02070309020205020404" pitchFamily="49" charset="0"/>
              </a:rPr>
              <a:t>&gt;&gt;&gt; name = "Sarah"</a:t>
            </a:r>
          </a:p>
          <a:p>
            <a:pPr marL="800100" lvl="2" indent="0">
              <a:buNone/>
            </a:pPr>
            <a:r>
              <a:rPr lang="en-US" sz="2000" dirty="0" smtClean="0">
                <a:latin typeface="Courier New" panose="02070309020205020404" pitchFamily="49" charset="0"/>
                <a:cs typeface="Courier New" panose="02070309020205020404" pitchFamily="49" charset="0"/>
              </a:rPr>
              <a:t>&gt;&gt;&gt; name[0] = "T"</a:t>
            </a:r>
          </a:p>
          <a:p>
            <a:pPr marL="800100" lvl="2" indent="0">
              <a:buNone/>
            </a:pPr>
            <a:r>
              <a:rPr lang="en-US" sz="1600" dirty="0" err="1">
                <a:solidFill>
                  <a:schemeClr val="accent2"/>
                </a:solidFill>
                <a:latin typeface="Courier New" panose="02070309020205020404" pitchFamily="49" charset="0"/>
                <a:cs typeface="Courier New" panose="02070309020205020404" pitchFamily="49" charset="0"/>
              </a:rPr>
              <a:t>Traceback</a:t>
            </a:r>
            <a:r>
              <a:rPr lang="en-US" sz="1600" dirty="0">
                <a:solidFill>
                  <a:schemeClr val="accent2"/>
                </a:solidFill>
                <a:latin typeface="Courier New" panose="02070309020205020404" pitchFamily="49" charset="0"/>
                <a:cs typeface="Courier New" panose="02070309020205020404" pitchFamily="49" charset="0"/>
              </a:rPr>
              <a:t> (most recent call last):</a:t>
            </a:r>
          </a:p>
          <a:p>
            <a:pPr marL="800100" lvl="2" indent="0">
              <a:buNone/>
            </a:pPr>
            <a:r>
              <a:rPr lang="en-US" sz="1600" dirty="0">
                <a:solidFill>
                  <a:schemeClr val="accent2"/>
                </a:solidFill>
                <a:latin typeface="Courier New" panose="02070309020205020404" pitchFamily="49" charset="0"/>
                <a:cs typeface="Courier New" panose="02070309020205020404" pitchFamily="49" charset="0"/>
              </a:rPr>
              <a:t>  File "&lt;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&gt;", line 1, in &lt;module&gt;</a:t>
            </a:r>
          </a:p>
          <a:p>
            <a:pPr marL="800100" lvl="2" indent="0">
              <a:spcAft>
                <a:spcPts val="1800"/>
              </a:spcAft>
              <a:buNone/>
            </a:pPr>
            <a:r>
              <a:rPr lang="en-US" sz="1600" dirty="0" err="1">
                <a:solidFill>
                  <a:schemeClr val="accent2"/>
                </a:solidFill>
                <a:latin typeface="Courier New" panose="02070309020205020404" pitchFamily="49" charset="0"/>
                <a:cs typeface="Courier New" panose="02070309020205020404" pitchFamily="49" charset="0"/>
              </a:rPr>
              <a:t>TypeError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object does not support item </a:t>
            </a:r>
            <a:r>
              <a:rPr lang="en-US" sz="1600" dirty="0" smtClean="0">
                <a:solidFill>
                  <a:schemeClr val="accent2"/>
                </a:solidFill>
                <a:latin typeface="Courier New" panose="02070309020205020404" pitchFamily="49" charset="0"/>
                <a:cs typeface="Courier New" panose="02070309020205020404" pitchFamily="49" charset="0"/>
              </a:rPr>
              <a:t>assignment</a:t>
            </a:r>
            <a:endParaRPr lang="en-US" sz="1600" dirty="0">
              <a:solidFill>
                <a:schemeClr val="accent2"/>
              </a:solidFill>
              <a:latin typeface="Courier New" panose="02070309020205020404" pitchFamily="49" charset="0"/>
              <a:cs typeface="Courier New" panose="02070309020205020404" pitchFamily="49" charset="0"/>
            </a:endParaRPr>
          </a:p>
          <a:p>
            <a:pPr marL="800100" lvl="2" indent="0">
              <a:buNone/>
            </a:pPr>
            <a:r>
              <a:rPr lang="en-US" sz="2000" dirty="0" smtClean="0">
                <a:latin typeface="Courier New" panose="02070309020205020404" pitchFamily="49" charset="0"/>
                <a:cs typeface="Courier New" panose="02070309020205020404" pitchFamily="49" charset="0"/>
              </a:rPr>
              <a:t>&gt;&gt;&gt; </a:t>
            </a:r>
            <a:r>
              <a:rPr lang="en-US" sz="2000" dirty="0" err="1" smtClean="0">
                <a:latin typeface="Courier New" panose="02070309020205020404" pitchFamily="49" charset="0"/>
                <a:cs typeface="Courier New" panose="02070309020205020404" pitchFamily="49" charset="0"/>
              </a:rPr>
              <a:t>name.append</a:t>
            </a:r>
            <a:r>
              <a:rPr lang="en-US" sz="2000" dirty="0" smtClean="0">
                <a:latin typeface="Courier New" panose="02070309020205020404" pitchFamily="49" charset="0"/>
                <a:cs typeface="Courier New" panose="02070309020205020404" pitchFamily="49" charset="0"/>
              </a:rPr>
              <a:t>("s")</a:t>
            </a:r>
          </a:p>
          <a:p>
            <a:pPr marL="800100" lvl="2" indent="0">
              <a:buNone/>
            </a:pPr>
            <a:r>
              <a:rPr lang="en-US" sz="1600" dirty="0" err="1">
                <a:solidFill>
                  <a:schemeClr val="accent2"/>
                </a:solidFill>
                <a:latin typeface="Courier New" panose="02070309020205020404" pitchFamily="49" charset="0"/>
                <a:cs typeface="Courier New" panose="02070309020205020404" pitchFamily="49" charset="0"/>
              </a:rPr>
              <a:t>Traceback</a:t>
            </a:r>
            <a:r>
              <a:rPr lang="en-US" sz="1600" dirty="0">
                <a:solidFill>
                  <a:schemeClr val="accent2"/>
                </a:solidFill>
                <a:latin typeface="Courier New" panose="02070309020205020404" pitchFamily="49" charset="0"/>
                <a:cs typeface="Courier New" panose="02070309020205020404" pitchFamily="49" charset="0"/>
              </a:rPr>
              <a:t> (most recent call last):</a:t>
            </a:r>
          </a:p>
          <a:p>
            <a:pPr marL="800100" lvl="2" indent="0">
              <a:buNone/>
            </a:pPr>
            <a:r>
              <a:rPr lang="en-US" sz="1600" dirty="0">
                <a:solidFill>
                  <a:schemeClr val="accent2"/>
                </a:solidFill>
                <a:latin typeface="Courier New" panose="02070309020205020404" pitchFamily="49" charset="0"/>
                <a:cs typeface="Courier New" panose="02070309020205020404" pitchFamily="49" charset="0"/>
              </a:rPr>
              <a:t>  File "&lt;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&gt;", line 1, in &lt;module&gt;</a:t>
            </a:r>
          </a:p>
          <a:p>
            <a:pPr marL="800100" lvl="2" indent="0">
              <a:buNone/>
            </a:pPr>
            <a:r>
              <a:rPr lang="en-US" sz="1600" dirty="0" err="1">
                <a:solidFill>
                  <a:schemeClr val="accent2"/>
                </a:solidFill>
                <a:latin typeface="Courier New" panose="02070309020205020404" pitchFamily="49" charset="0"/>
                <a:cs typeface="Courier New" panose="02070309020205020404" pitchFamily="49" charset="0"/>
              </a:rPr>
              <a:t>AttributeError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object has no attribute 'append'</a:t>
            </a:r>
            <a:endParaRPr lang="en-US" sz="1600" dirty="0" smtClean="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0943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p:spPr>
        <p:txBody>
          <a:bodyPr lIns="91425" tIns="91425" rIns="91425" bIns="91425" anchor="b" anchorCtr="0">
            <a:noAutofit/>
          </a:bodyPr>
          <a:lstStyle/>
          <a:p>
            <a:pPr>
              <a:buNone/>
            </a:pPr>
            <a:r>
              <a:rPr lang="en" dirty="0"/>
              <a:t>Useful list </a:t>
            </a:r>
            <a:r>
              <a:rPr lang="en" dirty="0" smtClean="0"/>
              <a:t>functions</a:t>
            </a:r>
            <a:endParaRPr lang="en" dirty="0"/>
          </a:p>
        </p:txBody>
      </p:sp>
      <p:sp>
        <p:nvSpPr>
          <p:cNvPr id="324" name="Shape 32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smtClean="0"/>
              <a:t>Lists come with several other helpful functions</a:t>
            </a:r>
            <a:r>
              <a:rPr lang="en" sz="2800" dirty="0" smtClean="0"/>
              <a:t>:</a:t>
            </a:r>
          </a:p>
          <a:p>
            <a:r>
              <a:rPr lang="en-US" sz="2000" dirty="0" smtClean="0"/>
              <a:t>.</a:t>
            </a:r>
            <a:r>
              <a:rPr lang="en-US" sz="1800" dirty="0" smtClean="0">
                <a:latin typeface="Courier New" pitchFamily="49" charset="0"/>
                <a:cs typeface="Courier New" pitchFamily="49" charset="0"/>
              </a:rPr>
              <a:t>sort() </a:t>
            </a:r>
            <a:r>
              <a:rPr lang="en-US" sz="2000" dirty="0" smtClean="0"/>
              <a:t>- sorts </a:t>
            </a:r>
            <a:r>
              <a:rPr lang="en-US" sz="2000" b="1" dirty="0" smtClean="0"/>
              <a:t>in place </a:t>
            </a:r>
            <a:r>
              <a:rPr lang="en-US" sz="2000" dirty="0" smtClean="0"/>
              <a:t>(overwrites </a:t>
            </a:r>
            <a:r>
              <a:rPr lang="en-US" sz="2000" dirty="0" smtClean="0"/>
              <a:t>the list). Can sort both strings and numerical data.</a:t>
            </a:r>
          </a:p>
          <a:p>
            <a:r>
              <a:rPr lang="en-US" sz="2000" dirty="0" smtClean="0"/>
              <a:t>.</a:t>
            </a:r>
            <a:r>
              <a:rPr lang="en-US" sz="1800" dirty="0" smtClean="0">
                <a:latin typeface="Courier New" pitchFamily="49" charset="0"/>
                <a:cs typeface="Courier New" pitchFamily="49" charset="0"/>
              </a:rPr>
              <a:t>reverse() </a:t>
            </a:r>
            <a:r>
              <a:rPr lang="en-US" sz="2000" dirty="0" smtClean="0"/>
              <a:t>- reverses order of items, </a:t>
            </a:r>
            <a:r>
              <a:rPr lang="en-US" sz="2000" b="1" dirty="0" smtClean="0"/>
              <a:t>in place</a:t>
            </a:r>
          </a:p>
          <a:p>
            <a:r>
              <a:rPr lang="en-US" sz="2000" dirty="0" smtClean="0"/>
              <a:t>.</a:t>
            </a:r>
            <a:r>
              <a:rPr lang="en-US" sz="1800" dirty="0" smtClean="0">
                <a:latin typeface="Courier New" pitchFamily="49" charset="0"/>
                <a:cs typeface="Courier New" pitchFamily="49" charset="0"/>
              </a:rPr>
              <a:t>index(element)</a:t>
            </a:r>
            <a:r>
              <a:rPr lang="en-US" sz="2000" dirty="0" smtClean="0"/>
              <a:t> - returns index of the first occurrence of the specified </a:t>
            </a:r>
            <a:r>
              <a:rPr lang="en-US" sz="2000" dirty="0" smtClean="0"/>
              <a:t>element</a:t>
            </a:r>
          </a:p>
          <a:p>
            <a:pPr lvl="0"/>
            <a:r>
              <a:rPr lang="en-US" sz="1800" dirty="0" smtClean="0">
                <a:latin typeface="Courier New" panose="02070309020205020404" pitchFamily="49" charset="0"/>
                <a:cs typeface="Courier New" panose="02070309020205020404" pitchFamily="49" charset="0"/>
              </a:rPr>
              <a:t>.remove(element)</a:t>
            </a:r>
            <a:r>
              <a:rPr lang="en-US" sz="2000" dirty="0" smtClean="0"/>
              <a:t> - </a:t>
            </a:r>
            <a:r>
              <a:rPr lang="en" sz="2000" dirty="0"/>
              <a:t>Removes the first occurrence of the specified element. Elements that come after will </a:t>
            </a:r>
            <a:r>
              <a:rPr lang="en" sz="2000" dirty="0" smtClean="0"/>
              <a:t>shift down one index.</a:t>
            </a:r>
          </a:p>
          <a:p>
            <a:pPr lvl="0"/>
            <a:r>
              <a:rPr lang="en" sz="1800" dirty="0" smtClean="0">
                <a:latin typeface="Courier New" panose="02070309020205020404" pitchFamily="49" charset="0"/>
                <a:cs typeface="Courier New" panose="02070309020205020404" pitchFamily="49" charset="0"/>
              </a:rPr>
              <a:t>.insert(value, index)</a:t>
            </a:r>
            <a:r>
              <a:rPr lang="en" sz="2000" dirty="0" smtClean="0"/>
              <a:t> - insert the value at the specified index. ELements that come after that index will shift up one index.</a:t>
            </a:r>
            <a:endParaRPr lang="en-US" sz="2000" dirty="0" smtClean="0"/>
          </a:p>
          <a:p>
            <a:r>
              <a:rPr lang="en-US" sz="2000" dirty="0" smtClean="0"/>
              <a:t>.</a:t>
            </a:r>
            <a:r>
              <a:rPr lang="en-US" sz="1800" dirty="0" smtClean="0">
                <a:latin typeface="Courier New" pitchFamily="49" charset="0"/>
                <a:cs typeface="Courier New" pitchFamily="49" charset="0"/>
              </a:rPr>
              <a:t>count(element)</a:t>
            </a:r>
            <a:r>
              <a:rPr lang="en-US" sz="2000" dirty="0" smtClean="0"/>
              <a:t> - returns the number of times the specified element occurs in the list</a:t>
            </a:r>
            <a:endParaRPr lang="en" sz="2000" dirty="0"/>
          </a:p>
        </p:txBody>
      </p:sp>
    </p:spTree>
    <p:extLst>
      <p:ext uri="{BB962C8B-B14F-4D97-AF65-F5344CB8AC3E}">
        <p14:creationId xmlns:p14="http://schemas.microsoft.com/office/powerpoint/2010/main" val="480412419"/>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prstGeom prst="rect">
            <a:avLst/>
          </a:prstGeom>
        </p:spPr>
        <p:txBody>
          <a:bodyPr lIns="91425" tIns="91425" rIns="91425" bIns="91425" anchor="b" anchorCtr="0">
            <a:noAutofit/>
          </a:bodyPr>
          <a:lstStyle/>
          <a:p>
            <a:pPr>
              <a:buNone/>
            </a:pPr>
            <a:r>
              <a:rPr lang="en"/>
              <a:t>Functions that work on lists</a:t>
            </a:r>
          </a:p>
        </p:txBody>
      </p:sp>
      <p:sp>
        <p:nvSpPr>
          <p:cNvPr id="330" name="Shape 330"/>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There are also several built-in Python functions that work on lists</a:t>
            </a:r>
            <a:r>
              <a:rPr lang="en" dirty="0" smtClean="0"/>
              <a:t>:</a:t>
            </a:r>
          </a:p>
          <a:p>
            <a:r>
              <a:rPr lang="en-US" sz="2000" dirty="0" err="1" smtClean="0">
                <a:latin typeface="Courier New" pitchFamily="49" charset="0"/>
                <a:cs typeface="Courier New" pitchFamily="49" charset="0"/>
              </a:rPr>
              <a:t>len</a:t>
            </a:r>
            <a:r>
              <a:rPr lang="en-US" sz="2000" dirty="0" smtClean="0">
                <a:latin typeface="Courier New" pitchFamily="49" charset="0"/>
                <a:cs typeface="Courier New" pitchFamily="49" charset="0"/>
              </a:rPr>
              <a:t>(list)</a:t>
            </a:r>
            <a:r>
              <a:rPr lang="en-US" sz="2400" dirty="0" smtClean="0"/>
              <a:t> - returns the total number of elements in the </a:t>
            </a:r>
            <a:r>
              <a:rPr lang="en-US" sz="2400" dirty="0" smtClean="0"/>
              <a:t>list</a:t>
            </a:r>
            <a:endParaRPr lang="en-US" sz="1600" dirty="0" smtClean="0"/>
          </a:p>
          <a:p>
            <a:r>
              <a:rPr lang="en-US" sz="2000" dirty="0" smtClean="0">
                <a:latin typeface="Courier New" pitchFamily="49" charset="0"/>
                <a:cs typeface="Courier New" pitchFamily="49" charset="0"/>
              </a:rPr>
              <a:t>max(list)</a:t>
            </a:r>
            <a:r>
              <a:rPr lang="en-US" sz="2400" dirty="0" smtClean="0"/>
              <a:t> - returns the element in the list with the largest value </a:t>
            </a:r>
          </a:p>
          <a:p>
            <a:r>
              <a:rPr lang="en-US" sz="2000" dirty="0" smtClean="0">
                <a:latin typeface="Courier New" pitchFamily="49" charset="0"/>
                <a:cs typeface="Courier New" pitchFamily="49" charset="0"/>
              </a:rPr>
              <a:t>min(list)</a:t>
            </a:r>
            <a:r>
              <a:rPr lang="en-US" sz="2400" dirty="0" smtClean="0"/>
              <a:t> - returns the element in the list with the smallest </a:t>
            </a:r>
            <a:r>
              <a:rPr lang="en-US" sz="2400" dirty="0" smtClean="0"/>
              <a:t>value</a:t>
            </a:r>
          </a:p>
          <a:p>
            <a:r>
              <a:rPr lang="en-US" sz="2000" dirty="0" smtClean="0">
                <a:latin typeface="Courier New" panose="02070309020205020404" pitchFamily="49" charset="0"/>
                <a:cs typeface="Courier New" panose="02070309020205020404" pitchFamily="49" charset="0"/>
              </a:rPr>
              <a:t>sum(list)</a:t>
            </a:r>
            <a:r>
              <a:rPr lang="en-US" sz="2400" dirty="0" smtClean="0"/>
              <a:t> - returns the sum of the elements of the list</a:t>
            </a:r>
            <a:endParaRPr lang="en" sz="2400" dirty="0"/>
          </a:p>
        </p:txBody>
      </p:sp>
    </p:spTree>
    <p:extLst>
      <p:ext uri="{BB962C8B-B14F-4D97-AF65-F5344CB8AC3E}">
        <p14:creationId xmlns:p14="http://schemas.microsoft.com/office/powerpoint/2010/main" val="1177584628"/>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 File parsing with </a:t>
            </a:r>
            <a:r>
              <a:rPr lang="en-US" sz="4000" dirty="0" smtClean="0">
                <a:latin typeface="Courier New" panose="02070309020205020404" pitchFamily="49" charset="0"/>
                <a:cs typeface="Courier New" panose="02070309020205020404" pitchFamily="49" charset="0"/>
              </a:rPr>
              <a:t>.split()</a:t>
            </a:r>
            <a:endParaRPr lang="en-US" dirty="0">
              <a:latin typeface="Courier New" panose="02070309020205020404" pitchFamily="49" charset="0"/>
              <a:cs typeface="Courier New" panose="02070309020205020404" pitchFamily="49"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1023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situation</a:t>
            </a:r>
            <a:endParaRPr lang="en-US" dirty="0"/>
          </a:p>
        </p:txBody>
      </p:sp>
      <p:sp>
        <p:nvSpPr>
          <p:cNvPr id="3" name="Content Placeholder 2"/>
          <p:cNvSpPr>
            <a:spLocks noGrp="1"/>
          </p:cNvSpPr>
          <p:nvPr>
            <p:ph idx="1"/>
          </p:nvPr>
        </p:nvSpPr>
        <p:spPr/>
        <p:txBody>
          <a:bodyPr/>
          <a:lstStyle/>
          <a:p>
            <a:r>
              <a:rPr lang="en-US" dirty="0" smtClean="0"/>
              <a:t>You have a file with multiple columns separated by tabs, commas, </a:t>
            </a:r>
            <a:r>
              <a:rPr lang="en-US" dirty="0" err="1" smtClean="0"/>
              <a:t>etc</a:t>
            </a:r>
            <a:endParaRPr lang="en-US" dirty="0" smtClean="0"/>
          </a:p>
          <a:p>
            <a:r>
              <a:rPr lang="en-US" dirty="0" smtClean="0"/>
              <a:t>You want to extract certain columns of data to analyze.</a:t>
            </a:r>
          </a:p>
          <a:p>
            <a:r>
              <a:rPr lang="en-US" dirty="0" smtClean="0"/>
              <a:t>How can you do this in Python?</a:t>
            </a:r>
          </a:p>
        </p:txBody>
      </p:sp>
    </p:spTree>
    <p:extLst>
      <p:ext uri="{BB962C8B-B14F-4D97-AF65-F5344CB8AC3E}">
        <p14:creationId xmlns:p14="http://schemas.microsoft.com/office/powerpoint/2010/main" val="2313596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.split()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t>This functions splits a string into a list based on a delimiter.</a:t>
            </a:r>
          </a:p>
          <a:p>
            <a:r>
              <a:rPr lang="en-US" dirty="0" smtClean="0"/>
              <a:t>The delimiter can be anything you want, but usually it'll be a tab, space, or comma.</a:t>
            </a:r>
          </a:p>
          <a:p>
            <a:r>
              <a:rPr lang="en-US" dirty="0" smtClean="0"/>
              <a:t>This effectively lets you chop up a file into columns!</a:t>
            </a:r>
            <a:endParaRPr lang="en-US" dirty="0"/>
          </a:p>
        </p:txBody>
      </p:sp>
    </p:spTree>
    <p:extLst>
      <p:ext uri="{BB962C8B-B14F-4D97-AF65-F5344CB8AC3E}">
        <p14:creationId xmlns:p14="http://schemas.microsoft.com/office/powerpoint/2010/main" val="751164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latin typeface="Courier New"/>
                <a:ea typeface="Courier New"/>
                <a:cs typeface="Courier New"/>
                <a:sym typeface="Courier New"/>
              </a:rPr>
              <a:t>.</a:t>
            </a:r>
            <a:r>
              <a:rPr lang="en" dirty="0">
                <a:latin typeface="Courier New"/>
                <a:ea typeface="Courier New"/>
                <a:cs typeface="Courier New"/>
                <a:sym typeface="Courier New"/>
              </a:rPr>
              <a:t>split()</a:t>
            </a:r>
          </a:p>
        </p:txBody>
      </p:sp>
      <p:sp>
        <p:nvSpPr>
          <p:cNvPr id="342" name="Shape 342"/>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Purpose:</a:t>
            </a:r>
          </a:p>
          <a:p>
            <a:pPr marL="457200" lvl="0" indent="0" rtl="0">
              <a:spcAft>
                <a:spcPts val="1200"/>
              </a:spcAft>
              <a:buNone/>
            </a:pPr>
            <a:r>
              <a:rPr lang="en" sz="2000" dirty="0"/>
              <a:t>S</a:t>
            </a:r>
            <a:r>
              <a:rPr lang="en" sz="2000" dirty="0" smtClean="0"/>
              <a:t>plits </a:t>
            </a:r>
            <a:r>
              <a:rPr lang="en" sz="2000" dirty="0"/>
              <a:t>a string every time it encounters the specified delimiter. If no delimiter is given, splits on whitespace (</a:t>
            </a:r>
            <a:r>
              <a:rPr lang="en" sz="2000" dirty="0" smtClean="0"/>
              <a:t>spaces, tabs, and newlines). The delimiter </a:t>
            </a:r>
            <a:r>
              <a:rPr lang="en" sz="2000" dirty="0"/>
              <a:t>is not included in </a:t>
            </a:r>
            <a:r>
              <a:rPr lang="en" sz="2000" dirty="0" smtClean="0"/>
              <a:t>the output</a:t>
            </a:r>
            <a:r>
              <a:rPr lang="en" sz="2000" dirty="0"/>
              <a:t>. If </a:t>
            </a:r>
            <a:r>
              <a:rPr lang="en" sz="2000" i="1" dirty="0"/>
              <a:t>maxsplit</a:t>
            </a:r>
            <a:r>
              <a:rPr lang="en" sz="2000" dirty="0"/>
              <a:t> is given, splits no more than </a:t>
            </a:r>
            <a:r>
              <a:rPr lang="en" sz="2000" i="1" dirty="0"/>
              <a:t>maxsplit</a:t>
            </a:r>
            <a:r>
              <a:rPr lang="en" sz="2000" dirty="0"/>
              <a:t> times. Returns a list.</a:t>
            </a:r>
          </a:p>
          <a:p>
            <a:pPr marL="0" lvl="0" indent="0" rtl="0">
              <a:buNone/>
            </a:pPr>
            <a:r>
              <a:rPr lang="en" sz="2400" dirty="0"/>
              <a:t>Syntax:</a:t>
            </a:r>
          </a:p>
          <a:p>
            <a:pPr marL="457200" lvl="0" indent="0" rtl="0">
              <a:spcAft>
                <a:spcPts val="1200"/>
              </a:spcAft>
              <a:buNone/>
            </a:pPr>
            <a:r>
              <a:rPr lang="en" sz="1800" dirty="0">
                <a:latin typeface="Courier New"/>
                <a:ea typeface="Courier New"/>
                <a:cs typeface="Courier New"/>
                <a:sym typeface="Courier New"/>
              </a:rPr>
              <a:t>result = </a:t>
            </a:r>
            <a:r>
              <a:rPr lang="en" sz="1800" dirty="0" smtClean="0">
                <a:latin typeface="Courier New"/>
                <a:ea typeface="Courier New"/>
                <a:cs typeface="Courier New"/>
                <a:sym typeface="Courier New"/>
              </a:rPr>
              <a:t>string.split(</a:t>
            </a:r>
            <a:r>
              <a:rPr lang="en" sz="1800" i="1" dirty="0" smtClean="0">
                <a:latin typeface="Courier New"/>
                <a:ea typeface="Courier New"/>
                <a:cs typeface="Courier New"/>
                <a:sym typeface="Courier New"/>
              </a:rPr>
              <a:t>[delimiter[,maxsplit]]</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2400" dirty="0" smtClean="0"/>
              <a:t>Example</a:t>
            </a:r>
            <a:r>
              <a:rPr lang="en" sz="2400" dirty="0"/>
              <a:t>:</a:t>
            </a:r>
          </a:p>
          <a:p>
            <a:pPr marL="457200" lvl="0" indent="0" rtl="0">
              <a:buNone/>
            </a:pPr>
            <a:r>
              <a:rPr lang="en" sz="1600" dirty="0">
                <a:latin typeface="Courier New"/>
                <a:ea typeface="Courier New"/>
                <a:cs typeface="Courier New"/>
                <a:sym typeface="Courier New"/>
              </a:rPr>
              <a:t>&gt;&gt;&gt; sentence = </a:t>
            </a:r>
            <a:r>
              <a:rPr lang="en" sz="1600" dirty="0" smtClean="0">
                <a:latin typeface="Courier New"/>
                <a:ea typeface="Courier New"/>
                <a:cs typeface="Courier New"/>
                <a:sym typeface="Courier New"/>
              </a:rPr>
              <a:t>"Hello</a:t>
            </a:r>
            <a:r>
              <a:rPr lang="en" sz="1600" dirty="0">
                <a:latin typeface="Courier New"/>
                <a:ea typeface="Courier New"/>
                <a:cs typeface="Courier New"/>
                <a:sym typeface="Courier New"/>
              </a:rPr>
              <a:t>, how are you today</a:t>
            </a:r>
            <a:r>
              <a:rPr lang="en"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&gt;&gt;&gt; sentence.split()</a:t>
            </a:r>
          </a:p>
          <a:p>
            <a:pPr marL="457200" lvl="0" indent="0" rtl="0">
              <a:buNone/>
            </a:pPr>
            <a:r>
              <a:rPr lang="en" sz="1600" dirty="0" smtClean="0">
                <a:latin typeface="Courier New"/>
                <a:ea typeface="Courier New"/>
                <a:cs typeface="Courier New"/>
                <a:sym typeface="Courier New"/>
              </a:rPr>
              <a:t>['Hello,', 'how', 'are', 'you', 'today?']</a:t>
            </a:r>
            <a:endParaRPr lang="en" sz="1600" dirty="0">
              <a:latin typeface="Courier New"/>
              <a:ea typeface="Courier New"/>
              <a:cs typeface="Courier New"/>
              <a:sym typeface="Courier New"/>
            </a:endParaRPr>
          </a:p>
        </p:txBody>
      </p:sp>
      <p:sp>
        <p:nvSpPr>
          <p:cNvPr id="6" name="TextBox 5"/>
          <p:cNvSpPr txBox="1"/>
          <p:nvPr/>
        </p:nvSpPr>
        <p:spPr>
          <a:xfrm>
            <a:off x="6858000" y="5344180"/>
            <a:ext cx="1850571" cy="523220"/>
          </a:xfrm>
          <a:prstGeom prst="rect">
            <a:avLst/>
          </a:prstGeom>
          <a:noFill/>
        </p:spPr>
        <p:txBody>
          <a:bodyPr wrap="square" rtlCol="0">
            <a:spAutoFit/>
          </a:bodyPr>
          <a:lstStyle/>
          <a:p>
            <a:r>
              <a:rPr lang="en-US" sz="1400" dirty="0" smtClean="0"/>
              <a:t>Notice that the spaces are removed!</a:t>
            </a:r>
            <a:endParaRPr lang="en-US" sz="1400" dirty="0"/>
          </a:p>
        </p:txBody>
      </p:sp>
      <p:sp>
        <p:nvSpPr>
          <p:cNvPr id="2" name="Right Brace 1"/>
          <p:cNvSpPr/>
          <p:nvPr/>
        </p:nvSpPr>
        <p:spPr>
          <a:xfrm>
            <a:off x="6477000" y="52578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683930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list?</a:t>
            </a:r>
            <a:endParaRPr lang="en-US" dirty="0"/>
          </a:p>
        </p:txBody>
      </p:sp>
      <p:sp>
        <p:nvSpPr>
          <p:cNvPr id="3" name="Content Placeholder 2"/>
          <p:cNvSpPr>
            <a:spLocks noGrp="1"/>
          </p:cNvSpPr>
          <p:nvPr>
            <p:ph idx="1"/>
          </p:nvPr>
        </p:nvSpPr>
        <p:spPr/>
        <p:txBody>
          <a:bodyPr/>
          <a:lstStyle/>
          <a:p>
            <a:pPr marL="0" indent="0">
              <a:buNone/>
            </a:pPr>
            <a:r>
              <a:rPr lang="en-US" dirty="0" smtClean="0"/>
              <a:t>We've </a:t>
            </a:r>
            <a:r>
              <a:rPr lang="en-US" dirty="0" smtClean="0"/>
              <a:t>already seen an example of lists when we used the </a:t>
            </a:r>
            <a:r>
              <a:rPr lang="en-US" sz="2800" dirty="0" smtClean="0">
                <a:latin typeface="Courier New" pitchFamily="49" charset="0"/>
                <a:cs typeface="Courier New" pitchFamily="49" charset="0"/>
              </a:rPr>
              <a:t>range()</a:t>
            </a:r>
            <a:r>
              <a:rPr lang="en-US" sz="2800" dirty="0" smtClean="0">
                <a:cs typeface="Courier New" pitchFamily="49" charset="0"/>
              </a:rPr>
              <a:t> </a:t>
            </a:r>
            <a:r>
              <a:rPr lang="en-US" dirty="0" smtClean="0"/>
              <a:t>function:</a:t>
            </a:r>
          </a:p>
          <a:p>
            <a:pPr marL="800100" lvl="2" indent="0">
              <a:buNone/>
            </a:pPr>
            <a:endParaRPr lang="en-US" sz="2000" dirty="0" smtClean="0">
              <a:latin typeface="Courier New" pitchFamily="49" charset="0"/>
              <a:cs typeface="Courier New" pitchFamily="49" charset="0"/>
            </a:endParaRPr>
          </a:p>
          <a:p>
            <a:pPr marL="800100" lvl="2" indent="0">
              <a:buNone/>
            </a:pPr>
            <a:r>
              <a:rPr lang="en-US" sz="2000" dirty="0" smtClean="0">
                <a:latin typeface="Courier New" pitchFamily="49" charset="0"/>
                <a:cs typeface="Courier New" pitchFamily="49" charset="0"/>
              </a:rPr>
              <a:t>&gt;&gt;&gt; </a:t>
            </a:r>
            <a:r>
              <a:rPr lang="en-US" sz="2000" dirty="0">
                <a:latin typeface="Courier New" pitchFamily="49" charset="0"/>
                <a:cs typeface="Courier New" pitchFamily="49" charset="0"/>
              </a:rPr>
              <a:t>range(5)</a:t>
            </a:r>
          </a:p>
          <a:p>
            <a:pPr marL="800100" lvl="2" indent="0">
              <a:buNone/>
            </a:pPr>
            <a:r>
              <a:rPr lang="en-US" sz="2000" dirty="0">
                <a:latin typeface="Courier New" pitchFamily="49" charset="0"/>
                <a:cs typeface="Courier New" pitchFamily="49" charset="0"/>
              </a:rPr>
              <a:t>[0, 1, 2, 3, 4</a:t>
            </a:r>
            <a:r>
              <a:rPr lang="en-US" sz="2000" dirty="0" smtClean="0">
                <a:latin typeface="Courier New" pitchFamily="49" charset="0"/>
                <a:cs typeface="Courier New" pitchFamily="49" charset="0"/>
              </a:rPr>
              <a:t>]</a:t>
            </a:r>
          </a:p>
          <a:p>
            <a:pPr marL="800100" lvl="2" indent="0">
              <a:buNone/>
            </a:pPr>
            <a:endParaRPr lang="en-US" sz="2000" dirty="0">
              <a:latin typeface="Courier New" pitchFamily="49" charset="0"/>
              <a:cs typeface="Courier New" pitchFamily="49" charset="0"/>
            </a:endParaRPr>
          </a:p>
          <a:p>
            <a:pPr marL="800100" lvl="2" indent="0">
              <a:buNone/>
            </a:pPr>
            <a:r>
              <a:rPr lang="en-US" sz="2000" dirty="0">
                <a:latin typeface="Courier New" pitchFamily="49" charset="0"/>
                <a:cs typeface="Courier New" pitchFamily="49" charset="0"/>
              </a:rPr>
              <a:t>&gt;&gt;&gt; range(1,10)</a:t>
            </a:r>
          </a:p>
          <a:p>
            <a:pPr marL="800100" lvl="2" indent="0">
              <a:buNone/>
            </a:pPr>
            <a:r>
              <a:rPr lang="en-US" sz="2000" dirty="0">
                <a:latin typeface="Courier New" pitchFamily="49" charset="0"/>
                <a:cs typeface="Courier New" pitchFamily="49" charset="0"/>
              </a:rPr>
              <a:t>[1, 2, 3, 4, 5, 6, 7, 8, 9</a:t>
            </a:r>
            <a:r>
              <a:rPr lang="en-US" sz="2000" dirty="0" smtClean="0">
                <a:latin typeface="Courier New" pitchFamily="49" charset="0"/>
                <a:cs typeface="Courier New" pitchFamily="49" charset="0"/>
              </a:rPr>
              <a:t>]</a:t>
            </a:r>
          </a:p>
          <a:p>
            <a:pPr marL="800100" lvl="2" indent="0">
              <a:buNone/>
            </a:pPr>
            <a:endParaRPr lang="en-US" sz="2000" dirty="0">
              <a:latin typeface="Courier New" pitchFamily="49" charset="0"/>
              <a:cs typeface="Courier New" pitchFamily="49" charset="0"/>
            </a:endParaRPr>
          </a:p>
          <a:p>
            <a:pPr marL="857250" lvl="2" indent="0">
              <a:buNone/>
            </a:pPr>
            <a:r>
              <a:rPr lang="en-US" sz="2000" dirty="0">
                <a:latin typeface="Courier New" pitchFamily="49" charset="0"/>
                <a:cs typeface="Courier New" pitchFamily="49" charset="0"/>
              </a:rPr>
              <a:t>&gt;&gt;&gt; range(0,11,2)</a:t>
            </a:r>
          </a:p>
          <a:p>
            <a:pPr marL="857250" lvl="2" indent="0">
              <a:buNone/>
            </a:pPr>
            <a:r>
              <a:rPr lang="en-US" sz="2000" dirty="0">
                <a:latin typeface="Courier New" pitchFamily="49" charset="0"/>
                <a:cs typeface="Courier New" pitchFamily="49" charset="0"/>
              </a:rPr>
              <a:t>[0, 2, 4, 6, 8, 10]</a:t>
            </a:r>
          </a:p>
          <a:p>
            <a:pPr marL="800100" lvl="2" indent="0">
              <a:buNone/>
            </a:pPr>
            <a:endParaRPr lang="en-US" dirty="0"/>
          </a:p>
        </p:txBody>
      </p:sp>
    </p:spTree>
    <p:extLst>
      <p:ext uri="{BB962C8B-B14F-4D97-AF65-F5344CB8AC3E}">
        <p14:creationId xmlns:p14="http://schemas.microsoft.com/office/powerpoint/2010/main" val="1561120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normAutofit/>
          </a:bodyPr>
          <a:lstStyle/>
          <a:p>
            <a:pPr marL="457200" lvl="0" indent="0">
              <a:buNone/>
            </a:pPr>
            <a:r>
              <a:rPr lang="en" sz="2000" dirty="0">
                <a:latin typeface="Courier New"/>
                <a:ea typeface="Courier New"/>
                <a:cs typeface="Courier New"/>
                <a:sym typeface="Courier New"/>
              </a:rPr>
              <a:t>&gt;&gt;&gt; sentence = </a:t>
            </a:r>
            <a:r>
              <a:rPr lang="en" sz="2000" dirty="0" smtClean="0">
                <a:latin typeface="Courier New"/>
                <a:ea typeface="Courier New"/>
                <a:cs typeface="Courier New"/>
                <a:sym typeface="Courier New"/>
              </a:rPr>
              <a:t>"Hello</a:t>
            </a:r>
            <a:r>
              <a:rPr lang="en" sz="2000" dirty="0">
                <a:latin typeface="Courier New"/>
                <a:ea typeface="Courier New"/>
                <a:cs typeface="Courier New"/>
                <a:sym typeface="Courier New"/>
              </a:rPr>
              <a:t>, how are you today</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r>
              <a:rPr lang="en" sz="2000" dirty="0" smtClean="0">
                <a:latin typeface="Courier New"/>
                <a:ea typeface="Courier New"/>
                <a:cs typeface="Courier New"/>
                <a:sym typeface="Courier New"/>
              </a:rPr>
              <a:t>&gt;&gt;&gt; </a:t>
            </a:r>
            <a:r>
              <a:rPr lang="en" sz="2000" dirty="0">
                <a:latin typeface="Courier New"/>
                <a:ea typeface="Courier New"/>
                <a:cs typeface="Courier New"/>
                <a:sym typeface="Courier New"/>
              </a:rPr>
              <a:t>sentence.split</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457200" lvl="0" indent="0">
              <a:buNone/>
            </a:pPr>
            <a:r>
              <a:rPr lang="en" sz="2000" dirty="0" smtClean="0">
                <a:latin typeface="Courier New"/>
                <a:ea typeface="Courier New"/>
                <a:cs typeface="Courier New"/>
                <a:sym typeface="Courier New"/>
              </a:rPr>
              <a:t>['Hello', ' </a:t>
            </a:r>
            <a:r>
              <a:rPr lang="en" sz="2000" dirty="0">
                <a:latin typeface="Courier New"/>
                <a:ea typeface="Courier New"/>
                <a:cs typeface="Courier New"/>
                <a:sym typeface="Courier New"/>
              </a:rPr>
              <a:t>how are you today</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r>
              <a:rPr lang="en" sz="2000" dirty="0" smtClean="0">
                <a:latin typeface="Courier New"/>
                <a:ea typeface="Courier New"/>
                <a:cs typeface="Courier New"/>
                <a:sym typeface="Courier New"/>
              </a:rPr>
              <a:t>&gt;&gt;&gt; </a:t>
            </a:r>
            <a:r>
              <a:rPr lang="en" sz="2000" dirty="0">
                <a:latin typeface="Courier New"/>
                <a:ea typeface="Courier New"/>
                <a:cs typeface="Courier New"/>
                <a:sym typeface="Courier New"/>
              </a:rPr>
              <a:t>sentence.split(None, 2)</a:t>
            </a:r>
          </a:p>
          <a:p>
            <a:pPr marL="457200" lvl="0" indent="0">
              <a:buNone/>
            </a:pPr>
            <a:r>
              <a:rPr lang="en" sz="2000" dirty="0" smtClean="0">
                <a:latin typeface="Courier New"/>
                <a:ea typeface="Courier New"/>
                <a:cs typeface="Courier New"/>
                <a:sym typeface="Courier New"/>
              </a:rPr>
              <a:t>['Hello,', 'how', 'are </a:t>
            </a:r>
            <a:r>
              <a:rPr lang="en" sz="2000" dirty="0">
                <a:latin typeface="Courier New"/>
                <a:ea typeface="Courier New"/>
                <a:cs typeface="Courier New"/>
                <a:sym typeface="Courier New"/>
              </a:rPr>
              <a:t>you today</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p:txBody>
      </p:sp>
      <p:sp>
        <p:nvSpPr>
          <p:cNvPr id="4" name="TextBox 3"/>
          <p:cNvSpPr txBox="1"/>
          <p:nvPr/>
        </p:nvSpPr>
        <p:spPr>
          <a:xfrm>
            <a:off x="6934200" y="2743200"/>
            <a:ext cx="1676400" cy="738664"/>
          </a:xfrm>
          <a:prstGeom prst="rect">
            <a:avLst/>
          </a:prstGeom>
          <a:noFill/>
        </p:spPr>
        <p:txBody>
          <a:bodyPr wrap="square" rtlCol="0">
            <a:spAutoFit/>
          </a:bodyPr>
          <a:lstStyle/>
          <a:p>
            <a:r>
              <a:rPr lang="en-US" sz="1400" dirty="0" smtClean="0"/>
              <a:t>Notice that now the comma is removed, but spaces are not!</a:t>
            </a:r>
            <a:endParaRPr lang="en-US" sz="1400" dirty="0"/>
          </a:p>
        </p:txBody>
      </p:sp>
      <p:sp>
        <p:nvSpPr>
          <p:cNvPr id="5" name="TextBox 4"/>
          <p:cNvSpPr txBox="1"/>
          <p:nvPr/>
        </p:nvSpPr>
        <p:spPr>
          <a:xfrm>
            <a:off x="6934200" y="3962400"/>
            <a:ext cx="1981200" cy="1384995"/>
          </a:xfrm>
          <a:prstGeom prst="rect">
            <a:avLst/>
          </a:prstGeom>
          <a:noFill/>
        </p:spPr>
        <p:txBody>
          <a:bodyPr wrap="square" rtlCol="0">
            <a:spAutoFit/>
          </a:bodyPr>
          <a:lstStyle/>
          <a:p>
            <a:pPr>
              <a:buNone/>
            </a:pPr>
            <a:r>
              <a:rPr lang="en" sz="1400" i="1" dirty="0"/>
              <a:t>maxsplit </a:t>
            </a:r>
            <a:r>
              <a:rPr lang="en" sz="1400" dirty="0"/>
              <a:t>must always be the second parameter. So if we </a:t>
            </a:r>
            <a:r>
              <a:rPr lang="en" sz="1400" dirty="0" smtClean="0"/>
              <a:t>don't </a:t>
            </a:r>
            <a:r>
              <a:rPr lang="en" sz="1400" dirty="0"/>
              <a:t>want to specify a delimiter,  we can put </a:t>
            </a:r>
            <a:r>
              <a:rPr lang="en" sz="1400" dirty="0">
                <a:latin typeface="Courier New"/>
                <a:ea typeface="Courier New"/>
                <a:cs typeface="Courier New"/>
                <a:sym typeface="Courier New"/>
              </a:rPr>
              <a:t>None</a:t>
            </a:r>
            <a:r>
              <a:rPr lang="en" sz="1400" dirty="0"/>
              <a:t> instead as a placeholder.</a:t>
            </a:r>
            <a:endParaRPr lang="en" sz="1400" dirty="0"/>
          </a:p>
        </p:txBody>
      </p:sp>
      <p:sp>
        <p:nvSpPr>
          <p:cNvPr id="6" name="Right Brace 5"/>
          <p:cNvSpPr/>
          <p:nvPr/>
        </p:nvSpPr>
        <p:spPr>
          <a:xfrm>
            <a:off x="6553200" y="2438400"/>
            <a:ext cx="1524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6553200" y="3962400"/>
            <a:ext cx="1524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83109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p:spPr>
        <p:txBody>
          <a:bodyPr lIns="91425" tIns="91425" rIns="91425" bIns="91425" anchor="b" anchorCtr="0">
            <a:noAutofit/>
          </a:bodyPr>
          <a:lstStyle/>
          <a:p>
            <a:pPr>
              <a:buNone/>
            </a:pPr>
            <a:r>
              <a:rPr lang="en"/>
              <a:t>Why is </a:t>
            </a:r>
            <a:r>
              <a:rPr lang="en">
                <a:latin typeface="Courier New"/>
                <a:ea typeface="Courier New"/>
                <a:cs typeface="Courier New"/>
                <a:sym typeface="Courier New"/>
              </a:rPr>
              <a:t>.split()</a:t>
            </a:r>
            <a:r>
              <a:rPr lang="en"/>
              <a:t> important?</a:t>
            </a:r>
          </a:p>
        </p:txBody>
      </p:sp>
      <p:sp>
        <p:nvSpPr>
          <p:cNvPr id="350" name="Shape 350"/>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a:t>This is perhaps the single most useful tool for parsing a text file (for what I do, anyway). </a:t>
            </a:r>
            <a:r>
              <a:rPr lang="en" sz="2400" dirty="0" smtClean="0"/>
              <a:t>Here's </a:t>
            </a:r>
            <a:r>
              <a:rPr lang="en" sz="2400" dirty="0"/>
              <a:t>an example.</a:t>
            </a:r>
          </a:p>
        </p:txBody>
      </p:sp>
    </p:spTree>
    <p:extLst>
      <p:ext uri="{BB962C8B-B14F-4D97-AF65-F5344CB8AC3E}">
        <p14:creationId xmlns:p14="http://schemas.microsoft.com/office/powerpoint/2010/main" val="1725237411"/>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
        <p:nvSpPr>
          <p:cNvPr id="356" name="Shape 356"/>
          <p:cNvSpPr txBox="1">
            <a:spLocks noGrp="1"/>
          </p:cNvSpPr>
          <p:nvPr>
            <p:ph idx="1"/>
          </p:nvPr>
        </p:nvSpPr>
        <p:spPr>
          <a:xfrm>
            <a:off x="457200" y="1600201"/>
            <a:ext cx="8229600" cy="1371599"/>
          </a:xfrm>
          <a:prstGeom prst="rect">
            <a:avLst/>
          </a:prstGeom>
        </p:spPr>
        <p:txBody>
          <a:bodyPr lIns="91425" tIns="91425" rIns="91425" bIns="91425" anchor="t" anchorCtr="0">
            <a:noAutofit/>
          </a:bodyPr>
          <a:lstStyle/>
          <a:p>
            <a:pPr marL="0" lvl="0" indent="0" rtl="0">
              <a:buClr>
                <a:srgbClr val="000000"/>
              </a:buClr>
              <a:buSzPct val="45833"/>
              <a:buFont typeface="Arial"/>
              <a:buNone/>
            </a:pPr>
            <a:r>
              <a:rPr lang="en" sz="2800" dirty="0" smtClean="0"/>
              <a:t>A data file organized in rows and columns (data "table") can be easily parsed using a combination of a </a:t>
            </a:r>
            <a:r>
              <a:rPr lang="en" sz="2400" dirty="0" smtClean="0">
                <a:latin typeface="Courier New" panose="02070309020205020404" pitchFamily="49" charset="0"/>
                <a:cs typeface="Courier New" panose="02070309020205020404" pitchFamily="49" charset="0"/>
              </a:rPr>
              <a:t>for</a:t>
            </a:r>
            <a:r>
              <a:rPr lang="en" sz="2800" dirty="0" smtClean="0"/>
              <a:t> loop and </a:t>
            </a:r>
            <a:r>
              <a:rPr lang="en" sz="2400" dirty="0" smtClean="0">
                <a:latin typeface="Courier New" panose="02070309020205020404" pitchFamily="49" charset="0"/>
                <a:cs typeface="Courier New" panose="02070309020205020404" pitchFamily="49" charset="0"/>
              </a:rPr>
              <a:t>.split()</a:t>
            </a:r>
            <a:r>
              <a:rPr lang="en" sz="2800" dirty="0" smtClean="0"/>
              <a:t>.</a:t>
            </a:r>
            <a:endParaRPr lang="en" sz="2800" dirty="0"/>
          </a:p>
        </p:txBody>
      </p:sp>
    </p:spTree>
    <p:extLst>
      <p:ext uri="{BB962C8B-B14F-4D97-AF65-F5344CB8AC3E}">
        <p14:creationId xmlns:p14="http://schemas.microsoft.com/office/powerpoint/2010/main" val="1995392478"/>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
        <p:nvSpPr>
          <p:cNvPr id="356" name="Shape 356"/>
          <p:cNvSpPr txBox="1">
            <a:spLocks noGrp="1"/>
          </p:cNvSpPr>
          <p:nvPr>
            <p:ph idx="1"/>
          </p:nvPr>
        </p:nvSpPr>
        <p:spPr>
          <a:xfrm>
            <a:off x="457200" y="1600201"/>
            <a:ext cx="8229600" cy="1447799"/>
          </a:xfrm>
          <a:prstGeom prst="rect">
            <a:avLst/>
          </a:prstGeom>
        </p:spPr>
        <p:txBody>
          <a:bodyPr lIns="91425" tIns="91425" rIns="91425" bIns="91425" anchor="t" anchorCtr="0">
            <a:noAutofit/>
          </a:bodyPr>
          <a:lstStyle/>
          <a:p>
            <a:pPr marL="0" lvl="0" indent="0" rtl="0">
              <a:spcAft>
                <a:spcPts val="600"/>
              </a:spcAft>
              <a:buClr>
                <a:srgbClr val="000000"/>
              </a:buClr>
              <a:buSzPct val="45833"/>
              <a:buFont typeface="Arial"/>
              <a:buNone/>
            </a:pPr>
            <a:r>
              <a:rPr lang="en" sz="2800" dirty="0" smtClean="0"/>
              <a:t>A data file organized in rows and columns (data "table") can be easily parsed using a combination of a </a:t>
            </a:r>
            <a:r>
              <a:rPr lang="en" sz="2400" dirty="0" smtClean="0">
                <a:latin typeface="Courier New" panose="02070309020205020404" pitchFamily="49" charset="0"/>
                <a:cs typeface="Courier New" panose="02070309020205020404" pitchFamily="49" charset="0"/>
              </a:rPr>
              <a:t>for</a:t>
            </a:r>
            <a:r>
              <a:rPr lang="en" sz="2800" dirty="0" smtClean="0"/>
              <a:t> loop and </a:t>
            </a:r>
            <a:r>
              <a:rPr lang="en" sz="2400" dirty="0" smtClean="0">
                <a:latin typeface="Courier New" panose="02070309020205020404" pitchFamily="49" charset="0"/>
                <a:cs typeface="Courier New" panose="02070309020205020404" pitchFamily="49" charset="0"/>
              </a:rPr>
              <a:t>.split()</a:t>
            </a:r>
            <a:r>
              <a:rPr lang="en" sz="2800" dirty="0" smtClean="0"/>
              <a:t>.</a:t>
            </a:r>
          </a:p>
        </p:txBody>
      </p:sp>
      <p:sp>
        <p:nvSpPr>
          <p:cNvPr id="357" name="Shape 357"/>
          <p:cNvSpPr txBox="1"/>
          <p:nvPr/>
        </p:nvSpPr>
        <p:spPr>
          <a:xfrm>
            <a:off x="304800" y="3803995"/>
            <a:ext cx="8636099" cy="2757088"/>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knownGene	Gene	InitCodon	DistCDS	Frame	InitContext	CDSLen	PeakSt	PeakWidth	#Reads	PeakScore	Codon	Product</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uc007afd.1	Mrpl15	248	79	1	AATATGG	15	247	2	368	2.61	aug	internal-out-of-frame</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uc007afh.1	Lypla1	36	5	0	AACATGT	225	34	4	783	3.27	aug	n-term-trunc</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uc007afi.1	Tcea1	28	-24	0	GGCTTGT	325	27	3	446	1.43	nearcog	n-term-ext</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uc007afi.1	Tcea1	100	0	0	GCCATGG	301	99	3	3852	3.79	aug	canonical</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uc007afn.1	Atp6v1h	100	-13	-1	GCTATCC	10	99	3	728	0.77	nearcog	uorf</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uc007afn.1	Atp6v1h	149	3	0	AAGATGG	480	147	3	1407	1.36	aug	n-term-trunc</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120	-97	-1	GCGCTGG	45	119	3	65	0.75	nearcog	uorf</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265	-49	0	GCGCTGC	42	264	3	133	0.86	nearcog	uorf</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412	0	0	GTCATGG	357	411	3	246	1.60	aug	canonical</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737	108	1	ATCATGG	44	735	3	93	2.37	aug	internal-out-of-frame</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890	159	1	AGTATGA	17	889	2	87	1.32	aug	internal-out-of-frame</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uc007agk.1	Rrs1	25	-19	0	GTAGTGG	10	25	1	927	1.52	nearcog	uorf</a:t>
            </a:r>
          </a:p>
        </p:txBody>
      </p:sp>
      <p:sp>
        <p:nvSpPr>
          <p:cNvPr id="2" name="Rectangle 1"/>
          <p:cNvSpPr/>
          <p:nvPr/>
        </p:nvSpPr>
        <p:spPr>
          <a:xfrm>
            <a:off x="304800" y="3352800"/>
            <a:ext cx="1893532" cy="369332"/>
          </a:xfrm>
          <a:prstGeom prst="rect">
            <a:avLst/>
          </a:prstGeom>
        </p:spPr>
        <p:txBody>
          <a:bodyPr wrap="none">
            <a:spAutoFit/>
          </a:bodyPr>
          <a:lstStyle/>
          <a:p>
            <a:pPr lvl="0">
              <a:buClr>
                <a:srgbClr val="000000"/>
              </a:buClr>
              <a:buSzPct val="45833"/>
            </a:pPr>
            <a:r>
              <a:rPr lang="en" b="1" dirty="0"/>
              <a:t>Example data file:</a:t>
            </a:r>
            <a:endParaRPr lang="en" b="1" dirty="0"/>
          </a:p>
        </p:txBody>
      </p:sp>
    </p:spTree>
    <p:extLst>
      <p:ext uri="{BB962C8B-B14F-4D97-AF65-F5344CB8AC3E}">
        <p14:creationId xmlns:p14="http://schemas.microsoft.com/office/powerpoint/2010/main" val="1667710671"/>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Shape 363"/>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Let's </a:t>
            </a:r>
            <a:r>
              <a:rPr lang="en" sz="2400" dirty="0"/>
              <a:t>say I just want to extract the 6th column of each row (in this case, the initiation context for each start site).</a:t>
            </a:r>
          </a:p>
          <a:p>
            <a:endParaRPr lang="en" sz="2400" dirty="0"/>
          </a:p>
          <a:p>
            <a:pPr marL="0" lvl="0" indent="0" rtl="0">
              <a:buNone/>
            </a:pPr>
            <a:r>
              <a:rPr lang="en" sz="2400" dirty="0"/>
              <a:t>Code:</a:t>
            </a:r>
          </a:p>
          <a:p>
            <a:pPr marL="0" lvl="0" indent="0" rtl="0">
              <a:buNone/>
            </a:pPr>
            <a:r>
              <a:rPr lang="en" sz="1400" dirty="0">
                <a:latin typeface="Courier New"/>
                <a:ea typeface="Courier New"/>
                <a:cs typeface="Courier New"/>
                <a:sym typeface="Courier New"/>
              </a:rPr>
              <a:t>inFile = </a:t>
            </a:r>
            <a:r>
              <a:rPr lang="en" sz="1400" dirty="0" smtClean="0">
                <a:latin typeface="Courier New"/>
                <a:ea typeface="Courier New"/>
                <a:cs typeface="Courier New"/>
                <a:sym typeface="Courier New"/>
              </a:rPr>
              <a:t>"init_sites.txt"</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input = </a:t>
            </a:r>
            <a:r>
              <a:rPr lang="en" sz="1400" b="1" dirty="0" smtClean="0">
                <a:solidFill>
                  <a:schemeClr val="accent1"/>
                </a:solidFill>
                <a:latin typeface="Courier New"/>
                <a:ea typeface="Courier New"/>
                <a:cs typeface="Courier New"/>
                <a:sym typeface="Courier New"/>
              </a:rPr>
              <a:t>open</a:t>
            </a:r>
            <a:r>
              <a:rPr lang="en" sz="1400" dirty="0" smtClean="0">
                <a:latin typeface="Courier New"/>
                <a:ea typeface="Courier New"/>
                <a:cs typeface="Courier New"/>
                <a:sym typeface="Courier New"/>
              </a:rPr>
              <a:t>(inFile</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'r')</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input.readline() </a:t>
            </a:r>
            <a:r>
              <a:rPr lang="en" sz="1400" i="1" dirty="0">
                <a:solidFill>
                  <a:schemeClr val="accent3"/>
                </a:solidFill>
                <a:latin typeface="Courier New"/>
                <a:ea typeface="Courier New"/>
                <a:cs typeface="Courier New"/>
                <a:sym typeface="Courier New"/>
              </a:rPr>
              <a:t>#skip header</a:t>
            </a:r>
          </a:p>
          <a:p>
            <a:endParaRPr lang="en" sz="1400" i="1" dirty="0">
              <a:solidFill>
                <a:srgbClr val="999999"/>
              </a:solidFill>
              <a:latin typeface="Courier New"/>
              <a:ea typeface="Courier New"/>
              <a:cs typeface="Courier New"/>
              <a:sym typeface="Courier New"/>
            </a:endParaRPr>
          </a:p>
          <a:p>
            <a:pPr lvl="0" rtl="0">
              <a:buNone/>
            </a:pPr>
            <a:r>
              <a:rPr lang="en" sz="1400" b="1" dirty="0">
                <a:solidFill>
                  <a:schemeClr val="accent1"/>
                </a:solidFill>
                <a:latin typeface="Courier New"/>
                <a:ea typeface="Courier New"/>
                <a:cs typeface="Courier New"/>
                <a:sym typeface="Courier New"/>
              </a:rPr>
              <a:t>for</a:t>
            </a:r>
            <a:r>
              <a:rPr lang="en" sz="1400" dirty="0">
                <a:latin typeface="Courier New"/>
                <a:ea typeface="Courier New"/>
                <a:cs typeface="Courier New"/>
                <a:sym typeface="Courier New"/>
              </a:rPr>
              <a:t> line </a:t>
            </a:r>
            <a:r>
              <a:rPr lang="en" sz="1400" b="1" dirty="0">
                <a:solidFill>
                  <a:schemeClr val="accent1"/>
                </a:solidFill>
                <a:latin typeface="Courier New"/>
                <a:ea typeface="Courier New"/>
                <a:cs typeface="Courier New"/>
                <a:sym typeface="Courier New"/>
              </a:rPr>
              <a:t>in</a:t>
            </a:r>
            <a:r>
              <a:rPr lang="en" sz="1400" dirty="0">
                <a:latin typeface="Courier New"/>
                <a:ea typeface="Courier New"/>
                <a:cs typeface="Courier New"/>
                <a:sym typeface="Courier New"/>
              </a:rPr>
              <a:t> input:</a:t>
            </a:r>
          </a:p>
          <a:p>
            <a:pPr lvl="0" rtl="0">
              <a:buNone/>
            </a:pPr>
            <a:r>
              <a:rPr lang="en" sz="1400" dirty="0">
                <a:latin typeface="Courier New"/>
                <a:ea typeface="Courier New"/>
                <a:cs typeface="Courier New"/>
                <a:sym typeface="Courier New"/>
              </a:rPr>
              <a:t>	line = line.rstrip</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	data = line.split() </a:t>
            </a:r>
            <a:r>
              <a:rPr lang="en" sz="1400" i="1" dirty="0">
                <a:solidFill>
                  <a:schemeClr val="accent3"/>
                </a:solidFill>
                <a:latin typeface="Courier New"/>
                <a:ea typeface="Courier New"/>
                <a:cs typeface="Courier New"/>
                <a:sym typeface="Courier New"/>
              </a:rPr>
              <a:t>#splits line on tabs</a:t>
            </a:r>
          </a:p>
          <a:p>
            <a:pPr lvl="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data[5] </a:t>
            </a:r>
            <a:r>
              <a:rPr lang="en" sz="1400" i="1" dirty="0">
                <a:solidFill>
                  <a:schemeClr val="accent3"/>
                </a:solidFill>
                <a:latin typeface="Courier New"/>
                <a:ea typeface="Courier New"/>
                <a:cs typeface="Courier New"/>
                <a:sym typeface="Courier New"/>
              </a:rPr>
              <a:t>#6th column = index 5</a:t>
            </a:r>
          </a:p>
          <a:p>
            <a:endParaRPr lang="en" sz="1400" i="1" dirty="0">
              <a:solidFill>
                <a:srgbClr val="999999"/>
              </a:solidFill>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input.close</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p:txBody>
      </p:sp>
      <p:sp>
        <p:nvSpPr>
          <p:cNvPr id="6" name="Shape 355"/>
          <p:cNvSpPr txBox="1">
            <a:spLocks noGrp="1"/>
          </p:cNvSpPr>
          <p:nvPr>
            <p:ph type="title"/>
          </p:nvPr>
        </p:nvSpPr>
        <p:spPr>
          <a:xfrm>
            <a:off x="457200" y="274638"/>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Tree>
    <p:extLst>
      <p:ext uri="{BB962C8B-B14F-4D97-AF65-F5344CB8AC3E}">
        <p14:creationId xmlns:p14="http://schemas.microsoft.com/office/powerpoint/2010/main" val="526632088"/>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Shape 363"/>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Let's </a:t>
            </a:r>
            <a:r>
              <a:rPr lang="en" sz="2400" dirty="0"/>
              <a:t>say I just want to extract the 6th column of each row (in this case, the initiation context for each start site).</a:t>
            </a:r>
          </a:p>
          <a:p>
            <a:endParaRPr lang="en" sz="2400" dirty="0"/>
          </a:p>
          <a:p>
            <a:pPr marL="0" lvl="0" indent="0" rtl="0">
              <a:buNone/>
            </a:pPr>
            <a:r>
              <a:rPr lang="en" sz="2400" dirty="0"/>
              <a:t>Code:</a:t>
            </a:r>
          </a:p>
          <a:p>
            <a:pPr marL="0" lvl="0" indent="0">
              <a:buNone/>
            </a:pPr>
            <a:r>
              <a:rPr lang="en" sz="1400" dirty="0">
                <a:latin typeface="Courier New"/>
                <a:ea typeface="Courier New"/>
                <a:cs typeface="Courier New"/>
                <a:sym typeface="Courier New"/>
              </a:rPr>
              <a:t>inFile = </a:t>
            </a:r>
            <a:r>
              <a:rPr lang="en" sz="1400" dirty="0" smtClean="0">
                <a:latin typeface="Courier New"/>
                <a:ea typeface="Courier New"/>
                <a:cs typeface="Courier New"/>
                <a:sym typeface="Courier New"/>
              </a:rPr>
              <a:t>"init_sites.txt"</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input = </a:t>
            </a:r>
            <a:r>
              <a:rPr lang="en" sz="1400" b="1" dirty="0">
                <a:solidFill>
                  <a:schemeClr val="accent1"/>
                </a:solidFill>
                <a:latin typeface="Courier New"/>
                <a:ea typeface="Courier New"/>
                <a:cs typeface="Courier New"/>
                <a:sym typeface="Courier New"/>
              </a:rPr>
              <a:t>open</a:t>
            </a:r>
            <a:r>
              <a:rPr lang="en" sz="1400" dirty="0">
                <a:latin typeface="Courier New"/>
                <a:ea typeface="Courier New"/>
                <a:cs typeface="Courier New"/>
                <a:sym typeface="Courier New"/>
              </a:rPr>
              <a:t>(inFile, </a:t>
            </a:r>
            <a:r>
              <a:rPr lang="en" sz="1400" dirty="0" smtClean="0">
                <a:latin typeface="Courier New"/>
                <a:ea typeface="Courier New"/>
                <a:cs typeface="Courier New"/>
                <a:sym typeface="Courier New"/>
              </a:rPr>
              <a:t>'r')</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input.readline() </a:t>
            </a:r>
            <a:r>
              <a:rPr lang="en" sz="1400" i="1" dirty="0">
                <a:solidFill>
                  <a:schemeClr val="accent3"/>
                </a:solidFill>
                <a:latin typeface="Courier New"/>
                <a:ea typeface="Courier New"/>
                <a:cs typeface="Courier New"/>
                <a:sym typeface="Courier New"/>
              </a:rPr>
              <a:t>#skip header</a:t>
            </a:r>
          </a:p>
          <a:p>
            <a:endParaRPr lang="en" sz="1400" i="1" dirty="0">
              <a:solidFill>
                <a:srgbClr val="999999"/>
              </a:solidFill>
              <a:latin typeface="Courier New"/>
              <a:ea typeface="Courier New"/>
              <a:cs typeface="Courier New"/>
              <a:sym typeface="Courier New"/>
            </a:endParaRPr>
          </a:p>
          <a:p>
            <a:pPr lvl="0">
              <a:buNone/>
            </a:pPr>
            <a:r>
              <a:rPr lang="en" sz="1400" b="1" dirty="0">
                <a:solidFill>
                  <a:schemeClr val="accent1"/>
                </a:solidFill>
                <a:latin typeface="Courier New"/>
                <a:ea typeface="Courier New"/>
                <a:cs typeface="Courier New"/>
                <a:sym typeface="Courier New"/>
              </a:rPr>
              <a:t>for</a:t>
            </a:r>
            <a:r>
              <a:rPr lang="en" sz="1400" dirty="0">
                <a:latin typeface="Courier New"/>
                <a:ea typeface="Courier New"/>
                <a:cs typeface="Courier New"/>
                <a:sym typeface="Courier New"/>
              </a:rPr>
              <a:t> line </a:t>
            </a:r>
            <a:r>
              <a:rPr lang="en" sz="1400" b="1" dirty="0">
                <a:solidFill>
                  <a:schemeClr val="accent1"/>
                </a:solidFill>
                <a:latin typeface="Courier New"/>
                <a:ea typeface="Courier New"/>
                <a:cs typeface="Courier New"/>
                <a:sym typeface="Courier New"/>
              </a:rPr>
              <a:t>in</a:t>
            </a:r>
            <a:r>
              <a:rPr lang="en" sz="1400" dirty="0">
                <a:latin typeface="Courier New"/>
                <a:ea typeface="Courier New"/>
                <a:cs typeface="Courier New"/>
                <a:sym typeface="Courier New"/>
              </a:rPr>
              <a:t> input:</a:t>
            </a:r>
          </a:p>
          <a:p>
            <a:pPr lvl="0">
              <a:buNone/>
            </a:pPr>
            <a:r>
              <a:rPr lang="en" sz="1400" dirty="0">
                <a:latin typeface="Courier New"/>
                <a:ea typeface="Courier New"/>
                <a:cs typeface="Courier New"/>
                <a:sym typeface="Courier New"/>
              </a:rPr>
              <a:t>	line = line.rstrip</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	data = line.split() </a:t>
            </a:r>
            <a:r>
              <a:rPr lang="en" sz="1400" i="1" dirty="0">
                <a:solidFill>
                  <a:schemeClr val="accent3"/>
                </a:solidFill>
                <a:latin typeface="Courier New"/>
                <a:ea typeface="Courier New"/>
                <a:cs typeface="Courier New"/>
                <a:sym typeface="Courier New"/>
              </a:rPr>
              <a:t>#splits line on tabs</a:t>
            </a:r>
          </a:p>
          <a:p>
            <a:pPr lv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data[5] </a:t>
            </a:r>
            <a:r>
              <a:rPr lang="en" sz="1400" i="1" dirty="0">
                <a:solidFill>
                  <a:schemeClr val="accent3"/>
                </a:solidFill>
                <a:latin typeface="Courier New"/>
                <a:ea typeface="Courier New"/>
                <a:cs typeface="Courier New"/>
                <a:sym typeface="Courier New"/>
              </a:rPr>
              <a:t>#6th column = index 5</a:t>
            </a:r>
          </a:p>
          <a:p>
            <a:endParaRPr lang="en" sz="1400" i="1" dirty="0">
              <a:solidFill>
                <a:srgbClr val="999999"/>
              </a:solidFill>
              <a:latin typeface="Courier New"/>
              <a:ea typeface="Courier New"/>
              <a:cs typeface="Courier New"/>
              <a:sym typeface="Courier New"/>
            </a:endParaRPr>
          </a:p>
          <a:p>
            <a:pPr lvl="0">
              <a:buNone/>
            </a:pPr>
            <a:r>
              <a:rPr lang="en" sz="1400" dirty="0">
                <a:latin typeface="Courier New"/>
                <a:ea typeface="Courier New"/>
                <a:cs typeface="Courier New"/>
                <a:sym typeface="Courier New"/>
              </a:rPr>
              <a:t>input.close</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p:txBody>
      </p:sp>
      <p:sp>
        <p:nvSpPr>
          <p:cNvPr id="364" name="Shape 364"/>
          <p:cNvSpPr txBox="1"/>
          <p:nvPr/>
        </p:nvSpPr>
        <p:spPr>
          <a:xfrm>
            <a:off x="6324600" y="2743200"/>
            <a:ext cx="2057400" cy="3886200"/>
          </a:xfrm>
          <a:prstGeom prst="rect">
            <a:avLst/>
          </a:prstGeom>
          <a:noFill/>
        </p:spPr>
        <p:txBody>
          <a:bodyPr lIns="91425" tIns="91425" rIns="91425" bIns="91425" anchor="t" anchorCtr="0">
            <a:noAutofit/>
          </a:bodyPr>
          <a:lstStyle/>
          <a:p>
            <a:pPr lvl="0" rtl="0">
              <a:spcAft>
                <a:spcPts val="600"/>
              </a:spcAft>
              <a:buNone/>
            </a:pPr>
            <a:r>
              <a:rPr lang="en" sz="2400" dirty="0"/>
              <a:t>Output:</a:t>
            </a:r>
          </a:p>
          <a:p>
            <a:pPr lvl="1"/>
            <a:r>
              <a:rPr lang="en" dirty="0">
                <a:latin typeface="Courier New"/>
                <a:ea typeface="Courier New"/>
                <a:cs typeface="Courier New"/>
                <a:sym typeface="Courier New"/>
              </a:rPr>
              <a:t>AATATGG</a:t>
            </a:r>
          </a:p>
          <a:p>
            <a:pPr lvl="1"/>
            <a:r>
              <a:rPr lang="en" dirty="0">
                <a:latin typeface="Courier New"/>
                <a:ea typeface="Courier New"/>
                <a:cs typeface="Courier New"/>
                <a:sym typeface="Courier New"/>
              </a:rPr>
              <a:t>AACATGT</a:t>
            </a:r>
          </a:p>
          <a:p>
            <a:pPr lvl="1"/>
            <a:r>
              <a:rPr lang="en" dirty="0">
                <a:latin typeface="Courier New"/>
                <a:ea typeface="Courier New"/>
                <a:cs typeface="Courier New"/>
                <a:sym typeface="Courier New"/>
              </a:rPr>
              <a:t>GGCTTGT</a:t>
            </a:r>
          </a:p>
          <a:p>
            <a:pPr lvl="1"/>
            <a:r>
              <a:rPr lang="en" dirty="0">
                <a:latin typeface="Courier New"/>
                <a:ea typeface="Courier New"/>
                <a:cs typeface="Courier New"/>
                <a:sym typeface="Courier New"/>
              </a:rPr>
              <a:t>GCCATGG</a:t>
            </a:r>
          </a:p>
          <a:p>
            <a:pPr lvl="1"/>
            <a:r>
              <a:rPr lang="en" dirty="0">
                <a:latin typeface="Courier New"/>
                <a:ea typeface="Courier New"/>
                <a:cs typeface="Courier New"/>
                <a:sym typeface="Courier New"/>
              </a:rPr>
              <a:t>GCTATCC</a:t>
            </a:r>
          </a:p>
          <a:p>
            <a:pPr lvl="1"/>
            <a:r>
              <a:rPr lang="en" dirty="0">
                <a:latin typeface="Courier New"/>
                <a:ea typeface="Courier New"/>
                <a:cs typeface="Courier New"/>
                <a:sym typeface="Courier New"/>
              </a:rPr>
              <a:t>AAGATGG</a:t>
            </a:r>
          </a:p>
          <a:p>
            <a:pPr lvl="1"/>
            <a:r>
              <a:rPr lang="en" dirty="0">
                <a:latin typeface="Courier New"/>
                <a:ea typeface="Courier New"/>
                <a:cs typeface="Courier New"/>
                <a:sym typeface="Courier New"/>
              </a:rPr>
              <a:t>GCGCTGG</a:t>
            </a:r>
          </a:p>
          <a:p>
            <a:pPr lvl="1"/>
            <a:r>
              <a:rPr lang="en" dirty="0">
                <a:latin typeface="Courier New"/>
                <a:ea typeface="Courier New"/>
                <a:cs typeface="Courier New"/>
                <a:sym typeface="Courier New"/>
              </a:rPr>
              <a:t>GCGCTGC</a:t>
            </a:r>
          </a:p>
          <a:p>
            <a:pPr lvl="1"/>
            <a:r>
              <a:rPr lang="en" dirty="0">
                <a:latin typeface="Courier New"/>
                <a:ea typeface="Courier New"/>
                <a:cs typeface="Courier New"/>
                <a:sym typeface="Courier New"/>
              </a:rPr>
              <a:t>GTCATGG</a:t>
            </a:r>
          </a:p>
          <a:p>
            <a:pPr lvl="1"/>
            <a:r>
              <a:rPr lang="en" dirty="0">
                <a:latin typeface="Courier New"/>
                <a:ea typeface="Courier New"/>
                <a:cs typeface="Courier New"/>
                <a:sym typeface="Courier New"/>
              </a:rPr>
              <a:t>ATCATGG</a:t>
            </a:r>
          </a:p>
          <a:p>
            <a:pPr lvl="1"/>
            <a:r>
              <a:rPr lang="en" dirty="0" smtClean="0">
                <a:latin typeface="Courier New"/>
                <a:ea typeface="Courier New"/>
                <a:cs typeface="Courier New"/>
                <a:sym typeface="Courier New"/>
              </a:rPr>
              <a:t>AGTATGA</a:t>
            </a:r>
          </a:p>
          <a:p>
            <a:pPr lvl="1"/>
            <a:r>
              <a:rPr lang="en" dirty="0" smtClean="0">
                <a:latin typeface="Courier New"/>
                <a:ea typeface="Courier New"/>
                <a:cs typeface="Courier New"/>
                <a:sym typeface="Courier New"/>
              </a:rPr>
              <a:t>GTAGTGG</a:t>
            </a:r>
            <a:endParaRPr lang="en" dirty="0">
              <a:latin typeface="Courier New"/>
              <a:ea typeface="Courier New"/>
              <a:cs typeface="Courier New"/>
              <a:sym typeface="Courier New"/>
            </a:endParaRPr>
          </a:p>
        </p:txBody>
      </p:sp>
      <p:sp>
        <p:nvSpPr>
          <p:cNvPr id="6" name="Shape 355"/>
          <p:cNvSpPr txBox="1">
            <a:spLocks noGrp="1"/>
          </p:cNvSpPr>
          <p:nvPr>
            <p:ph type="title"/>
          </p:nvPr>
        </p:nvSpPr>
        <p:spPr>
          <a:xfrm>
            <a:off x="457200" y="274638"/>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Tree>
    <p:extLst>
      <p:ext uri="{BB962C8B-B14F-4D97-AF65-F5344CB8AC3E}">
        <p14:creationId xmlns:p14="http://schemas.microsoft.com/office/powerpoint/2010/main" val="1721831221"/>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Appendix</a:t>
            </a:r>
            <a:endParaRPr lang="en-US" dirty="0"/>
          </a:p>
        </p:txBody>
      </p:sp>
      <p:sp>
        <p:nvSpPr>
          <p:cNvPr id="7" name="Subtitle 6"/>
          <p:cNvSpPr>
            <a:spLocks noGrp="1"/>
          </p:cNvSpPr>
          <p:nvPr>
            <p:ph type="subTitle" idx="1"/>
          </p:nvPr>
        </p:nvSpPr>
        <p:spPr/>
        <p:txBody>
          <a:bodyPr>
            <a:normAutofit/>
          </a:bodyPr>
          <a:lstStyle/>
          <a:p>
            <a:r>
              <a:rPr lang="en-US" dirty="0" smtClean="0"/>
              <a:t>Nested lists</a:t>
            </a:r>
          </a:p>
          <a:p>
            <a:r>
              <a:rPr lang="en-US" dirty="0" smtClean="0"/>
              <a:t>List comprehensions</a:t>
            </a:r>
          </a:p>
          <a:p>
            <a:r>
              <a:rPr lang="en-US" dirty="0" smtClean="0"/>
              <a:t>Examples of .insert() and .remove()</a:t>
            </a:r>
            <a:endParaRPr lang="en-US" dirty="0"/>
          </a:p>
        </p:txBody>
      </p:sp>
    </p:spTree>
    <p:extLst>
      <p:ext uri="{BB962C8B-B14F-4D97-AF65-F5344CB8AC3E}">
        <p14:creationId xmlns:p14="http://schemas.microsoft.com/office/powerpoint/2010/main" val="776372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p:spPr>
        <p:txBody>
          <a:bodyPr lIns="91425" tIns="91425" rIns="91425" bIns="91425" anchor="b" anchorCtr="0">
            <a:noAutofit/>
          </a:bodyPr>
          <a:lstStyle/>
          <a:p>
            <a:pPr>
              <a:buNone/>
            </a:pPr>
            <a:r>
              <a:rPr lang="en"/>
              <a:t>Nested lists</a:t>
            </a:r>
          </a:p>
        </p:txBody>
      </p:sp>
      <p:sp>
        <p:nvSpPr>
          <p:cNvPr id="383" name="Shape 383"/>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A list can hold pretty much anything, including other lists:</a:t>
            </a:r>
          </a:p>
          <a:p>
            <a:endParaRPr lang="en" sz="2400" dirty="0"/>
          </a:p>
          <a:p>
            <a:pPr marL="457200" lvl="0" indent="0" rtl="0">
              <a:buNone/>
            </a:pPr>
            <a:r>
              <a:rPr lang="en" sz="1400" dirty="0">
                <a:latin typeface="Courier New"/>
                <a:ea typeface="Courier New"/>
                <a:cs typeface="Courier New"/>
                <a:sym typeface="Courier New"/>
              </a:rPr>
              <a:t>&gt;&gt;&gt; geneList = </a:t>
            </a:r>
            <a:r>
              <a:rPr lang="en" sz="1400" dirty="0" smtClean="0">
                <a:latin typeface="Courier New"/>
                <a:ea typeface="Courier New"/>
                <a:cs typeface="Courier New"/>
                <a:sym typeface="Courier New"/>
              </a:rPr>
              <a:t>[["uc007agk.1", "Rrs1"], ["uc007ahe.1", "Cops5"], ["uc007bgr.1", "Creb1"]]</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 geneList[1]</a:t>
            </a:r>
          </a:p>
          <a:p>
            <a:pPr marL="457200" lvl="0" indent="0" rtl="0">
              <a:buNone/>
            </a:pPr>
            <a:r>
              <a:rPr lang="en" sz="1400" dirty="0" smtClean="0">
                <a:latin typeface="Courier New"/>
                <a:ea typeface="Courier New"/>
                <a:cs typeface="Courier New"/>
                <a:sym typeface="Courier New"/>
              </a:rPr>
              <a:t>['uc007ahe.1', 'Cops5']</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 geneList[1][0]</a:t>
            </a:r>
          </a:p>
          <a:p>
            <a:pPr marL="457200" lvl="0" indent="0" rtl="0">
              <a:buNone/>
            </a:pPr>
            <a:r>
              <a:rPr lang="en" sz="1400" dirty="0" smtClean="0">
                <a:latin typeface="Courier New"/>
                <a:ea typeface="Courier New"/>
                <a:cs typeface="Courier New"/>
                <a:sym typeface="Courier New"/>
              </a:rPr>
              <a:t>'uc007ahe.1'</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pPr marL="0" lvl="0" indent="0" rtl="0">
              <a:buNone/>
            </a:pPr>
            <a:r>
              <a:rPr lang="en" sz="2400" dirty="0"/>
              <a:t>You can access individual items in a list of lists using double indexing: </a:t>
            </a:r>
            <a:r>
              <a:rPr lang="en" sz="2400" dirty="0">
                <a:latin typeface="Courier New"/>
                <a:ea typeface="Courier New"/>
                <a:cs typeface="Courier New"/>
                <a:sym typeface="Courier New"/>
              </a:rPr>
              <a:t>list[index][subindex]</a:t>
            </a:r>
          </a:p>
          <a:p>
            <a:endParaRPr lang="en" sz="2400" dirty="0">
              <a:latin typeface="Courier New"/>
              <a:ea typeface="Courier New"/>
              <a:cs typeface="Courier New"/>
              <a:sym typeface="Courier New"/>
            </a:endParaRPr>
          </a:p>
        </p:txBody>
      </p:sp>
      <p:sp>
        <p:nvSpPr>
          <p:cNvPr id="384" name="Shape 384"/>
          <p:cNvSpPr/>
          <p:nvPr/>
        </p:nvSpPr>
        <p:spPr>
          <a:xfrm>
            <a:off x="1862137" y="3043237"/>
            <a:ext cx="5419725" cy="619125"/>
          </a:xfrm>
          <a:prstGeom prst="rect">
            <a:avLst/>
          </a:prstGeom>
          <a:blipFill>
            <a:blip r:embed="rId3"/>
            <a:stretch>
              <a:fillRect/>
            </a:stretch>
          </a:blipFill>
          <a:ln>
            <a:noFill/>
          </a:ln>
        </p:spPr>
      </p:sp>
      <p:sp>
        <p:nvSpPr>
          <p:cNvPr id="385" name="Shape 385"/>
          <p:cNvSpPr/>
          <p:nvPr/>
        </p:nvSpPr>
        <p:spPr>
          <a:xfrm rot="10800000" flipH="1">
            <a:off x="1208737" y="3173437"/>
            <a:ext cx="558599" cy="326099"/>
          </a:xfrm>
          <a:prstGeom prst="bentArrow">
            <a:avLst>
              <a:gd name="adj1" fmla="val 25000"/>
              <a:gd name="adj2" fmla="val 25000"/>
              <a:gd name="adj3" fmla="val 25000"/>
              <a:gd name="adj4" fmla="val 4375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016544937"/>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p:spPr>
        <p:txBody>
          <a:bodyPr lIns="91425" tIns="91425" rIns="91425" bIns="91425" anchor="b" anchorCtr="0">
            <a:noAutofit/>
          </a:bodyPr>
          <a:lstStyle/>
          <a:p>
            <a:pPr>
              <a:buNone/>
            </a:pPr>
            <a:r>
              <a:rPr lang="en" dirty="0"/>
              <a:t>List </a:t>
            </a:r>
            <a:r>
              <a:rPr lang="en" dirty="0" smtClean="0"/>
              <a:t>comprehensions (advanced)</a:t>
            </a:r>
            <a:endParaRPr lang="en" dirty="0"/>
          </a:p>
        </p:txBody>
      </p:sp>
      <p:sp>
        <p:nvSpPr>
          <p:cNvPr id="391" name="Shape 391"/>
          <p:cNvSpPr txBox="1">
            <a:spLocks noGrp="1"/>
          </p:cNvSpPr>
          <p:nvPr>
            <p:ph idx="1"/>
          </p:nvPr>
        </p:nvSpPr>
        <p:spPr>
          <a:prstGeom prst="rect">
            <a:avLst/>
          </a:prstGeom>
        </p:spPr>
        <p:txBody>
          <a:bodyPr lIns="91425" tIns="91425" rIns="91425" bIns="91425" anchor="t" anchorCtr="0">
            <a:noAutofit/>
          </a:bodyPr>
          <a:lstStyle/>
          <a:p>
            <a:pPr lvl="0" rtl="0">
              <a:buNone/>
            </a:pPr>
            <a:r>
              <a:rPr lang="en" sz="2400"/>
              <a:t>A list comprehension is just a quick, concise way of performing operations on the elements of a list. Returns a new list with the modified elements.</a:t>
            </a:r>
          </a:p>
          <a:p>
            <a:endParaRPr lang="en" sz="2400"/>
          </a:p>
          <a:p>
            <a:pPr lvl="0" rtl="0">
              <a:buNone/>
            </a:pPr>
            <a:r>
              <a:rPr lang="en" sz="2400"/>
              <a:t>Syntax:</a:t>
            </a:r>
          </a:p>
          <a:p>
            <a:pPr marL="457200" lvl="0" indent="0" rtl="0">
              <a:buNone/>
            </a:pPr>
            <a:r>
              <a:rPr lang="en" sz="1400">
                <a:latin typeface="Courier New"/>
                <a:ea typeface="Courier New"/>
                <a:cs typeface="Courier New"/>
                <a:sym typeface="Courier New"/>
              </a:rPr>
              <a:t>newList = [</a:t>
            </a:r>
            <a:r>
              <a:rPr lang="en" sz="1400" i="1">
                <a:latin typeface="Courier New"/>
                <a:ea typeface="Courier New"/>
                <a:cs typeface="Courier New"/>
                <a:sym typeface="Courier New"/>
              </a:rPr>
              <a:t>expression</a:t>
            </a:r>
            <a:r>
              <a:rPr lang="en" sz="1400">
                <a:latin typeface="Courier New"/>
                <a:ea typeface="Courier New"/>
                <a:cs typeface="Courier New"/>
                <a:sym typeface="Courier New"/>
              </a:rPr>
              <a:t> </a:t>
            </a:r>
            <a:r>
              <a:rPr lang="en" sz="1400" b="1">
                <a:latin typeface="Courier New"/>
                <a:ea typeface="Courier New"/>
                <a:cs typeface="Courier New"/>
                <a:sym typeface="Courier New"/>
              </a:rPr>
              <a:t>for</a:t>
            </a:r>
            <a:r>
              <a:rPr lang="en" sz="1400">
                <a:latin typeface="Courier New"/>
                <a:ea typeface="Courier New"/>
                <a:cs typeface="Courier New"/>
                <a:sym typeface="Courier New"/>
              </a:rPr>
              <a:t> </a:t>
            </a:r>
            <a:r>
              <a:rPr lang="en" sz="1400" i="1">
                <a:latin typeface="Courier New"/>
                <a:ea typeface="Courier New"/>
                <a:cs typeface="Courier New"/>
                <a:sym typeface="Courier New"/>
              </a:rPr>
              <a:t>item</a:t>
            </a:r>
            <a:r>
              <a:rPr lang="en" sz="1400">
                <a:latin typeface="Courier New"/>
                <a:ea typeface="Courier New"/>
                <a:cs typeface="Courier New"/>
                <a:sym typeface="Courier New"/>
              </a:rPr>
              <a:t> </a:t>
            </a:r>
            <a:r>
              <a:rPr lang="en" sz="1400" b="1">
                <a:latin typeface="Courier New"/>
                <a:ea typeface="Courier New"/>
                <a:cs typeface="Courier New"/>
                <a:sym typeface="Courier New"/>
              </a:rPr>
              <a:t>in</a:t>
            </a:r>
            <a:r>
              <a:rPr lang="en" sz="1400">
                <a:latin typeface="Courier New"/>
                <a:ea typeface="Courier New"/>
                <a:cs typeface="Courier New"/>
                <a:sym typeface="Courier New"/>
              </a:rPr>
              <a:t> </a:t>
            </a:r>
            <a:r>
              <a:rPr lang="en" sz="1400" i="1">
                <a:latin typeface="Courier New"/>
                <a:ea typeface="Courier New"/>
                <a:cs typeface="Courier New"/>
                <a:sym typeface="Courier New"/>
              </a:rPr>
              <a:t>list</a:t>
            </a:r>
            <a:r>
              <a:rPr lang="en" sz="1400">
                <a:latin typeface="Courier New"/>
                <a:ea typeface="Courier New"/>
                <a:cs typeface="Courier New"/>
                <a:sym typeface="Courier New"/>
              </a:rPr>
              <a:t> </a:t>
            </a:r>
            <a:r>
              <a:rPr lang="en" sz="1400" b="1">
                <a:latin typeface="Courier New"/>
                <a:ea typeface="Courier New"/>
                <a:cs typeface="Courier New"/>
                <a:sym typeface="Courier New"/>
              </a:rPr>
              <a:t>if</a:t>
            </a:r>
            <a:r>
              <a:rPr lang="en" sz="1400">
                <a:latin typeface="Courier New"/>
                <a:ea typeface="Courier New"/>
                <a:cs typeface="Courier New"/>
                <a:sym typeface="Courier New"/>
              </a:rPr>
              <a:t> </a:t>
            </a:r>
            <a:r>
              <a:rPr lang="en" sz="1400" i="1">
                <a:latin typeface="Courier New"/>
                <a:ea typeface="Courier New"/>
                <a:cs typeface="Courier New"/>
                <a:sym typeface="Courier New"/>
              </a:rPr>
              <a:t>condition</a:t>
            </a:r>
            <a:r>
              <a:rPr lang="en" sz="1400">
                <a:latin typeface="Courier New"/>
                <a:ea typeface="Courier New"/>
                <a:cs typeface="Courier New"/>
                <a:sym typeface="Courier New"/>
              </a:rPr>
              <a:t>]</a:t>
            </a:r>
          </a:p>
          <a:p>
            <a:endParaRPr lang="en" sz="1400">
              <a:latin typeface="Courier New"/>
              <a:ea typeface="Courier New"/>
              <a:cs typeface="Courier New"/>
              <a:sym typeface="Courier New"/>
            </a:endParaRPr>
          </a:p>
          <a:p>
            <a:pPr marL="0" lvl="0" indent="0" rtl="0">
              <a:buNone/>
            </a:pPr>
            <a:r>
              <a:rPr lang="en" sz="2400"/>
              <a:t>Example:</a:t>
            </a:r>
          </a:p>
          <a:p>
            <a:pPr marL="457200" lvl="0" indent="0" rtl="0">
              <a:buNone/>
            </a:pPr>
            <a:r>
              <a:rPr lang="en" sz="1400">
                <a:latin typeface="Courier New"/>
                <a:ea typeface="Courier New"/>
                <a:cs typeface="Courier New"/>
                <a:sym typeface="Courier New"/>
              </a:rPr>
              <a:t>&gt;&gt;&gt; myList = [1, 2, 3, 4, 5]</a:t>
            </a:r>
          </a:p>
          <a:p>
            <a:pPr marL="457200" lvl="0" indent="0" rtl="0">
              <a:buNone/>
            </a:pPr>
            <a:r>
              <a:rPr lang="en" sz="1400">
                <a:latin typeface="Courier New"/>
                <a:ea typeface="Courier New"/>
                <a:cs typeface="Courier New"/>
                <a:sym typeface="Courier New"/>
              </a:rPr>
              <a:t>&gt;&gt;&gt; newList = [i * 2 for i in myList]</a:t>
            </a:r>
          </a:p>
          <a:p>
            <a:pPr marL="457200" lvl="0" indent="0" rtl="0">
              <a:buNone/>
            </a:pPr>
            <a:r>
              <a:rPr lang="en" sz="1400">
                <a:latin typeface="Courier New"/>
                <a:ea typeface="Courier New"/>
                <a:cs typeface="Courier New"/>
                <a:sym typeface="Courier New"/>
              </a:rPr>
              <a:t>&gt;&gt;&gt; newList</a:t>
            </a:r>
          </a:p>
          <a:p>
            <a:pPr marL="457200" lvl="0" indent="0" rtl="0">
              <a:buNone/>
            </a:pPr>
            <a:r>
              <a:rPr lang="en" sz="1400">
                <a:latin typeface="Courier New"/>
                <a:ea typeface="Courier New"/>
                <a:cs typeface="Courier New"/>
                <a:sym typeface="Courier New"/>
              </a:rPr>
              <a:t>[2, 4, 6, 8, 10]</a:t>
            </a:r>
          </a:p>
          <a:p>
            <a:pPr marL="457200" lvl="0" indent="0" rtl="0">
              <a:buNone/>
            </a:pPr>
            <a:r>
              <a:rPr lang="en" sz="1400">
                <a:latin typeface="Courier New"/>
                <a:ea typeface="Courier New"/>
                <a:cs typeface="Courier New"/>
                <a:sym typeface="Courier New"/>
              </a:rPr>
              <a:t>&gt;&gt;&gt; newList = [i * 2 for i in myList if i &gt; 3]</a:t>
            </a:r>
          </a:p>
          <a:p>
            <a:pPr marL="457200" lvl="0" indent="0" rtl="0">
              <a:buNone/>
            </a:pPr>
            <a:r>
              <a:rPr lang="en" sz="1400">
                <a:latin typeface="Courier New"/>
                <a:ea typeface="Courier New"/>
                <a:cs typeface="Courier New"/>
                <a:sym typeface="Courier New"/>
              </a:rPr>
              <a:t>&gt;&gt;&gt; newList</a:t>
            </a:r>
          </a:p>
          <a:p>
            <a:pPr marL="457200" lvl="0" indent="0" rtl="0">
              <a:buNone/>
            </a:pPr>
            <a:r>
              <a:rPr lang="en" sz="1400">
                <a:latin typeface="Courier New"/>
                <a:ea typeface="Courier New"/>
                <a:cs typeface="Courier New"/>
                <a:sym typeface="Courier New"/>
              </a:rPr>
              <a:t>[8, 10]</a:t>
            </a:r>
          </a:p>
        </p:txBody>
      </p:sp>
    </p:spTree>
    <p:extLst>
      <p:ext uri="{BB962C8B-B14F-4D97-AF65-F5344CB8AC3E}">
        <p14:creationId xmlns:p14="http://schemas.microsoft.com/office/powerpoint/2010/main" val="1426527027"/>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List comprehensions </a:t>
            </a:r>
            <a:r>
              <a:rPr lang="en" dirty="0" smtClean="0"/>
              <a:t>(advanced)</a:t>
            </a:r>
            <a:endParaRPr lang="en" dirty="0"/>
          </a:p>
        </p:txBody>
      </p:sp>
      <p:sp>
        <p:nvSpPr>
          <p:cNvPr id="397" name="Shape 397"/>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Almost any function can be used as the </a:t>
            </a:r>
            <a:r>
              <a:rPr lang="en" sz="2400" i="1" dirty="0"/>
              <a:t>expression</a:t>
            </a:r>
            <a:r>
              <a:rPr lang="en" sz="2400" dirty="0"/>
              <a:t> part:</a:t>
            </a:r>
          </a:p>
          <a:p>
            <a:endParaRPr lang="en" sz="2400" dirty="0"/>
          </a:p>
          <a:p>
            <a:pPr marL="457200" lvl="0" indent="0" rtl="0">
              <a:buNone/>
            </a:pPr>
            <a:r>
              <a:rPr lang="en" sz="1400" dirty="0">
                <a:latin typeface="Courier New"/>
                <a:ea typeface="Courier New"/>
                <a:cs typeface="Courier New"/>
                <a:sym typeface="Courier New"/>
              </a:rPr>
              <a:t>&gt;&gt;&gt; myList = </a:t>
            </a:r>
            <a:r>
              <a:rPr lang="en" sz="1400" dirty="0" smtClean="0">
                <a:latin typeface="Courier New"/>
                <a:ea typeface="Courier New"/>
                <a:cs typeface="Courier New"/>
                <a:sym typeface="Courier New"/>
              </a:rPr>
              <a:t>["Joe", "Sally", "George", "Mike"]</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 [len(i) for i in myList]</a:t>
            </a:r>
          </a:p>
          <a:p>
            <a:pPr marL="457200" lvl="0" indent="0" rtl="0">
              <a:buNone/>
            </a:pPr>
            <a:r>
              <a:rPr lang="en" sz="1400" dirty="0">
                <a:latin typeface="Courier New"/>
                <a:ea typeface="Courier New"/>
                <a:cs typeface="Courier New"/>
                <a:sym typeface="Courier New"/>
              </a:rPr>
              <a:t>[3, 5, 6, 4]</a:t>
            </a:r>
          </a:p>
          <a:p>
            <a:pPr marL="457200" lvl="0" indent="0" rtl="0">
              <a:buNone/>
            </a:pPr>
            <a:r>
              <a:rPr lang="en" sz="1400" dirty="0">
                <a:latin typeface="Courier New"/>
                <a:ea typeface="Courier New"/>
                <a:cs typeface="Courier New"/>
                <a:sym typeface="Courier New"/>
              </a:rPr>
              <a:t>&gt;&gt;&gt;</a:t>
            </a:r>
          </a:p>
          <a:p>
            <a:pPr marL="457200" lvl="0" indent="0" rtl="0">
              <a:buNone/>
            </a:pPr>
            <a:r>
              <a:rPr lang="en" sz="1400" dirty="0">
                <a:latin typeface="Courier New"/>
                <a:ea typeface="Courier New"/>
                <a:cs typeface="Courier New"/>
                <a:sym typeface="Courier New"/>
              </a:rPr>
              <a:t>&gt;&gt;&gt; [i.upper() for i in myList]</a:t>
            </a:r>
          </a:p>
          <a:p>
            <a:pPr marL="457200" lvl="0" indent="0" rtl="0">
              <a:buNone/>
            </a:pPr>
            <a:r>
              <a:rPr lang="en" sz="1400" dirty="0" smtClean="0">
                <a:latin typeface="Courier New"/>
                <a:ea typeface="Courier New"/>
                <a:cs typeface="Courier New"/>
                <a:sym typeface="Courier New"/>
              </a:rPr>
              <a:t>['JOE', 'SALLY', 'GEORGE', 'MIKE']</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a:t>
            </a:r>
          </a:p>
          <a:p>
            <a:pPr marL="457200" lvl="0" indent="0" rtl="0">
              <a:buNone/>
            </a:pPr>
            <a:r>
              <a:rPr lang="en" sz="1400" dirty="0">
                <a:latin typeface="Courier New"/>
                <a:ea typeface="Courier New"/>
                <a:cs typeface="Courier New"/>
                <a:sym typeface="Courier New"/>
              </a:rPr>
              <a:t>&gt;&gt;&gt; [(i == </a:t>
            </a:r>
            <a:r>
              <a:rPr lang="en" sz="1400" dirty="0" smtClean="0">
                <a:latin typeface="Courier New"/>
                <a:ea typeface="Courier New"/>
                <a:cs typeface="Courier New"/>
                <a:sym typeface="Courier New"/>
              </a:rPr>
              <a:t>"George") </a:t>
            </a:r>
            <a:r>
              <a:rPr lang="en" sz="1400" dirty="0">
                <a:latin typeface="Courier New"/>
                <a:ea typeface="Courier New"/>
                <a:cs typeface="Courier New"/>
                <a:sym typeface="Courier New"/>
              </a:rPr>
              <a:t>for i in myList]</a:t>
            </a:r>
          </a:p>
          <a:p>
            <a:pPr marL="457200" lvl="0" indent="0" rtl="0">
              <a:buNone/>
            </a:pPr>
            <a:r>
              <a:rPr lang="en" sz="1400" dirty="0">
                <a:latin typeface="Courier New"/>
                <a:ea typeface="Courier New"/>
                <a:cs typeface="Courier New"/>
                <a:sym typeface="Courier New"/>
              </a:rPr>
              <a:t>[False, False, True, False]</a:t>
            </a:r>
          </a:p>
          <a:p>
            <a:pPr marL="457200" lvl="0" indent="0" rtl="0">
              <a:buNone/>
            </a:pPr>
            <a:r>
              <a:rPr lang="en" sz="1400" dirty="0">
                <a:latin typeface="Courier New"/>
                <a:ea typeface="Courier New"/>
                <a:cs typeface="Courier New"/>
                <a:sym typeface="Courier New"/>
              </a:rPr>
              <a:t>&gt;&gt;&gt;</a:t>
            </a:r>
          </a:p>
          <a:p>
            <a:pPr marL="457200" lvl="0" indent="0" rtl="0">
              <a:buNone/>
            </a:pPr>
            <a:r>
              <a:rPr lang="en" sz="1400" dirty="0">
                <a:latin typeface="Courier New"/>
                <a:ea typeface="Courier New"/>
                <a:cs typeface="Courier New"/>
                <a:sym typeface="Courier New"/>
              </a:rPr>
              <a:t>&gt;&gt;&gt; [print(i) for i in myList]</a:t>
            </a:r>
          </a:p>
          <a:p>
            <a:pPr marL="457200" lvl="0" indent="0" rtl="0">
              <a:buNone/>
            </a:pPr>
            <a:r>
              <a:rPr lang="en" sz="1400" dirty="0">
                <a:latin typeface="Courier New"/>
                <a:ea typeface="Courier New"/>
                <a:cs typeface="Courier New"/>
                <a:sym typeface="Courier New"/>
              </a:rPr>
              <a:t>  File </a:t>
            </a:r>
            <a:r>
              <a:rPr lang="en" sz="1400" dirty="0" smtClean="0">
                <a:latin typeface="Courier New"/>
                <a:ea typeface="Courier New"/>
                <a:cs typeface="Courier New"/>
                <a:sym typeface="Courier New"/>
              </a:rPr>
              <a:t>"&lt;</a:t>
            </a:r>
            <a:r>
              <a:rPr lang="en" sz="1400" dirty="0">
                <a:latin typeface="Courier New"/>
                <a:ea typeface="Courier New"/>
                <a:cs typeface="Courier New"/>
                <a:sym typeface="Courier New"/>
              </a:rPr>
              <a:t>stdin</a:t>
            </a:r>
            <a:r>
              <a:rPr lang="en" sz="1400" dirty="0" smtClean="0">
                <a:latin typeface="Courier New"/>
                <a:ea typeface="Courier New"/>
                <a:cs typeface="Courier New"/>
                <a:sym typeface="Courier New"/>
              </a:rPr>
              <a:t>&gt;", </a:t>
            </a:r>
            <a:r>
              <a:rPr lang="en" sz="1400" dirty="0">
                <a:latin typeface="Courier New"/>
                <a:ea typeface="Courier New"/>
                <a:cs typeface="Courier New"/>
                <a:sym typeface="Courier New"/>
              </a:rPr>
              <a:t>line 1</a:t>
            </a:r>
          </a:p>
          <a:p>
            <a:pPr marL="457200" lvl="0" indent="0" rtl="0">
              <a:buNone/>
            </a:pPr>
            <a:r>
              <a:rPr lang="en" sz="1400" dirty="0">
                <a:latin typeface="Courier New"/>
                <a:ea typeface="Courier New"/>
                <a:cs typeface="Courier New"/>
                <a:sym typeface="Courier New"/>
              </a:rPr>
              <a:t>    [print(i) for i in myList]</a:t>
            </a:r>
          </a:p>
          <a:p>
            <a:pPr marL="457200" lvl="0" indent="0" rtl="0">
              <a:buNone/>
            </a:pPr>
            <a:r>
              <a:rPr lang="en" sz="1400" dirty="0">
                <a:latin typeface="Courier New"/>
                <a:ea typeface="Courier New"/>
                <a:cs typeface="Courier New"/>
                <a:sym typeface="Courier New"/>
              </a:rPr>
              <a:t>         ^</a:t>
            </a:r>
          </a:p>
          <a:p>
            <a:pPr marL="457200" lvl="0" indent="0" rtl="0">
              <a:buNone/>
            </a:pPr>
            <a:r>
              <a:rPr lang="en" sz="1400" dirty="0">
                <a:latin typeface="Courier New"/>
                <a:ea typeface="Courier New"/>
                <a:cs typeface="Courier New"/>
                <a:sym typeface="Courier New"/>
              </a:rPr>
              <a:t>SyntaxError: invalid syntax</a:t>
            </a: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398" name="Shape 398"/>
          <p:cNvSpPr txBox="1"/>
          <p:nvPr/>
        </p:nvSpPr>
        <p:spPr>
          <a:xfrm>
            <a:off x="5692800" y="5512200"/>
            <a:ext cx="2994000" cy="1055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None/>
            </a:pPr>
            <a:r>
              <a:rPr lang="en" sz="1400" b="1" dirty="0"/>
              <a:t>Why </a:t>
            </a:r>
            <a:r>
              <a:rPr lang="en" sz="1400" b="1" dirty="0" smtClean="0"/>
              <a:t>doesn't </a:t>
            </a:r>
            <a:r>
              <a:rPr lang="en" sz="1400" b="1" dirty="0"/>
              <a:t>this work?</a:t>
            </a:r>
          </a:p>
          <a:p>
            <a:pPr>
              <a:buNone/>
            </a:pPr>
            <a:r>
              <a:rPr lang="en" sz="1400" dirty="0"/>
              <a:t>The </a:t>
            </a:r>
            <a:r>
              <a:rPr lang="en" sz="1400" i="1" dirty="0"/>
              <a:t>expression</a:t>
            </a:r>
            <a:r>
              <a:rPr lang="en" sz="1400" dirty="0"/>
              <a:t> must return something that can be assigned to a list, which </a:t>
            </a:r>
            <a:r>
              <a:rPr lang="en" sz="1400" dirty="0">
                <a:latin typeface="Courier New"/>
                <a:ea typeface="Courier New"/>
                <a:cs typeface="Courier New"/>
                <a:sym typeface="Courier New"/>
              </a:rPr>
              <a:t>print</a:t>
            </a:r>
            <a:r>
              <a:rPr lang="en" sz="1400" dirty="0"/>
              <a:t> does not do.</a:t>
            </a:r>
          </a:p>
        </p:txBody>
      </p:sp>
      <p:cxnSp>
        <p:nvCxnSpPr>
          <p:cNvPr id="399" name="Shape 399"/>
          <p:cNvCxnSpPr/>
          <p:nvPr/>
        </p:nvCxnSpPr>
        <p:spPr>
          <a:xfrm rot="10800000">
            <a:off x="4454400" y="6040050"/>
            <a:ext cx="1085999" cy="0"/>
          </a:xfrm>
          <a:prstGeom prst="straightConnector1">
            <a:avLst/>
          </a:prstGeom>
          <a:noFill/>
          <a:ln w="1905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57657980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Last time we used </a:t>
            </a:r>
            <a:r>
              <a:rPr lang="en-US" sz="2800" dirty="0" smtClean="0">
                <a:latin typeface="Courier New" pitchFamily="49" charset="0"/>
                <a:cs typeface="Courier New" pitchFamily="49" charset="0"/>
              </a:rPr>
              <a:t>range()</a:t>
            </a:r>
            <a:r>
              <a:rPr lang="en-US" dirty="0" smtClean="0"/>
              <a:t> to create </a:t>
            </a:r>
            <a:r>
              <a:rPr lang="en-US" sz="2800" dirty="0" smtClean="0">
                <a:latin typeface="Courier New" pitchFamily="49" charset="0"/>
                <a:cs typeface="Courier New" pitchFamily="49" charset="0"/>
              </a:rPr>
              <a:t>for</a:t>
            </a:r>
            <a:r>
              <a:rPr lang="en-US" dirty="0" smtClean="0"/>
              <a:t> loops.</a:t>
            </a:r>
          </a:p>
          <a:p>
            <a:pPr marL="0" indent="0">
              <a:buNone/>
            </a:pPr>
            <a:r>
              <a:rPr lang="en-US" dirty="0" smtClean="0"/>
              <a:t>In fact, we can use any list to create </a:t>
            </a:r>
            <a:r>
              <a:rPr lang="en-US" sz="2800" dirty="0" smtClean="0">
                <a:latin typeface="Courier New" pitchFamily="49" charset="0"/>
                <a:cs typeface="Courier New" pitchFamily="49" charset="0"/>
              </a:rPr>
              <a:t>for</a:t>
            </a:r>
            <a:r>
              <a:rPr lang="en-US" dirty="0" smtClean="0"/>
              <a:t> loops!</a:t>
            </a:r>
          </a:p>
          <a:p>
            <a:pPr marL="0" indent="0">
              <a:buNone/>
            </a:pPr>
            <a:endParaRPr lang="en-US" dirty="0"/>
          </a:p>
          <a:p>
            <a:pPr marL="0" indent="0">
              <a:buNone/>
            </a:pPr>
            <a:r>
              <a:rPr lang="en-US" sz="2400" dirty="0" smtClean="0">
                <a:solidFill>
                  <a:srgbClr val="0070C0"/>
                </a:solidFill>
                <a:latin typeface="Courier New" pitchFamily="49" charset="0"/>
                <a:cs typeface="Courier New" pitchFamily="49" charset="0"/>
              </a:rPr>
              <a:t>for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in</a:t>
            </a:r>
            <a:r>
              <a:rPr lang="en-US" sz="2400" dirty="0" smtClean="0">
                <a:latin typeface="Courier New" pitchFamily="49" charset="0"/>
                <a:cs typeface="Courier New" pitchFamily="49" charset="0"/>
              </a:rPr>
              <a:t> [1, 20, 3, 19, 6]:</a:t>
            </a:r>
          </a:p>
          <a:p>
            <a:pPr marL="0" indent="0">
              <a:buNone/>
            </a:pP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endParaRPr lang="en-US" sz="2400"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smtClean="0">
                <a:cs typeface="Courier New" pitchFamily="49" charset="0"/>
              </a:rPr>
              <a:t>Output:</a:t>
            </a:r>
          </a:p>
          <a:p>
            <a:pPr marL="400050" lvl="1" indent="0">
              <a:buNone/>
            </a:pPr>
            <a:r>
              <a:rPr lang="en-US" sz="2000" dirty="0">
                <a:latin typeface="Courier New" pitchFamily="49" charset="0"/>
                <a:cs typeface="Courier New" pitchFamily="49" charset="0"/>
              </a:rPr>
              <a:t>1</a:t>
            </a:r>
          </a:p>
          <a:p>
            <a:pPr marL="400050" lvl="1" indent="0">
              <a:buNone/>
            </a:pPr>
            <a:r>
              <a:rPr lang="en-US" sz="2000" dirty="0">
                <a:latin typeface="Courier New" pitchFamily="49" charset="0"/>
                <a:cs typeface="Courier New" pitchFamily="49" charset="0"/>
              </a:rPr>
              <a:t>20</a:t>
            </a:r>
          </a:p>
          <a:p>
            <a:pPr marL="400050" lvl="1" indent="0">
              <a:buNone/>
            </a:pPr>
            <a:r>
              <a:rPr lang="en-US" sz="2000" dirty="0">
                <a:latin typeface="Courier New" pitchFamily="49" charset="0"/>
                <a:cs typeface="Courier New" pitchFamily="49" charset="0"/>
              </a:rPr>
              <a:t>3</a:t>
            </a:r>
          </a:p>
          <a:p>
            <a:pPr marL="400050" lvl="1" indent="0">
              <a:buNone/>
            </a:pPr>
            <a:r>
              <a:rPr lang="en-US" sz="2000" dirty="0">
                <a:latin typeface="Courier New" pitchFamily="49" charset="0"/>
                <a:cs typeface="Courier New" pitchFamily="49" charset="0"/>
              </a:rPr>
              <a:t>19</a:t>
            </a:r>
          </a:p>
          <a:p>
            <a:pPr marL="400050" lvl="1" indent="0">
              <a:buNone/>
            </a:pPr>
            <a:r>
              <a:rPr lang="en-US" sz="2000" dirty="0">
                <a:latin typeface="Courier New" pitchFamily="49" charset="0"/>
                <a:cs typeface="Courier New" pitchFamily="49" charset="0"/>
              </a:rPr>
              <a:t>6</a:t>
            </a:r>
          </a:p>
          <a:p>
            <a:pPr marL="800100" lvl="2" indent="0">
              <a:buNone/>
            </a:pP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954732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Inserting into a list: </a:t>
            </a:r>
            <a:r>
              <a:rPr lang="en">
                <a:latin typeface="Courier New"/>
                <a:ea typeface="Courier New"/>
                <a:cs typeface="Courier New"/>
                <a:sym typeface="Courier New"/>
              </a:rPr>
              <a:t>.insert()</a:t>
            </a:r>
          </a:p>
        </p:txBody>
      </p:sp>
      <p:sp>
        <p:nvSpPr>
          <p:cNvPr id="204" name="Shape 20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Purpose:</a:t>
            </a:r>
          </a:p>
          <a:p>
            <a:pPr marL="457200" lvl="0" indent="0" rtl="0">
              <a:buClr>
                <a:srgbClr val="000000"/>
              </a:buClr>
              <a:buSzPct val="36666"/>
              <a:buFont typeface="Arial"/>
              <a:buNone/>
            </a:pPr>
            <a:r>
              <a:rPr lang="en" dirty="0"/>
              <a:t>Insert new element at specified index. All elements after will be pushed back one index.</a:t>
            </a:r>
          </a:p>
          <a:p>
            <a:pPr lvl="0" rtl="0">
              <a:buClr>
                <a:srgbClr val="000000"/>
              </a:buClr>
              <a:buSzPct val="36666"/>
              <a:buFont typeface="Arial"/>
              <a:buNone/>
            </a:pPr>
            <a:r>
              <a:rPr lang="en" dirty="0"/>
              <a:t>Syntax:</a:t>
            </a:r>
          </a:p>
          <a:p>
            <a:pPr marL="457200" lvl="0" indent="0" rtl="0">
              <a:buClr>
                <a:srgbClr val="000000"/>
              </a:buClr>
              <a:buSzPct val="61111"/>
              <a:buFont typeface="Arial"/>
              <a:buNone/>
            </a:pPr>
            <a:r>
              <a:rPr lang="en" sz="1800" dirty="0">
                <a:latin typeface="Courier New"/>
                <a:ea typeface="Courier New"/>
                <a:cs typeface="Courier New"/>
                <a:sym typeface="Courier New"/>
              </a:rPr>
              <a:t>list.insert(</a:t>
            </a:r>
            <a:r>
              <a:rPr lang="en" sz="1800" i="1" dirty="0">
                <a:latin typeface="Courier New"/>
                <a:ea typeface="Courier New"/>
                <a:cs typeface="Courier New"/>
                <a:sym typeface="Courier New"/>
              </a:rPr>
              <a:t>index</a:t>
            </a:r>
            <a:r>
              <a:rPr lang="en" sz="1800" dirty="0">
                <a:latin typeface="Courier New"/>
                <a:ea typeface="Courier New"/>
                <a:cs typeface="Courier New"/>
                <a:sym typeface="Courier New"/>
              </a:rPr>
              <a:t>, </a:t>
            </a:r>
            <a:r>
              <a:rPr lang="en" sz="1800" i="1" dirty="0">
                <a:latin typeface="Courier New"/>
                <a:ea typeface="Courier New"/>
                <a:cs typeface="Courier New"/>
                <a:sym typeface="Courier New"/>
              </a:rPr>
              <a:t>newElement</a:t>
            </a:r>
            <a:r>
              <a:rPr lang="en" sz="1800" dirty="0">
                <a:latin typeface="Courier New"/>
                <a:ea typeface="Courier New"/>
                <a:cs typeface="Courier New"/>
                <a:sym typeface="Courier New"/>
              </a:rPr>
              <a:t>)</a:t>
            </a:r>
          </a:p>
          <a:p>
            <a:pPr lvl="0" rtl="0">
              <a:buClr>
                <a:srgbClr val="000000"/>
              </a:buClr>
              <a:buSzPct val="36666"/>
              <a:buFont typeface="Arial"/>
              <a:buNone/>
            </a:pPr>
            <a:r>
              <a:rPr lang="en" dirty="0"/>
              <a:t>Example:</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 = [2, 4, 6, 8]</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myList.insert(1, </a:t>
            </a:r>
            <a:r>
              <a:rPr lang="en" sz="1800" dirty="0" smtClean="0">
                <a:latin typeface="Courier New"/>
                <a:ea typeface="Courier New"/>
                <a:cs typeface="Courier New"/>
                <a:sym typeface="Courier New"/>
              </a:rPr>
              <a:t>"hi!")</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&gt;&gt;&gt; print myList</a:t>
            </a:r>
          </a:p>
          <a:p>
            <a:pPr marL="457200" lvl="0" indent="0" rtl="0">
              <a:buClr>
                <a:srgbClr val="000000"/>
              </a:buClr>
              <a:buSzPct val="61111"/>
              <a:buFont typeface="Arial"/>
              <a:buNone/>
            </a:pPr>
            <a:r>
              <a:rPr lang="en" sz="1800" dirty="0">
                <a:latin typeface="Courier New"/>
                <a:ea typeface="Courier New"/>
                <a:cs typeface="Courier New"/>
                <a:sym typeface="Courier New"/>
              </a:rPr>
              <a:t>[2, </a:t>
            </a:r>
            <a:r>
              <a:rPr lang="en" sz="1800" dirty="0" smtClean="0">
                <a:latin typeface="Courier New"/>
                <a:ea typeface="Courier New"/>
                <a:cs typeface="Courier New"/>
                <a:sym typeface="Courier New"/>
              </a:rPr>
              <a:t>'hi!', </a:t>
            </a:r>
            <a:r>
              <a:rPr lang="en" sz="1800" dirty="0">
                <a:latin typeface="Courier New"/>
                <a:ea typeface="Courier New"/>
                <a:cs typeface="Courier New"/>
                <a:sym typeface="Courier New"/>
              </a:rPr>
              <a:t>4, 6, 8]</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270448560"/>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adding to lists</a:t>
            </a:r>
          </a:p>
        </p:txBody>
      </p:sp>
      <p:sp>
        <p:nvSpPr>
          <p:cNvPr id="210" name="Shape 21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marL="0" lvl="0" indent="0" rtl="0">
              <a:buClr>
                <a:srgbClr val="000000"/>
              </a:buClr>
              <a:buSzPct val="36666"/>
              <a:buFont typeface="Arial"/>
              <a:buNone/>
            </a:pPr>
            <a:r>
              <a:rPr lang="en" dirty="0"/>
              <a:t>How do I insert an </a:t>
            </a:r>
            <a:r>
              <a:rPr lang="en" dirty="0" smtClean="0"/>
              <a:t>'e' </a:t>
            </a:r>
            <a:r>
              <a:rPr lang="en" dirty="0"/>
              <a:t>between the </a:t>
            </a:r>
            <a:r>
              <a:rPr lang="en" dirty="0" smtClean="0"/>
              <a:t>'d' </a:t>
            </a:r>
            <a:r>
              <a:rPr lang="en" dirty="0"/>
              <a:t>and </a:t>
            </a:r>
            <a:r>
              <a:rPr lang="en" dirty="0" smtClean="0"/>
              <a:t>'f'?</a:t>
            </a:r>
            <a:endParaRPr lang="en" dirty="0"/>
          </a:p>
          <a:p>
            <a:endParaRPr lang="en" dirty="0"/>
          </a:p>
          <a:p>
            <a:endParaRPr lang="en" dirty="0"/>
          </a:p>
        </p:txBody>
      </p:sp>
      <p:graphicFrame>
        <p:nvGraphicFramePr>
          <p:cNvPr id="211" name="Shape 211"/>
          <p:cNvGraphicFramePr/>
          <p:nvPr>
            <p:extLst>
              <p:ext uri="{D42A27DB-BD31-4B8C-83A1-F6EECF244321}">
                <p14:modId xmlns:p14="http://schemas.microsoft.com/office/powerpoint/2010/main" val="27719175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'g'</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4042094"/>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adding to lists</a:t>
            </a:r>
          </a:p>
        </p:txBody>
      </p:sp>
      <p:sp>
        <p:nvSpPr>
          <p:cNvPr id="217" name="Shape 21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How do I insert an </a:t>
            </a:r>
            <a:r>
              <a:rPr lang="en" dirty="0" smtClean="0"/>
              <a:t>'e' </a:t>
            </a:r>
            <a:r>
              <a:rPr lang="en" dirty="0"/>
              <a:t>between the </a:t>
            </a:r>
            <a:r>
              <a:rPr lang="en" dirty="0" smtClean="0"/>
              <a:t>'d' </a:t>
            </a:r>
            <a:r>
              <a:rPr lang="en" dirty="0"/>
              <a:t>and </a:t>
            </a:r>
            <a:r>
              <a:rPr lang="en" dirty="0" smtClean="0"/>
              <a:t>'f'?</a:t>
            </a:r>
            <a:endParaRPr lang="en" dirty="0"/>
          </a:p>
          <a:p>
            <a:endParaRPr lang="en" dirty="0"/>
          </a:p>
          <a:p>
            <a:pPr lvl="0" rtl="0">
              <a:buClr>
                <a:srgbClr val="000000"/>
              </a:buClr>
              <a:buSzPct val="36666"/>
              <a:buFont typeface="Arial"/>
              <a:buNone/>
            </a:pPr>
            <a:r>
              <a:rPr lang="en" dirty="0"/>
              <a:t>Answer:</a:t>
            </a:r>
          </a:p>
          <a:p>
            <a:pPr marL="457200" lvl="0" indent="0">
              <a:buClr>
                <a:srgbClr val="000000"/>
              </a:buClr>
              <a:buSzPct val="61111"/>
              <a:buFont typeface="Arial"/>
              <a:buNone/>
            </a:pPr>
            <a:r>
              <a:rPr lang="en" sz="1800" dirty="0">
                <a:latin typeface="Courier New"/>
                <a:ea typeface="Courier New"/>
                <a:cs typeface="Courier New"/>
                <a:sym typeface="Courier New"/>
              </a:rPr>
              <a:t>myList.insert(4, </a:t>
            </a:r>
            <a:r>
              <a:rPr lang="en" sz="1800" dirty="0" smtClean="0">
                <a:latin typeface="Courier New"/>
                <a:ea typeface="Courier New"/>
                <a:cs typeface="Courier New"/>
                <a:sym typeface="Courier New"/>
              </a:rPr>
              <a:t>'e')</a:t>
            </a:r>
            <a:endParaRPr lang="en" sz="1800" dirty="0">
              <a:latin typeface="Courier New"/>
              <a:ea typeface="Courier New"/>
              <a:cs typeface="Courier New"/>
              <a:sym typeface="Courier New"/>
            </a:endParaRPr>
          </a:p>
        </p:txBody>
      </p:sp>
      <p:graphicFrame>
        <p:nvGraphicFramePr>
          <p:cNvPr id="218" name="Shape 218"/>
          <p:cNvGraphicFramePr/>
          <p:nvPr>
            <p:extLst>
              <p:ext uri="{D42A27DB-BD31-4B8C-83A1-F6EECF244321}">
                <p14:modId xmlns:p14="http://schemas.microsoft.com/office/powerpoint/2010/main" val="208037907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'g'</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5570561"/>
      </p:ext>
    </p:extLst>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sz="3600" dirty="0"/>
              <a:t>Remove element from list: </a:t>
            </a:r>
            <a:r>
              <a:rPr lang="en" sz="3600" dirty="0">
                <a:latin typeface="Courier New"/>
                <a:ea typeface="Courier New"/>
                <a:cs typeface="Courier New"/>
                <a:sym typeface="Courier New"/>
              </a:rPr>
              <a:t>.remove()</a:t>
            </a:r>
          </a:p>
        </p:txBody>
      </p:sp>
      <p:sp>
        <p:nvSpPr>
          <p:cNvPr id="244" name="Shape 24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Purpose:</a:t>
            </a:r>
          </a:p>
          <a:p>
            <a:pPr marL="457200" lvl="0" indent="0" rtl="0">
              <a:buClr>
                <a:srgbClr val="000000"/>
              </a:buClr>
              <a:buSzPct val="36666"/>
              <a:buFont typeface="Arial"/>
              <a:buNone/>
            </a:pPr>
            <a:r>
              <a:rPr lang="en" dirty="0"/>
              <a:t>Removes the first occurrence of the specified element. Elements that come after will be moved up one index.</a:t>
            </a:r>
          </a:p>
          <a:p>
            <a:pPr lvl="0" rtl="0">
              <a:buClr>
                <a:srgbClr val="000000"/>
              </a:buClr>
              <a:buSzPct val="36666"/>
              <a:buFont typeface="Arial"/>
              <a:buNone/>
            </a:pPr>
            <a:r>
              <a:rPr lang="en" dirty="0"/>
              <a:t>Syntax:</a:t>
            </a:r>
          </a:p>
          <a:p>
            <a:pPr marL="457200" lvl="0" indent="0" rtl="0">
              <a:buClr>
                <a:srgbClr val="000000"/>
              </a:buClr>
              <a:buSzPct val="61111"/>
              <a:buFont typeface="Arial"/>
              <a:buNone/>
            </a:pPr>
            <a:r>
              <a:rPr lang="en" sz="1800" dirty="0">
                <a:latin typeface="Courier New"/>
                <a:ea typeface="Courier New"/>
                <a:cs typeface="Courier New"/>
                <a:sym typeface="Courier New"/>
              </a:rPr>
              <a:t>list.remove(</a:t>
            </a:r>
            <a:r>
              <a:rPr lang="en" sz="1800" i="1" dirty="0">
                <a:latin typeface="Courier New"/>
                <a:ea typeface="Courier New"/>
                <a:cs typeface="Courier New"/>
                <a:sym typeface="Courier New"/>
              </a:rPr>
              <a:t>element</a:t>
            </a:r>
            <a:r>
              <a:rPr lang="en" sz="1800" dirty="0">
                <a:latin typeface="Courier New"/>
                <a:ea typeface="Courier New"/>
                <a:cs typeface="Courier New"/>
                <a:sym typeface="Courier New"/>
              </a:rPr>
              <a:t>)</a:t>
            </a:r>
          </a:p>
          <a:p>
            <a:pPr lvl="0" rtl="0">
              <a:buClr>
                <a:srgbClr val="000000"/>
              </a:buClr>
              <a:buSzPct val="36666"/>
              <a:buFont typeface="Arial"/>
              <a:buNone/>
            </a:pPr>
            <a:r>
              <a:rPr lang="en" dirty="0"/>
              <a:t>Example:</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 = [22, 44, 66, 88]</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myList.remove(44)</a:t>
            </a:r>
          </a:p>
          <a:p>
            <a:pPr marL="457200" lvl="0" indent="0" rtl="0">
              <a:buClr>
                <a:srgbClr val="000000"/>
              </a:buClr>
              <a:buSzPct val="61111"/>
              <a:buFont typeface="Arial"/>
              <a:buNone/>
            </a:pPr>
            <a:r>
              <a:rPr lang="en" sz="1800" dirty="0">
                <a:latin typeface="Courier New"/>
                <a:ea typeface="Courier New"/>
                <a:cs typeface="Courier New"/>
                <a:sym typeface="Courier New"/>
              </a:rPr>
              <a:t>&gt;&gt;&gt; print myList</a:t>
            </a:r>
          </a:p>
          <a:p>
            <a:pPr marL="457200" lvl="0" indent="0" rtl="0">
              <a:buClr>
                <a:srgbClr val="000000"/>
              </a:buClr>
              <a:buSzPct val="61111"/>
              <a:buFont typeface="Arial"/>
              <a:buNone/>
            </a:pPr>
            <a:r>
              <a:rPr lang="en" sz="1800" dirty="0">
                <a:latin typeface="Courier New"/>
                <a:ea typeface="Courier New"/>
                <a:cs typeface="Courier New"/>
                <a:sym typeface="Courier New"/>
              </a:rPr>
              <a:t>[22, 66, 88]</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053524580"/>
      </p:ext>
    </p:extLst>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lIns="91425" tIns="91425" rIns="91425" bIns="91425" anchor="b" anchorCtr="0">
            <a:noAutofit/>
          </a:bodyPr>
          <a:lstStyle/>
          <a:p>
            <a:pPr>
              <a:buNone/>
            </a:pPr>
            <a:r>
              <a:rPr lang="en"/>
              <a:t>Practice with removing from lists</a:t>
            </a:r>
          </a:p>
        </p:txBody>
      </p:sp>
      <p:sp>
        <p:nvSpPr>
          <p:cNvPr id="250" name="Shape 250"/>
          <p:cNvSpPr txBox="1">
            <a:spLocks noGrp="1"/>
          </p:cNvSpPr>
          <p:nvPr>
            <p:ph idx="1"/>
          </p:nvPr>
        </p:nvSpPr>
        <p:spPr>
          <a:prstGeom prst="rect">
            <a:avLst/>
          </a:prstGeom>
        </p:spPr>
        <p:txBody>
          <a:bodyPr lIns="91425" tIns="91425" rIns="91425" bIns="91425" anchor="t" anchorCtr="0">
            <a:noAutofit/>
          </a:bodyPr>
          <a:lstStyle/>
          <a:p>
            <a:pPr lvl="0" rtl="0">
              <a:buNone/>
            </a:pPr>
            <a:r>
              <a:rPr lang="en"/>
              <a:t>
</a:t>
            </a:r>
          </a:p>
          <a:p>
            <a:pPr lvl="0" rtl="0">
              <a:buNone/>
            </a:pPr>
            <a:r>
              <a:rPr lang="en"/>
              <a:t>What will this code print?</a:t>
            </a:r>
          </a:p>
          <a:p>
            <a:pPr marL="457200" lvl="0" indent="0" rtl="0">
              <a:buNone/>
            </a:pPr>
            <a:r>
              <a:rPr lang="en" sz="1800">
                <a:latin typeface="Courier New"/>
                <a:ea typeface="Courier New"/>
                <a:cs typeface="Courier New"/>
                <a:sym typeface="Courier New"/>
              </a:rPr>
              <a:t>myList.remove(4)</a:t>
            </a:r>
          </a:p>
          <a:p>
            <a:pPr marL="457200" lvl="0" indent="0" rtl="0">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51" name="Shape 251"/>
          <p:cNvGraphicFramePr/>
          <p:nvPr>
            <p:extLst>
              <p:ext uri="{D42A27DB-BD31-4B8C-83A1-F6EECF244321}">
                <p14:modId xmlns:p14="http://schemas.microsoft.com/office/powerpoint/2010/main" val="414707521"/>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5870789"/>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removing from lists</a:t>
            </a:r>
          </a:p>
        </p:txBody>
      </p:sp>
      <p:sp>
        <p:nvSpPr>
          <p:cNvPr id="257" name="Shape 25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myList.remove(4)</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61111"/>
              <a:buFont typeface="Arial"/>
              <a:buNone/>
            </a:pPr>
            <a:r>
              <a:rPr lang="en" sz="1800" dirty="0">
                <a:latin typeface="Courier New"/>
                <a:ea typeface="Courier New"/>
                <a:cs typeface="Courier New"/>
                <a:sym typeface="Courier New"/>
              </a:rPr>
              <a:t>Answer:</a:t>
            </a:r>
          </a:p>
          <a:p>
            <a:pPr marL="457200" lvl="0" indent="0">
              <a:buClr>
                <a:srgbClr val="000000"/>
              </a:buClr>
              <a:buSzPct val="61111"/>
              <a:buFont typeface="Arial"/>
              <a:buNone/>
            </a:pPr>
            <a:r>
              <a:rPr lang="en" sz="1800" dirty="0">
                <a:latin typeface="Courier New"/>
                <a:ea typeface="Courier New"/>
                <a:cs typeface="Courier New"/>
                <a:sym typeface="Courier New"/>
              </a:rPr>
              <a:t>[1, 2, 3, 5, 6]</a:t>
            </a:r>
          </a:p>
        </p:txBody>
      </p:sp>
      <p:graphicFrame>
        <p:nvGraphicFramePr>
          <p:cNvPr id="258" name="Shape 258"/>
          <p:cNvGraphicFramePr/>
          <p:nvPr>
            <p:extLst>
              <p:ext uri="{D42A27DB-BD31-4B8C-83A1-F6EECF244321}">
                <p14:modId xmlns:p14="http://schemas.microsoft.com/office/powerpoint/2010/main" val="2769710944"/>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784460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284" name="Shape 28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Clr>
                <a:srgbClr val="000000"/>
              </a:buClr>
              <a:buSzPct val="61111"/>
              <a:buFont typeface="Arial"/>
              <a:buNone/>
            </a:pPr>
            <a:r>
              <a:rPr lang="en" sz="1800" dirty="0">
                <a:latin typeface="Courier New"/>
                <a:ea typeface="Courier New"/>
                <a:cs typeface="Courier New"/>
                <a:sym typeface="Courier New"/>
              </a:rPr>
              <a:t>for i in </a:t>
            </a:r>
            <a:r>
              <a:rPr lang="en" sz="1800" dirty="0" smtClean="0">
                <a:latin typeface="Courier New"/>
                <a:ea typeface="Courier New"/>
                <a:cs typeface="Courier New"/>
                <a:sym typeface="Courier New"/>
              </a:rPr>
              <a:t>["cat", "dog", "mouse", "human"]:</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"I </a:t>
            </a:r>
            <a:r>
              <a:rPr lang="en" sz="1800" dirty="0">
                <a:latin typeface="Courier New"/>
                <a:ea typeface="Courier New"/>
                <a:cs typeface="Courier New"/>
                <a:sym typeface="Courier New"/>
              </a:rPr>
              <a:t>am </a:t>
            </a:r>
            <a:r>
              <a:rPr lang="en" sz="1800" dirty="0" smtClean="0">
                <a:latin typeface="Courier New"/>
                <a:ea typeface="Courier New"/>
                <a:cs typeface="Courier New"/>
                <a:sym typeface="Courier New"/>
              </a:rPr>
              <a:t>a", </a:t>
            </a:r>
            <a:r>
              <a:rPr lang="en" sz="1800" dirty="0">
                <a:latin typeface="Courier New"/>
                <a:ea typeface="Courier New"/>
                <a:cs typeface="Courier New"/>
                <a:sym typeface="Courier New"/>
              </a:rPr>
              <a:t>i</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405572033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290" name="Shape 29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Clr>
                <a:srgbClr val="000000"/>
              </a:buClr>
              <a:buSzPct val="61111"/>
              <a:buFont typeface="Arial"/>
              <a:buNone/>
            </a:pPr>
            <a:r>
              <a:rPr lang="en" sz="1800" dirty="0">
                <a:latin typeface="Courier New"/>
                <a:ea typeface="Courier New"/>
                <a:cs typeface="Courier New"/>
                <a:sym typeface="Courier New"/>
              </a:rPr>
              <a:t>for i in </a:t>
            </a:r>
            <a:r>
              <a:rPr lang="en" sz="1800" dirty="0" smtClean="0">
                <a:latin typeface="Courier New"/>
                <a:ea typeface="Courier New"/>
                <a:cs typeface="Courier New"/>
                <a:sym typeface="Courier New"/>
              </a:rPr>
              <a:t>["cat", "dog", "mouse", "human"]:</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"I </a:t>
            </a:r>
            <a:r>
              <a:rPr lang="en" sz="1800" dirty="0">
                <a:latin typeface="Courier New"/>
                <a:ea typeface="Courier New"/>
                <a:cs typeface="Courier New"/>
                <a:sym typeface="Courier New"/>
              </a:rPr>
              <a:t>am </a:t>
            </a:r>
            <a:r>
              <a:rPr lang="en" sz="1800" dirty="0" smtClean="0">
                <a:latin typeface="Courier New"/>
                <a:ea typeface="Courier New"/>
                <a:cs typeface="Courier New"/>
                <a:sym typeface="Courier New"/>
              </a:rPr>
              <a:t>a", </a:t>
            </a:r>
            <a:r>
              <a:rPr lang="en" sz="1800" dirty="0">
                <a:latin typeface="Courier New"/>
                <a:ea typeface="Courier New"/>
                <a:cs typeface="Courier New"/>
                <a:sym typeface="Courier New"/>
              </a:rPr>
              <a:t>i</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I am a cat</a:t>
            </a:r>
          </a:p>
          <a:p>
            <a:pPr marL="457200" lvl="0" indent="0" rtl="0">
              <a:buClr>
                <a:srgbClr val="000000"/>
              </a:buClr>
              <a:buSzPct val="61111"/>
              <a:buFont typeface="Arial"/>
              <a:buNone/>
            </a:pPr>
            <a:r>
              <a:rPr lang="en" sz="1800" dirty="0">
                <a:latin typeface="Courier New"/>
                <a:ea typeface="Courier New"/>
                <a:cs typeface="Courier New"/>
                <a:sym typeface="Courier New"/>
              </a:rPr>
              <a:t>I am a dog</a:t>
            </a:r>
          </a:p>
          <a:p>
            <a:pPr marL="457200" lvl="0" indent="0" rtl="0">
              <a:buClr>
                <a:srgbClr val="000000"/>
              </a:buClr>
              <a:buSzPct val="61111"/>
              <a:buFont typeface="Arial"/>
              <a:buNone/>
            </a:pPr>
            <a:r>
              <a:rPr lang="en" sz="1800" dirty="0">
                <a:latin typeface="Courier New"/>
                <a:ea typeface="Courier New"/>
                <a:cs typeface="Courier New"/>
                <a:sym typeface="Courier New"/>
              </a:rPr>
              <a:t>I am a mouse</a:t>
            </a:r>
          </a:p>
          <a:p>
            <a:pPr marL="457200" lvl="0" indent="0">
              <a:buClr>
                <a:srgbClr val="000000"/>
              </a:buClr>
              <a:buSzPct val="61111"/>
              <a:buFont typeface="Arial"/>
              <a:buNone/>
            </a:pPr>
            <a:r>
              <a:rPr lang="en" sz="1800" dirty="0">
                <a:latin typeface="Courier New"/>
                <a:ea typeface="Courier New"/>
                <a:cs typeface="Courier New"/>
                <a:sym typeface="Courier New"/>
              </a:rPr>
              <a:t>I am a human</a:t>
            </a:r>
          </a:p>
        </p:txBody>
      </p:sp>
    </p:spTree>
    <p:extLst>
      <p:ext uri="{BB962C8B-B14F-4D97-AF65-F5344CB8AC3E}">
        <p14:creationId xmlns:p14="http://schemas.microsoft.com/office/powerpoint/2010/main" val="59569201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296" name="Shape 29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None/>
            </a:pPr>
            <a:r>
              <a:rPr lang="en" sz="1800" dirty="0">
                <a:latin typeface="Courier New"/>
                <a:ea typeface="Courier New"/>
                <a:cs typeface="Courier New"/>
                <a:sym typeface="Courier New"/>
              </a:rPr>
              <a:t>myStuff =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2, True, 99.5]</a:t>
            </a:r>
          </a:p>
          <a:p>
            <a:pPr marL="457200" lvl="0" indent="0" rtl="0">
              <a:buClr>
                <a:srgbClr val="000000"/>
              </a:buClr>
              <a:buSzPct val="61111"/>
              <a:buFont typeface="Arial"/>
              <a:buNone/>
            </a:pPr>
            <a:r>
              <a:rPr lang="en" sz="1800" dirty="0">
                <a:latin typeface="Courier New"/>
                <a:ea typeface="Courier New"/>
                <a:cs typeface="Courier New"/>
                <a:sym typeface="Courier New"/>
              </a:rPr>
              <a:t>for i in myStuff:</a:t>
            </a:r>
          </a:p>
          <a:p>
            <a:pPr marL="457200" lvl="0" indent="0" rtl="0">
              <a:buClr>
                <a:srgbClr val="000000"/>
              </a:buClr>
              <a:buSzPct val="61111"/>
              <a:buFont typeface="Arial"/>
              <a:buNone/>
            </a:pPr>
            <a:r>
              <a:rPr lang="en" sz="1800" dirty="0">
                <a:latin typeface="Courier New"/>
                <a:ea typeface="Courier New"/>
                <a:cs typeface="Courier New"/>
                <a:sym typeface="Courier New"/>
              </a:rPr>
              <a:t>	print i</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520636730"/>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3133</Words>
  <Application>Microsoft Office PowerPoint</Application>
  <PresentationFormat>On-screen Show (4:3)</PresentationFormat>
  <Paragraphs>906</Paragraphs>
  <Slides>65</Slides>
  <Notes>55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Data Structures pt I: Lists</vt:lpstr>
      <vt:lpstr>Today's schedule</vt:lpstr>
      <vt:lpstr>1. Lists</vt:lpstr>
      <vt:lpstr>What is a list?</vt:lpstr>
      <vt:lpstr>What is a list?</vt:lpstr>
      <vt:lpstr>What is a list?</vt:lpstr>
      <vt:lpstr>Practice with lists</vt:lpstr>
      <vt:lpstr>Practice with lists</vt:lpstr>
      <vt:lpstr>Practice with lists</vt:lpstr>
      <vt:lpstr>Practice with lists</vt:lpstr>
      <vt:lpstr>How lists work</vt:lpstr>
      <vt:lpstr>How lists work</vt:lpstr>
      <vt:lpstr>Accessing elements in a list</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Creating a list</vt:lpstr>
      <vt:lpstr>Adding to a list</vt:lpstr>
      <vt:lpstr>Removing from list</vt:lpstr>
      <vt:lpstr>Practice with lists</vt:lpstr>
      <vt:lpstr>Practice with lists</vt:lpstr>
      <vt:lpstr>Practice with lists</vt:lpstr>
      <vt:lpstr>Practice with lists</vt:lpstr>
      <vt:lpstr>Practice with lists</vt:lpstr>
      <vt:lpstr>Practice with lists</vt:lpstr>
      <vt:lpstr>Practice with lists</vt:lpstr>
      <vt:lpstr>Practice with lists</vt:lpstr>
      <vt:lpstr>Checking if something is in the list</vt:lpstr>
      <vt:lpstr>Iterating through a list</vt:lpstr>
      <vt:lpstr>List slicing</vt:lpstr>
      <vt:lpstr>Side note: indexing strings like lists</vt:lpstr>
      <vt:lpstr>Side note: indexing strings like lists</vt:lpstr>
      <vt:lpstr>Useful list functions</vt:lpstr>
      <vt:lpstr>Functions that work on lists</vt:lpstr>
      <vt:lpstr>2. File parsing with .split()</vt:lpstr>
      <vt:lpstr>The situation</vt:lpstr>
      <vt:lpstr>.split()</vt:lpstr>
      <vt:lpstr>.split()</vt:lpstr>
      <vt:lpstr>More examples</vt:lpstr>
      <vt:lpstr>Why is .split() important?</vt:lpstr>
      <vt:lpstr>A more realistic example:  parsing a data file</vt:lpstr>
      <vt:lpstr>A more realistic example:  parsing a data file</vt:lpstr>
      <vt:lpstr>A more realistic example:  parsing a data file</vt:lpstr>
      <vt:lpstr>A more realistic example:  parsing a data file</vt:lpstr>
      <vt:lpstr>Appendix</vt:lpstr>
      <vt:lpstr>Nested lists</vt:lpstr>
      <vt:lpstr>List comprehensions (advanced)</vt:lpstr>
      <vt:lpstr>List comprehensions (advanced)</vt:lpstr>
      <vt:lpstr>Inserting into a list: .insert()</vt:lpstr>
      <vt:lpstr>Practice with adding to lists</vt:lpstr>
      <vt:lpstr>Practice with adding to lists</vt:lpstr>
      <vt:lpstr>Remove element from list: .remove()</vt:lpstr>
      <vt:lpstr>Practice with removing from lists</vt:lpstr>
      <vt:lpstr>Practice with removing from 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 &amp; Lists</dc:title>
  <dc:creator>Sarah</dc:creator>
  <cp:lastModifiedBy>Sarah</cp:lastModifiedBy>
  <cp:revision>53</cp:revision>
  <dcterms:created xsi:type="dcterms:W3CDTF">2013-08-05T13:53:14Z</dcterms:created>
  <dcterms:modified xsi:type="dcterms:W3CDTF">2015-06-11T03:29:11Z</dcterms:modified>
</cp:coreProperties>
</file>