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97" r:id="rId3"/>
    <p:sldId id="319" r:id="rId4"/>
    <p:sldId id="301" r:id="rId5"/>
    <p:sldId id="298" r:id="rId6"/>
    <p:sldId id="299" r:id="rId7"/>
    <p:sldId id="300" r:id="rId8"/>
    <p:sldId id="302" r:id="rId9"/>
    <p:sldId id="304" r:id="rId10"/>
    <p:sldId id="305" r:id="rId11"/>
    <p:sldId id="303" r:id="rId12"/>
    <p:sldId id="306" r:id="rId13"/>
    <p:sldId id="286" r:id="rId14"/>
    <p:sldId id="257" r:id="rId15"/>
    <p:sldId id="287" r:id="rId16"/>
    <p:sldId id="288" r:id="rId17"/>
    <p:sldId id="290" r:id="rId18"/>
    <p:sldId id="259" r:id="rId19"/>
    <p:sldId id="260" r:id="rId20"/>
    <p:sldId id="261" r:id="rId21"/>
    <p:sldId id="262" r:id="rId22"/>
    <p:sldId id="263" r:id="rId23"/>
    <p:sldId id="264" r:id="rId24"/>
    <p:sldId id="292" r:id="rId25"/>
    <p:sldId id="293" r:id="rId26"/>
    <p:sldId id="265" r:id="rId27"/>
    <p:sldId id="294" r:id="rId28"/>
    <p:sldId id="266" r:id="rId29"/>
    <p:sldId id="295" r:id="rId30"/>
    <p:sldId id="267" r:id="rId31"/>
    <p:sldId id="268" r:id="rId32"/>
    <p:sldId id="296" r:id="rId33"/>
    <p:sldId id="274" r:id="rId34"/>
    <p:sldId id="269" r:id="rId35"/>
    <p:sldId id="270" r:id="rId36"/>
    <p:sldId id="273" r:id="rId37"/>
    <p:sldId id="321" r:id="rId38"/>
    <p:sldId id="271" r:id="rId39"/>
    <p:sldId id="272" r:id="rId40"/>
    <p:sldId id="275" r:id="rId41"/>
    <p:sldId id="276" r:id="rId42"/>
    <p:sldId id="277" r:id="rId43"/>
    <p:sldId id="278" r:id="rId44"/>
    <p:sldId id="279" r:id="rId45"/>
    <p:sldId id="280" r:id="rId46"/>
    <p:sldId id="281" r:id="rId47"/>
    <p:sldId id="282" r:id="rId48"/>
    <p:sldId id="283" r:id="rId49"/>
    <p:sldId id="284"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73" autoAdjust="0"/>
  </p:normalViewPr>
  <p:slideViewPr>
    <p:cSldViewPr>
      <p:cViewPr varScale="1">
        <p:scale>
          <a:sx n="75" d="100"/>
          <a:sy n="75" d="100"/>
        </p:scale>
        <p:origin x="-3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D79E3-0570-4456-8493-0FA10CE1F950}" type="datetimeFigureOut">
              <a:rPr lang="en-US" smtClean="0"/>
              <a:t>6/15/2015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A57C9-25D1-4FD9-B548-B5060B290EDB}" type="slidenum">
              <a:rPr lang="en-US" smtClean="0"/>
              <a:t>‹#›</a:t>
            </a:fld>
            <a:endParaRPr lang="en-US"/>
          </a:p>
        </p:txBody>
      </p:sp>
    </p:spTree>
    <p:extLst>
      <p:ext uri="{BB962C8B-B14F-4D97-AF65-F5344CB8AC3E}">
        <p14:creationId xmlns:p14="http://schemas.microsoft.com/office/powerpoint/2010/main" val="350204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4</a:t>
            </a:fld>
            <a:endParaRPr lang="en-US"/>
          </a:p>
        </p:txBody>
      </p:sp>
    </p:spTree>
    <p:extLst>
      <p:ext uri="{BB962C8B-B14F-4D97-AF65-F5344CB8AC3E}">
        <p14:creationId xmlns:p14="http://schemas.microsoft.com/office/powerpoint/2010/main" val="1765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So if you store the key</a:t>
            </a:r>
            <a:r>
              <a:rPr lang="en-US" baseline="0" dirty="0" smtClean="0"/>
              <a:t> in a variable, you can use that variable to index into the hash at that key.</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{'Joe': </a:t>
            </a:r>
            <a:r>
              <a:rPr lang="en-US" dirty="0" smtClean="0"/>
              <a:t>25, </a:t>
            </a:r>
            <a:r>
              <a:rPr lang="en-US" dirty="0" smtClean="0"/>
              <a:t>'Sally':</a:t>
            </a:r>
            <a:r>
              <a:rPr lang="en-US" dirty="0" smtClean="0"/>
              <a:t>35}</a:t>
            </a:r>
          </a:p>
          <a:p>
            <a:r>
              <a:rPr lang="en-US" dirty="0" smtClean="0"/>
              <a:t>Commas separate entries. Keys precede their</a:t>
            </a:r>
            <a:r>
              <a:rPr lang="en-US" baseline="0" dirty="0" smtClean="0"/>
              <a:t> values and are separated by a colon</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{'Joe': </a:t>
            </a:r>
            <a:r>
              <a:rPr lang="en-US" dirty="0" smtClean="0"/>
              <a:t>25, </a:t>
            </a:r>
            <a:r>
              <a:rPr lang="en-US" dirty="0" smtClean="0"/>
              <a:t>'Sally':</a:t>
            </a:r>
            <a:r>
              <a:rPr lang="en-US" dirty="0" smtClean="0"/>
              <a:t>35}</a:t>
            </a:r>
          </a:p>
          <a:p>
            <a:r>
              <a:rPr lang="en-US" dirty="0" smtClean="0"/>
              <a:t>Commas separate entries. Keys precede their</a:t>
            </a:r>
            <a:r>
              <a:rPr lang="en-US" baseline="0" dirty="0" smtClean="0"/>
              <a:t> values and are separated by a colon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5</a:t>
            </a:fld>
            <a:endParaRPr lang="en-US"/>
          </a:p>
        </p:txBody>
      </p:sp>
    </p:spTree>
    <p:extLst>
      <p:ext uri="{BB962C8B-B14F-4D97-AF65-F5344CB8AC3E}">
        <p14:creationId xmlns:p14="http://schemas.microsoft.com/office/powerpoint/2010/main" val="17655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Weird spacing</a:t>
            </a:r>
            <a:r>
              <a:rPr lang="en-US" baseline="0" dirty="0" smtClean="0"/>
              <a:t> for educational purposes.</a:t>
            </a:r>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8</a:t>
            </a:fld>
            <a:endParaRPr lang="en-US"/>
          </a:p>
        </p:txBody>
      </p:sp>
    </p:spTree>
    <p:extLst>
      <p:ext uri="{BB962C8B-B14F-4D97-AF65-F5344CB8AC3E}">
        <p14:creationId xmlns:p14="http://schemas.microsoft.com/office/powerpoint/2010/main" val="3769149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This prints in a sorted order, but the hash itself</a:t>
            </a:r>
            <a:r>
              <a:rPr lang="en-US" baseline="0" dirty="0" smtClean="0"/>
              <a:t> is </a:t>
            </a:r>
            <a:r>
              <a:rPr lang="en-US" baseline="0" dirty="0" smtClean="0"/>
              <a:t>unaffected!</a:t>
            </a:r>
          </a:p>
          <a:p>
            <a:r>
              <a:rPr lang="en-US" baseline="0" dirty="0" smtClean="0"/>
              <a:t>Basically, what we are sorting is the list returned by </a:t>
            </a:r>
            <a:r>
              <a:rPr lang="en-US" baseline="0" dirty="0" err="1" smtClean="0"/>
              <a:t>ages.keys</a:t>
            </a:r>
            <a:r>
              <a:rPr lang="en-US" baseline="0" dirty="0" smtClean="0"/>
              <a:t>(), then we are indexing into the </a:t>
            </a:r>
            <a:r>
              <a:rPr lang="en-US" baseline="0" dirty="0" err="1" smtClean="0"/>
              <a:t>dict</a:t>
            </a:r>
            <a:r>
              <a:rPr lang="en-US" baseline="0" dirty="0" smtClean="0"/>
              <a:t> in that order</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9</a:t>
            </a:fld>
            <a:endParaRPr lang="en-US"/>
          </a:p>
        </p:txBody>
      </p:sp>
    </p:spTree>
    <p:extLst>
      <p:ext uri="{BB962C8B-B14F-4D97-AF65-F5344CB8AC3E}">
        <p14:creationId xmlns:p14="http://schemas.microsoft.com/office/powerpoint/2010/main" val="3769149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10</a:t>
            </a:fld>
            <a:endParaRPr lang="en-US"/>
          </a:p>
        </p:txBody>
      </p:sp>
    </p:spTree>
    <p:extLst>
      <p:ext uri="{BB962C8B-B14F-4D97-AF65-F5344CB8AC3E}">
        <p14:creationId xmlns:p14="http://schemas.microsoft.com/office/powerpoint/2010/main" val="37691490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 pretty much be used</a:t>
            </a:r>
            <a:r>
              <a:rPr lang="en-US" baseline="0" dirty="0" smtClean="0"/>
              <a:t> as a template for most </a:t>
            </a:r>
            <a:r>
              <a:rPr lang="en-US" baseline="0" dirty="0" smtClean="0"/>
              <a:t>situations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11</a:t>
            </a:fld>
            <a:endParaRPr lang="en-US"/>
          </a:p>
        </p:txBody>
      </p:sp>
    </p:spTree>
    <p:extLst>
      <p:ext uri="{BB962C8B-B14F-4D97-AF65-F5344CB8AC3E}">
        <p14:creationId xmlns:p14="http://schemas.microsoft.com/office/powerpoint/2010/main" val="629328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Single or</a:t>
            </a:r>
            <a:r>
              <a:rPr lang="en-US" baseline="0" dirty="0" smtClean="0"/>
              <a:t> double quotes are fine.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Dictionaries are similar to what</a:t>
            </a:r>
            <a:r>
              <a:rPr lang="en-US" baseline="0" dirty="0" smtClean="0"/>
              <a:t> other languages call </a:t>
            </a:r>
            <a:r>
              <a:rPr lang="en-US" baseline="0" dirty="0" smtClean="0"/>
              <a:t>"hash tables". </a:t>
            </a:r>
            <a:r>
              <a:rPr lang="en-US" baseline="0" dirty="0" smtClean="0"/>
              <a:t>So I might call them that sometimes.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37668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374630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41137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93246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130097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4A8FE-4573-4CBD-AC51-25ED855E8429}"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39322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54A8FE-4573-4CBD-AC51-25ED855E8429}"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11968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54A8FE-4573-4CBD-AC51-25ED855E8429}"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6394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54A8FE-4573-4CBD-AC51-25ED855E8429}" type="datetimeFigureOut">
              <a:rPr lang="en-US" smtClean="0"/>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24799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4A8FE-4573-4CBD-AC51-25ED855E8429}" type="datetimeFigureOut">
              <a:rPr lang="en-US" smtClean="0"/>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353150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4A8FE-4573-4CBD-AC51-25ED855E8429}"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325058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4A8FE-4573-4CBD-AC51-25ED855E8429}"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5815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4A8FE-4573-4CBD-AC51-25ED855E8429}" type="datetimeFigureOut">
              <a:rPr lang="en-US" smtClean="0"/>
              <a:t>6/15/2015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AA3B4-57C3-406C-B1C3-4598693CEE31}" type="slidenum">
              <a:rPr lang="en-US" smtClean="0"/>
              <a:t>‹#›</a:t>
            </a:fld>
            <a:endParaRPr lang="en-US"/>
          </a:p>
        </p:txBody>
      </p:sp>
    </p:spTree>
    <p:extLst>
      <p:ext uri="{BB962C8B-B14F-4D97-AF65-F5344CB8AC3E}">
        <p14:creationId xmlns:p14="http://schemas.microsoft.com/office/powerpoint/2010/main" val="313988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had.co.nz/ggplot2/"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a:t>
            </a:r>
            <a:r>
              <a:rPr lang="en-US" dirty="0" smtClean="0"/>
              <a:t>writing</a:t>
            </a:r>
            <a:r>
              <a:rPr lang="en-US" dirty="0" smtClean="0"/>
              <a:t> </a:t>
            </a:r>
            <a:r>
              <a:rPr lang="en-US" dirty="0" smtClean="0"/>
              <a:t>and dictionaries</a:t>
            </a:r>
            <a:endParaRPr lang="en-US" dirty="0"/>
          </a:p>
        </p:txBody>
      </p:sp>
      <p:sp>
        <p:nvSpPr>
          <p:cNvPr id="3" name="Subtitle 2"/>
          <p:cNvSpPr>
            <a:spLocks noGrp="1"/>
          </p:cNvSpPr>
          <p:nvPr>
            <p:ph type="subTitle" idx="1"/>
          </p:nvPr>
        </p:nvSpPr>
        <p:spPr/>
        <p:txBody>
          <a:bodyPr/>
          <a:lstStyle/>
          <a:p>
            <a:r>
              <a:rPr lang="en-US" dirty="0" smtClean="0"/>
              <a:t>Programming </a:t>
            </a:r>
            <a:r>
              <a:rPr lang="en-US" dirty="0" err="1" smtClean="0"/>
              <a:t>Bootcamp</a:t>
            </a:r>
            <a:r>
              <a:rPr lang="en-US" dirty="0" smtClean="0"/>
              <a:t> </a:t>
            </a:r>
            <a:r>
              <a:rPr lang="en-US" dirty="0" smtClean="0"/>
              <a:t>2015</a:t>
            </a:r>
            <a:endParaRPr lang="en-US" dirty="0" smtClean="0"/>
          </a:p>
          <a:p>
            <a:r>
              <a:rPr lang="en-US" dirty="0" smtClean="0"/>
              <a:t>Day </a:t>
            </a:r>
            <a:r>
              <a:rPr lang="en-US" dirty="0" smtClean="0"/>
              <a:t>5 – 6/16/15</a:t>
            </a:r>
            <a:endParaRPr lang="en-US" dirty="0"/>
          </a:p>
        </p:txBody>
      </p:sp>
    </p:spTree>
    <p:extLst>
      <p:ext uri="{BB962C8B-B14F-4D97-AF65-F5344CB8AC3E}">
        <p14:creationId xmlns:p14="http://schemas.microsoft.com/office/powerpoint/2010/main" val="195753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strings can be printed</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cs typeface="Courier New" pitchFamily="49" charset="0"/>
              </a:rPr>
              <a:t>Code</a:t>
            </a:r>
            <a:endParaRPr lang="en-US" sz="2400" u="sng" dirty="0" smtClean="0">
              <a:cs typeface="Courier New" pitchFamily="49" charset="0"/>
            </a:endParaRPr>
          </a:p>
          <a:p>
            <a:pPr marL="0" indent="0">
              <a:buNone/>
            </a:pP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 </a:t>
            </a:r>
            <a:r>
              <a:rPr lang="en-US" sz="2000" dirty="0" smtClean="0">
                <a:solidFill>
                  <a:schemeClr val="tx1">
                    <a:lumMod val="50000"/>
                    <a:lumOff val="50000"/>
                  </a:schemeClr>
                </a:solidFill>
                <a:latin typeface="Courier New" pitchFamily="49" charset="0"/>
                <a:cs typeface="Courier New" pitchFamily="49" charset="0"/>
              </a:rPr>
              <a:t>"output.txt"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a:t>
            </a:r>
            <a:r>
              <a:rPr lang="en-US" sz="2000" dirty="0" smtClean="0">
                <a:latin typeface="Courier New" pitchFamily="49" charset="0"/>
                <a:cs typeface="Courier New" pitchFamily="49" charset="0"/>
              </a:rPr>
              <a:t> = open(</a:t>
            </a: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a:t>
            </a:r>
            <a:r>
              <a:rPr lang="en-US" sz="2000" dirty="0" smtClean="0">
                <a:solidFill>
                  <a:schemeClr val="tx1">
                    <a:lumMod val="50000"/>
                    <a:lumOff val="50000"/>
                  </a:schemeClr>
                </a:solidFill>
                <a:latin typeface="Courier New" pitchFamily="49" charset="0"/>
                <a:cs typeface="Courier New" pitchFamily="49" charset="0"/>
              </a:rPr>
              <a:t>'w'</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a:t>
            </a:r>
            <a:r>
              <a:rPr lang="en-US" sz="2000" dirty="0" smtClean="0">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25</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outFile.close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u="sng" dirty="0" smtClean="0">
                <a:cs typeface="Courier New" pitchFamily="49" charset="0"/>
              </a:rPr>
              <a:t>output.txt</a:t>
            </a:r>
          </a:p>
          <a:p>
            <a:pPr marL="0" indent="0">
              <a:buNone/>
            </a:pPr>
            <a:r>
              <a:rPr lang="en-US" sz="2000" dirty="0" smtClean="0">
                <a:latin typeface="Courier New" pitchFamily="49" charset="0"/>
                <a:cs typeface="Courier New" pitchFamily="49" charset="0"/>
              </a:rPr>
              <a:t>25</a:t>
            </a:r>
            <a:endParaRPr lang="en-US" sz="2000" dirty="0">
              <a:latin typeface="Courier New" pitchFamily="49" charset="0"/>
              <a:cs typeface="Courier New" pitchFamily="49" charset="0"/>
            </a:endParaRPr>
          </a:p>
        </p:txBody>
      </p:sp>
      <p:cxnSp>
        <p:nvCxnSpPr>
          <p:cNvPr id="4" name="Straight Arrow Connector 3"/>
          <p:cNvCxnSpPr/>
          <p:nvPr/>
        </p:nvCxnSpPr>
        <p:spPr>
          <a:xfrm flipH="1" flipV="1">
            <a:off x="3505200" y="3200400"/>
            <a:ext cx="838200" cy="762000"/>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52925" y="3971925"/>
            <a:ext cx="1600200" cy="307777"/>
          </a:xfrm>
          <a:prstGeom prst="rect">
            <a:avLst/>
          </a:prstGeom>
          <a:noFill/>
        </p:spPr>
        <p:txBody>
          <a:bodyPr wrap="square" rtlCol="0">
            <a:spAutoFit/>
          </a:bodyPr>
          <a:lstStyle/>
          <a:p>
            <a:r>
              <a:rPr lang="en-US" sz="1400" dirty="0" smtClean="0"/>
              <a:t>A simple fix.</a:t>
            </a:r>
            <a:endParaRPr lang="en-US" sz="1400" dirty="0"/>
          </a:p>
        </p:txBody>
      </p:sp>
    </p:spTree>
    <p:extLst>
      <p:ext uri="{BB962C8B-B14F-4D97-AF65-F5344CB8AC3E}">
        <p14:creationId xmlns:p14="http://schemas.microsoft.com/office/powerpoint/2010/main" val="252912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Reading and writing can be done at the same time (as long as </a:t>
            </a:r>
            <a:r>
              <a:rPr lang="en-US" sz="3200" dirty="0" smtClean="0"/>
              <a:t>it's </a:t>
            </a:r>
            <a:r>
              <a:rPr lang="en-US" sz="3200" dirty="0" smtClean="0"/>
              <a:t>to different files)</a:t>
            </a:r>
            <a:endParaRPr lang="en-US" sz="3200" dirty="0"/>
          </a:p>
        </p:txBody>
      </p:sp>
      <p:sp>
        <p:nvSpPr>
          <p:cNvPr id="3" name="Content Placeholder 2"/>
          <p:cNvSpPr>
            <a:spLocks noGrp="1"/>
          </p:cNvSpPr>
          <p:nvPr>
            <p:ph idx="1"/>
          </p:nvPr>
        </p:nvSpPr>
        <p:spPr/>
        <p:txBody>
          <a:bodyPr>
            <a:noAutofit/>
          </a:bodyPr>
          <a:lstStyle/>
          <a:p>
            <a:pPr lvl="0">
              <a:buNone/>
            </a:pPr>
            <a:r>
              <a:rPr lang="en" sz="2400" u="sng" dirty="0" smtClean="0">
                <a:ea typeface="Courier New"/>
                <a:cs typeface="Courier New"/>
                <a:sym typeface="Courier New"/>
              </a:rPr>
              <a:t>Code</a:t>
            </a:r>
          </a:p>
          <a:p>
            <a:pPr lvl="0">
              <a:buNone/>
            </a:pPr>
            <a:r>
              <a:rPr lang="en" sz="1400" dirty="0" smtClean="0">
                <a:latin typeface="Courier New"/>
                <a:ea typeface="Courier New"/>
                <a:cs typeface="Courier New"/>
                <a:sym typeface="Courier New"/>
              </a:rPr>
              <a:t>infile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"genes.txt"</a:t>
            </a:r>
            <a:endParaRPr lang="en" sz="1400" dirty="0">
              <a:latin typeface="Courier New"/>
              <a:ea typeface="Courier New"/>
              <a:cs typeface="Courier New"/>
              <a:sym typeface="Courier New"/>
            </a:endParaRPr>
          </a:p>
          <a:p>
            <a:pPr lvl="0">
              <a:buNone/>
            </a:pPr>
            <a:r>
              <a:rPr lang="en" sz="1400" dirty="0" smtClean="0">
                <a:latin typeface="Courier New"/>
                <a:ea typeface="Courier New"/>
                <a:cs typeface="Courier New"/>
                <a:sym typeface="Courier New"/>
              </a:rPr>
              <a:t>outfile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"output.txt"</a:t>
            </a:r>
            <a:endParaRPr lang="en" sz="1400" dirty="0">
              <a:latin typeface="Courier New"/>
              <a:ea typeface="Courier New"/>
              <a:cs typeface="Courier New"/>
              <a:sym typeface="Courier New"/>
            </a:endParaRPr>
          </a:p>
          <a:p>
            <a:pPr lvl="0">
              <a:buNone/>
            </a:pPr>
            <a:r>
              <a:rPr lang="en" sz="1400" b="1" dirty="0">
                <a:solidFill>
                  <a:schemeClr val="accent6">
                    <a:lumMod val="75000"/>
                  </a:schemeClr>
                </a:solidFill>
                <a:latin typeface="Courier New"/>
                <a:ea typeface="Courier New"/>
                <a:cs typeface="Courier New"/>
                <a:sym typeface="Courier New"/>
              </a:rPr>
              <a:t>inFile</a:t>
            </a:r>
            <a:r>
              <a:rPr lang="en" sz="1400" dirty="0">
                <a:latin typeface="Courier New"/>
                <a:ea typeface="Courier New"/>
                <a:cs typeface="Courier New"/>
                <a:sym typeface="Courier New"/>
              </a:rPr>
              <a:t> = open(infileName, </a:t>
            </a:r>
            <a:r>
              <a:rPr lang="en" sz="1400" dirty="0" smtClean="0">
                <a:latin typeface="Courier New"/>
                <a:ea typeface="Courier New"/>
                <a:cs typeface="Courier New"/>
                <a:sym typeface="Courier New"/>
              </a:rPr>
              <a:t>'r')</a:t>
            </a:r>
            <a:endParaRPr lang="en" sz="1400" dirty="0" smtClean="0">
              <a:latin typeface="Courier New"/>
              <a:ea typeface="Courier New"/>
              <a:cs typeface="Courier New"/>
              <a:sym typeface="Courier New"/>
            </a:endParaRPr>
          </a:p>
          <a:p>
            <a:pPr lvl="0">
              <a:buNone/>
            </a:pPr>
            <a:r>
              <a:rPr lang="en" sz="1400" b="1" dirty="0" smtClean="0">
                <a:solidFill>
                  <a:schemeClr val="bg2">
                    <a:lumMod val="50000"/>
                  </a:schemeClr>
                </a:solidFill>
                <a:latin typeface="Courier New"/>
                <a:ea typeface="Courier New"/>
                <a:cs typeface="Courier New"/>
                <a:sym typeface="Courier New"/>
              </a:rPr>
              <a:t>outFile</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 open(outfileName, </a:t>
            </a:r>
            <a:r>
              <a:rPr lang="en" sz="1400" dirty="0" smtClean="0">
                <a:latin typeface="Courier New"/>
                <a:ea typeface="Courier New"/>
                <a:cs typeface="Courier New"/>
                <a:sym typeface="Courier New"/>
              </a:rPr>
              <a:t>'w')</a:t>
            </a:r>
            <a:endParaRPr lang="en" sz="1400" dirty="0">
              <a:latin typeface="Courier New"/>
              <a:ea typeface="Courier New"/>
              <a:cs typeface="Courier New"/>
              <a:sym typeface="Courier New"/>
            </a:endParaRPr>
          </a:p>
          <a:p>
            <a:pPr lvl="0">
              <a:buNone/>
            </a:pPr>
            <a:r>
              <a:rPr lang="en" sz="1400" dirty="0">
                <a:solidFill>
                  <a:srgbClr val="0070C0"/>
                </a:solidFill>
                <a:latin typeface="Courier New"/>
                <a:ea typeface="Courier New"/>
                <a:cs typeface="Courier New"/>
                <a:sym typeface="Courier New"/>
              </a:rPr>
              <a:t>for</a:t>
            </a:r>
            <a:r>
              <a:rPr lang="en" sz="1400" dirty="0">
                <a:latin typeface="Courier New"/>
                <a:ea typeface="Courier New"/>
                <a:cs typeface="Courier New"/>
                <a:sym typeface="Courier New"/>
              </a:rPr>
              <a:t> line </a:t>
            </a:r>
            <a:r>
              <a:rPr lang="en" sz="1400" dirty="0">
                <a:solidFill>
                  <a:srgbClr val="0070C0"/>
                </a:solidFill>
                <a:latin typeface="Courier New"/>
                <a:ea typeface="Courier New"/>
                <a:cs typeface="Courier New"/>
                <a:sym typeface="Courier New"/>
              </a:rPr>
              <a:t>in</a:t>
            </a:r>
            <a:r>
              <a:rPr lang="en" sz="1400" dirty="0">
                <a:latin typeface="Courier New"/>
                <a:ea typeface="Courier New"/>
                <a:cs typeface="Courier New"/>
                <a:sym typeface="Courier New"/>
              </a:rPr>
              <a:t> </a:t>
            </a:r>
            <a:r>
              <a:rPr lang="en" sz="1400" b="1" dirty="0">
                <a:solidFill>
                  <a:schemeClr val="accent6">
                    <a:lumMod val="75000"/>
                  </a:schemeClr>
                </a:solidFill>
                <a:latin typeface="Courier New"/>
                <a:ea typeface="Courier New"/>
                <a:cs typeface="Courier New"/>
                <a:sym typeface="Courier New"/>
              </a:rPr>
              <a:t>inFile</a:t>
            </a:r>
            <a:r>
              <a:rPr lang="en" sz="1400" dirty="0">
                <a:latin typeface="Courier New"/>
                <a:ea typeface="Courier New"/>
                <a:cs typeface="Courier New"/>
                <a:sym typeface="Courier New"/>
              </a:rPr>
              <a:t>:</a:t>
            </a:r>
          </a:p>
          <a:p>
            <a:pPr lvl="0">
              <a:buNone/>
            </a:pPr>
            <a:r>
              <a:rPr lang="en" sz="1400" dirty="0">
                <a:latin typeface="Courier New"/>
                <a:ea typeface="Courier New"/>
                <a:cs typeface="Courier New"/>
                <a:sym typeface="Courier New"/>
              </a:rPr>
              <a:t>	line = line.rstrip</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	</a:t>
            </a:r>
            <a:r>
              <a:rPr lang="en" sz="1400" b="1" dirty="0">
                <a:solidFill>
                  <a:schemeClr val="bg2">
                    <a:lumMod val="50000"/>
                  </a:schemeClr>
                </a:solidFill>
                <a:latin typeface="Courier New"/>
                <a:ea typeface="Courier New"/>
                <a:cs typeface="Courier New"/>
                <a:sym typeface="Courier New"/>
              </a:rPr>
              <a:t>outFile</a:t>
            </a:r>
            <a:r>
              <a:rPr lang="en" sz="1400" dirty="0">
                <a:latin typeface="Courier New"/>
                <a:ea typeface="Courier New"/>
                <a:cs typeface="Courier New"/>
                <a:sym typeface="Courier New"/>
              </a:rPr>
              <a:t>.write</a:t>
            </a:r>
            <a:r>
              <a:rPr lang="en" sz="1400" dirty="0" smtClean="0">
                <a:latin typeface="Courier New"/>
                <a:ea typeface="Courier New"/>
                <a:cs typeface="Courier New"/>
                <a:sym typeface="Courier New"/>
              </a:rPr>
              <a:t>("Found " </a:t>
            </a:r>
            <a:r>
              <a:rPr lang="en" sz="1400" dirty="0">
                <a:latin typeface="Courier New"/>
                <a:ea typeface="Courier New"/>
                <a:cs typeface="Courier New"/>
                <a:sym typeface="Courier New"/>
              </a:rPr>
              <a:t>+ line + </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a:buNone/>
            </a:pPr>
            <a:r>
              <a:rPr lang="en" sz="1400" b="1" dirty="0">
                <a:solidFill>
                  <a:schemeClr val="bg2">
                    <a:lumMod val="50000"/>
                  </a:schemeClr>
                </a:solidFill>
                <a:latin typeface="Courier New"/>
                <a:ea typeface="Courier New"/>
                <a:cs typeface="Courier New"/>
                <a:sym typeface="Courier New"/>
              </a:rPr>
              <a:t>outFile</a:t>
            </a:r>
            <a:r>
              <a:rPr lang="en" sz="1400" dirty="0">
                <a:latin typeface="Courier New"/>
                <a:ea typeface="Courier New"/>
                <a:cs typeface="Courier New"/>
                <a:sym typeface="Courier New"/>
              </a:rPr>
              <a:t>.close()</a:t>
            </a:r>
          </a:p>
          <a:p>
            <a:pPr lvl="0">
              <a:buNone/>
            </a:pPr>
            <a:r>
              <a:rPr lang="en" sz="1400" b="1" dirty="0">
                <a:solidFill>
                  <a:schemeClr val="accent6">
                    <a:lumMod val="75000"/>
                  </a:schemeClr>
                </a:solidFill>
                <a:latin typeface="Courier New"/>
                <a:ea typeface="Courier New"/>
                <a:cs typeface="Courier New"/>
                <a:sym typeface="Courier New"/>
              </a:rPr>
              <a:t>inFile</a:t>
            </a:r>
            <a:r>
              <a:rPr lang="en" sz="1400" dirty="0">
                <a:latin typeface="Courier New"/>
                <a:ea typeface="Courier New"/>
                <a:cs typeface="Courier New"/>
                <a:sym typeface="Courier New"/>
              </a:rPr>
              <a:t>.close()</a:t>
            </a:r>
          </a:p>
          <a:p>
            <a:pPr marL="0" indent="0">
              <a:buNone/>
            </a:pPr>
            <a:endParaRPr lang="en-US" sz="1400" dirty="0" smtClean="0"/>
          </a:p>
          <a:p>
            <a:pPr marL="0" indent="0">
              <a:buNone/>
            </a:pPr>
            <a:r>
              <a:rPr lang="en-US" sz="2400" u="sng" dirty="0" smtClean="0"/>
              <a:t>output.txt</a:t>
            </a:r>
          </a:p>
          <a:p>
            <a:pPr marL="0" indent="0">
              <a:buNone/>
            </a:pPr>
            <a:r>
              <a:rPr lang="en-US" sz="1400" dirty="0">
                <a:latin typeface="Courier New" pitchFamily="49" charset="0"/>
                <a:cs typeface="Courier New" pitchFamily="49" charset="0"/>
              </a:rPr>
              <a:t>Found </a:t>
            </a:r>
            <a:r>
              <a:rPr lang="en-US" sz="1400" dirty="0" smtClean="0">
                <a:latin typeface="Courier New" pitchFamily="49" charset="0"/>
                <a:cs typeface="Courier New" pitchFamily="49" charset="0"/>
              </a:rPr>
              <a:t>uc007zzs.1</a:t>
            </a:r>
          </a:p>
          <a:p>
            <a:pPr marL="0" indent="0">
              <a:buNone/>
            </a:pPr>
            <a:r>
              <a:rPr lang="en-US" sz="1400" dirty="0" smtClean="0">
                <a:latin typeface="Courier New" pitchFamily="49" charset="0"/>
                <a:cs typeface="Courier New" pitchFamily="49" charset="0"/>
              </a:rPr>
              <a:t>Found uc009akk.1</a:t>
            </a:r>
          </a:p>
          <a:p>
            <a:pPr marL="0" indent="0">
              <a:buNone/>
            </a:pPr>
            <a:r>
              <a:rPr lang="en-US" sz="1400" dirty="0" smtClean="0">
                <a:latin typeface="Courier New" pitchFamily="49" charset="0"/>
                <a:cs typeface="Courier New" pitchFamily="49" charset="0"/>
              </a:rPr>
              <a:t>Found uc009eyb.1</a:t>
            </a:r>
          </a:p>
          <a:p>
            <a:pPr marL="0" indent="0">
              <a:buNone/>
            </a:pPr>
            <a:r>
              <a:rPr lang="en-US" sz="1400" dirty="0" smtClean="0">
                <a:latin typeface="Courier New" pitchFamily="49" charset="0"/>
                <a:cs typeface="Courier New" pitchFamily="49" charset="0"/>
              </a:rPr>
              <a:t>Found uc008wzq.1</a:t>
            </a:r>
          </a:p>
          <a:p>
            <a:pPr marL="0" indent="0">
              <a:buNone/>
            </a:pPr>
            <a:r>
              <a:rPr lang="en-US" sz="1400" dirty="0" smtClean="0">
                <a:latin typeface="Courier New" pitchFamily="49" charset="0"/>
                <a:cs typeface="Courier New" pitchFamily="49" charset="0"/>
              </a:rPr>
              <a:t>Found </a:t>
            </a:r>
            <a:r>
              <a:rPr lang="en-US" sz="1400" dirty="0">
                <a:latin typeface="Courier New" pitchFamily="49" charset="0"/>
                <a:cs typeface="Courier New" pitchFamily="49" charset="0"/>
              </a:rPr>
              <a:t>uc007hnl.1</a:t>
            </a:r>
          </a:p>
        </p:txBody>
      </p:sp>
      <p:sp>
        <p:nvSpPr>
          <p:cNvPr id="4" name="Rectangle 3"/>
          <p:cNvSpPr/>
          <p:nvPr/>
        </p:nvSpPr>
        <p:spPr>
          <a:xfrm>
            <a:off x="6324600" y="2057400"/>
            <a:ext cx="1600200" cy="1538883"/>
          </a:xfrm>
          <a:prstGeom prst="rect">
            <a:avLst/>
          </a:prstGeom>
          <a:ln>
            <a:solidFill>
              <a:schemeClr val="tx1"/>
            </a:solidFill>
          </a:ln>
        </p:spPr>
        <p:txBody>
          <a:bodyPr wrap="square">
            <a:spAutoFit/>
          </a:bodyPr>
          <a:lstStyle/>
          <a:p>
            <a:pPr algn="ctr"/>
            <a:r>
              <a:rPr lang="en-US" sz="2400" u="sng" dirty="0" smtClean="0"/>
              <a:t>genes.txt</a:t>
            </a:r>
            <a:endParaRPr lang="en-US" u="sng" dirty="0" smtClean="0"/>
          </a:p>
          <a:p>
            <a:pPr algn="ctr"/>
            <a:r>
              <a:rPr lang="en-US" sz="1400" dirty="0" smtClean="0">
                <a:latin typeface="Courier New" pitchFamily="49" charset="0"/>
                <a:cs typeface="Courier New" pitchFamily="49" charset="0"/>
              </a:rPr>
              <a:t>uc007zzs.1</a:t>
            </a:r>
          </a:p>
          <a:p>
            <a:pPr algn="ctr"/>
            <a:r>
              <a:rPr lang="en-US" sz="1400" dirty="0" smtClean="0">
                <a:latin typeface="Courier New" pitchFamily="49" charset="0"/>
                <a:cs typeface="Courier New" pitchFamily="49" charset="0"/>
              </a:rPr>
              <a:t>uc009akk.1</a:t>
            </a:r>
          </a:p>
          <a:p>
            <a:pPr algn="ctr"/>
            <a:r>
              <a:rPr lang="en-US" sz="1400" dirty="0" smtClean="0">
                <a:latin typeface="Courier New" pitchFamily="49" charset="0"/>
                <a:cs typeface="Courier New" pitchFamily="49" charset="0"/>
              </a:rPr>
              <a:t>uc009eyb.1</a:t>
            </a:r>
          </a:p>
          <a:p>
            <a:pPr algn="ctr"/>
            <a:r>
              <a:rPr lang="en-US" sz="1400" dirty="0" smtClean="0">
                <a:latin typeface="Courier New" pitchFamily="49" charset="0"/>
                <a:cs typeface="Courier New" pitchFamily="49" charset="0"/>
              </a:rPr>
              <a:t>uc008wzq.1</a:t>
            </a:r>
          </a:p>
          <a:p>
            <a:pPr algn="ctr"/>
            <a:r>
              <a:rPr lang="en-US" sz="1400" dirty="0" smtClean="0">
                <a:latin typeface="Courier New" pitchFamily="49" charset="0"/>
                <a:cs typeface="Courier New" pitchFamily="49" charset="0"/>
              </a:rPr>
              <a:t>uc007hnl.1</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726578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 Dictionaries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21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en-US" dirty="0" err="1" smtClean="0"/>
              <a:t>vs</a:t>
            </a:r>
            <a:r>
              <a:rPr lang="en-US" dirty="0" smtClean="0"/>
              <a:t> Dictionaries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Two main differences:</a:t>
            </a:r>
          </a:p>
          <a:p>
            <a:pPr marL="971550" lvl="1" indent="-514350">
              <a:buFont typeface="+mj-lt"/>
              <a:buAutoNum type="arabicPeriod"/>
            </a:pPr>
            <a:r>
              <a:rPr lang="en-US" dirty="0" smtClean="0"/>
              <a:t>You retrieve elements from a dictionary using a </a:t>
            </a:r>
            <a:r>
              <a:rPr lang="en-US" dirty="0" smtClean="0"/>
              <a:t>"key", </a:t>
            </a:r>
            <a:r>
              <a:rPr lang="en-US" dirty="0" smtClean="0"/>
              <a:t>rather than an index</a:t>
            </a:r>
          </a:p>
          <a:p>
            <a:pPr marL="971550" lvl="1" indent="-514350">
              <a:buFont typeface="+mj-lt"/>
              <a:buAutoNum type="arabicPeriod"/>
            </a:pPr>
            <a:r>
              <a:rPr lang="en-US" dirty="0" smtClean="0"/>
              <a:t>Dictionaries are unordered</a:t>
            </a:r>
            <a:endParaRPr lang="en-US" dirty="0"/>
          </a:p>
        </p:txBody>
      </p:sp>
    </p:spTree>
    <p:extLst>
      <p:ext uri="{BB962C8B-B14F-4D97-AF65-F5344CB8AC3E}">
        <p14:creationId xmlns:p14="http://schemas.microsoft.com/office/powerpoint/2010/main" val="717635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1. Indexing by keys</a:t>
            </a:r>
            <a:endParaRPr lang="en" dirty="0"/>
          </a:p>
        </p:txBody>
      </p:sp>
      <p:sp>
        <p:nvSpPr>
          <p:cNvPr id="37" name="Shape 37"/>
          <p:cNvSpPr txBox="1">
            <a:spLocks noGrp="1"/>
          </p:cNvSpPr>
          <p:nvPr>
            <p:ph idx="1"/>
          </p:nvPr>
        </p:nvSpPr>
        <p:spPr>
          <a:prstGeom prst="rect">
            <a:avLst/>
          </a:prstGeom>
        </p:spPr>
        <p:txBody>
          <a:bodyPr lIns="91425" tIns="91425" rIns="91425" bIns="91425" anchor="t" anchorCtr="0">
            <a:noAutofit/>
          </a:bodyPr>
          <a:lstStyle/>
          <a:p>
            <a:pPr lvl="0" rtl="0">
              <a:buNone/>
            </a:pPr>
            <a:r>
              <a:rPr lang="en" dirty="0"/>
              <a:t>A dictionary is similar to a list, except instead of accessing elements by their index, you access them by a name </a:t>
            </a:r>
            <a:r>
              <a:rPr lang="en" dirty="0" smtClean="0"/>
              <a:t>("key") </a:t>
            </a:r>
            <a:r>
              <a:rPr lang="en" dirty="0"/>
              <a:t>that you pick.</a:t>
            </a:r>
          </a:p>
          <a:p>
            <a:endParaRPr lang="en" dirty="0"/>
          </a:p>
          <a:p>
            <a:pPr marL="533400" lvl="1" indent="0" rtl="0">
              <a:buClr>
                <a:schemeClr val="dk1"/>
              </a:buClr>
              <a:buSzPct val="80000"/>
              <a:buNone/>
            </a:pPr>
            <a:endParaRPr lang="en" dirty="0"/>
          </a:p>
          <a:p>
            <a:pPr marL="533400" lvl="1" indent="0" rtl="0">
              <a:buClr>
                <a:schemeClr val="dk1"/>
              </a:buClr>
              <a:buSzPct val="80000"/>
              <a:buNone/>
            </a:pPr>
            <a:endParaRPr lang="en" dirty="0" smtClean="0"/>
          </a:p>
          <a:p>
            <a:pPr marL="533400" lvl="1" indent="0" rtl="0">
              <a:buClr>
                <a:schemeClr val="dk1"/>
              </a:buClr>
              <a:buSzPct val="80000"/>
              <a:buNone/>
            </a:pPr>
            <a:r>
              <a:rPr lang="en" dirty="0" smtClean="0"/>
              <a:t>&gt;&gt;&gt; print dict</a:t>
            </a:r>
            <a:r>
              <a:rPr lang="en" dirty="0" smtClean="0"/>
              <a:t>["animal"]</a:t>
            </a:r>
            <a:endParaRPr lang="en" dirty="0" smtClean="0"/>
          </a:p>
          <a:p>
            <a:pPr marL="533400" lvl="1" indent="0" rtl="0">
              <a:buClr>
                <a:schemeClr val="dk1"/>
              </a:buClr>
              <a:buSzPct val="80000"/>
              <a:buNone/>
            </a:pPr>
            <a:r>
              <a:rPr lang="en" dirty="0" smtClean="0"/>
              <a:t>cat</a:t>
            </a:r>
            <a:endParaRPr lang="en" dirty="0"/>
          </a:p>
        </p:txBody>
      </p:sp>
      <p:graphicFrame>
        <p:nvGraphicFramePr>
          <p:cNvPr id="38" name="Shape 38"/>
          <p:cNvGraphicFramePr/>
          <p:nvPr>
            <p:extLst>
              <p:ext uri="{D42A27DB-BD31-4B8C-83A1-F6EECF244321}">
                <p14:modId xmlns:p14="http://schemas.microsoft.com/office/powerpoint/2010/main" val="1560022123"/>
              </p:ext>
            </p:extLst>
          </p:nvPr>
        </p:nvGraphicFramePr>
        <p:xfrm>
          <a:off x="838200" y="35814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203</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dirty="0" smtClean="0">
                          <a:latin typeface="Courier New"/>
                          <a:ea typeface="Courier New"/>
                          <a:cs typeface="Courier New"/>
                          <a:sym typeface="Courier New"/>
                        </a:rPr>
                        <a:t>hash</a:t>
                      </a:r>
                      <a:endParaRPr lang="en" sz="1200" dirty="0">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308104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1. Indexing by keys</a:t>
            </a:r>
            <a:endParaRPr lang="en" dirty="0"/>
          </a:p>
        </p:txBody>
      </p:sp>
      <p:sp>
        <p:nvSpPr>
          <p:cNvPr id="37" name="Shape 37"/>
          <p:cNvSpPr txBox="1">
            <a:spLocks noGrp="1"/>
          </p:cNvSpPr>
          <p:nvPr>
            <p:ph idx="1"/>
          </p:nvPr>
        </p:nvSpPr>
        <p:spPr>
          <a:prstGeom prst="rect">
            <a:avLst/>
          </a:prstGeom>
        </p:spPr>
        <p:txBody>
          <a:bodyPr lIns="91425" tIns="91425" rIns="91425" bIns="91425" anchor="t" anchorCtr="0">
            <a:noAutofit/>
          </a:bodyPr>
          <a:lstStyle/>
          <a:p>
            <a:pPr lvl="0" rtl="0">
              <a:buNone/>
            </a:pPr>
            <a:r>
              <a:rPr lang="en" dirty="0"/>
              <a:t>A dictionary is similar to a list, except instead of accessing elements by their index, you access them by a name </a:t>
            </a:r>
            <a:r>
              <a:rPr lang="en" dirty="0" smtClean="0"/>
              <a:t>("key") </a:t>
            </a:r>
            <a:r>
              <a:rPr lang="en" dirty="0"/>
              <a:t>that you pick.</a:t>
            </a:r>
          </a:p>
          <a:p>
            <a:endParaRPr lang="en" dirty="0"/>
          </a:p>
          <a:p>
            <a:pPr marL="533400" lvl="1" indent="0" rtl="0">
              <a:buClr>
                <a:schemeClr val="dk1"/>
              </a:buClr>
              <a:buSzPct val="80000"/>
              <a:buNone/>
            </a:pPr>
            <a:endParaRPr lang="en" dirty="0"/>
          </a:p>
          <a:p>
            <a:pPr marL="533400" lvl="1" indent="0" rtl="0">
              <a:buClr>
                <a:schemeClr val="dk1"/>
              </a:buClr>
              <a:buSzPct val="80000"/>
              <a:buNone/>
            </a:pPr>
            <a:endParaRPr lang="en" dirty="0" smtClean="0"/>
          </a:p>
          <a:p>
            <a:pPr marL="533400" lvl="1" indent="0" rtl="0">
              <a:buClr>
                <a:schemeClr val="dk1"/>
              </a:buClr>
              <a:buSzPct val="80000"/>
              <a:buNone/>
            </a:pPr>
            <a:r>
              <a:rPr lang="en" dirty="0" smtClean="0"/>
              <a:t>&gt;&gt;&gt; print dict</a:t>
            </a:r>
            <a:r>
              <a:rPr lang="en" dirty="0" smtClean="0"/>
              <a:t>["animal"]</a:t>
            </a:r>
            <a:endParaRPr lang="en" dirty="0" smtClean="0"/>
          </a:p>
          <a:p>
            <a:pPr marL="533400" lvl="1" indent="0" rtl="0">
              <a:buClr>
                <a:schemeClr val="dk1"/>
              </a:buClr>
              <a:buSzPct val="80000"/>
              <a:buNone/>
            </a:pPr>
            <a:r>
              <a:rPr lang="en" dirty="0" smtClean="0"/>
              <a:t>cat</a:t>
            </a:r>
            <a:endParaRPr lang="en" dirty="0"/>
          </a:p>
        </p:txBody>
      </p:sp>
      <p:graphicFrame>
        <p:nvGraphicFramePr>
          <p:cNvPr id="38" name="Shape 38"/>
          <p:cNvGraphicFramePr/>
          <p:nvPr>
            <p:extLst>
              <p:ext uri="{D42A27DB-BD31-4B8C-83A1-F6EECF244321}">
                <p14:modId xmlns:p14="http://schemas.microsoft.com/office/powerpoint/2010/main" val="855838919"/>
              </p:ext>
            </p:extLst>
          </p:nvPr>
        </p:nvGraphicFramePr>
        <p:xfrm>
          <a:off x="838200" y="35814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203</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dirty="0" smtClean="0">
                          <a:latin typeface="Courier New"/>
                          <a:ea typeface="Courier New"/>
                          <a:cs typeface="Courier New"/>
                          <a:sym typeface="Courier New"/>
                        </a:rPr>
                        <a:t>hash</a:t>
                      </a:r>
                      <a:endParaRPr lang="en" sz="1200" dirty="0">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cxnSp>
        <p:nvCxnSpPr>
          <p:cNvPr id="3" name="Straight Arrow Connector 2"/>
          <p:cNvCxnSpPr/>
          <p:nvPr/>
        </p:nvCxnSpPr>
        <p:spPr>
          <a:xfrm>
            <a:off x="4648200" y="3886200"/>
            <a:ext cx="1905000" cy="13716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562600" y="3886200"/>
            <a:ext cx="990600" cy="13716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53200" y="5257800"/>
            <a:ext cx="2209800" cy="1169551"/>
          </a:xfrm>
          <a:prstGeom prst="rect">
            <a:avLst/>
          </a:prstGeom>
          <a:noFill/>
        </p:spPr>
        <p:txBody>
          <a:bodyPr wrap="square" rtlCol="0">
            <a:spAutoFit/>
          </a:bodyPr>
          <a:lstStyle/>
          <a:p>
            <a:r>
              <a:rPr lang="en-US" sz="1400" dirty="0" smtClean="0"/>
              <a:t>Keys can be strings or numbers. You can use single quotes or double quotes around the strings; </a:t>
            </a:r>
            <a:r>
              <a:rPr lang="en-US" sz="1400" dirty="0" smtClean="0"/>
              <a:t>doesn't </a:t>
            </a:r>
            <a:r>
              <a:rPr lang="en-US" sz="1400" dirty="0" smtClean="0"/>
              <a:t>matter</a:t>
            </a:r>
            <a:endParaRPr lang="en-US" sz="1400" dirty="0"/>
          </a:p>
        </p:txBody>
      </p:sp>
      <p:cxnSp>
        <p:nvCxnSpPr>
          <p:cNvPr id="9" name="Straight Arrow Connector 8"/>
          <p:cNvCxnSpPr/>
          <p:nvPr/>
        </p:nvCxnSpPr>
        <p:spPr>
          <a:xfrm>
            <a:off x="1371600" y="4267200"/>
            <a:ext cx="1752600" cy="12954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24200" y="5562600"/>
            <a:ext cx="2209800" cy="954107"/>
          </a:xfrm>
          <a:prstGeom prst="rect">
            <a:avLst/>
          </a:prstGeom>
          <a:noFill/>
        </p:spPr>
        <p:txBody>
          <a:bodyPr wrap="square" rtlCol="0">
            <a:spAutoFit/>
          </a:bodyPr>
          <a:lstStyle/>
          <a:p>
            <a:r>
              <a:rPr lang="en-US" sz="1400" dirty="0"/>
              <a:t>Dictionaries are similar to what other languages call </a:t>
            </a:r>
            <a:r>
              <a:rPr lang="en-US" sz="1400" dirty="0" smtClean="0"/>
              <a:t>"hash tables". </a:t>
            </a:r>
            <a:r>
              <a:rPr lang="en-US" sz="1400" dirty="0"/>
              <a:t>So I might call them that sometimes.</a:t>
            </a:r>
            <a:endParaRPr lang="en-US" sz="1400" dirty="0"/>
          </a:p>
        </p:txBody>
      </p:sp>
    </p:spTree>
    <p:extLst>
      <p:ext uri="{BB962C8B-B14F-4D97-AF65-F5344CB8AC3E}">
        <p14:creationId xmlns:p14="http://schemas.microsoft.com/office/powerpoint/2010/main" val="170887055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Unordered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Lists</a:t>
            </a:r>
            <a:r>
              <a:rPr lang="en-US" i="1" dirty="0" smtClean="0"/>
              <a:t> </a:t>
            </a:r>
            <a:r>
              <a:rPr lang="en-US" dirty="0" smtClean="0"/>
              <a:t>are all about keeping elements in some order. Though you may change the ordering from time to time, </a:t>
            </a:r>
            <a:r>
              <a:rPr lang="en-US" dirty="0" smtClean="0"/>
              <a:t>it's </a:t>
            </a:r>
            <a:r>
              <a:rPr lang="en-US" dirty="0" smtClean="0"/>
              <a:t>still in </a:t>
            </a:r>
            <a:r>
              <a:rPr lang="en-US" i="1" dirty="0" smtClean="0"/>
              <a:t>some</a:t>
            </a:r>
            <a:r>
              <a:rPr lang="en-US" dirty="0" smtClean="0"/>
              <a:t> order.</a:t>
            </a:r>
          </a:p>
          <a:p>
            <a:pPr marL="0" indent="0">
              <a:buNone/>
            </a:pPr>
            <a:endParaRPr lang="en-US" dirty="0"/>
          </a:p>
          <a:p>
            <a:pPr marL="0" indent="0">
              <a:buNone/>
            </a:pPr>
            <a:r>
              <a:rPr lang="en-US" dirty="0" smtClean="0"/>
              <a:t>You should think of </a:t>
            </a:r>
            <a:r>
              <a:rPr lang="en-US" b="1" dirty="0" smtClean="0"/>
              <a:t>dictionaries</a:t>
            </a:r>
            <a:r>
              <a:rPr lang="en-US" dirty="0" smtClean="0"/>
              <a:t> more like magic grab bags. You mark each piece of data with a key, then throw it in the bag. When you want that data back, you just tell the bag the key and it spits out the data assigned to that key.</a:t>
            </a:r>
            <a:endParaRPr lang="en-US" dirty="0"/>
          </a:p>
        </p:txBody>
      </p:sp>
    </p:spTree>
    <p:extLst>
      <p:ext uri="{BB962C8B-B14F-4D97-AF65-F5344CB8AC3E}">
        <p14:creationId xmlns:p14="http://schemas.microsoft.com/office/powerpoint/2010/main" val="3379607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Unordered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Lists</a:t>
            </a:r>
            <a:r>
              <a:rPr lang="en-US" dirty="0" smtClean="0"/>
              <a:t> are all about keeping elements in some order. Though you may change the ordering from time to time, </a:t>
            </a:r>
            <a:r>
              <a:rPr lang="en-US" dirty="0" smtClean="0"/>
              <a:t>it's </a:t>
            </a:r>
            <a:r>
              <a:rPr lang="en-US" dirty="0" smtClean="0"/>
              <a:t>still in </a:t>
            </a:r>
            <a:r>
              <a:rPr lang="en-US" i="1" dirty="0" smtClean="0"/>
              <a:t>some</a:t>
            </a:r>
            <a:r>
              <a:rPr lang="en-US" dirty="0" smtClean="0"/>
              <a:t> order.</a:t>
            </a:r>
          </a:p>
          <a:p>
            <a:pPr marL="0" indent="0">
              <a:buNone/>
            </a:pPr>
            <a:endParaRPr lang="en-US" dirty="0"/>
          </a:p>
          <a:p>
            <a:pPr marL="0" indent="0">
              <a:buNone/>
            </a:pPr>
            <a:r>
              <a:rPr lang="en-US" dirty="0" smtClean="0"/>
              <a:t>You should think of </a:t>
            </a:r>
            <a:r>
              <a:rPr lang="en-US" b="1" dirty="0" smtClean="0"/>
              <a:t>dictionaries</a:t>
            </a:r>
            <a:r>
              <a:rPr lang="en-US" dirty="0" smtClean="0"/>
              <a:t> more like magic grab bags. You mark each piece of data with a key, then throw it in the bag. When you want that data back, you just tell the bag the key and it spits out the data assigned to that key.</a:t>
            </a:r>
            <a:endParaRPr lang="en-US" dirty="0"/>
          </a:p>
        </p:txBody>
      </p:sp>
      <p:sp>
        <p:nvSpPr>
          <p:cNvPr id="4" name="Rectangle 3"/>
          <p:cNvSpPr/>
          <p:nvPr/>
        </p:nvSpPr>
        <p:spPr>
          <a:xfrm>
            <a:off x="2133600" y="2286000"/>
            <a:ext cx="4572000" cy="2400657"/>
          </a:xfrm>
          <a:prstGeom prst="rect">
            <a:avLst/>
          </a:prstGeom>
          <a:solidFill>
            <a:schemeClr val="bg1"/>
          </a:solidFill>
          <a:ln w="28575">
            <a:solidFill>
              <a:schemeClr val="tx1"/>
            </a:solidFill>
          </a:ln>
        </p:spPr>
        <p:txBody>
          <a:bodyPr>
            <a:spAutoFit/>
          </a:bodyPr>
          <a:lstStyle/>
          <a:p>
            <a:r>
              <a:rPr lang="en-US" sz="2400" dirty="0" smtClean="0"/>
              <a:t>Technicality:</a:t>
            </a:r>
            <a:endParaRPr lang="en-US" sz="2400" dirty="0"/>
          </a:p>
          <a:p>
            <a:r>
              <a:rPr lang="en-US" dirty="0" smtClean="0"/>
              <a:t>Ok, so in </a:t>
            </a:r>
            <a:r>
              <a:rPr lang="en-US" dirty="0"/>
              <a:t>reality, there </a:t>
            </a:r>
            <a:r>
              <a:rPr lang="en-US" i="1" dirty="0"/>
              <a:t>is</a:t>
            </a:r>
            <a:r>
              <a:rPr lang="en-US" dirty="0"/>
              <a:t> an order to your </a:t>
            </a:r>
            <a:r>
              <a:rPr lang="en-US" dirty="0" smtClean="0"/>
              <a:t>dictionary. But </a:t>
            </a:r>
            <a:r>
              <a:rPr lang="en-US" dirty="0"/>
              <a:t>it is an order that Python picks that obeys complex rules and is essentially unpredictable by us. So for all intents and purposes, it may as well be unordered</a:t>
            </a:r>
            <a:r>
              <a:rPr lang="en-US" dirty="0" smtClean="0"/>
              <a:t>.  </a:t>
            </a:r>
            <a:r>
              <a:rPr lang="en-US" dirty="0" smtClean="0"/>
              <a:t>Don't </a:t>
            </a:r>
            <a:r>
              <a:rPr lang="en-US" dirty="0" smtClean="0"/>
              <a:t>worry about it too much... just treat it like a magic grab bag and all will be well.</a:t>
            </a:r>
            <a:endParaRPr lang="en-US" dirty="0"/>
          </a:p>
        </p:txBody>
      </p:sp>
    </p:spTree>
    <p:extLst>
      <p:ext uri="{BB962C8B-B14F-4D97-AF65-F5344CB8AC3E}">
        <p14:creationId xmlns:p14="http://schemas.microsoft.com/office/powerpoint/2010/main" val="318722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b" anchorCtr="0">
            <a:noAutofit/>
          </a:bodyPr>
          <a:lstStyle/>
          <a:p>
            <a:pPr>
              <a:buNone/>
            </a:pPr>
            <a:r>
              <a:rPr lang="en"/>
              <a:t>Practice with dictionary keys</a:t>
            </a:r>
          </a:p>
        </p:txBody>
      </p:sp>
      <p:sp>
        <p:nvSpPr>
          <p:cNvPr id="73" name="Shape 73"/>
          <p:cNvSpPr txBox="1">
            <a:spLocks noGrp="1"/>
          </p:cNvSpPr>
          <p:nvPr>
            <p:ph idx="1"/>
          </p:nvPr>
        </p:nvSpPr>
        <p:spPr>
          <a:prstGeom prst="rect">
            <a:avLst/>
          </a:prstGeom>
        </p:spPr>
        <p:txBody>
          <a:bodyPr lIns="91425" tIns="91425" rIns="91425" bIns="91425" anchor="t" anchorCtr="0">
            <a:noAutofit/>
          </a:bodyPr>
          <a:lstStyle/>
          <a:p>
            <a:pPr lvl="0" rtl="0">
              <a:buNone/>
            </a:pPr>
            <a:r>
              <a:rPr lang="en" dirty="0"/>
              <a:t>
</a:t>
            </a:r>
          </a:p>
          <a:p>
            <a:endParaRPr lang="en" dirty="0"/>
          </a:p>
          <a:p>
            <a:pPr lvl="0" rtl="0">
              <a:buNone/>
            </a:pPr>
            <a:r>
              <a:rPr lang="en" sz="2400" dirty="0"/>
              <a:t>What will this code print?</a:t>
            </a:r>
          </a:p>
          <a:p>
            <a:pPr marL="457200" lvl="0" indent="0" rtl="0">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['count']</a:t>
            </a:r>
            <a:endParaRPr lang="en" sz="18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graphicFrame>
        <p:nvGraphicFramePr>
          <p:cNvPr id="74" name="Shape 74"/>
          <p:cNvGraphicFramePr/>
          <p:nvPr>
            <p:extLst>
              <p:ext uri="{D42A27DB-BD31-4B8C-83A1-F6EECF244321}">
                <p14:modId xmlns:p14="http://schemas.microsoft.com/office/powerpoint/2010/main" val="943063918"/>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2245360"/>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80" name="Shape 8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['count']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sz="2400" dirty="0"/>
              <a:t>Result:</a:t>
            </a:r>
          </a:p>
          <a:p>
            <a:pPr marL="457200" lvl="0" indent="0">
              <a:buClr>
                <a:srgbClr val="000000"/>
              </a:buClr>
              <a:buSzPct val="45833"/>
              <a:buFont typeface="Arial"/>
              <a:buNone/>
            </a:pPr>
            <a:r>
              <a:rPr lang="en" sz="1800" dirty="0">
                <a:latin typeface="Courier New"/>
                <a:ea typeface="Courier New"/>
                <a:cs typeface="Courier New"/>
                <a:sym typeface="Courier New"/>
              </a:rPr>
              <a:t>10</a:t>
            </a:r>
          </a:p>
        </p:txBody>
      </p:sp>
      <p:graphicFrame>
        <p:nvGraphicFramePr>
          <p:cNvPr id="81" name="Shape 81"/>
          <p:cNvGraphicFramePr/>
          <p:nvPr>
            <p:extLst>
              <p:ext uri="{D42A27DB-BD31-4B8C-83A1-F6EECF244321}">
                <p14:modId xmlns:p14="http://schemas.microsoft.com/office/powerpoint/2010/main" val="1395558467"/>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2181524"/>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t>
            </a:r>
            <a:r>
              <a:rPr lang="en-US" dirty="0" smtClean="0"/>
              <a:t>schedule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File writing</a:t>
            </a:r>
          </a:p>
          <a:p>
            <a:pPr marL="514350" indent="-514350">
              <a:buFont typeface="+mj-lt"/>
              <a:buAutoNum type="arabicPeriod"/>
            </a:pPr>
            <a:r>
              <a:rPr lang="en-US" dirty="0" smtClean="0"/>
              <a:t>Dictionaries</a:t>
            </a:r>
            <a:endParaRPr lang="en-US" dirty="0"/>
          </a:p>
        </p:txBody>
      </p:sp>
    </p:spTree>
    <p:extLst>
      <p:ext uri="{BB962C8B-B14F-4D97-AF65-F5344CB8AC3E}">
        <p14:creationId xmlns:p14="http://schemas.microsoft.com/office/powerpoint/2010/main" val="3258493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87" name="Shape 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['num']</a:t>
            </a:r>
            <a:endParaRPr lang="en" sz="18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465960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94" name="Shape 9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['num']</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sz="2400" dirty="0"/>
              <a:t>Result:</a:t>
            </a:r>
          </a:p>
          <a:p>
            <a:pPr marL="457200" lvl="0" indent="0">
              <a:buClr>
                <a:srgbClr val="000000"/>
              </a:buClr>
              <a:buSzPct val="45833"/>
              <a:buFont typeface="Arial"/>
              <a:buNone/>
            </a:pPr>
            <a:r>
              <a:rPr lang="en" sz="1800" dirty="0">
                <a:latin typeface="Courier New"/>
                <a:ea typeface="Courier New"/>
                <a:cs typeface="Courier New"/>
                <a:sym typeface="Courier New"/>
              </a:rPr>
              <a:t>56.9</a:t>
            </a: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054686"/>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hash[age]</a:t>
            </a: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565730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hash[age]</a:t>
            </a:r>
          </a:p>
          <a:p>
            <a:endParaRPr lang="en" sz="1800" dirty="0">
              <a:latin typeface="Courier New"/>
              <a:ea typeface="Courier New"/>
              <a:cs typeface="Courier New"/>
              <a:sym typeface="Courier New"/>
            </a:endParaRPr>
          </a:p>
          <a:p>
            <a:pPr lvl="0" rtl="0">
              <a:buClr>
                <a:srgbClr val="000000"/>
              </a:buClr>
              <a:buSzPct val="36666"/>
              <a:buFont typeface="Arial"/>
              <a:buNone/>
            </a:pPr>
            <a:r>
              <a:rPr lang="en" sz="2400" dirty="0"/>
              <a:t>Result:</a:t>
            </a:r>
          </a:p>
          <a:p>
            <a:pPr marL="457200" lvl="0" indent="0" rtl="0">
              <a:buClr>
                <a:srgbClr val="000000"/>
              </a:buClr>
              <a:buSzPct val="45833"/>
              <a:buFont typeface="Arial"/>
              <a:buNone/>
            </a:pPr>
            <a:r>
              <a:rPr lang="en" sz="1800" dirty="0">
                <a:latin typeface="Courier New"/>
                <a:ea typeface="Courier New"/>
                <a:cs typeface="Courier New"/>
                <a:sym typeface="Courier New"/>
              </a:rPr>
              <a:t>Traceback (most recent call last):</a:t>
            </a:r>
          </a:p>
          <a:p>
            <a:pPr marL="457200" lvl="0" indent="0" rtl="0">
              <a:buClr>
                <a:srgbClr val="000000"/>
              </a:buClr>
              <a:buSzPct val="45833"/>
              <a:buFont typeface="Arial"/>
              <a:buNone/>
            </a:pPr>
            <a:r>
              <a:rPr lang="en" sz="1800" dirty="0">
                <a:latin typeface="Courier New"/>
                <a:ea typeface="Courier New"/>
                <a:cs typeface="Courier New"/>
                <a:sym typeface="Courier New"/>
              </a:rPr>
              <a:t>  File </a:t>
            </a:r>
            <a:r>
              <a:rPr lang="en" sz="1800" dirty="0" smtClean="0">
                <a:latin typeface="Courier New"/>
                <a:ea typeface="Courier New"/>
                <a:cs typeface="Courier New"/>
                <a:sym typeface="Courier New"/>
              </a:rPr>
              <a:t>"&lt;</a:t>
            </a:r>
            <a:r>
              <a:rPr lang="en" sz="1800" dirty="0">
                <a:latin typeface="Courier New"/>
                <a:ea typeface="Courier New"/>
                <a:cs typeface="Courier New"/>
                <a:sym typeface="Courier New"/>
              </a:rPr>
              <a:t>stdin</a:t>
            </a:r>
            <a:r>
              <a:rPr lang="en" sz="1800" dirty="0" smtClean="0">
                <a:latin typeface="Courier New"/>
                <a:ea typeface="Courier New"/>
                <a:cs typeface="Courier New"/>
                <a:sym typeface="Courier New"/>
              </a:rPr>
              <a:t>&gt;", </a:t>
            </a:r>
            <a:r>
              <a:rPr lang="en" sz="1800" dirty="0">
                <a:latin typeface="Courier New"/>
                <a:ea typeface="Courier New"/>
                <a:cs typeface="Courier New"/>
                <a:sym typeface="Courier New"/>
              </a:rPr>
              <a:t>line 1, in &lt;module&gt;</a:t>
            </a:r>
          </a:p>
          <a:p>
            <a:pPr marL="457200" lvl="0" indent="0" rtl="0">
              <a:buClr>
                <a:srgbClr val="000000"/>
              </a:buClr>
              <a:buSzPct val="45833"/>
              <a:buFont typeface="Arial"/>
              <a:buNone/>
            </a:pPr>
            <a:r>
              <a:rPr lang="en" sz="1800" dirty="0">
                <a:latin typeface="Courier New"/>
                <a:ea typeface="Courier New"/>
                <a:cs typeface="Courier New"/>
                <a:sym typeface="Courier New"/>
              </a:rPr>
              <a:t>NameError: name </a:t>
            </a:r>
            <a:r>
              <a:rPr lang="en" sz="1800" dirty="0" smtClean="0">
                <a:latin typeface="Courier New"/>
                <a:ea typeface="Courier New"/>
                <a:cs typeface="Courier New"/>
                <a:sym typeface="Courier New"/>
              </a:rPr>
              <a:t>'age' </a:t>
            </a:r>
            <a:r>
              <a:rPr lang="en" sz="1800" dirty="0">
                <a:latin typeface="Courier New"/>
                <a:ea typeface="Courier New"/>
                <a:cs typeface="Courier New"/>
                <a:sym typeface="Courier New"/>
              </a:rPr>
              <a:t>is not defined</a:t>
            </a:r>
          </a:p>
          <a:p>
            <a:endParaRPr lang="en" sz="24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2" name="TextBox 1"/>
          <p:cNvSpPr txBox="1"/>
          <p:nvPr/>
        </p:nvSpPr>
        <p:spPr>
          <a:xfrm>
            <a:off x="6553200" y="4953000"/>
            <a:ext cx="2286000" cy="523220"/>
          </a:xfrm>
          <a:prstGeom prst="rect">
            <a:avLst/>
          </a:prstGeom>
          <a:noFill/>
        </p:spPr>
        <p:txBody>
          <a:bodyPr wrap="square" rtlCol="0">
            <a:spAutoFit/>
          </a:bodyPr>
          <a:lstStyle/>
          <a:p>
            <a:pPr algn="ctr"/>
            <a:r>
              <a:rPr lang="en-US" sz="1400" dirty="0" smtClean="0"/>
              <a:t>(we </a:t>
            </a:r>
            <a:r>
              <a:rPr lang="en-US" sz="1400" dirty="0" smtClean="0"/>
              <a:t>didn't </a:t>
            </a:r>
            <a:r>
              <a:rPr lang="en-US" sz="1400" dirty="0" smtClean="0"/>
              <a:t>put quotes around </a:t>
            </a:r>
            <a:r>
              <a:rPr lang="en-US" sz="1400" dirty="0" smtClean="0"/>
              <a:t>"age")</a:t>
            </a:r>
            <a:endParaRPr lang="en-US" sz="1400" dirty="0"/>
          </a:p>
        </p:txBody>
      </p:sp>
    </p:spTree>
    <p:extLst>
      <p:ext uri="{BB962C8B-B14F-4D97-AF65-F5344CB8AC3E}">
        <p14:creationId xmlns:p14="http://schemas.microsoft.com/office/powerpoint/2010/main" val="285483211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600" dirty="0" smtClean="0">
                <a:latin typeface="Courier New"/>
                <a:ea typeface="Courier New"/>
                <a:cs typeface="Courier New"/>
                <a:sym typeface="Courier New"/>
              </a:rPr>
              <a:t>var = </a:t>
            </a:r>
            <a:r>
              <a:rPr lang="en" sz="1600" dirty="0" smtClean="0">
                <a:latin typeface="Courier New"/>
                <a:ea typeface="Courier New"/>
                <a:cs typeface="Courier New"/>
                <a:sym typeface="Courier New"/>
              </a:rPr>
              <a:t>'animal'</a:t>
            </a:r>
            <a:endParaRPr lang="en" sz="1600" dirty="0" smtClean="0">
              <a:latin typeface="Courier New"/>
              <a:ea typeface="Courier New"/>
              <a:cs typeface="Courier New"/>
              <a:sym typeface="Courier New"/>
            </a:endParaRPr>
          </a:p>
          <a:p>
            <a:pPr marL="457200" lvl="0" indent="0" rtl="0">
              <a:buClr>
                <a:srgbClr val="000000"/>
              </a:buClr>
              <a:buSzPct val="45833"/>
              <a:buFont typeface="Arial"/>
              <a:buNone/>
            </a:pPr>
            <a:r>
              <a:rPr lang="en" sz="1600" dirty="0" smtClean="0">
                <a:latin typeface="Courier New"/>
                <a:ea typeface="Courier New"/>
                <a:cs typeface="Courier New"/>
                <a:sym typeface="Courier New"/>
              </a:rPr>
              <a:t>print hash[var]</a:t>
            </a:r>
            <a:endParaRPr lang="en" sz="1600" dirty="0">
              <a:latin typeface="Courier New"/>
              <a:ea typeface="Courier New"/>
              <a:cs typeface="Courier New"/>
              <a:sym typeface="Courier New"/>
            </a:endParaRPr>
          </a:p>
          <a:p>
            <a:pPr marL="0" indent="0">
              <a:buNone/>
            </a:pPr>
            <a:endParaRPr lang="en" sz="2400" dirty="0" smtClean="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097939668"/>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66515776"/>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600" dirty="0" smtClean="0">
                <a:latin typeface="Courier New"/>
                <a:ea typeface="Courier New"/>
                <a:cs typeface="Courier New"/>
                <a:sym typeface="Courier New"/>
              </a:rPr>
              <a:t>var = </a:t>
            </a:r>
            <a:r>
              <a:rPr lang="en" sz="1600" dirty="0" smtClean="0">
                <a:latin typeface="Courier New"/>
                <a:ea typeface="Courier New"/>
                <a:cs typeface="Courier New"/>
                <a:sym typeface="Courier New"/>
              </a:rPr>
              <a:t>'animal'</a:t>
            </a:r>
            <a:endParaRPr lang="en" sz="1600" dirty="0" smtClean="0">
              <a:latin typeface="Courier New"/>
              <a:ea typeface="Courier New"/>
              <a:cs typeface="Courier New"/>
              <a:sym typeface="Courier New"/>
            </a:endParaRPr>
          </a:p>
          <a:p>
            <a:pPr marL="457200" lvl="0" indent="0" rtl="0">
              <a:buClr>
                <a:srgbClr val="000000"/>
              </a:buClr>
              <a:buSzPct val="45833"/>
              <a:buFont typeface="Arial"/>
              <a:buNone/>
            </a:pPr>
            <a:r>
              <a:rPr lang="en" sz="1600" dirty="0" smtClean="0">
                <a:latin typeface="Courier New"/>
                <a:ea typeface="Courier New"/>
                <a:cs typeface="Courier New"/>
                <a:sym typeface="Courier New"/>
              </a:rPr>
              <a:t>print hash[var]</a:t>
            </a:r>
            <a:endParaRPr lang="en" sz="1600" dirty="0">
              <a:latin typeface="Courier New"/>
              <a:ea typeface="Courier New"/>
              <a:cs typeface="Courier New"/>
              <a:sym typeface="Courier New"/>
            </a:endParaRPr>
          </a:p>
          <a:p>
            <a:pPr marL="0" indent="0">
              <a:buNone/>
            </a:pPr>
            <a:endParaRPr lang="en" sz="2400" dirty="0" smtClean="0">
              <a:latin typeface="Courier New"/>
              <a:ea typeface="Courier New"/>
              <a:cs typeface="Courier New"/>
              <a:sym typeface="Courier New"/>
            </a:endParaRPr>
          </a:p>
          <a:p>
            <a:pPr marL="0" indent="0">
              <a:buNone/>
            </a:pPr>
            <a:r>
              <a:rPr lang="en" sz="2400" dirty="0" smtClean="0">
                <a:ea typeface="Courier New"/>
                <a:cs typeface="Courier New"/>
                <a:sym typeface="Courier New"/>
              </a:rPr>
              <a:t>Result:</a:t>
            </a:r>
          </a:p>
          <a:p>
            <a:pPr marL="400050" lvl="1" indent="0">
              <a:buNone/>
            </a:pPr>
            <a:r>
              <a:rPr lang="en" sz="1600" dirty="0" smtClean="0">
                <a:latin typeface="Courier New"/>
                <a:ea typeface="Courier New"/>
                <a:cs typeface="Courier New"/>
                <a:sym typeface="Courier New"/>
              </a:rPr>
              <a:t>cat</a:t>
            </a:r>
            <a:endParaRPr lang="en" sz="16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2553012478"/>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404489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b" anchorCtr="0">
            <a:noAutofit/>
          </a:bodyPr>
          <a:lstStyle/>
          <a:p>
            <a:pPr>
              <a:buNone/>
            </a:pPr>
            <a:r>
              <a:rPr lang="en"/>
              <a:t>Creating a dictionary</a:t>
            </a:r>
          </a:p>
        </p:txBody>
      </p:sp>
      <p:sp>
        <p:nvSpPr>
          <p:cNvPr id="115" name="Shape 115"/>
          <p:cNvSpPr txBox="1">
            <a:spLocks noGrp="1"/>
          </p:cNvSpPr>
          <p:nvPr>
            <p:ph idx="1"/>
          </p:nvPr>
        </p:nvSpPr>
        <p:spPr>
          <a:prstGeom prst="rect">
            <a:avLst/>
          </a:prstGeom>
        </p:spPr>
        <p:txBody>
          <a:bodyPr lIns="91425" tIns="91425" rIns="91425" bIns="91425" anchor="t" anchorCtr="0">
            <a:noAutofit/>
          </a:bodyPr>
          <a:lstStyle/>
          <a:p>
            <a:pPr lvl="0" rtl="0">
              <a:buNone/>
            </a:pPr>
            <a:r>
              <a:rPr lang="en" dirty="0"/>
              <a:t>Create an empty dictionary:</a:t>
            </a:r>
          </a:p>
          <a:p>
            <a:pPr marL="457200" lvl="0" indent="0" rtl="0">
              <a:buNone/>
            </a:pPr>
            <a:r>
              <a:rPr lang="en" sz="2400" dirty="0">
                <a:latin typeface="Courier New"/>
                <a:ea typeface="Courier New"/>
                <a:cs typeface="Courier New"/>
                <a:sym typeface="Courier New"/>
              </a:rPr>
              <a:t>hash = {}</a:t>
            </a:r>
          </a:p>
          <a:p>
            <a:endParaRPr lang="en" sz="2400" dirty="0">
              <a:latin typeface="Courier New"/>
              <a:ea typeface="Courier New"/>
              <a:cs typeface="Courier New"/>
              <a:sym typeface="Courier New"/>
            </a:endParaRPr>
          </a:p>
          <a:p>
            <a:pPr lvl="0" rtl="0">
              <a:buNone/>
            </a:pPr>
            <a:r>
              <a:rPr lang="en" dirty="0"/>
              <a:t>Create a dictionary with elements:</a:t>
            </a:r>
          </a:p>
          <a:p>
            <a:pPr marL="457200" indent="0">
              <a:buNone/>
            </a:pPr>
            <a:r>
              <a:rPr lang="en" sz="2400" dirty="0">
                <a:latin typeface="Courier New"/>
                <a:ea typeface="Courier New"/>
                <a:cs typeface="Courier New"/>
                <a:sym typeface="Courier New"/>
              </a:rPr>
              <a:t>hash = </a:t>
            </a:r>
            <a:r>
              <a:rPr lang="en" sz="2400" dirty="0" smtClean="0">
                <a:latin typeface="Courier New"/>
                <a:ea typeface="Courier New"/>
                <a:cs typeface="Courier New"/>
                <a:sym typeface="Courier New"/>
              </a:rPr>
              <a:t>{"Joe": </a:t>
            </a:r>
            <a:r>
              <a:rPr lang="en" sz="2400" dirty="0" smtClean="0">
                <a:latin typeface="Courier New"/>
                <a:ea typeface="Courier New"/>
                <a:cs typeface="Courier New"/>
                <a:sym typeface="Courier New"/>
              </a:rPr>
              <a:t>25, </a:t>
            </a:r>
            <a:r>
              <a:rPr lang="en" sz="2400" dirty="0" smtClean="0">
                <a:latin typeface="Courier New"/>
                <a:ea typeface="Courier New"/>
                <a:cs typeface="Courier New"/>
                <a:sym typeface="Courier New"/>
              </a:rPr>
              <a:t>"Sally": </a:t>
            </a:r>
            <a:r>
              <a:rPr lang="en" sz="2400" dirty="0">
                <a:latin typeface="Courier New"/>
                <a:ea typeface="Courier New"/>
                <a:cs typeface="Courier New"/>
                <a:sym typeface="Courier New"/>
              </a:rPr>
              <a:t>35}</a:t>
            </a:r>
          </a:p>
        </p:txBody>
      </p:sp>
      <p:graphicFrame>
        <p:nvGraphicFramePr>
          <p:cNvPr id="116" name="Shape 116"/>
          <p:cNvGraphicFramePr/>
          <p:nvPr>
            <p:extLst>
              <p:ext uri="{D42A27DB-BD31-4B8C-83A1-F6EECF244321}">
                <p14:modId xmlns:p14="http://schemas.microsoft.com/office/powerpoint/2010/main" val="1195320958"/>
              </p:ext>
            </p:extLst>
          </p:nvPr>
        </p:nvGraphicFramePr>
        <p:xfrm>
          <a:off x="2514600" y="4343400"/>
          <a:ext cx="2608800" cy="794766"/>
        </p:xfrm>
        <a:graphic>
          <a:graphicData uri="http://schemas.openxmlformats.org/drawingml/2006/table">
            <a:tbl>
              <a:tblPr>
                <a:noFill/>
              </a:tblPr>
              <a:tblGrid>
                <a:gridCol w="869600"/>
                <a:gridCol w="869600"/>
                <a:gridCol w="8696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"Joe"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"Sally"</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25</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35</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3" name="Freeform 2"/>
          <p:cNvSpPr/>
          <p:nvPr/>
        </p:nvSpPr>
        <p:spPr>
          <a:xfrm>
            <a:off x="1295400" y="4191000"/>
            <a:ext cx="923925" cy="727843"/>
          </a:xfrm>
          <a:custGeom>
            <a:avLst/>
            <a:gdLst>
              <a:gd name="connsiteX0" fmla="*/ 0 w 923925"/>
              <a:gd name="connsiteY0" fmla="*/ 0 h 727843"/>
              <a:gd name="connsiteX1" fmla="*/ 200025 w 923925"/>
              <a:gd name="connsiteY1" fmla="*/ 619125 h 727843"/>
              <a:gd name="connsiteX2" fmla="*/ 923925 w 923925"/>
              <a:gd name="connsiteY2" fmla="*/ 723900 h 727843"/>
            </a:gdLst>
            <a:ahLst/>
            <a:cxnLst>
              <a:cxn ang="0">
                <a:pos x="connsiteX0" y="connsiteY0"/>
              </a:cxn>
              <a:cxn ang="0">
                <a:pos x="connsiteX1" y="connsiteY1"/>
              </a:cxn>
              <a:cxn ang="0">
                <a:pos x="connsiteX2" y="connsiteY2"/>
              </a:cxn>
            </a:cxnLst>
            <a:rect l="l" t="t" r="r" b="b"/>
            <a:pathLst>
              <a:path w="923925" h="727843">
                <a:moveTo>
                  <a:pt x="0" y="0"/>
                </a:moveTo>
                <a:cubicBezTo>
                  <a:pt x="23019" y="249237"/>
                  <a:pt x="46038" y="498475"/>
                  <a:pt x="200025" y="619125"/>
                </a:cubicBezTo>
                <a:cubicBezTo>
                  <a:pt x="354013" y="739775"/>
                  <a:pt x="638969" y="731837"/>
                  <a:pt x="923925" y="723900"/>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814475"/>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b" anchorCtr="0">
            <a:noAutofit/>
          </a:bodyPr>
          <a:lstStyle/>
          <a:p>
            <a:pPr>
              <a:buNone/>
            </a:pPr>
            <a:r>
              <a:rPr lang="en"/>
              <a:t>Creating a dictionary</a:t>
            </a:r>
          </a:p>
        </p:txBody>
      </p:sp>
      <p:sp>
        <p:nvSpPr>
          <p:cNvPr id="115" name="Shape 115"/>
          <p:cNvSpPr txBox="1">
            <a:spLocks noGrp="1"/>
          </p:cNvSpPr>
          <p:nvPr>
            <p:ph idx="1"/>
          </p:nvPr>
        </p:nvSpPr>
        <p:spPr>
          <a:prstGeom prst="rect">
            <a:avLst/>
          </a:prstGeom>
        </p:spPr>
        <p:txBody>
          <a:bodyPr lIns="91425" tIns="91425" rIns="91425" bIns="91425" anchor="t" anchorCtr="0">
            <a:noAutofit/>
          </a:bodyPr>
          <a:lstStyle/>
          <a:p>
            <a:pPr lvl="0" rtl="0">
              <a:buNone/>
            </a:pPr>
            <a:r>
              <a:rPr lang="en" dirty="0"/>
              <a:t>Create an empty dictionary:</a:t>
            </a:r>
          </a:p>
          <a:p>
            <a:pPr marL="457200" lvl="0" indent="0" rtl="0">
              <a:buNone/>
            </a:pPr>
            <a:r>
              <a:rPr lang="en" sz="2400" dirty="0">
                <a:latin typeface="Courier New"/>
                <a:ea typeface="Courier New"/>
                <a:cs typeface="Courier New"/>
                <a:sym typeface="Courier New"/>
              </a:rPr>
              <a:t>hash = {}</a:t>
            </a:r>
          </a:p>
          <a:p>
            <a:endParaRPr lang="en" sz="2400" dirty="0">
              <a:latin typeface="Courier New"/>
              <a:ea typeface="Courier New"/>
              <a:cs typeface="Courier New"/>
              <a:sym typeface="Courier New"/>
            </a:endParaRPr>
          </a:p>
          <a:p>
            <a:pPr lvl="0" rtl="0">
              <a:buNone/>
            </a:pPr>
            <a:r>
              <a:rPr lang="en" dirty="0"/>
              <a:t>Create a dictionary with elements:</a:t>
            </a:r>
          </a:p>
          <a:p>
            <a:pPr marL="457200" indent="0">
              <a:buNone/>
            </a:pPr>
            <a:r>
              <a:rPr lang="en" sz="2400" dirty="0">
                <a:latin typeface="Courier New"/>
                <a:ea typeface="Courier New"/>
                <a:cs typeface="Courier New"/>
                <a:sym typeface="Courier New"/>
              </a:rPr>
              <a:t>hash = </a:t>
            </a:r>
            <a:r>
              <a:rPr lang="en" sz="2400" dirty="0" smtClean="0">
                <a:latin typeface="Courier New"/>
                <a:ea typeface="Courier New"/>
                <a:cs typeface="Courier New"/>
                <a:sym typeface="Courier New"/>
              </a:rPr>
              <a:t>{"Joe": </a:t>
            </a:r>
            <a:r>
              <a:rPr lang="en" sz="2400" dirty="0" smtClean="0">
                <a:latin typeface="Courier New"/>
                <a:ea typeface="Courier New"/>
                <a:cs typeface="Courier New"/>
                <a:sym typeface="Courier New"/>
              </a:rPr>
              <a:t>25, </a:t>
            </a:r>
            <a:r>
              <a:rPr lang="en" sz="2400" dirty="0" smtClean="0">
                <a:latin typeface="Courier New"/>
                <a:ea typeface="Courier New"/>
                <a:cs typeface="Courier New"/>
                <a:sym typeface="Courier New"/>
              </a:rPr>
              <a:t>"Sally": </a:t>
            </a:r>
            <a:r>
              <a:rPr lang="en" sz="2400" dirty="0">
                <a:latin typeface="Courier New"/>
                <a:ea typeface="Courier New"/>
                <a:cs typeface="Courier New"/>
                <a:sym typeface="Courier New"/>
              </a:rPr>
              <a:t>35}</a:t>
            </a:r>
          </a:p>
        </p:txBody>
      </p:sp>
      <p:graphicFrame>
        <p:nvGraphicFramePr>
          <p:cNvPr id="116" name="Shape 116"/>
          <p:cNvGraphicFramePr/>
          <p:nvPr>
            <p:extLst>
              <p:ext uri="{D42A27DB-BD31-4B8C-83A1-F6EECF244321}">
                <p14:modId xmlns:p14="http://schemas.microsoft.com/office/powerpoint/2010/main" val="102845695"/>
              </p:ext>
            </p:extLst>
          </p:nvPr>
        </p:nvGraphicFramePr>
        <p:xfrm>
          <a:off x="2514600" y="4343400"/>
          <a:ext cx="2608800" cy="794766"/>
        </p:xfrm>
        <a:graphic>
          <a:graphicData uri="http://schemas.openxmlformats.org/drawingml/2006/table">
            <a:tbl>
              <a:tblPr>
                <a:noFill/>
              </a:tblPr>
              <a:tblGrid>
                <a:gridCol w="869600"/>
                <a:gridCol w="869600"/>
                <a:gridCol w="8696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"Joe"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"Sally"</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25</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35</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3" name="Freeform 2"/>
          <p:cNvSpPr/>
          <p:nvPr/>
        </p:nvSpPr>
        <p:spPr>
          <a:xfrm>
            <a:off x="1295400" y="4191000"/>
            <a:ext cx="923925" cy="727843"/>
          </a:xfrm>
          <a:custGeom>
            <a:avLst/>
            <a:gdLst>
              <a:gd name="connsiteX0" fmla="*/ 0 w 923925"/>
              <a:gd name="connsiteY0" fmla="*/ 0 h 727843"/>
              <a:gd name="connsiteX1" fmla="*/ 200025 w 923925"/>
              <a:gd name="connsiteY1" fmla="*/ 619125 h 727843"/>
              <a:gd name="connsiteX2" fmla="*/ 923925 w 923925"/>
              <a:gd name="connsiteY2" fmla="*/ 723900 h 727843"/>
            </a:gdLst>
            <a:ahLst/>
            <a:cxnLst>
              <a:cxn ang="0">
                <a:pos x="connsiteX0" y="connsiteY0"/>
              </a:cxn>
              <a:cxn ang="0">
                <a:pos x="connsiteX1" y="connsiteY1"/>
              </a:cxn>
              <a:cxn ang="0">
                <a:pos x="connsiteX2" y="connsiteY2"/>
              </a:cxn>
            </a:cxnLst>
            <a:rect l="l" t="t" r="r" b="b"/>
            <a:pathLst>
              <a:path w="923925" h="727843">
                <a:moveTo>
                  <a:pt x="0" y="0"/>
                </a:moveTo>
                <a:cubicBezTo>
                  <a:pt x="23019" y="249237"/>
                  <a:pt x="46038" y="498475"/>
                  <a:pt x="200025" y="619125"/>
                </a:cubicBezTo>
                <a:cubicBezTo>
                  <a:pt x="354013" y="739775"/>
                  <a:pt x="638969" y="731837"/>
                  <a:pt x="923925" y="723900"/>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562600" y="4114800"/>
            <a:ext cx="914400" cy="10668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4038600"/>
            <a:ext cx="685800" cy="76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08070" y="5105400"/>
            <a:ext cx="698909" cy="369332"/>
          </a:xfrm>
          <a:prstGeom prst="rect">
            <a:avLst/>
          </a:prstGeom>
          <a:noFill/>
        </p:spPr>
        <p:txBody>
          <a:bodyPr wrap="none" rtlCol="0">
            <a:spAutoFit/>
          </a:bodyPr>
          <a:lstStyle/>
          <a:p>
            <a:r>
              <a:rPr lang="en-US" dirty="0" smtClean="0"/>
              <a:t>"key"</a:t>
            </a:r>
            <a:endParaRPr lang="en-US" dirty="0"/>
          </a:p>
        </p:txBody>
      </p:sp>
      <p:sp>
        <p:nvSpPr>
          <p:cNvPr id="14" name="TextBox 13"/>
          <p:cNvSpPr txBox="1"/>
          <p:nvPr/>
        </p:nvSpPr>
        <p:spPr>
          <a:xfrm>
            <a:off x="6926930" y="4747141"/>
            <a:ext cx="875368" cy="369332"/>
          </a:xfrm>
          <a:prstGeom prst="rect">
            <a:avLst/>
          </a:prstGeom>
          <a:noFill/>
        </p:spPr>
        <p:txBody>
          <a:bodyPr wrap="none" rtlCol="0">
            <a:spAutoFit/>
          </a:bodyPr>
          <a:lstStyle/>
          <a:p>
            <a:r>
              <a:rPr lang="en-US" dirty="0" smtClean="0"/>
              <a:t>"value"</a:t>
            </a:r>
            <a:endParaRPr lang="en-US" dirty="0"/>
          </a:p>
        </p:txBody>
      </p:sp>
    </p:spTree>
    <p:extLst>
      <p:ext uri="{BB962C8B-B14F-4D97-AF65-F5344CB8AC3E}">
        <p14:creationId xmlns:p14="http://schemas.microsoft.com/office/powerpoint/2010/main" val="25324037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lIns="91425" tIns="91425" rIns="91425" bIns="91425" anchor="b" anchorCtr="0">
            <a:noAutofit/>
          </a:bodyPr>
          <a:lstStyle/>
          <a:p>
            <a:pPr>
              <a:buNone/>
            </a:pPr>
            <a:r>
              <a:rPr lang="en"/>
              <a:t>Adding to a dictionary</a:t>
            </a:r>
          </a:p>
        </p:txBody>
      </p:sp>
      <p:sp>
        <p:nvSpPr>
          <p:cNvPr id="123" name="Shape 123"/>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smtClean="0"/>
              <a:t>Add entry:</a:t>
            </a:r>
          </a:p>
          <a:p>
            <a:pPr marL="0" lvl="0" indent="0" rtl="0">
              <a:buNone/>
            </a:pPr>
            <a:r>
              <a:rPr lang="en" dirty="0" smtClean="0"/>
              <a:t>	</a:t>
            </a:r>
            <a:r>
              <a:rPr lang="en" sz="2400" dirty="0" smtClean="0">
                <a:latin typeface="Courier New" pitchFamily="49" charset="0"/>
                <a:cs typeface="Courier New" pitchFamily="49" charset="0"/>
              </a:rPr>
              <a:t>hash[</a:t>
            </a:r>
            <a:r>
              <a:rPr lang="en" sz="2400" i="1" dirty="0" smtClean="0">
                <a:latin typeface="Courier New" pitchFamily="49" charset="0"/>
                <a:cs typeface="Courier New" pitchFamily="49" charset="0"/>
              </a:rPr>
              <a:t>newKey</a:t>
            </a:r>
            <a:r>
              <a:rPr lang="en" sz="2400" dirty="0" smtClean="0">
                <a:latin typeface="Courier New" pitchFamily="49" charset="0"/>
                <a:cs typeface="Courier New" pitchFamily="49" charset="0"/>
              </a:rPr>
              <a:t>] = </a:t>
            </a:r>
            <a:r>
              <a:rPr lang="en" sz="2400" i="1" dirty="0" smtClean="0">
                <a:latin typeface="Courier New" pitchFamily="49" charset="0"/>
                <a:cs typeface="Courier New" pitchFamily="49" charset="0"/>
              </a:rPr>
              <a:t>newVal</a:t>
            </a:r>
            <a:endParaRPr lang="en" sz="2400" i="1" dirty="0">
              <a:latin typeface="Courier New" pitchFamily="49" charset="0"/>
              <a:cs typeface="Courier New" pitchFamily="49" charset="0"/>
            </a:endParaRPr>
          </a:p>
          <a:p>
            <a:pPr marL="0" lvl="0" indent="0" rtl="0">
              <a:buNone/>
            </a:pPr>
            <a:endParaRPr lang="en" sz="2800" dirty="0" smtClean="0"/>
          </a:p>
          <a:p>
            <a:pPr marL="0" lvl="0" indent="0" rtl="0">
              <a:buNone/>
            </a:pPr>
            <a:r>
              <a:rPr lang="en" sz="2800" dirty="0" smtClean="0"/>
              <a:t>Example:</a:t>
            </a:r>
            <a:endParaRPr lang="en" sz="2400" dirty="0"/>
          </a:p>
          <a:p>
            <a:pPr marL="0" lvl="0" indent="0" rtl="0">
              <a:buNone/>
            </a:pPr>
            <a:r>
              <a:rPr lang="en" sz="2400" dirty="0"/>
              <a:t>	</a:t>
            </a:r>
            <a:r>
              <a:rPr lang="en" sz="1800" dirty="0" smtClean="0">
                <a:latin typeface="Courier New" pitchFamily="49" charset="0"/>
                <a:cs typeface="Courier New" pitchFamily="49" charset="0"/>
              </a:rPr>
              <a:t>&gt;&gt;&gt; hash = {}</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a:t>
            </a:r>
            <a:r>
              <a:rPr lang="en" sz="1800" dirty="0" smtClean="0">
                <a:latin typeface="Courier New" pitchFamily="49" charset="0"/>
                <a:cs typeface="Courier New" pitchFamily="49" charset="0"/>
              </a:rPr>
              <a:t>["Joe"] </a:t>
            </a:r>
            <a:r>
              <a:rPr lang="en" sz="1800" dirty="0" smtClean="0">
                <a:latin typeface="Courier New" pitchFamily="49" charset="0"/>
                <a:cs typeface="Courier New" pitchFamily="49" charset="0"/>
              </a:rPr>
              <a:t>= 25</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a:t>
            </a:r>
            <a:r>
              <a:rPr lang="en" sz="1800" dirty="0" smtClean="0">
                <a:latin typeface="Courier New" pitchFamily="49" charset="0"/>
                <a:cs typeface="Courier New" pitchFamily="49" charset="0"/>
              </a:rPr>
              <a:t>["Bob"] </a:t>
            </a:r>
            <a:r>
              <a:rPr lang="en" sz="1800" dirty="0" smtClean="0">
                <a:latin typeface="Courier New" pitchFamily="49" charset="0"/>
                <a:cs typeface="Courier New" pitchFamily="49" charset="0"/>
              </a:rPr>
              <a:t>= 39</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print hash</a:t>
            </a:r>
          </a:p>
          <a:p>
            <a:pPr marL="0" lvl="0" indent="0">
              <a:buNone/>
            </a:pPr>
            <a:r>
              <a:rPr lang="en" sz="1800" dirty="0">
                <a:latin typeface="Courier New" pitchFamily="49" charset="0"/>
                <a:cs typeface="Courier New" pitchFamily="49" charset="0"/>
              </a:rPr>
              <a:t>	</a:t>
            </a:r>
            <a:r>
              <a:rPr lang="en-US" sz="1800" dirty="0" smtClean="0">
                <a:latin typeface="Courier New" pitchFamily="49" charset="0"/>
                <a:cs typeface="Courier New" pitchFamily="49" charset="0"/>
              </a:rPr>
              <a:t>{'Bob': </a:t>
            </a:r>
            <a:r>
              <a:rPr lang="en-US" sz="1800" dirty="0">
                <a:latin typeface="Courier New" pitchFamily="49" charset="0"/>
                <a:cs typeface="Courier New" pitchFamily="49" charset="0"/>
              </a:rPr>
              <a:t>39, </a:t>
            </a:r>
            <a:r>
              <a:rPr lang="en-US" sz="1800" dirty="0" smtClean="0">
                <a:latin typeface="Courier New" pitchFamily="49" charset="0"/>
                <a:cs typeface="Courier New" pitchFamily="49" charset="0"/>
              </a:rPr>
              <a:t>'Joe': </a:t>
            </a:r>
            <a:r>
              <a:rPr lang="en-US" sz="1800" dirty="0">
                <a:latin typeface="Courier New" pitchFamily="49" charset="0"/>
                <a:cs typeface="Courier New" pitchFamily="49" charset="0"/>
              </a:rPr>
              <a:t>25}</a:t>
            </a:r>
            <a:endParaRPr lang="en" sz="1800" dirty="0" smtClean="0">
              <a:latin typeface="Courier New" pitchFamily="49" charset="0"/>
              <a:cs typeface="Courier New" pitchFamily="49" charset="0"/>
            </a:endParaRPr>
          </a:p>
        </p:txBody>
      </p:sp>
    </p:spTree>
    <p:extLst>
      <p:ext uri="{BB962C8B-B14F-4D97-AF65-F5344CB8AC3E}">
        <p14:creationId xmlns:p14="http://schemas.microsoft.com/office/powerpoint/2010/main" val="4112607073"/>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lIns="91425" tIns="91425" rIns="91425" bIns="91425" anchor="b" anchorCtr="0">
            <a:noAutofit/>
          </a:bodyPr>
          <a:lstStyle/>
          <a:p>
            <a:pPr>
              <a:buNone/>
            </a:pPr>
            <a:r>
              <a:rPr lang="en"/>
              <a:t>Adding to a dictionary</a:t>
            </a:r>
          </a:p>
        </p:txBody>
      </p:sp>
      <p:sp>
        <p:nvSpPr>
          <p:cNvPr id="123" name="Shape 123"/>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smtClean="0"/>
              <a:t>Add entry:</a:t>
            </a:r>
          </a:p>
          <a:p>
            <a:pPr marL="0" lvl="0" indent="0" rtl="0">
              <a:buNone/>
            </a:pPr>
            <a:r>
              <a:rPr lang="en" dirty="0" smtClean="0"/>
              <a:t>	</a:t>
            </a:r>
            <a:r>
              <a:rPr lang="en" sz="2400" dirty="0" smtClean="0">
                <a:latin typeface="Courier New" pitchFamily="49" charset="0"/>
                <a:cs typeface="Courier New" pitchFamily="49" charset="0"/>
              </a:rPr>
              <a:t>hash[</a:t>
            </a:r>
            <a:r>
              <a:rPr lang="en" sz="2400" i="1" dirty="0" smtClean="0">
                <a:latin typeface="Courier New" pitchFamily="49" charset="0"/>
                <a:cs typeface="Courier New" pitchFamily="49" charset="0"/>
              </a:rPr>
              <a:t>newKey</a:t>
            </a:r>
            <a:r>
              <a:rPr lang="en" sz="2400" dirty="0" smtClean="0">
                <a:latin typeface="Courier New" pitchFamily="49" charset="0"/>
                <a:cs typeface="Courier New" pitchFamily="49" charset="0"/>
              </a:rPr>
              <a:t>] = </a:t>
            </a:r>
            <a:r>
              <a:rPr lang="en" sz="2400" i="1" dirty="0" smtClean="0">
                <a:latin typeface="Courier New" pitchFamily="49" charset="0"/>
                <a:cs typeface="Courier New" pitchFamily="49" charset="0"/>
              </a:rPr>
              <a:t>newVal</a:t>
            </a:r>
            <a:endParaRPr lang="en" sz="2400" i="1" dirty="0">
              <a:latin typeface="Courier New" pitchFamily="49" charset="0"/>
              <a:cs typeface="Courier New" pitchFamily="49" charset="0"/>
            </a:endParaRPr>
          </a:p>
          <a:p>
            <a:pPr marL="0" lvl="0" indent="0" rtl="0">
              <a:buNone/>
            </a:pPr>
            <a:endParaRPr lang="en" sz="2800" dirty="0" smtClean="0"/>
          </a:p>
          <a:p>
            <a:pPr marL="0" lvl="0" indent="0" rtl="0">
              <a:buNone/>
            </a:pPr>
            <a:r>
              <a:rPr lang="en" sz="2800" dirty="0" smtClean="0"/>
              <a:t>Example:</a:t>
            </a:r>
            <a:endParaRPr lang="en" sz="2400" dirty="0"/>
          </a:p>
          <a:p>
            <a:pPr marL="0" lvl="0" indent="0" rtl="0">
              <a:buNone/>
            </a:pPr>
            <a:r>
              <a:rPr lang="en" sz="2400" dirty="0"/>
              <a:t>	</a:t>
            </a:r>
            <a:r>
              <a:rPr lang="en" sz="1800" dirty="0" smtClean="0">
                <a:latin typeface="Courier New" pitchFamily="49" charset="0"/>
                <a:cs typeface="Courier New" pitchFamily="49" charset="0"/>
              </a:rPr>
              <a:t>&gt;&gt;&gt; hash = {}</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a:t>
            </a:r>
            <a:r>
              <a:rPr lang="en" sz="1800" dirty="0" smtClean="0">
                <a:latin typeface="Courier New" pitchFamily="49" charset="0"/>
                <a:cs typeface="Courier New" pitchFamily="49" charset="0"/>
              </a:rPr>
              <a:t>["Joe"] </a:t>
            </a:r>
            <a:r>
              <a:rPr lang="en" sz="1800" dirty="0" smtClean="0">
                <a:latin typeface="Courier New" pitchFamily="49" charset="0"/>
                <a:cs typeface="Courier New" pitchFamily="49" charset="0"/>
              </a:rPr>
              <a:t>= 25</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a:t>
            </a:r>
            <a:r>
              <a:rPr lang="en" sz="1800" dirty="0" smtClean="0">
                <a:latin typeface="Courier New" pitchFamily="49" charset="0"/>
                <a:cs typeface="Courier New" pitchFamily="49" charset="0"/>
              </a:rPr>
              <a:t>["Bob"] </a:t>
            </a:r>
            <a:r>
              <a:rPr lang="en" sz="1800" dirty="0" smtClean="0">
                <a:latin typeface="Courier New" pitchFamily="49" charset="0"/>
                <a:cs typeface="Courier New" pitchFamily="49" charset="0"/>
              </a:rPr>
              <a:t>= 39</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print hash</a:t>
            </a:r>
          </a:p>
          <a:p>
            <a:pPr marL="0" lvl="0" indent="0">
              <a:buNone/>
            </a:pPr>
            <a:r>
              <a:rPr lang="en" sz="1800" dirty="0">
                <a:latin typeface="Courier New" pitchFamily="49" charset="0"/>
                <a:cs typeface="Courier New" pitchFamily="49" charset="0"/>
              </a:rPr>
              <a:t>	</a:t>
            </a:r>
            <a:r>
              <a:rPr lang="en-US" sz="1800" dirty="0" smtClean="0">
                <a:latin typeface="Courier New" pitchFamily="49" charset="0"/>
                <a:cs typeface="Courier New" pitchFamily="49" charset="0"/>
              </a:rPr>
              <a:t>{'Bob': </a:t>
            </a:r>
            <a:r>
              <a:rPr lang="en-US" sz="1800" dirty="0">
                <a:latin typeface="Courier New" pitchFamily="49" charset="0"/>
                <a:cs typeface="Courier New" pitchFamily="49" charset="0"/>
              </a:rPr>
              <a:t>39, </a:t>
            </a:r>
            <a:r>
              <a:rPr lang="en-US" sz="1800" dirty="0" smtClean="0">
                <a:latin typeface="Courier New" pitchFamily="49" charset="0"/>
                <a:cs typeface="Courier New" pitchFamily="49" charset="0"/>
              </a:rPr>
              <a:t>'Joe': </a:t>
            </a:r>
            <a:r>
              <a:rPr lang="en-US" sz="1800" dirty="0">
                <a:latin typeface="Courier New" pitchFamily="49" charset="0"/>
                <a:cs typeface="Courier New" pitchFamily="49" charset="0"/>
              </a:rPr>
              <a:t>25}</a:t>
            </a:r>
            <a:endParaRPr lang="en" sz="1800" dirty="0" smtClean="0">
              <a:latin typeface="Courier New" pitchFamily="49" charset="0"/>
              <a:cs typeface="Courier New" pitchFamily="49" charset="0"/>
            </a:endParaRPr>
          </a:p>
        </p:txBody>
      </p:sp>
      <p:cxnSp>
        <p:nvCxnSpPr>
          <p:cNvPr id="3" name="Straight Arrow Connector 2"/>
          <p:cNvCxnSpPr/>
          <p:nvPr/>
        </p:nvCxnSpPr>
        <p:spPr>
          <a:xfrm flipV="1">
            <a:off x="4572000" y="5105400"/>
            <a:ext cx="838200" cy="2286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10200" y="4687669"/>
            <a:ext cx="1905000" cy="646331"/>
          </a:xfrm>
          <a:prstGeom prst="rect">
            <a:avLst/>
          </a:prstGeom>
          <a:noFill/>
        </p:spPr>
        <p:txBody>
          <a:bodyPr wrap="square" rtlCol="0">
            <a:spAutoFit/>
          </a:bodyPr>
          <a:lstStyle/>
          <a:p>
            <a:r>
              <a:rPr lang="en-US" sz="1200" dirty="0" smtClean="0"/>
              <a:t>Note that Python printed them in a different order than we entered them.</a:t>
            </a:r>
            <a:endParaRPr lang="en-US" sz="1200" dirty="0"/>
          </a:p>
        </p:txBody>
      </p:sp>
    </p:spTree>
    <p:extLst>
      <p:ext uri="{BB962C8B-B14F-4D97-AF65-F5344CB8AC3E}">
        <p14:creationId xmlns:p14="http://schemas.microsoft.com/office/powerpoint/2010/main" val="242862176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File writing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3676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lIns="91425" tIns="91425" rIns="91425" bIns="91425" anchor="b" anchorCtr="0">
            <a:noAutofit/>
          </a:bodyPr>
          <a:lstStyle/>
          <a:p>
            <a:pPr>
              <a:buNone/>
            </a:pPr>
            <a:r>
              <a:rPr lang="en"/>
              <a:t>Removing from a dictionary</a:t>
            </a:r>
          </a:p>
        </p:txBody>
      </p:sp>
      <p:sp>
        <p:nvSpPr>
          <p:cNvPr id="131" name="Shape 131"/>
          <p:cNvSpPr txBox="1">
            <a:spLocks noGrp="1"/>
          </p:cNvSpPr>
          <p:nvPr>
            <p:ph idx="1"/>
          </p:nvPr>
        </p:nvSpPr>
        <p:spPr>
          <a:prstGeom prst="rect">
            <a:avLst/>
          </a:prstGeom>
        </p:spPr>
        <p:txBody>
          <a:bodyPr lIns="91425" tIns="91425" rIns="91425" bIns="91425" anchor="t" anchorCtr="0">
            <a:noAutofit/>
          </a:bodyPr>
          <a:lstStyle/>
          <a:p>
            <a:pPr lvl="0" rtl="0">
              <a:buNone/>
            </a:pPr>
            <a:r>
              <a:rPr lang="en" dirty="0" smtClean="0"/>
              <a:t>Delete entry:</a:t>
            </a:r>
            <a:endParaRPr lang="en" dirty="0"/>
          </a:p>
          <a:p>
            <a:pPr marL="457200" lvl="0" indent="0" rtl="0">
              <a:buNone/>
            </a:pPr>
            <a:r>
              <a:rPr lang="en" sz="2000" b="1" dirty="0" smtClean="0">
                <a:solidFill>
                  <a:srgbClr val="0070C0"/>
                </a:solidFill>
                <a:latin typeface="Courier New"/>
                <a:ea typeface="Courier New"/>
                <a:cs typeface="Courier New"/>
                <a:sym typeface="Courier New"/>
              </a:rPr>
              <a:t>del</a:t>
            </a:r>
            <a:r>
              <a:rPr lang="en" sz="2000" dirty="0" smtClean="0">
                <a:latin typeface="Courier New"/>
                <a:ea typeface="Courier New"/>
                <a:cs typeface="Courier New"/>
                <a:sym typeface="Courier New"/>
              </a:rPr>
              <a:t> hash[</a:t>
            </a:r>
            <a:r>
              <a:rPr lang="en" sz="2000" i="1" dirty="0" smtClean="0">
                <a:latin typeface="Courier New"/>
                <a:ea typeface="Courier New"/>
                <a:cs typeface="Courier New"/>
                <a:sym typeface="Courier New"/>
              </a:rPr>
              <a:t>existingKey</a:t>
            </a:r>
            <a:r>
              <a:rPr lang="en" sz="2000" dirty="0" smtClean="0">
                <a:latin typeface="Courier New"/>
                <a:ea typeface="Courier New"/>
                <a:cs typeface="Courier New"/>
                <a:sym typeface="Courier New"/>
              </a:rPr>
              <a:t>]</a:t>
            </a:r>
          </a:p>
          <a:p>
            <a:pPr marL="457200" lvl="0" indent="0" rtl="0">
              <a:buNone/>
            </a:pPr>
            <a:endParaRPr lang="en" sz="1800" dirty="0">
              <a:latin typeface="Courier New"/>
              <a:ea typeface="Courier New"/>
              <a:cs typeface="Courier New"/>
              <a:sym typeface="Courier New"/>
            </a:endParaRPr>
          </a:p>
          <a:p>
            <a:pPr marL="0" lvl="0" indent="0" rtl="0">
              <a:buNone/>
            </a:pPr>
            <a:r>
              <a:rPr lang="en" sz="2400" dirty="0" smtClean="0">
                <a:ea typeface="Courier New"/>
                <a:cs typeface="Courier New"/>
                <a:sym typeface="Courier New"/>
              </a:rPr>
              <a:t>Example:</a:t>
            </a:r>
          </a:p>
          <a:p>
            <a:pPr marL="457200" lvl="0" indent="0">
              <a:buNone/>
            </a:pPr>
            <a:r>
              <a:rPr lang="en" sz="1600" dirty="0" smtClean="0">
                <a:latin typeface="Courier New"/>
                <a:ea typeface="Courier New"/>
                <a:cs typeface="Courier New"/>
                <a:sym typeface="Courier New"/>
              </a:rPr>
              <a:t>&gt;&gt;&gt; hash </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{"name": "Joe", "age": </a:t>
            </a:r>
            <a:r>
              <a:rPr lang="en" sz="1600" dirty="0">
                <a:latin typeface="Courier New"/>
                <a:ea typeface="Courier New"/>
                <a:cs typeface="Courier New"/>
                <a:sym typeface="Courier New"/>
              </a:rPr>
              <a:t>35, </a:t>
            </a:r>
            <a:r>
              <a:rPr lang="en" sz="1600" dirty="0" smtClean="0">
                <a:latin typeface="Courier New"/>
                <a:ea typeface="Courier New"/>
                <a:cs typeface="Courier New"/>
                <a:sym typeface="Courier New"/>
              </a:rPr>
              <a:t>"job": "plumber"}</a:t>
            </a:r>
            <a:endParaRPr lang="en" sz="1600" dirty="0">
              <a:latin typeface="Courier New"/>
              <a:ea typeface="Courier New"/>
              <a:cs typeface="Courier New"/>
              <a:sym typeface="Courier New"/>
            </a:endParaRPr>
          </a:p>
          <a:p>
            <a:pPr marL="457200" lvl="0" indent="0">
              <a:buNone/>
            </a:pPr>
            <a:r>
              <a:rPr lang="en" sz="1600" dirty="0" smtClean="0">
                <a:latin typeface="Courier New"/>
                <a:ea typeface="Courier New"/>
                <a:cs typeface="Courier New"/>
                <a:sym typeface="Courier New"/>
              </a:rPr>
              <a:t>&gt;&gt;&gt; print </a:t>
            </a:r>
            <a:r>
              <a:rPr lang="en" sz="1600" dirty="0">
                <a:latin typeface="Courier New"/>
                <a:ea typeface="Courier New"/>
                <a:cs typeface="Courier New"/>
                <a:sym typeface="Courier New"/>
              </a:rPr>
              <a:t>hash</a:t>
            </a:r>
          </a:p>
          <a:p>
            <a:pPr marL="457200" lvl="0" indent="0">
              <a:buNone/>
            </a:pPr>
            <a:r>
              <a:rPr lang="en" sz="1600" dirty="0" smtClean="0">
                <a:latin typeface="Courier New"/>
                <a:ea typeface="Courier New"/>
                <a:cs typeface="Courier New"/>
                <a:sym typeface="Courier New"/>
              </a:rPr>
              <a:t>{'job': 'plumber', 'age': </a:t>
            </a:r>
            <a:r>
              <a:rPr lang="en" sz="1600" dirty="0">
                <a:latin typeface="Courier New"/>
                <a:ea typeface="Courier New"/>
                <a:cs typeface="Courier New"/>
                <a:sym typeface="Courier New"/>
              </a:rPr>
              <a:t>35, </a:t>
            </a:r>
            <a:r>
              <a:rPr lang="en" sz="1600" dirty="0" smtClean="0">
                <a:latin typeface="Courier New"/>
                <a:ea typeface="Courier New"/>
                <a:cs typeface="Courier New"/>
                <a:sym typeface="Courier New"/>
              </a:rPr>
              <a:t>'name': 'Joe'}</a:t>
            </a:r>
            <a:endParaRPr lang="en" sz="1600" dirty="0">
              <a:latin typeface="Courier New"/>
              <a:ea typeface="Courier New"/>
              <a:cs typeface="Courier New"/>
              <a:sym typeface="Courier New"/>
            </a:endParaRPr>
          </a:p>
          <a:p>
            <a:pPr marL="457200" lvl="0" indent="0">
              <a:buNone/>
            </a:pPr>
            <a:endParaRPr lang="en" sz="1600" dirty="0" smtClean="0">
              <a:latin typeface="Courier New"/>
              <a:ea typeface="Courier New"/>
              <a:cs typeface="Courier New"/>
              <a:sym typeface="Courier New"/>
            </a:endParaRPr>
          </a:p>
          <a:p>
            <a:pPr marL="457200" lvl="0" indent="0">
              <a:buNone/>
            </a:pPr>
            <a:r>
              <a:rPr lang="en" sz="1600" dirty="0" smtClean="0">
                <a:latin typeface="Courier New"/>
                <a:ea typeface="Courier New"/>
                <a:cs typeface="Courier New"/>
                <a:sym typeface="Courier New"/>
              </a:rPr>
              <a:t>&gt;&gt;&gt; </a:t>
            </a:r>
            <a:r>
              <a:rPr lang="en" sz="1600" b="1" dirty="0">
                <a:solidFill>
                  <a:srgbClr val="0070C0"/>
                </a:solidFill>
                <a:latin typeface="Courier New"/>
                <a:ea typeface="Courier New"/>
                <a:cs typeface="Courier New"/>
                <a:sym typeface="Courier New"/>
              </a:rPr>
              <a:t>del</a:t>
            </a:r>
            <a:r>
              <a:rPr lang="en" sz="1600" dirty="0">
                <a:latin typeface="Courier New"/>
                <a:ea typeface="Courier New"/>
                <a:cs typeface="Courier New"/>
                <a:sym typeface="Courier New"/>
              </a:rPr>
              <a:t> hash</a:t>
            </a:r>
            <a:r>
              <a:rPr lang="en" sz="1600" dirty="0" smtClean="0">
                <a:latin typeface="Courier New"/>
                <a:ea typeface="Courier New"/>
                <a:cs typeface="Courier New"/>
                <a:sym typeface="Courier New"/>
              </a:rPr>
              <a:t>["age"]</a:t>
            </a:r>
            <a:endParaRPr lang="en" sz="1600" dirty="0">
              <a:latin typeface="Courier New"/>
              <a:ea typeface="Courier New"/>
              <a:cs typeface="Courier New"/>
              <a:sym typeface="Courier New"/>
            </a:endParaRPr>
          </a:p>
          <a:p>
            <a:pPr marL="457200" lvl="0" indent="0">
              <a:buClr>
                <a:srgbClr val="000000"/>
              </a:buClr>
              <a:buSzPct val="61111"/>
              <a:buNone/>
            </a:pPr>
            <a:r>
              <a:rPr lang="en" sz="1600" dirty="0">
                <a:latin typeface="Courier New"/>
                <a:ea typeface="Courier New"/>
                <a:cs typeface="Courier New"/>
                <a:sym typeface="Courier New"/>
              </a:rPr>
              <a:t>&gt;&gt;&gt; print hash</a:t>
            </a:r>
          </a:p>
          <a:p>
            <a:pPr marL="457200" indent="0">
              <a:buNone/>
            </a:pPr>
            <a:r>
              <a:rPr lang="en" sz="1600" dirty="0" smtClean="0">
                <a:latin typeface="Courier New"/>
                <a:ea typeface="Courier New"/>
                <a:cs typeface="Courier New"/>
                <a:sym typeface="Courier New"/>
              </a:rPr>
              <a:t>{'job': 'plumber', 'name': 'Joe'}</a:t>
            </a:r>
            <a:endParaRPr lang="en" sz="1600" dirty="0">
              <a:latin typeface="Courier New"/>
              <a:ea typeface="Courier New"/>
              <a:cs typeface="Courier New"/>
              <a:sym typeface="Courier New"/>
            </a:endParaRPr>
          </a:p>
        </p:txBody>
      </p:sp>
    </p:spTree>
    <p:extLst>
      <p:ext uri="{BB962C8B-B14F-4D97-AF65-F5344CB8AC3E}">
        <p14:creationId xmlns:p14="http://schemas.microsoft.com/office/powerpoint/2010/main" val="3871775533"/>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b" anchorCtr="0">
            <a:noAutofit/>
          </a:bodyPr>
          <a:lstStyle/>
          <a:p>
            <a:pPr>
              <a:buNone/>
            </a:pPr>
            <a:r>
              <a:rPr lang="en"/>
              <a:t>Phonebook example</a:t>
            </a:r>
          </a:p>
        </p:txBody>
      </p:sp>
      <p:sp>
        <p:nvSpPr>
          <p:cNvPr id="137" name="Shape 137"/>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Code:</a:t>
            </a:r>
          </a:p>
          <a:p>
            <a:pPr marL="457200" lvl="0" indent="0" rtl="0">
              <a:buNone/>
            </a:pPr>
            <a:r>
              <a:rPr lang="en" sz="1800" dirty="0">
                <a:latin typeface="Courier New"/>
                <a:ea typeface="Courier New"/>
                <a:cs typeface="Courier New"/>
                <a:sym typeface="Courier New"/>
              </a:rPr>
              <a:t>phonebook = {}</a:t>
            </a: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["Joe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"958-273-7324"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["Sally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"958-273-9594"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["George Smith"]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"253-586-9933"</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name = raw_input</a:t>
            </a:r>
            <a:r>
              <a:rPr lang="en" sz="1800" dirty="0" smtClean="0">
                <a:latin typeface="Courier New"/>
                <a:ea typeface="Courier New"/>
                <a:cs typeface="Courier New"/>
                <a:sym typeface="Courier New"/>
              </a:rPr>
              <a:t>("Lookup </a:t>
            </a:r>
            <a:r>
              <a:rPr lang="en" sz="1800" dirty="0">
                <a:latin typeface="Courier New"/>
                <a:ea typeface="Courier New"/>
                <a:cs typeface="Courier New"/>
                <a:sym typeface="Courier New"/>
              </a:rPr>
              <a:t>number for: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print phonebook[name]</a:t>
            </a:r>
          </a:p>
          <a:p>
            <a:endParaRPr lang="en" sz="1800" dirty="0">
              <a:latin typeface="Courier New"/>
              <a:ea typeface="Courier New"/>
              <a:cs typeface="Courier New"/>
              <a:sym typeface="Courier New"/>
            </a:endParaRPr>
          </a:p>
          <a:p>
            <a:pPr lvl="0" rtl="0">
              <a:buNone/>
            </a:pPr>
            <a:r>
              <a:rPr lang="en" sz="2400" dirty="0"/>
              <a:t>Output example:</a:t>
            </a:r>
          </a:p>
          <a:p>
            <a:pPr marL="457200" lvl="0" indent="0" rtl="0">
              <a:buNone/>
            </a:pPr>
            <a:r>
              <a:rPr lang="en" sz="1800" dirty="0">
                <a:latin typeface="Courier New"/>
                <a:ea typeface="Courier New"/>
                <a:cs typeface="Courier New"/>
                <a:sym typeface="Courier New"/>
              </a:rPr>
              <a:t>Lookup number for: </a:t>
            </a:r>
            <a:r>
              <a:rPr lang="en" sz="1200" dirty="0" smtClean="0">
                <a:latin typeface="Courier New"/>
                <a:ea typeface="Courier New"/>
                <a:cs typeface="Courier New"/>
                <a:sym typeface="Courier New"/>
              </a:rPr>
              <a:t>&lt;we enter&gt;</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Shmo</a:t>
            </a:r>
          </a:p>
          <a:p>
            <a:pPr marL="457200" lvl="0" indent="0" rtl="0">
              <a:buNone/>
            </a:pPr>
            <a:r>
              <a:rPr lang="en" sz="1800" dirty="0">
                <a:latin typeface="Courier New"/>
                <a:ea typeface="Courier New"/>
                <a:cs typeface="Courier New"/>
                <a:sym typeface="Courier New"/>
              </a:rPr>
              <a:t>958-273-9594</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78332927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b" anchorCtr="0">
            <a:noAutofit/>
          </a:bodyPr>
          <a:lstStyle/>
          <a:p>
            <a:pPr>
              <a:buNone/>
            </a:pPr>
            <a:r>
              <a:rPr lang="en"/>
              <a:t>Phonebook example</a:t>
            </a:r>
          </a:p>
        </p:txBody>
      </p:sp>
      <p:sp>
        <p:nvSpPr>
          <p:cNvPr id="137" name="Shape 137"/>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Code:</a:t>
            </a:r>
          </a:p>
          <a:p>
            <a:pPr marL="457200" lvl="0" indent="0" rtl="0">
              <a:buNone/>
            </a:pPr>
            <a:r>
              <a:rPr lang="en" sz="1800" dirty="0">
                <a:latin typeface="Courier New"/>
                <a:ea typeface="Courier New"/>
                <a:cs typeface="Courier New"/>
                <a:sym typeface="Courier New"/>
              </a:rPr>
              <a:t>phonebook = {}</a:t>
            </a: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["Joe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"958-273-7324"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["Sally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"958-273-9594"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["George Smith"]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"253-586-9933"</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name = raw_input</a:t>
            </a:r>
            <a:r>
              <a:rPr lang="en" sz="1800" dirty="0" smtClean="0">
                <a:latin typeface="Courier New"/>
                <a:ea typeface="Courier New"/>
                <a:cs typeface="Courier New"/>
                <a:sym typeface="Courier New"/>
              </a:rPr>
              <a:t>("Lookup </a:t>
            </a:r>
            <a:r>
              <a:rPr lang="en" sz="1800" dirty="0">
                <a:latin typeface="Courier New"/>
                <a:ea typeface="Courier New"/>
                <a:cs typeface="Courier New"/>
                <a:sym typeface="Courier New"/>
              </a:rPr>
              <a:t>number for: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print phonebook[name]</a:t>
            </a:r>
          </a:p>
          <a:p>
            <a:endParaRPr lang="en" sz="1800" dirty="0">
              <a:latin typeface="Courier New"/>
              <a:ea typeface="Courier New"/>
              <a:cs typeface="Courier New"/>
              <a:sym typeface="Courier New"/>
            </a:endParaRPr>
          </a:p>
          <a:p>
            <a:pPr lvl="0" rtl="0">
              <a:buNone/>
            </a:pPr>
            <a:r>
              <a:rPr lang="en" sz="2400" dirty="0"/>
              <a:t>Output example:</a:t>
            </a:r>
          </a:p>
          <a:p>
            <a:pPr marL="457200" lvl="0" indent="0">
              <a:buNone/>
            </a:pPr>
            <a:r>
              <a:rPr lang="en" sz="1800" dirty="0">
                <a:latin typeface="Courier New"/>
                <a:ea typeface="Courier New"/>
                <a:cs typeface="Courier New"/>
                <a:sym typeface="Courier New"/>
              </a:rPr>
              <a:t>Lookup number for: </a:t>
            </a:r>
            <a:r>
              <a:rPr lang="en" sz="1200" dirty="0">
                <a:latin typeface="Courier New"/>
                <a:ea typeface="Courier New"/>
                <a:cs typeface="Courier New"/>
                <a:sym typeface="Courier New"/>
              </a:rPr>
              <a:t>&lt;we enter&gt;</a:t>
            </a:r>
            <a:r>
              <a:rPr lang="en" sz="1800" dirty="0">
                <a:latin typeface="Courier New"/>
                <a:ea typeface="Courier New"/>
                <a:cs typeface="Courier New"/>
                <a:sym typeface="Courier New"/>
              </a:rPr>
              <a:t>Sally Shmo</a:t>
            </a:r>
          </a:p>
          <a:p>
            <a:pPr marL="457200" lvl="0" indent="0" rtl="0">
              <a:buNone/>
            </a:pPr>
            <a:r>
              <a:rPr lang="en" sz="1800" dirty="0">
                <a:latin typeface="Courier New"/>
                <a:ea typeface="Courier New"/>
                <a:cs typeface="Courier New"/>
                <a:sym typeface="Courier New"/>
              </a:rPr>
              <a:t>958-273-9594</a:t>
            </a:r>
          </a:p>
          <a:p>
            <a:endParaRPr lang="en" sz="1800" dirty="0">
              <a:latin typeface="Courier New"/>
              <a:ea typeface="Courier New"/>
              <a:cs typeface="Courier New"/>
              <a:sym typeface="Courier New"/>
            </a:endParaRPr>
          </a:p>
        </p:txBody>
      </p:sp>
      <p:sp>
        <p:nvSpPr>
          <p:cNvPr id="138" name="Shape 138"/>
          <p:cNvSpPr txBox="1"/>
          <p:nvPr/>
        </p:nvSpPr>
        <p:spPr>
          <a:xfrm>
            <a:off x="6324600" y="4114800"/>
            <a:ext cx="2590800" cy="21336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lvl="0" rtl="0">
              <a:buNone/>
            </a:pPr>
            <a:r>
              <a:rPr lang="en" sz="1200" dirty="0"/>
              <a:t>Notice that we can store the name of a key in a variable, and then use that variable to access the desired element. In this case, name holds the name that we input in the terminal, Sally Shmo. </a:t>
            </a:r>
          </a:p>
          <a:p>
            <a:pPr>
              <a:buNone/>
            </a:pPr>
            <a:r>
              <a:rPr lang="en" sz="1200" dirty="0"/>
              <a:t>What would happen if we entered a name that was not in the phonebook?</a:t>
            </a:r>
          </a:p>
        </p:txBody>
      </p:sp>
      <p:cxnSp>
        <p:nvCxnSpPr>
          <p:cNvPr id="139" name="Shape 139"/>
          <p:cNvCxnSpPr/>
          <p:nvPr/>
        </p:nvCxnSpPr>
        <p:spPr>
          <a:xfrm flipH="1" flipV="1">
            <a:off x="3999327" y="4325600"/>
            <a:ext cx="2325273" cy="199400"/>
          </a:xfrm>
          <a:prstGeom prst="straightConnector1">
            <a:avLst/>
          </a:prstGeom>
          <a:noFill/>
          <a:ln w="19050" cap="flat">
            <a:solidFill>
              <a:schemeClr val="tx1"/>
            </a:solidFill>
            <a:prstDash val="solid"/>
            <a:round/>
            <a:headEnd type="none" w="med" len="med"/>
            <a:tailEnd type="triangle" w="med" len="med"/>
          </a:ln>
        </p:spPr>
      </p:cxnSp>
    </p:spTree>
    <p:extLst>
      <p:ext uri="{BB962C8B-B14F-4D97-AF65-F5344CB8AC3E}">
        <p14:creationId xmlns:p14="http://schemas.microsoft.com/office/powerpoint/2010/main" val="1989648918"/>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lIns="91425" tIns="91425" rIns="91425" bIns="91425" anchor="b" anchorCtr="0">
            <a:noAutofit/>
          </a:bodyPr>
          <a:lstStyle/>
          <a:p>
            <a:pPr>
              <a:buNone/>
            </a:pPr>
            <a:r>
              <a:rPr lang="en"/>
              <a:t>Checking if something is in the dict</a:t>
            </a:r>
          </a:p>
        </p:txBody>
      </p:sp>
      <p:sp>
        <p:nvSpPr>
          <p:cNvPr id="180" name="Shape 180"/>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This is the same as with a list. Use </a:t>
            </a:r>
            <a:r>
              <a:rPr lang="en" sz="2800" dirty="0">
                <a:latin typeface="Courier New"/>
                <a:ea typeface="Courier New"/>
                <a:cs typeface="Courier New"/>
                <a:sym typeface="Courier New"/>
              </a:rPr>
              <a:t>in</a:t>
            </a:r>
            <a:r>
              <a:rPr lang="en" sz="2800" dirty="0"/>
              <a:t>:</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if </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in ages:</a:t>
            </a:r>
          </a:p>
          <a:p>
            <a:pPr marL="457200" lvl="0" indent="0" rtl="0">
              <a:buNone/>
            </a:pPr>
            <a:r>
              <a:rPr lang="en" sz="1600" dirty="0">
                <a:latin typeface="Courier New"/>
                <a:ea typeface="Courier New"/>
                <a:cs typeface="Courier New"/>
                <a:sym typeface="Courier New"/>
              </a:rPr>
              <a:t>	print </a:t>
            </a:r>
            <a:r>
              <a:rPr lang="en" sz="1600" dirty="0" smtClean="0">
                <a:latin typeface="Courier New"/>
                <a:ea typeface="Courier New"/>
                <a:cs typeface="Courier New"/>
                <a:sym typeface="Courier New"/>
              </a:rPr>
              <a:t>"Yes</a:t>
            </a:r>
            <a:r>
              <a:rPr lang="en" sz="1600" dirty="0">
                <a:latin typeface="Courier New"/>
                <a:ea typeface="Courier New"/>
                <a:cs typeface="Courier New"/>
                <a:sym typeface="Courier New"/>
              </a:rPr>
              <a:t>, Joe is 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else:</a:t>
            </a:r>
          </a:p>
          <a:p>
            <a:pPr marL="457200" lvl="0" indent="0" rtl="0">
              <a:buNone/>
            </a:pPr>
            <a:r>
              <a:rPr lang="en" sz="1600" dirty="0">
                <a:latin typeface="Courier New"/>
                <a:ea typeface="Courier New"/>
                <a:cs typeface="Courier New"/>
                <a:sym typeface="Courier New"/>
              </a:rPr>
              <a:t>	print </a:t>
            </a:r>
            <a:r>
              <a:rPr lang="en" sz="1600" dirty="0" smtClean="0">
                <a:latin typeface="Courier New"/>
                <a:ea typeface="Courier New"/>
                <a:cs typeface="Courier New"/>
                <a:sym typeface="Courier New"/>
              </a:rPr>
              <a:t>"No</a:t>
            </a:r>
            <a:r>
              <a:rPr lang="en" sz="1600" dirty="0">
                <a:latin typeface="Courier New"/>
                <a:ea typeface="Courier New"/>
                <a:cs typeface="Courier New"/>
                <a:sym typeface="Courier New"/>
              </a:rPr>
              <a:t>, Joe is not 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a:p>
            <a:endParaRPr lang="en" sz="1600" dirty="0">
              <a:latin typeface="Courier New"/>
              <a:ea typeface="Courier New"/>
              <a:cs typeface="Courier New"/>
              <a:sym typeface="Courier New"/>
            </a:endParaRPr>
          </a:p>
          <a:p>
            <a:pPr lvl="0" rtl="0">
              <a:buNone/>
            </a:pPr>
            <a:r>
              <a:rPr lang="en" sz="2800" dirty="0"/>
              <a:t>Result:</a:t>
            </a:r>
          </a:p>
          <a:p>
            <a:pPr marL="457200" indent="0">
              <a:buNone/>
            </a:pPr>
            <a:r>
              <a:rPr lang="en" sz="1600" dirty="0">
                <a:latin typeface="Courier New"/>
                <a:ea typeface="Courier New"/>
                <a:cs typeface="Courier New"/>
                <a:sym typeface="Courier New"/>
              </a:rPr>
              <a:t>Yes, Joe is 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p:txBody>
      </p:sp>
    </p:spTree>
    <p:extLst>
      <p:ext uri="{BB962C8B-B14F-4D97-AF65-F5344CB8AC3E}">
        <p14:creationId xmlns:p14="http://schemas.microsoft.com/office/powerpoint/2010/main" val="4048308080"/>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b" anchorCtr="0">
            <a:noAutofit/>
          </a:bodyPr>
          <a:lstStyle/>
          <a:p>
            <a:pPr>
              <a:buNone/>
            </a:pPr>
            <a:r>
              <a:rPr lang="en"/>
              <a:t>Dictionary methods</a:t>
            </a:r>
          </a:p>
        </p:txBody>
      </p:sp>
      <p:sp>
        <p:nvSpPr>
          <p:cNvPr id="145" name="Shape 14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45833"/>
              <a:buFont typeface="Arial"/>
              <a:buNone/>
            </a:pPr>
            <a:r>
              <a:rPr lang="en" sz="2800" dirty="0"/>
              <a:t>Here are some useful dictionary methods:</a:t>
            </a:r>
          </a:p>
          <a:p>
            <a:pPr marL="914400" lvl="1" indent="-381000" rtl="0">
              <a:spcBef>
                <a:spcPts val="480"/>
              </a:spcBef>
              <a:buClr>
                <a:schemeClr val="dk1"/>
              </a:buClr>
              <a:buSzPct val="80000"/>
              <a:buFont typeface="Courier New"/>
              <a:buChar char="o"/>
            </a:pPr>
            <a:r>
              <a:rPr lang="en" sz="2000" dirty="0" smtClean="0">
                <a:latin typeface="Courier New"/>
                <a:ea typeface="Courier New"/>
                <a:cs typeface="Courier New"/>
                <a:sym typeface="Courier New"/>
              </a:rPr>
              <a:t>dict.keys</a:t>
            </a:r>
            <a:r>
              <a:rPr lang="en" sz="2000" dirty="0">
                <a:latin typeface="Courier New"/>
                <a:ea typeface="Courier New"/>
                <a:cs typeface="Courier New"/>
                <a:sym typeface="Courier New"/>
              </a:rPr>
              <a:t>() </a:t>
            </a:r>
            <a:r>
              <a:rPr lang="en" sz="2000" dirty="0"/>
              <a:t>- returns a </a:t>
            </a:r>
            <a:r>
              <a:rPr lang="en" sz="2000" b="1" dirty="0"/>
              <a:t>list</a:t>
            </a:r>
            <a:r>
              <a:rPr lang="en" sz="2000" dirty="0"/>
              <a:t> of the keys only</a:t>
            </a:r>
          </a:p>
          <a:p>
            <a:pPr marL="914400" lvl="1" indent="-381000" rtl="0">
              <a:spcBef>
                <a:spcPts val="480"/>
              </a:spcBef>
              <a:buClr>
                <a:schemeClr val="dk1"/>
              </a:buClr>
              <a:buSzPct val="80000"/>
              <a:buFont typeface="Courier New"/>
              <a:buChar char="o"/>
            </a:pPr>
            <a:r>
              <a:rPr lang="en" sz="2000" dirty="0" smtClean="0">
                <a:latin typeface="Courier New"/>
                <a:ea typeface="Courier New"/>
                <a:cs typeface="Courier New"/>
                <a:sym typeface="Courier New"/>
              </a:rPr>
              <a:t>dict</a:t>
            </a:r>
            <a:r>
              <a:rPr lang="en" sz="2000" dirty="0" smtClean="0">
                <a:latin typeface="Courier New"/>
                <a:ea typeface="Courier New"/>
                <a:cs typeface="Courier New"/>
                <a:sym typeface="Courier New"/>
              </a:rPr>
              <a:t>.values</a:t>
            </a:r>
            <a:r>
              <a:rPr lang="en" sz="2000" dirty="0">
                <a:latin typeface="Courier New"/>
                <a:ea typeface="Courier New"/>
                <a:cs typeface="Courier New"/>
                <a:sym typeface="Courier New"/>
              </a:rPr>
              <a:t>()</a:t>
            </a:r>
            <a:r>
              <a:rPr lang="en" sz="2000" dirty="0"/>
              <a:t> - returns a </a:t>
            </a:r>
            <a:r>
              <a:rPr lang="en" sz="2000" b="1" dirty="0"/>
              <a:t>list</a:t>
            </a:r>
            <a:r>
              <a:rPr lang="en" sz="2000" dirty="0"/>
              <a:t> of the values only</a:t>
            </a:r>
          </a:p>
          <a:p>
            <a:pPr marL="914400" lvl="1" indent="-381000" rtl="0">
              <a:spcBef>
                <a:spcPts val="480"/>
              </a:spcBef>
              <a:buClr>
                <a:schemeClr val="dk1"/>
              </a:buClr>
              <a:buSzPct val="80000"/>
              <a:buFont typeface="Courier New"/>
              <a:buChar char="o"/>
            </a:pPr>
            <a:r>
              <a:rPr lang="en" sz="2000" dirty="0" smtClean="0">
                <a:latin typeface="Courier New"/>
                <a:ea typeface="Courier New"/>
                <a:cs typeface="Courier New"/>
                <a:sym typeface="Courier New"/>
              </a:rPr>
              <a:t>dict</a:t>
            </a:r>
            <a:r>
              <a:rPr lang="en" sz="2000" dirty="0" smtClean="0">
                <a:latin typeface="Courier New"/>
                <a:ea typeface="Courier New"/>
                <a:cs typeface="Courier New"/>
                <a:sym typeface="Courier New"/>
              </a:rPr>
              <a:t>.items</a:t>
            </a:r>
            <a:r>
              <a:rPr lang="en" sz="2000" dirty="0">
                <a:latin typeface="Courier New"/>
                <a:ea typeface="Courier New"/>
                <a:cs typeface="Courier New"/>
                <a:sym typeface="Courier New"/>
              </a:rPr>
              <a:t>()</a:t>
            </a:r>
            <a:r>
              <a:rPr lang="en" sz="2000" dirty="0"/>
              <a:t> - returns a </a:t>
            </a:r>
            <a:r>
              <a:rPr lang="en" sz="2000" b="1" dirty="0"/>
              <a:t>list</a:t>
            </a:r>
            <a:r>
              <a:rPr lang="en" sz="2000" dirty="0"/>
              <a:t> of key-value </a:t>
            </a:r>
            <a:r>
              <a:rPr lang="en" sz="2000" dirty="0" smtClean="0"/>
              <a:t>pairs</a:t>
            </a:r>
            <a:endParaRPr lang="en" sz="2400" dirty="0"/>
          </a:p>
          <a:p>
            <a:pPr lvl="0" rtl="0">
              <a:spcBef>
                <a:spcPts val="480"/>
              </a:spcBef>
              <a:buNone/>
            </a:pPr>
            <a:endParaRPr lang="en" sz="2400" dirty="0" smtClean="0"/>
          </a:p>
          <a:p>
            <a:pPr lvl="0" rtl="0">
              <a:spcBef>
                <a:spcPts val="480"/>
              </a:spcBef>
              <a:buNone/>
            </a:pPr>
            <a:r>
              <a:rPr lang="en" sz="2400" dirty="0" smtClean="0"/>
              <a:t>Example</a:t>
            </a:r>
            <a:r>
              <a:rPr lang="en" sz="2400" dirty="0"/>
              <a:t>:</a:t>
            </a:r>
          </a:p>
          <a:p>
            <a:pPr lvl="0" rtl="0">
              <a:spcBef>
                <a:spcPts val="480"/>
              </a:spcBef>
              <a:buNone/>
            </a:pPr>
            <a:r>
              <a:rPr lang="en" sz="1400" dirty="0">
                <a:latin typeface="Courier New"/>
                <a:ea typeface="Courier New"/>
                <a:cs typeface="Courier New"/>
                <a:sym typeface="Courier New"/>
              </a:rPr>
              <a:t>&gt;&gt;&gt; colors = </a:t>
            </a:r>
            <a:r>
              <a:rPr lang="en" sz="1400" dirty="0" smtClean="0">
                <a:latin typeface="Courier New"/>
                <a:ea typeface="Courier New"/>
                <a:cs typeface="Courier New"/>
                <a:sym typeface="Courier New"/>
              </a:rPr>
              <a:t>{"apple": "red", "banana": "yellow", "grape": "purple"}</a:t>
            </a:r>
            <a:endParaRPr lang="en" sz="1400" dirty="0">
              <a:latin typeface="Courier New"/>
              <a:ea typeface="Courier New"/>
              <a:cs typeface="Courier New"/>
              <a:sym typeface="Courier New"/>
            </a:endParaRPr>
          </a:p>
          <a:p>
            <a:pPr lvl="0" rtl="0">
              <a:spcBef>
                <a:spcPts val="480"/>
              </a:spcBef>
              <a:buNone/>
            </a:pPr>
            <a:r>
              <a:rPr lang="en" sz="1400" dirty="0">
                <a:latin typeface="Courier New"/>
                <a:ea typeface="Courier New"/>
                <a:cs typeface="Courier New"/>
                <a:sym typeface="Courier New"/>
              </a:rPr>
              <a:t>&gt;&gt;&gt; colors</a:t>
            </a:r>
            <a:r>
              <a:rPr lang="en" sz="1400" dirty="0">
                <a:solidFill>
                  <a:srgbClr val="0000FF"/>
                </a:solidFill>
                <a:latin typeface="Courier New"/>
                <a:ea typeface="Courier New"/>
                <a:cs typeface="Courier New"/>
                <a:sym typeface="Courier New"/>
              </a:rPr>
              <a:t>.keys()</a:t>
            </a:r>
          </a:p>
          <a:p>
            <a:pPr lvl="0" rtl="0">
              <a:spcBef>
                <a:spcPts val="480"/>
              </a:spcBef>
              <a:buNone/>
            </a:pPr>
            <a:r>
              <a:rPr lang="en" sz="1400" dirty="0" smtClean="0">
                <a:latin typeface="Courier New"/>
                <a:ea typeface="Courier New"/>
                <a:cs typeface="Courier New"/>
                <a:sym typeface="Courier New"/>
              </a:rPr>
              <a:t>['grape', 'apple', 'banana']</a:t>
            </a:r>
            <a:endParaRPr lang="en" sz="1400" dirty="0">
              <a:latin typeface="Courier New"/>
              <a:ea typeface="Courier New"/>
              <a:cs typeface="Courier New"/>
              <a:sym typeface="Courier New"/>
            </a:endParaRPr>
          </a:p>
          <a:p>
            <a:pPr lvl="0" rtl="0">
              <a:spcBef>
                <a:spcPts val="480"/>
              </a:spcBef>
              <a:buNone/>
            </a:pPr>
            <a:r>
              <a:rPr lang="en" sz="1400" dirty="0">
                <a:latin typeface="Courier New"/>
                <a:ea typeface="Courier New"/>
                <a:cs typeface="Courier New"/>
                <a:sym typeface="Courier New"/>
              </a:rPr>
              <a:t>&gt;&gt;&gt; print colors</a:t>
            </a:r>
            <a:r>
              <a:rPr lang="en" sz="1400" dirty="0">
                <a:solidFill>
                  <a:srgbClr val="0000FF"/>
                </a:solidFill>
                <a:latin typeface="Courier New"/>
                <a:ea typeface="Courier New"/>
                <a:cs typeface="Courier New"/>
                <a:sym typeface="Courier New"/>
              </a:rPr>
              <a:t>.values()</a:t>
            </a:r>
          </a:p>
          <a:p>
            <a:pPr lvl="0" rtl="0">
              <a:spcBef>
                <a:spcPts val="480"/>
              </a:spcBef>
              <a:buNone/>
            </a:pPr>
            <a:r>
              <a:rPr lang="en" sz="1400" dirty="0" smtClean="0">
                <a:latin typeface="Courier New"/>
                <a:ea typeface="Courier New"/>
                <a:cs typeface="Courier New"/>
                <a:sym typeface="Courier New"/>
              </a:rPr>
              <a:t>['purple', 'red', 'yellow']</a:t>
            </a:r>
            <a:endParaRPr lang="en" sz="1400" dirty="0">
              <a:latin typeface="Courier New"/>
              <a:ea typeface="Courier New"/>
              <a:cs typeface="Courier New"/>
              <a:sym typeface="Courier New"/>
            </a:endParaRPr>
          </a:p>
          <a:p>
            <a:pPr lvl="0" rtl="0">
              <a:spcBef>
                <a:spcPts val="480"/>
              </a:spcBef>
              <a:buNone/>
            </a:pPr>
            <a:r>
              <a:rPr lang="en" sz="1400" dirty="0">
                <a:latin typeface="Courier New"/>
                <a:ea typeface="Courier New"/>
                <a:cs typeface="Courier New"/>
                <a:sym typeface="Courier New"/>
              </a:rPr>
              <a:t>&gt;&gt;&gt; print colors</a:t>
            </a:r>
            <a:r>
              <a:rPr lang="en" sz="1400" dirty="0">
                <a:solidFill>
                  <a:srgbClr val="0000FF"/>
                </a:solidFill>
                <a:latin typeface="Courier New"/>
                <a:ea typeface="Courier New"/>
                <a:cs typeface="Courier New"/>
                <a:sym typeface="Courier New"/>
              </a:rPr>
              <a:t>.items()</a:t>
            </a:r>
          </a:p>
          <a:p>
            <a:pPr lvl="0" rtl="0">
              <a:spcBef>
                <a:spcPts val="480"/>
              </a:spcBef>
              <a:buNone/>
            </a:pPr>
            <a:r>
              <a:rPr lang="en" sz="1400" dirty="0" smtClean="0">
                <a:latin typeface="Courier New"/>
                <a:ea typeface="Courier New"/>
                <a:cs typeface="Courier New"/>
                <a:sym typeface="Courier New"/>
              </a:rPr>
              <a:t>[('grape', 'purple'), ('apple', 'red'), ('banana', 'yellow')]</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Tree>
    <p:extLst>
      <p:ext uri="{BB962C8B-B14F-4D97-AF65-F5344CB8AC3E}">
        <p14:creationId xmlns:p14="http://schemas.microsoft.com/office/powerpoint/2010/main" val="181744794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.keys()</a:t>
            </a:r>
          </a:p>
        </p:txBody>
      </p:sp>
      <p:sp>
        <p:nvSpPr>
          <p:cNvPr id="151" name="Shape 151"/>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Code:</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name in ages</a:t>
            </a:r>
            <a:r>
              <a:rPr lang="en" sz="1600" dirty="0">
                <a:solidFill>
                  <a:srgbClr val="0000FF"/>
                </a:solidFill>
                <a:latin typeface="Courier New"/>
                <a:ea typeface="Courier New"/>
                <a:cs typeface="Courier New"/>
                <a:sym typeface="Courier New"/>
              </a:rPr>
              <a:t>.keys()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a:p>
            <a:endParaRPr lang="en" sz="1600" dirty="0">
              <a:latin typeface="Courier New"/>
              <a:ea typeface="Courier New"/>
              <a:cs typeface="Courier New"/>
              <a:sym typeface="Courier New"/>
            </a:endParaRPr>
          </a:p>
          <a:p>
            <a:pPr marL="0" lvl="0" indent="0" rtl="0">
              <a:buNone/>
            </a:pPr>
            <a:r>
              <a:rPr lang="en" sz="2800" dirty="0"/>
              <a:t>Output:</a:t>
            </a:r>
          </a:p>
          <a:p>
            <a:pPr marL="457200" lvl="0" indent="0">
              <a:buNone/>
            </a:pPr>
            <a:r>
              <a:rPr lang="en" sz="1600" dirty="0">
                <a:latin typeface="Courier New"/>
                <a:ea typeface="Courier New"/>
                <a:cs typeface="Courier New"/>
                <a:sym typeface="Courier New"/>
              </a:rPr>
              <a:t>Sally is in the </a:t>
            </a:r>
            <a:r>
              <a:rPr lang="en" sz="1600" dirty="0">
                <a:latin typeface="Courier New"/>
                <a:ea typeface="Courier New"/>
                <a:cs typeface="Courier New"/>
                <a:sym typeface="Courier New"/>
              </a:rPr>
              <a:t>dictionary.</a:t>
            </a:r>
            <a:endParaRPr lang="en" sz="1600" dirty="0">
              <a:latin typeface="Courier New"/>
              <a:ea typeface="Courier New"/>
              <a:cs typeface="Courier New"/>
              <a:sym typeface="Courier New"/>
            </a:endParaRPr>
          </a:p>
          <a:p>
            <a:pPr marL="457200" lvl="0" indent="0">
              <a:buNone/>
            </a:pPr>
            <a:r>
              <a:rPr lang="en" sz="1600" dirty="0">
                <a:latin typeface="Courier New"/>
                <a:ea typeface="Courier New"/>
                <a:cs typeface="Courier New"/>
                <a:sym typeface="Courier New"/>
              </a:rPr>
              <a:t>Joe is in the </a:t>
            </a:r>
            <a:r>
              <a:rPr lang="en" sz="1600" dirty="0">
                <a:latin typeface="Courier New"/>
                <a:ea typeface="Courier New"/>
                <a:cs typeface="Courier New"/>
                <a:sym typeface="Courier New"/>
              </a:rPr>
              <a:t>dictionary.</a:t>
            </a:r>
            <a:endParaRPr lang="en" sz="1600" dirty="0">
              <a:latin typeface="Courier New"/>
              <a:ea typeface="Courier New"/>
              <a:cs typeface="Courier New"/>
              <a:sym typeface="Courier New"/>
            </a:endParaRPr>
          </a:p>
          <a:p>
            <a:pPr marL="457200" lvl="0" indent="0">
              <a:buNone/>
            </a:pPr>
            <a:r>
              <a:rPr lang="en" sz="1600" dirty="0">
                <a:latin typeface="Courier New"/>
                <a:ea typeface="Courier New"/>
                <a:cs typeface="Courier New"/>
                <a:sym typeface="Courier New"/>
              </a:rPr>
              <a:t>George is in the </a:t>
            </a:r>
            <a:r>
              <a:rPr lang="en" sz="1600" dirty="0">
                <a:latin typeface="Courier New"/>
                <a:ea typeface="Courier New"/>
                <a:cs typeface="Courier New"/>
                <a:sym typeface="Courier New"/>
              </a:rPr>
              <a:t>dictionary.</a:t>
            </a:r>
            <a:endParaRPr lang="en" sz="1600" dirty="0">
              <a:latin typeface="Courier New"/>
              <a:ea typeface="Courier New"/>
              <a:cs typeface="Courier New"/>
              <a:sym typeface="Courier New"/>
            </a:endParaRPr>
          </a:p>
        </p:txBody>
      </p:sp>
      <p:sp>
        <p:nvSpPr>
          <p:cNvPr id="152" name="Shape 152"/>
          <p:cNvSpPr txBox="1"/>
          <p:nvPr/>
        </p:nvSpPr>
        <p:spPr>
          <a:xfrm>
            <a:off x="5715000" y="5257800"/>
            <a:ext cx="2973150" cy="6096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dirty="0"/>
              <a:t>Once again, notice that things are printed in a seemingly random order.</a:t>
            </a:r>
          </a:p>
        </p:txBody>
      </p:sp>
      <p:cxnSp>
        <p:nvCxnSpPr>
          <p:cNvPr id="5" name="Shape 174"/>
          <p:cNvCxnSpPr/>
          <p:nvPr/>
        </p:nvCxnSpPr>
        <p:spPr>
          <a:xfrm flipH="1">
            <a:off x="4570651" y="5519175"/>
            <a:ext cx="1066798"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424244088"/>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sym typeface="Courier New"/>
              </a:rPr>
              <a:t>Using </a:t>
            </a:r>
            <a:r>
              <a:rPr lang="en" dirty="0" smtClean="0">
                <a:latin typeface="Courier New" pitchFamily="49" charset="0"/>
                <a:ea typeface="Courier New"/>
                <a:cs typeface="Courier New" pitchFamily="49" charset="0"/>
                <a:sym typeface="Courier New"/>
              </a:rPr>
              <a:t>.</a:t>
            </a:r>
            <a:r>
              <a:rPr lang="en" dirty="0" smtClean="0">
                <a:latin typeface="Courier New"/>
                <a:ea typeface="Courier New"/>
                <a:cs typeface="Courier New"/>
                <a:sym typeface="Courier New"/>
              </a:rPr>
              <a:t>keys</a:t>
            </a:r>
            <a:r>
              <a:rPr lang="en" dirty="0">
                <a:latin typeface="Courier New"/>
                <a:ea typeface="Courier New"/>
                <a:cs typeface="Courier New"/>
                <a:sym typeface="Courier New"/>
              </a:rPr>
              <a:t>()</a:t>
            </a:r>
          </a:p>
        </p:txBody>
      </p:sp>
      <p:sp>
        <p:nvSpPr>
          <p:cNvPr id="172" name="Shape 17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sz="2800" dirty="0"/>
              <a:t>Code:</a:t>
            </a:r>
          </a:p>
          <a:p>
            <a:pPr marL="457200" lvl="0" indent="0" rtl="0">
              <a:buClr>
                <a:srgbClr val="000000"/>
              </a:buClr>
              <a:buSzPct val="61111"/>
              <a:buFont typeface="Arial"/>
              <a:buNone/>
            </a:pPr>
            <a:r>
              <a:rPr lang="en" sz="1600" dirty="0">
                <a:latin typeface="Courier New"/>
                <a:ea typeface="Courier New"/>
                <a:cs typeface="Courier New"/>
                <a:sym typeface="Courier New"/>
              </a:rPr>
              <a:t>ages = {}</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dirty="0">
                <a:latin typeface="Courier New"/>
                <a:ea typeface="Courier New"/>
                <a:cs typeface="Courier New"/>
                <a:sym typeface="Courier New"/>
              </a:rPr>
              <a:t>for name in ages</a:t>
            </a:r>
            <a:r>
              <a:rPr lang="en" sz="1600" dirty="0">
                <a:solidFill>
                  <a:srgbClr val="0000FF"/>
                </a:solidFill>
                <a:latin typeface="Courier New"/>
                <a:ea typeface="Courier New"/>
                <a:cs typeface="Courier New"/>
                <a:sym typeface="Courier New"/>
              </a:rPr>
              <a:t>.keys()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solidFill>
                  <a:srgbClr val="0000FF"/>
                </a:solidFill>
                <a:latin typeface="Courier New"/>
                <a:ea typeface="Courier New"/>
                <a:cs typeface="Courier New"/>
                <a:sym typeface="Courier New"/>
              </a:rPr>
              <a:t>ages[name]</a:t>
            </a:r>
          </a:p>
          <a:p>
            <a:endParaRPr lang="en" sz="1600" dirty="0">
              <a:solidFill>
                <a:srgbClr val="0000FF"/>
              </a:solidFill>
              <a:latin typeface="Courier New"/>
              <a:ea typeface="Courier New"/>
              <a:cs typeface="Courier New"/>
              <a:sym typeface="Courier New"/>
            </a:endParaRPr>
          </a:p>
          <a:p>
            <a:pPr lvl="0" rtl="0">
              <a:buClr>
                <a:srgbClr val="000000"/>
              </a:buClr>
              <a:buSzPct val="36666"/>
              <a:buFont typeface="Arial"/>
              <a:buNone/>
            </a:pPr>
            <a:r>
              <a:rPr lang="en" sz="2800" dirty="0"/>
              <a:t>Output:</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George is 39</a:t>
            </a:r>
          </a:p>
        </p:txBody>
      </p:sp>
      <p:sp>
        <p:nvSpPr>
          <p:cNvPr id="173" name="Shape 173"/>
          <p:cNvSpPr txBox="1"/>
          <p:nvPr/>
        </p:nvSpPr>
        <p:spPr>
          <a:xfrm>
            <a:off x="5638800" y="4724401"/>
            <a:ext cx="2349899" cy="6858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a:t>This gets the value associated with the name</a:t>
            </a:r>
          </a:p>
        </p:txBody>
      </p:sp>
      <p:cxnSp>
        <p:nvCxnSpPr>
          <p:cNvPr id="174" name="Shape 174"/>
          <p:cNvCxnSpPr/>
          <p:nvPr/>
        </p:nvCxnSpPr>
        <p:spPr>
          <a:xfrm rot="10800000">
            <a:off x="4495800" y="4267200"/>
            <a:ext cx="1064399" cy="593099"/>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4194692321"/>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sym typeface="Courier New"/>
              </a:rPr>
              <a:t>Using </a:t>
            </a:r>
            <a:r>
              <a:rPr lang="en" dirty="0" smtClean="0">
                <a:latin typeface="Courier New" pitchFamily="49" charset="0"/>
                <a:ea typeface="Courier New"/>
                <a:cs typeface="Courier New" pitchFamily="49" charset="0"/>
                <a:sym typeface="Courier New"/>
              </a:rPr>
              <a:t>.</a:t>
            </a:r>
            <a:r>
              <a:rPr lang="en" dirty="0" smtClean="0">
                <a:latin typeface="Courier New"/>
                <a:ea typeface="Courier New"/>
                <a:cs typeface="Courier New"/>
                <a:sym typeface="Courier New"/>
              </a:rPr>
              <a:t>keys</a:t>
            </a:r>
            <a:r>
              <a:rPr lang="en" dirty="0">
                <a:latin typeface="Courier New"/>
                <a:ea typeface="Courier New"/>
                <a:cs typeface="Courier New"/>
                <a:sym typeface="Courier New"/>
              </a:rPr>
              <a:t>()</a:t>
            </a:r>
          </a:p>
        </p:txBody>
      </p:sp>
      <p:sp>
        <p:nvSpPr>
          <p:cNvPr id="172" name="Shape 17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sz="2800" dirty="0"/>
              <a:t>Code:</a:t>
            </a:r>
          </a:p>
          <a:p>
            <a:pPr marL="457200" lvl="0" indent="0" rtl="0">
              <a:buClr>
                <a:srgbClr val="000000"/>
              </a:buClr>
              <a:buSzPct val="61111"/>
              <a:buFont typeface="Arial"/>
              <a:buNone/>
            </a:pPr>
            <a:r>
              <a:rPr lang="en" sz="1600" dirty="0">
                <a:latin typeface="Courier New"/>
                <a:ea typeface="Courier New"/>
                <a:cs typeface="Courier New"/>
                <a:sym typeface="Courier New"/>
              </a:rPr>
              <a:t>ages = {}</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dirty="0">
                <a:latin typeface="Courier New"/>
                <a:ea typeface="Courier New"/>
                <a:cs typeface="Courier New"/>
                <a:sym typeface="Courier New"/>
              </a:rPr>
              <a:t>for name in </a:t>
            </a:r>
            <a:r>
              <a:rPr lang="en" sz="1600" dirty="0" smtClean="0">
                <a:latin typeface="Courier New"/>
                <a:ea typeface="Courier New"/>
                <a:cs typeface="Courier New"/>
                <a:sym typeface="Courier New"/>
              </a:rPr>
              <a:t>ages:</a:t>
            </a:r>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solidFill>
                  <a:srgbClr val="0000FF"/>
                </a:solidFill>
                <a:latin typeface="Courier New"/>
                <a:ea typeface="Courier New"/>
                <a:cs typeface="Courier New"/>
                <a:sym typeface="Courier New"/>
              </a:rPr>
              <a:t>ages[name]</a:t>
            </a:r>
          </a:p>
          <a:p>
            <a:endParaRPr lang="en" sz="1600" dirty="0">
              <a:solidFill>
                <a:srgbClr val="0000FF"/>
              </a:solidFill>
              <a:latin typeface="Courier New"/>
              <a:ea typeface="Courier New"/>
              <a:cs typeface="Courier New"/>
              <a:sym typeface="Courier New"/>
            </a:endParaRPr>
          </a:p>
          <a:p>
            <a:pPr lvl="0" rtl="0">
              <a:buClr>
                <a:srgbClr val="000000"/>
              </a:buClr>
              <a:buSzPct val="36666"/>
              <a:buFont typeface="Arial"/>
              <a:buNone/>
            </a:pPr>
            <a:r>
              <a:rPr lang="en" sz="2800" dirty="0"/>
              <a:t>Output:</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George is 39</a:t>
            </a:r>
          </a:p>
        </p:txBody>
      </p:sp>
      <p:sp>
        <p:nvSpPr>
          <p:cNvPr id="6" name="Shape 152"/>
          <p:cNvSpPr txBox="1"/>
          <p:nvPr/>
        </p:nvSpPr>
        <p:spPr>
          <a:xfrm>
            <a:off x="5334000" y="2209800"/>
            <a:ext cx="3200400" cy="10668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dirty="0" smtClean="0"/>
              <a:t>Note that in a </a:t>
            </a:r>
            <a:r>
              <a:rPr lang="en" sz="1400" dirty="0" smtClean="0">
                <a:latin typeface="Courier New" panose="02070309020205020404" pitchFamily="49" charset="0"/>
                <a:cs typeface="Courier New" panose="02070309020205020404" pitchFamily="49" charset="0"/>
              </a:rPr>
              <a:t>for</a:t>
            </a:r>
            <a:r>
              <a:rPr lang="en" sz="1400" dirty="0" smtClean="0"/>
              <a:t> loop, you can actually leave off the </a:t>
            </a:r>
            <a:r>
              <a:rPr lang="en" sz="1400" dirty="0" smtClean="0">
                <a:latin typeface="Courier New" panose="02070309020205020404" pitchFamily="49" charset="0"/>
                <a:cs typeface="Courier New" panose="02070309020205020404" pitchFamily="49" charset="0"/>
              </a:rPr>
              <a:t>.keys()</a:t>
            </a:r>
            <a:r>
              <a:rPr lang="en" sz="1400" dirty="0" smtClean="0"/>
              <a:t>, because this is what python loops over by default when a dict is the iterable.</a:t>
            </a:r>
            <a:endParaRPr lang="en" sz="1400" dirty="0"/>
          </a:p>
        </p:txBody>
      </p:sp>
      <p:cxnSp>
        <p:nvCxnSpPr>
          <p:cNvPr id="7" name="Shape 174"/>
          <p:cNvCxnSpPr/>
          <p:nvPr/>
        </p:nvCxnSpPr>
        <p:spPr>
          <a:xfrm flipH="1">
            <a:off x="3200401" y="2743200"/>
            <a:ext cx="2133599" cy="930902"/>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3465708086"/>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.values()</a:t>
            </a:r>
          </a:p>
        </p:txBody>
      </p:sp>
      <p:sp>
        <p:nvSpPr>
          <p:cNvPr id="158" name="Shape 158"/>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Code:</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age in ages</a:t>
            </a:r>
            <a:r>
              <a:rPr lang="en" sz="1600" dirty="0">
                <a:solidFill>
                  <a:srgbClr val="0000FF"/>
                </a:solidFill>
                <a:latin typeface="Courier New"/>
                <a:ea typeface="Courier New"/>
                <a:cs typeface="Courier New"/>
                <a:sym typeface="Courier New"/>
              </a:rPr>
              <a:t>.values()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a:t>
            </a:r>
            <a:r>
              <a:rPr lang="en" sz="1600" dirty="0" smtClean="0">
                <a:latin typeface="Courier New"/>
                <a:ea typeface="Courier New"/>
                <a:cs typeface="Courier New"/>
                <a:sym typeface="Courier New"/>
              </a:rPr>
              <a:t>"There </a:t>
            </a:r>
            <a:r>
              <a:rPr lang="en" sz="1600" dirty="0">
                <a:latin typeface="Courier New"/>
                <a:ea typeface="Courier New"/>
                <a:cs typeface="Courier New"/>
                <a:sym typeface="Courier New"/>
              </a:rPr>
              <a:t>is a person who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a:t>
            </a:r>
          </a:p>
          <a:p>
            <a:endParaRPr lang="en" sz="1600" dirty="0">
              <a:latin typeface="Courier New"/>
              <a:ea typeface="Courier New"/>
              <a:cs typeface="Courier New"/>
              <a:sym typeface="Courier New"/>
            </a:endParaRPr>
          </a:p>
          <a:p>
            <a:pPr lvl="0" rtl="0">
              <a:buNone/>
            </a:pPr>
            <a:r>
              <a:rPr lang="en" sz="2800" dirty="0"/>
              <a:t>Output:</a:t>
            </a:r>
          </a:p>
          <a:p>
            <a:pPr marL="457200" lvl="0" indent="0" rtl="0">
              <a:buNone/>
            </a:pPr>
            <a:r>
              <a:rPr lang="en" sz="1600" dirty="0">
                <a:latin typeface="Courier New"/>
                <a:ea typeface="Courier New"/>
                <a:cs typeface="Courier New"/>
                <a:sym typeface="Courier New"/>
              </a:rPr>
              <a:t>There is a person who is 36</a:t>
            </a:r>
          </a:p>
          <a:p>
            <a:pPr marL="457200" lvl="0" indent="0" rtl="0">
              <a:buNone/>
            </a:pPr>
            <a:r>
              <a:rPr lang="en" sz="1600" dirty="0">
                <a:latin typeface="Courier New"/>
                <a:ea typeface="Courier New"/>
                <a:cs typeface="Courier New"/>
                <a:sym typeface="Courier New"/>
              </a:rPr>
              <a:t>There is a person who is 35</a:t>
            </a:r>
          </a:p>
          <a:p>
            <a:pPr marL="457200" lvl="0" indent="0" rtl="0">
              <a:buNone/>
            </a:pPr>
            <a:r>
              <a:rPr lang="en" sz="1600" dirty="0">
                <a:latin typeface="Courier New"/>
                <a:ea typeface="Courier New"/>
                <a:cs typeface="Courier New"/>
                <a:sym typeface="Courier New"/>
              </a:rPr>
              <a:t>There is a person who is 39</a:t>
            </a:r>
          </a:p>
        </p:txBody>
      </p:sp>
      <p:sp>
        <p:nvSpPr>
          <p:cNvPr id="4" name="Shape 152"/>
          <p:cNvSpPr txBox="1"/>
          <p:nvPr/>
        </p:nvSpPr>
        <p:spPr>
          <a:xfrm>
            <a:off x="5715000" y="5181600"/>
            <a:ext cx="2973150" cy="7620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dirty="0" smtClean="0"/>
              <a:t>The order is still random-seeming, but note that it's the same order as when we printed the keys.</a:t>
            </a:r>
            <a:endParaRPr lang="en" sz="1400" dirty="0"/>
          </a:p>
        </p:txBody>
      </p:sp>
      <p:cxnSp>
        <p:nvCxnSpPr>
          <p:cNvPr id="5" name="Shape 174"/>
          <p:cNvCxnSpPr/>
          <p:nvPr/>
        </p:nvCxnSpPr>
        <p:spPr>
          <a:xfrm flipH="1">
            <a:off x="4570651" y="5519175"/>
            <a:ext cx="1066798"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4186715024"/>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.items()</a:t>
            </a: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sz="2800" dirty="0"/>
              <a:t>Code:</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a:t>
            </a:r>
            <a:r>
              <a:rPr lang="en" sz="1600" dirty="0">
                <a:solidFill>
                  <a:srgbClr val="0000FF"/>
                </a:solidFill>
                <a:latin typeface="Courier New"/>
                <a:ea typeface="Courier New"/>
                <a:cs typeface="Courier New"/>
                <a:sym typeface="Courier New"/>
              </a:rPr>
              <a:t>(name, age)</a:t>
            </a:r>
            <a:r>
              <a:rPr lang="en" sz="1600" dirty="0">
                <a:latin typeface="Courier New"/>
                <a:ea typeface="Courier New"/>
                <a:cs typeface="Courier New"/>
                <a:sym typeface="Courier New"/>
              </a:rPr>
              <a:t> in ages</a:t>
            </a:r>
            <a:r>
              <a:rPr lang="en" sz="1600" dirty="0">
                <a:solidFill>
                  <a:srgbClr val="0000FF"/>
                </a:solidFill>
                <a:latin typeface="Courier New"/>
                <a:ea typeface="Courier New"/>
                <a:cs typeface="Courier New"/>
                <a:sym typeface="Courier New"/>
              </a:rPr>
              <a:t>.items()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a:t>
            </a:r>
          </a:p>
          <a:p>
            <a:endParaRPr lang="en" sz="1600" dirty="0">
              <a:latin typeface="Courier New"/>
              <a:ea typeface="Courier New"/>
              <a:cs typeface="Courier New"/>
              <a:sym typeface="Courier New"/>
            </a:endParaRPr>
          </a:p>
          <a:p>
            <a:pPr lvl="0" rtl="0">
              <a:buClr>
                <a:srgbClr val="000000"/>
              </a:buClr>
              <a:buSzPct val="36666"/>
              <a:buFont typeface="Arial"/>
              <a:buNone/>
            </a:pPr>
            <a:r>
              <a:rPr lang="en" sz="2800" dirty="0"/>
              <a:t>Output:</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George is 39</a:t>
            </a:r>
          </a:p>
        </p:txBody>
      </p:sp>
      <p:sp>
        <p:nvSpPr>
          <p:cNvPr id="165" name="Shape 165"/>
          <p:cNvSpPr txBox="1"/>
          <p:nvPr/>
        </p:nvSpPr>
        <p:spPr>
          <a:xfrm>
            <a:off x="5318125" y="2189175"/>
            <a:ext cx="3657600" cy="10503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a:latin typeface="Courier New"/>
                <a:ea typeface="Courier New"/>
                <a:cs typeface="Courier New"/>
                <a:sym typeface="Courier New"/>
              </a:rPr>
              <a:t>.items()</a:t>
            </a:r>
            <a:r>
              <a:rPr lang="en" sz="1400"/>
              <a:t> returns two variables each time it is called: a key and its value. This is why we can simultaneously assign the result to two variables</a:t>
            </a:r>
          </a:p>
        </p:txBody>
      </p:sp>
      <p:cxnSp>
        <p:nvCxnSpPr>
          <p:cNvPr id="166" name="Shape 166"/>
          <p:cNvCxnSpPr>
            <a:stCxn id="165" idx="1"/>
          </p:cNvCxnSpPr>
          <p:nvPr/>
        </p:nvCxnSpPr>
        <p:spPr>
          <a:xfrm flipH="1">
            <a:off x="4419601" y="2714325"/>
            <a:ext cx="898524" cy="867075"/>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91467355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smtClean="0"/>
              <a:t>writing</a:t>
            </a:r>
            <a:endParaRPr lang="en-US" dirty="0"/>
          </a:p>
        </p:txBody>
      </p:sp>
      <p:sp>
        <p:nvSpPr>
          <p:cNvPr id="3" name="Content Placeholder 2"/>
          <p:cNvSpPr>
            <a:spLocks noGrp="1"/>
          </p:cNvSpPr>
          <p:nvPr>
            <p:ph idx="1"/>
          </p:nvPr>
        </p:nvSpPr>
        <p:spPr/>
        <p:txBody>
          <a:bodyPr/>
          <a:lstStyle/>
          <a:p>
            <a:pPr marL="0" indent="0">
              <a:buNone/>
            </a:pPr>
            <a:r>
              <a:rPr lang="en-US" dirty="0" smtClean="0"/>
              <a:t>Opening an output file is almost identical to input, with a small difference:</a:t>
            </a:r>
          </a:p>
          <a:p>
            <a:pPr marL="0" indent="0">
              <a:buNone/>
            </a:pPr>
            <a:r>
              <a:rPr lang="en-US" sz="2800" i="1" dirty="0">
                <a:latin typeface="Courier New" pitchFamily="49" charset="0"/>
                <a:cs typeface="Courier New" pitchFamily="49" charset="0"/>
              </a:rPr>
              <a:t>	</a:t>
            </a:r>
            <a:endParaRPr lang="en-US" sz="2800" i="1" dirty="0" smtClean="0">
              <a:latin typeface="Courier New" pitchFamily="49" charset="0"/>
              <a:cs typeface="Courier New" pitchFamily="49" charset="0"/>
            </a:endParaRPr>
          </a:p>
          <a:p>
            <a:pPr marL="0" indent="0" algn="ctr">
              <a:buNone/>
            </a:pPr>
            <a:r>
              <a:rPr lang="en-US" sz="2800" i="1" dirty="0" err="1" smtClean="0">
                <a:latin typeface="Courier New" pitchFamily="49" charset="0"/>
                <a:cs typeface="Courier New" pitchFamily="49" charset="0"/>
              </a:rPr>
              <a:t>var</a:t>
            </a:r>
            <a:r>
              <a:rPr lang="en-US" sz="2800" dirty="0" smtClean="0">
                <a:latin typeface="Courier New" pitchFamily="49" charset="0"/>
                <a:cs typeface="Courier New" pitchFamily="49" charset="0"/>
              </a:rPr>
              <a:t> = open(</a:t>
            </a:r>
            <a:r>
              <a:rPr lang="en-US" sz="2800" i="1" dirty="0" err="1" smtClean="0">
                <a:latin typeface="Courier New" pitchFamily="49" charset="0"/>
                <a:cs typeface="Courier New" pitchFamily="49" charset="0"/>
              </a:rPr>
              <a:t>fileName</a:t>
            </a:r>
            <a:r>
              <a:rPr lang="en-US" sz="2800"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'w'</a:t>
            </a:r>
            <a:r>
              <a:rPr lang="en-US" sz="2800"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pPr marL="0" indent="0">
              <a:buNone/>
            </a:pPr>
            <a:endParaRPr lang="en-US" sz="2800" dirty="0" smtClean="0">
              <a:latin typeface="Courier New" pitchFamily="49" charset="0"/>
              <a:cs typeface="Courier New" pitchFamily="49" charset="0"/>
            </a:endParaRPr>
          </a:p>
          <a:p>
            <a:pPr marL="0" indent="0">
              <a:buNone/>
            </a:pPr>
            <a:r>
              <a:rPr lang="en-US" sz="2800" dirty="0" smtClean="0">
                <a:cs typeface="Courier New" pitchFamily="49" charset="0"/>
              </a:rPr>
              <a:t>Example:</a:t>
            </a:r>
          </a:p>
          <a:p>
            <a:pPr marL="0" indent="0">
              <a:buNone/>
            </a:pPr>
            <a:r>
              <a:rPr lang="en-US" sz="2800" dirty="0">
                <a:latin typeface="Courier New" pitchFamily="49" charset="0"/>
                <a:cs typeface="Courier New" pitchFamily="49" charset="0"/>
              </a:rPr>
              <a:t>	</a:t>
            </a:r>
            <a:r>
              <a:rPr lang="en-US" sz="2400" dirty="0" err="1" smtClean="0">
                <a:latin typeface="Courier New" pitchFamily="49" charset="0"/>
                <a:cs typeface="Courier New" pitchFamily="49" charset="0"/>
              </a:rPr>
              <a:t>outFile</a:t>
            </a:r>
            <a:r>
              <a:rPr lang="en-US" sz="2400" dirty="0" smtClean="0">
                <a:latin typeface="Courier New" pitchFamily="49" charset="0"/>
                <a:cs typeface="Courier New" pitchFamily="49" charset="0"/>
              </a:rPr>
              <a:t> = open</a:t>
            </a:r>
            <a:r>
              <a:rPr lang="en-US" sz="2400" dirty="0" smtClean="0">
                <a:latin typeface="Courier New" pitchFamily="49" charset="0"/>
                <a:cs typeface="Courier New" pitchFamily="49" charset="0"/>
              </a:rPr>
              <a:t>("seqs.txt", 'w')</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3295216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b" anchorCtr="0">
            <a:noAutofit/>
          </a:bodyPr>
          <a:lstStyle/>
          <a:p>
            <a:pPr>
              <a:buNone/>
            </a:pPr>
            <a:r>
              <a:rPr lang="en"/>
              <a:t>Sorting a dictionary</a:t>
            </a:r>
          </a:p>
        </p:txBody>
      </p:sp>
      <p:sp>
        <p:nvSpPr>
          <p:cNvPr id="186" name="Shape 186"/>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a:t>You can </a:t>
            </a:r>
            <a:r>
              <a:rPr lang="en" sz="2400" b="1" dirty="0"/>
              <a:t>not</a:t>
            </a:r>
            <a:r>
              <a:rPr lang="en" sz="2400" dirty="0"/>
              <a:t> sort a dictionary. However, you can emulate sorting in the following way:</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name in </a:t>
            </a:r>
            <a:r>
              <a:rPr lang="en" sz="1600" dirty="0">
                <a:solidFill>
                  <a:srgbClr val="0000FF"/>
                </a:solidFill>
                <a:latin typeface="Courier New"/>
                <a:ea typeface="Courier New"/>
                <a:cs typeface="Courier New"/>
                <a:sym typeface="Courier New"/>
              </a:rPr>
              <a:t>sorted(ages.keys())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ages[name]</a:t>
            </a:r>
          </a:p>
          <a:p>
            <a:endParaRPr lang="en" sz="1600" dirty="0">
              <a:latin typeface="Courier New"/>
              <a:ea typeface="Courier New"/>
              <a:cs typeface="Courier New"/>
              <a:sym typeface="Courier New"/>
            </a:endParaRPr>
          </a:p>
          <a:p>
            <a:pPr marL="0" lvl="0" indent="0" rtl="0">
              <a:buNone/>
            </a:pPr>
            <a:r>
              <a:rPr lang="en" sz="2400" dirty="0"/>
              <a:t>Output:</a:t>
            </a:r>
          </a:p>
          <a:p>
            <a:pPr marL="457200" lvl="0" indent="0" rtl="0">
              <a:buNone/>
            </a:pPr>
            <a:r>
              <a:rPr lang="en" sz="1600" dirty="0">
                <a:latin typeface="Courier New"/>
                <a:ea typeface="Courier New"/>
                <a:cs typeface="Courier New"/>
                <a:sym typeface="Courier New"/>
              </a:rPr>
              <a:t>George is 39</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Sally is 36</a:t>
            </a:r>
          </a:p>
        </p:txBody>
      </p:sp>
      <p:sp>
        <p:nvSpPr>
          <p:cNvPr id="187" name="Shape 187"/>
          <p:cNvSpPr txBox="1"/>
          <p:nvPr/>
        </p:nvSpPr>
        <p:spPr>
          <a:xfrm>
            <a:off x="3886200" y="5427275"/>
            <a:ext cx="2527775" cy="363925"/>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lvl="0" rtl="0">
              <a:buClr>
                <a:srgbClr val="000000"/>
              </a:buClr>
              <a:buSzPct val="78571"/>
              <a:buFont typeface="Arial"/>
              <a:buNone/>
            </a:pPr>
            <a:r>
              <a:rPr lang="en" sz="1400" dirty="0"/>
              <a:t>Sorted based on </a:t>
            </a:r>
            <a:r>
              <a:rPr lang="en" sz="1400" dirty="0" smtClean="0"/>
              <a:t>person's </a:t>
            </a:r>
            <a:r>
              <a:rPr lang="en" sz="1400" dirty="0"/>
              <a:t>name</a:t>
            </a:r>
          </a:p>
        </p:txBody>
      </p:sp>
      <p:cxnSp>
        <p:nvCxnSpPr>
          <p:cNvPr id="188" name="Shape 188"/>
          <p:cNvCxnSpPr/>
          <p:nvPr/>
        </p:nvCxnSpPr>
        <p:spPr>
          <a:xfrm rot="10800000">
            <a:off x="2895600" y="5609237"/>
            <a:ext cx="866699"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103358665"/>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prstGeom prst="rect">
            <a:avLst/>
          </a:prstGeom>
        </p:spPr>
        <p:txBody>
          <a:bodyPr lIns="91425" tIns="91425" rIns="91425" bIns="91425" anchor="b" anchorCtr="0">
            <a:noAutofit/>
          </a:bodyPr>
          <a:lstStyle/>
          <a:p>
            <a:pPr>
              <a:buNone/>
            </a:pPr>
            <a:r>
              <a:rPr lang="en"/>
              <a:t>Sorting by values</a:t>
            </a:r>
          </a:p>
        </p:txBody>
      </p:sp>
      <p:sp>
        <p:nvSpPr>
          <p:cNvPr id="194" name="Shape 19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000" dirty="0"/>
              <a:t>Occasionally, </a:t>
            </a:r>
            <a:r>
              <a:rPr lang="en" sz="2000" dirty="0" smtClean="0"/>
              <a:t>you'll </a:t>
            </a:r>
            <a:r>
              <a:rPr lang="en" sz="2000" dirty="0"/>
              <a:t>also want to sort the keys of your dictionary based on their </a:t>
            </a:r>
            <a:r>
              <a:rPr lang="en" sz="2000" i="1" dirty="0"/>
              <a:t>value</a:t>
            </a:r>
            <a:r>
              <a:rPr lang="en" sz="2000" dirty="0"/>
              <a:t>, rather than the key itself. </a:t>
            </a:r>
            <a:r>
              <a:rPr lang="en" sz="2000" dirty="0" smtClean="0"/>
              <a:t>Here's </a:t>
            </a:r>
            <a:r>
              <a:rPr lang="en" sz="2000" dirty="0"/>
              <a:t>one way to do it:</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name in </a:t>
            </a:r>
            <a:r>
              <a:rPr lang="en" sz="1600" dirty="0">
                <a:solidFill>
                  <a:srgbClr val="0000FF"/>
                </a:solidFill>
                <a:latin typeface="Courier New"/>
                <a:ea typeface="Courier New"/>
                <a:cs typeface="Courier New"/>
                <a:sym typeface="Courier New"/>
              </a:rPr>
              <a:t>sorted(ages, key=ages.get)</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ages[name]</a:t>
            </a:r>
          </a:p>
          <a:p>
            <a:pPr marL="0" lvl="0" indent="0" rtl="0">
              <a:buNone/>
            </a:pPr>
            <a:endParaRPr lang="en" sz="2000" dirty="0" smtClean="0"/>
          </a:p>
          <a:p>
            <a:pPr marL="0" lvl="0" indent="0" rtl="0">
              <a:buNone/>
            </a:pPr>
            <a:r>
              <a:rPr lang="en" sz="2000" dirty="0" smtClean="0"/>
              <a:t>Output</a:t>
            </a:r>
            <a:r>
              <a:rPr lang="en" sz="2000" dirty="0"/>
              <a:t>:</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George is 39</a:t>
            </a:r>
          </a:p>
        </p:txBody>
      </p:sp>
      <p:sp>
        <p:nvSpPr>
          <p:cNvPr id="195" name="Shape 195"/>
          <p:cNvSpPr txBox="1"/>
          <p:nvPr/>
        </p:nvSpPr>
        <p:spPr>
          <a:xfrm>
            <a:off x="3810000" y="5351075"/>
            <a:ext cx="3657600" cy="4572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a:t>Sorted based on age rather than name</a:t>
            </a:r>
          </a:p>
        </p:txBody>
      </p:sp>
      <p:cxnSp>
        <p:nvCxnSpPr>
          <p:cNvPr id="196" name="Shape 196"/>
          <p:cNvCxnSpPr/>
          <p:nvPr/>
        </p:nvCxnSpPr>
        <p:spPr>
          <a:xfrm rot="10800000">
            <a:off x="2712222" y="5562600"/>
            <a:ext cx="866699"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1400321315"/>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prstGeom prst="rect">
            <a:avLst/>
          </a:prstGeom>
        </p:spPr>
        <p:txBody>
          <a:bodyPr lIns="91425" tIns="91425" rIns="91425" bIns="91425" anchor="b" anchorCtr="0">
            <a:noAutofit/>
          </a:bodyPr>
          <a:lstStyle/>
          <a:p>
            <a:pPr>
              <a:buNone/>
            </a:pPr>
            <a:r>
              <a:rPr lang="en"/>
              <a:t>Terminology quiz</a:t>
            </a:r>
          </a:p>
        </p:txBody>
      </p:sp>
      <p:sp>
        <p:nvSpPr>
          <p:cNvPr id="202" name="Shape 202"/>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marL="0" lvl="0" indent="0" rtl="0">
              <a:buNone/>
            </a:pPr>
            <a:r>
              <a:rPr lang="en" dirty="0" smtClean="0"/>
              <a:t>"Joe" </a:t>
            </a:r>
            <a:r>
              <a:rPr lang="en" dirty="0"/>
              <a:t>is most accurately referred to as...</a:t>
            </a:r>
          </a:p>
          <a:p>
            <a:pPr marL="457200" lvl="0" indent="0" rtl="0">
              <a:buNone/>
            </a:pPr>
            <a:r>
              <a:rPr lang="en" sz="2400" dirty="0"/>
              <a:t>a. an element</a:t>
            </a:r>
          </a:p>
          <a:p>
            <a:pPr marL="457200" lvl="0" indent="0" rtl="0">
              <a:buNone/>
            </a:pPr>
            <a:r>
              <a:rPr lang="en" sz="2400" dirty="0"/>
              <a:t>b. an index</a:t>
            </a:r>
          </a:p>
          <a:p>
            <a:pPr marL="457200" lvl="0" indent="0" rtl="0">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373040129"/>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08" name="Shape 208"/>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smtClean="0"/>
              <a:t>"Joe" </a:t>
            </a:r>
            <a:r>
              <a:rPr lang="en" dirty="0"/>
              <a:t>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b="1" u="sng"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1876761850"/>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14" name="Shape 214"/>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35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1892794015"/>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20" name="Shape 220"/>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35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b="1" u="sng" dirty="0"/>
              <a:t>d. a value</a:t>
            </a:r>
          </a:p>
        </p:txBody>
      </p:sp>
      <p:sp>
        <p:nvSpPr>
          <p:cNvPr id="221" name="Shape 221"/>
          <p:cNvSpPr txBox="1"/>
          <p:nvPr/>
        </p:nvSpPr>
        <p:spPr>
          <a:xfrm>
            <a:off x="5029200" y="5912400"/>
            <a:ext cx="3657600" cy="6555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None/>
            </a:pPr>
            <a:r>
              <a:rPr lang="en" dirty="0" smtClean="0"/>
              <a:t>"an element" </a:t>
            </a:r>
            <a:r>
              <a:rPr lang="en" dirty="0"/>
              <a:t>is OK too, but value is the more common terminology</a:t>
            </a:r>
          </a:p>
        </p:txBody>
      </p:sp>
    </p:spTree>
    <p:extLst>
      <p:ext uri="{BB962C8B-B14F-4D97-AF65-F5344CB8AC3E}">
        <p14:creationId xmlns:p14="http://schemas.microsoft.com/office/powerpoint/2010/main" val="726338846"/>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27" name="Shape 227"/>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#this is a list</a:t>
            </a:r>
            <a:endParaRPr lang="en" sz="1800" i="1" dirty="0">
              <a:solidFill>
                <a:schemeClr val="accent3">
                  <a:lumMod val="75000"/>
                </a:schemeClr>
              </a:solidFill>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0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3865785540"/>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33" name="Shape 233"/>
          <p:cNvSpPr txBox="1">
            <a:spLocks noGrp="1"/>
          </p:cNvSpPr>
          <p:nvPr>
            <p:ph idx="1"/>
          </p:nvPr>
        </p:nvSpPr>
        <p:spPr>
          <a:prstGeom prst="rect">
            <a:avLst/>
          </a:prstGeom>
        </p:spPr>
        <p:txBody>
          <a:bodyPr lIns="91425" tIns="91425" rIns="91425" bIns="91425" anchor="t" anchorCtr="0">
            <a:noAutofit/>
          </a:bodyPr>
          <a:lstStyle/>
          <a:p>
            <a:pPr marL="457200" lvl="0" indent="0">
              <a:buClr>
                <a:srgbClr val="000000"/>
              </a:buClr>
              <a:buSzPct val="61111"/>
              <a:buNone/>
            </a:pPr>
            <a:r>
              <a:rPr lang="en" sz="1800" dirty="0">
                <a:latin typeface="Courier New"/>
                <a:ea typeface="Courier New"/>
                <a:cs typeface="Courier New"/>
                <a:sym typeface="Courier New"/>
              </a:rPr>
              <a:t>ages =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a:t>
            </a:r>
            <a:r>
              <a:rPr lang="en" sz="1800" i="1" dirty="0">
                <a:solidFill>
                  <a:schemeClr val="accent3">
                    <a:lumMod val="75000"/>
                  </a:schemeClr>
                </a:solidFill>
                <a:latin typeface="Courier New"/>
                <a:ea typeface="Courier New"/>
                <a:cs typeface="Courier New"/>
                <a:sym typeface="Courier New"/>
              </a:rPr>
              <a:t>this is a list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0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b="1" u="sng"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2911310288"/>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39" name="Shape 239"/>
          <p:cNvSpPr txBox="1">
            <a:spLocks noGrp="1"/>
          </p:cNvSpPr>
          <p:nvPr>
            <p:ph idx="1"/>
          </p:nvPr>
        </p:nvSpPr>
        <p:spPr>
          <a:prstGeom prst="rect">
            <a:avLst/>
          </a:prstGeom>
        </p:spPr>
        <p:txBody>
          <a:bodyPr lIns="91425" tIns="91425" rIns="91425" bIns="91425" anchor="t" anchorCtr="0">
            <a:noAutofit/>
          </a:bodyPr>
          <a:lstStyle/>
          <a:p>
            <a:pPr marL="457200" lvl="0" indent="0">
              <a:buClr>
                <a:srgbClr val="000000"/>
              </a:buClr>
              <a:buSzPct val="61111"/>
              <a:buNone/>
            </a:pPr>
            <a:r>
              <a:rPr lang="en" sz="1800" dirty="0">
                <a:latin typeface="Courier New"/>
                <a:ea typeface="Courier New"/>
                <a:cs typeface="Courier New"/>
                <a:sym typeface="Courier New"/>
              </a:rPr>
              <a:t>ages =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a:t>
            </a:r>
            <a:r>
              <a:rPr lang="en" sz="1800" i="1" dirty="0">
                <a:solidFill>
                  <a:schemeClr val="accent3">
                    <a:lumMod val="75000"/>
                  </a:schemeClr>
                </a:solidFill>
                <a:latin typeface="Courier New"/>
                <a:ea typeface="Courier New"/>
                <a:cs typeface="Courier New"/>
                <a:sym typeface="Courier New"/>
              </a:rPr>
              <a:t>this is a list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39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2397226830"/>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45" name="Shape 245"/>
          <p:cNvSpPr txBox="1">
            <a:spLocks noGrp="1"/>
          </p:cNvSpPr>
          <p:nvPr>
            <p:ph idx="1"/>
          </p:nvPr>
        </p:nvSpPr>
        <p:spPr>
          <a:prstGeom prst="rect">
            <a:avLst/>
          </a:prstGeom>
        </p:spPr>
        <p:txBody>
          <a:bodyPr lIns="91425" tIns="91425" rIns="91425" bIns="91425" anchor="t" anchorCtr="0">
            <a:noAutofit/>
          </a:bodyPr>
          <a:lstStyle/>
          <a:p>
            <a:pPr marL="457200" lvl="0" indent="0">
              <a:buClr>
                <a:srgbClr val="000000"/>
              </a:buClr>
              <a:buSzPct val="61111"/>
              <a:buNone/>
            </a:pPr>
            <a:r>
              <a:rPr lang="en" sz="1800" dirty="0">
                <a:latin typeface="Courier New"/>
                <a:ea typeface="Courier New"/>
                <a:cs typeface="Courier New"/>
                <a:sym typeface="Courier New"/>
              </a:rPr>
              <a:t>ages =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a:t>
            </a:r>
            <a:r>
              <a:rPr lang="en" sz="1800" i="1" dirty="0">
                <a:solidFill>
                  <a:schemeClr val="accent3">
                    <a:lumMod val="75000"/>
                  </a:schemeClr>
                </a:solidFill>
                <a:latin typeface="Courier New"/>
                <a:ea typeface="Courier New"/>
                <a:cs typeface="Courier New"/>
                <a:sym typeface="Courier New"/>
              </a:rPr>
              <a:t>this is a list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39 is most accurately referred to as...</a:t>
            </a:r>
          </a:p>
          <a:p>
            <a:pPr marL="457200" lvl="0" indent="0" rtl="0">
              <a:buClr>
                <a:srgbClr val="000000"/>
              </a:buClr>
              <a:buSzPct val="45833"/>
              <a:buFont typeface="Arial"/>
              <a:buNone/>
            </a:pPr>
            <a:r>
              <a:rPr lang="en" sz="2400" b="1" u="sng"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228729844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smtClean="0"/>
              <a:t>writing</a:t>
            </a:r>
            <a:endParaRPr lang="en-US" dirty="0"/>
          </a:p>
        </p:txBody>
      </p:sp>
      <p:sp>
        <p:nvSpPr>
          <p:cNvPr id="3" name="Content Placeholder 2"/>
          <p:cNvSpPr>
            <a:spLocks noGrp="1"/>
          </p:cNvSpPr>
          <p:nvPr>
            <p:ph idx="1"/>
          </p:nvPr>
        </p:nvSpPr>
        <p:spPr/>
        <p:txBody>
          <a:bodyPr/>
          <a:lstStyle/>
          <a:p>
            <a:pPr marL="0" indent="0">
              <a:buNone/>
            </a:pPr>
            <a:r>
              <a:rPr lang="en-US" dirty="0" smtClean="0"/>
              <a:t>Opening an output file is almost identical to input, with a small difference:</a:t>
            </a:r>
          </a:p>
          <a:p>
            <a:pPr marL="0" indent="0">
              <a:buNone/>
            </a:pPr>
            <a:r>
              <a:rPr lang="en-US" sz="2800" i="1" dirty="0">
                <a:latin typeface="Courier New" pitchFamily="49" charset="0"/>
                <a:cs typeface="Courier New" pitchFamily="49" charset="0"/>
              </a:rPr>
              <a:t>	</a:t>
            </a:r>
            <a:endParaRPr lang="en-US" sz="2800" i="1" dirty="0" smtClean="0">
              <a:latin typeface="Courier New" pitchFamily="49" charset="0"/>
              <a:cs typeface="Courier New" pitchFamily="49" charset="0"/>
            </a:endParaRPr>
          </a:p>
          <a:p>
            <a:pPr marL="0" indent="0" algn="ctr">
              <a:buNone/>
            </a:pPr>
            <a:r>
              <a:rPr lang="en-US" sz="2800" i="1" dirty="0" err="1" smtClean="0">
                <a:latin typeface="Courier New" pitchFamily="49" charset="0"/>
                <a:cs typeface="Courier New" pitchFamily="49" charset="0"/>
              </a:rPr>
              <a:t>var</a:t>
            </a:r>
            <a:r>
              <a:rPr lang="en-US" sz="2800" dirty="0" smtClean="0">
                <a:latin typeface="Courier New" pitchFamily="49" charset="0"/>
                <a:cs typeface="Courier New" pitchFamily="49" charset="0"/>
              </a:rPr>
              <a:t> = open(</a:t>
            </a:r>
            <a:r>
              <a:rPr lang="en-US" sz="2800" i="1" dirty="0" err="1" smtClean="0">
                <a:latin typeface="Courier New" pitchFamily="49" charset="0"/>
                <a:cs typeface="Courier New" pitchFamily="49" charset="0"/>
              </a:rPr>
              <a:t>fileName</a:t>
            </a:r>
            <a:r>
              <a:rPr lang="en-US" sz="2800"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'w'</a:t>
            </a:r>
            <a:r>
              <a:rPr lang="en-US" sz="2800"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pPr marL="0" indent="0">
              <a:buNone/>
            </a:pPr>
            <a:endParaRPr lang="en-US" sz="2800" dirty="0" smtClean="0">
              <a:latin typeface="Courier New" pitchFamily="49" charset="0"/>
              <a:cs typeface="Courier New" pitchFamily="49" charset="0"/>
            </a:endParaRPr>
          </a:p>
          <a:p>
            <a:pPr marL="0" indent="0">
              <a:buNone/>
            </a:pPr>
            <a:r>
              <a:rPr lang="en-US" sz="2800" dirty="0" smtClean="0">
                <a:cs typeface="Courier New" pitchFamily="49" charset="0"/>
              </a:rPr>
              <a:t>Example:</a:t>
            </a:r>
          </a:p>
          <a:p>
            <a:pPr marL="0" indent="0">
              <a:buNone/>
            </a:pPr>
            <a:r>
              <a:rPr lang="en-US" sz="2800" dirty="0">
                <a:latin typeface="Courier New" pitchFamily="49" charset="0"/>
                <a:cs typeface="Courier New" pitchFamily="49" charset="0"/>
              </a:rPr>
              <a:t>	</a:t>
            </a:r>
            <a:r>
              <a:rPr lang="en-US" sz="2400" dirty="0" err="1" smtClean="0">
                <a:latin typeface="Courier New" pitchFamily="49" charset="0"/>
                <a:cs typeface="Courier New" pitchFamily="49" charset="0"/>
              </a:rPr>
              <a:t>outFile</a:t>
            </a:r>
            <a:r>
              <a:rPr lang="en-US" sz="2400" dirty="0" smtClean="0">
                <a:latin typeface="Courier New" pitchFamily="49" charset="0"/>
                <a:cs typeface="Courier New" pitchFamily="49" charset="0"/>
              </a:rPr>
              <a:t> = open</a:t>
            </a:r>
            <a:r>
              <a:rPr lang="en-US" sz="2400" dirty="0" smtClean="0">
                <a:latin typeface="Courier New" pitchFamily="49" charset="0"/>
                <a:cs typeface="Courier New" pitchFamily="49" charset="0"/>
              </a:rPr>
              <a:t>("seqs.txt", 'w')</a:t>
            </a:r>
            <a:endParaRPr lang="en-US" sz="2400" dirty="0">
              <a:latin typeface="Courier New" pitchFamily="49" charset="0"/>
              <a:cs typeface="Courier New" pitchFamily="49" charset="0"/>
            </a:endParaRPr>
          </a:p>
        </p:txBody>
      </p:sp>
      <p:sp>
        <p:nvSpPr>
          <p:cNvPr id="6" name="Freeform 5"/>
          <p:cNvSpPr/>
          <p:nvPr/>
        </p:nvSpPr>
        <p:spPr>
          <a:xfrm>
            <a:off x="6324600" y="3657600"/>
            <a:ext cx="371475" cy="404127"/>
          </a:xfrm>
          <a:custGeom>
            <a:avLst/>
            <a:gdLst>
              <a:gd name="connsiteX0" fmla="*/ 371475 w 371475"/>
              <a:gd name="connsiteY0" fmla="*/ 0 h 219075"/>
              <a:gd name="connsiteX1" fmla="*/ 285750 w 371475"/>
              <a:gd name="connsiteY1" fmla="*/ 161925 h 219075"/>
              <a:gd name="connsiteX2" fmla="*/ 0 w 371475"/>
              <a:gd name="connsiteY2" fmla="*/ 219075 h 219075"/>
            </a:gdLst>
            <a:ahLst/>
            <a:cxnLst>
              <a:cxn ang="0">
                <a:pos x="connsiteX0" y="connsiteY0"/>
              </a:cxn>
              <a:cxn ang="0">
                <a:pos x="connsiteX1" y="connsiteY1"/>
              </a:cxn>
              <a:cxn ang="0">
                <a:pos x="connsiteX2" y="connsiteY2"/>
              </a:cxn>
            </a:cxnLst>
            <a:rect l="l" t="t" r="r" b="b"/>
            <a:pathLst>
              <a:path w="371475" h="219075">
                <a:moveTo>
                  <a:pt x="371475" y="0"/>
                </a:moveTo>
                <a:cubicBezTo>
                  <a:pt x="359568" y="62706"/>
                  <a:pt x="347662" y="125413"/>
                  <a:pt x="285750" y="161925"/>
                </a:cubicBezTo>
                <a:cubicBezTo>
                  <a:pt x="223838" y="198437"/>
                  <a:pt x="111919" y="208756"/>
                  <a:pt x="0" y="219075"/>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58247" y="3820180"/>
            <a:ext cx="3166353" cy="523220"/>
          </a:xfrm>
          <a:prstGeom prst="rect">
            <a:avLst/>
          </a:prstGeom>
          <a:noFill/>
        </p:spPr>
        <p:txBody>
          <a:bodyPr wrap="square" rtlCol="0">
            <a:spAutoFit/>
          </a:bodyPr>
          <a:lstStyle/>
          <a:p>
            <a:pPr algn="r"/>
            <a:r>
              <a:rPr lang="en-US" sz="1400" dirty="0" smtClean="0">
                <a:solidFill>
                  <a:srgbClr val="FF0000"/>
                </a:solidFill>
              </a:rPr>
              <a:t>Important:</a:t>
            </a:r>
            <a:r>
              <a:rPr lang="en-US" sz="1400" dirty="0" smtClean="0"/>
              <a:t> opening a file in </a:t>
            </a:r>
            <a:r>
              <a:rPr lang="en-US" sz="1400" dirty="0" smtClean="0"/>
              <a:t>'w' </a:t>
            </a:r>
            <a:r>
              <a:rPr lang="en-US" sz="1400" dirty="0" smtClean="0"/>
              <a:t>mode will overwrite the file if it already exists.</a:t>
            </a:r>
            <a:endParaRPr lang="en-US" sz="1400" dirty="0"/>
          </a:p>
        </p:txBody>
      </p:sp>
    </p:spTree>
    <p:extLst>
      <p:ext uri="{BB962C8B-B14F-4D97-AF65-F5344CB8AC3E}">
        <p14:creationId xmlns:p14="http://schemas.microsoft.com/office/powerpoint/2010/main" val="2651457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normAutofit/>
          </a:bodyPr>
          <a:lstStyle/>
          <a:p>
            <a:r>
              <a:rPr lang="en-US" sz="2400" dirty="0" smtClean="0"/>
              <a:t>A longer example, complete with R code for graphing</a:t>
            </a:r>
            <a:endParaRPr lang="en-US" sz="2400" dirty="0"/>
          </a:p>
        </p:txBody>
      </p:sp>
    </p:spTree>
    <p:extLst>
      <p:ext uri="{BB962C8B-B14F-4D97-AF65-F5344CB8AC3E}">
        <p14:creationId xmlns:p14="http://schemas.microsoft.com/office/powerpoint/2010/main" val="3653634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Why use a dictionary?</a:t>
            </a:r>
            <a:endParaRPr lang="en" dirty="0"/>
          </a:p>
        </p:txBody>
      </p:sp>
      <p:sp>
        <p:nvSpPr>
          <p:cNvPr id="251" name="Shape 251"/>
          <p:cNvSpPr txBox="1">
            <a:spLocks noGrp="1"/>
          </p:cNvSpPr>
          <p:nvPr>
            <p:ph idx="1"/>
          </p:nvPr>
        </p:nvSpPr>
        <p:spPr>
          <a:xfrm>
            <a:off x="914400" y="1600200"/>
            <a:ext cx="7315200" cy="4525963"/>
          </a:xfrm>
          <a:prstGeom prst="rect">
            <a:avLst/>
          </a:prstGeom>
        </p:spPr>
        <p:txBody>
          <a:bodyPr lIns="91425" tIns="91425" rIns="91425" bIns="91425" anchor="t" anchorCtr="0">
            <a:noAutofit/>
          </a:bodyPr>
          <a:lstStyle/>
          <a:p>
            <a:pPr marL="0" indent="0" algn="ctr">
              <a:buNone/>
            </a:pPr>
            <a:endParaRPr lang="en" dirty="0" smtClean="0"/>
          </a:p>
          <a:p>
            <a:pPr marL="0" indent="0" algn="ctr">
              <a:buNone/>
            </a:pPr>
            <a:r>
              <a:rPr lang="en" dirty="0" smtClean="0"/>
              <a:t>Technically</a:t>
            </a:r>
            <a:r>
              <a:rPr lang="en" dirty="0"/>
              <a:t>, anything you can do with a dictionary you could </a:t>
            </a:r>
            <a:r>
              <a:rPr lang="en" dirty="0" smtClean="0"/>
              <a:t>also just </a:t>
            </a:r>
            <a:r>
              <a:rPr lang="en" dirty="0"/>
              <a:t>do with a </a:t>
            </a:r>
            <a:r>
              <a:rPr lang="en" dirty="0" smtClean="0"/>
              <a:t>list instead. But dictionaries make </a:t>
            </a:r>
            <a:r>
              <a:rPr lang="en" dirty="0"/>
              <a:t>coding certain tasks much easier.</a:t>
            </a:r>
          </a:p>
        </p:txBody>
      </p:sp>
    </p:spTree>
    <p:extLst>
      <p:ext uri="{BB962C8B-B14F-4D97-AF65-F5344CB8AC3E}">
        <p14:creationId xmlns:p14="http://schemas.microsoft.com/office/powerpoint/2010/main" val="2353436976"/>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b" anchorCtr="0">
            <a:noAutofit/>
          </a:bodyPr>
          <a:lstStyle/>
          <a:p>
            <a:pPr>
              <a:buNone/>
            </a:pPr>
            <a:r>
              <a:rPr lang="en"/>
              <a:t>Example: matching across files</a:t>
            </a:r>
          </a:p>
        </p:txBody>
      </p:sp>
      <p:sp>
        <p:nvSpPr>
          <p:cNvPr id="257" name="Shape 257"/>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a:t>One problem I encounter a lot is where I have two files with different information about a transcript, and I need to integrate the info.</a:t>
            </a:r>
          </a:p>
          <a:p>
            <a:endParaRPr lang="en" sz="2400" dirty="0"/>
          </a:p>
          <a:p>
            <a:pPr lvl="0" rtl="0">
              <a:buNone/>
            </a:pPr>
            <a:r>
              <a:rPr lang="en" sz="2400" b="1" i="1" dirty="0"/>
              <a:t>REAL LIFE SITUATION (!!)</a:t>
            </a:r>
          </a:p>
          <a:p>
            <a:pPr marL="0" indent="0">
              <a:buNone/>
            </a:pPr>
            <a:r>
              <a:rPr lang="en" sz="1800" dirty="0"/>
              <a:t>I have a file with transcript ids and translation start sites. I need to normalize these start positions by transcript length so that I can graph the distribution of start sites across all transcripts in my dataset. To do this, I need to divide the start site position by the full length of the transcript. Unfortunately, I have transcript lengths stored in a separate file, so I need to </a:t>
            </a:r>
            <a:r>
              <a:rPr lang="en" sz="1800" b="1" dirty="0"/>
              <a:t>match up start sites with their full transcript lengths.</a:t>
            </a:r>
          </a:p>
        </p:txBody>
      </p:sp>
      <p:grpSp>
        <p:nvGrpSpPr>
          <p:cNvPr id="258" name="Shape 258"/>
          <p:cNvGrpSpPr/>
          <p:nvPr/>
        </p:nvGrpSpPr>
        <p:grpSpPr>
          <a:xfrm>
            <a:off x="342603" y="5518800"/>
            <a:ext cx="8083722" cy="1154400"/>
            <a:chOff x="342603" y="5518800"/>
            <a:chExt cx="8083722" cy="1154400"/>
          </a:xfrm>
        </p:grpSpPr>
        <p:cxnSp>
          <p:nvCxnSpPr>
            <p:cNvPr id="259" name="Shape 259"/>
            <p:cNvCxnSpPr/>
            <p:nvPr/>
          </p:nvCxnSpPr>
          <p:spPr>
            <a:xfrm>
              <a:off x="1272000" y="6032625"/>
              <a:ext cx="6600000" cy="0"/>
            </a:xfrm>
            <a:prstGeom prst="straightConnector1">
              <a:avLst/>
            </a:prstGeom>
            <a:noFill/>
            <a:ln w="19050" cap="flat">
              <a:solidFill>
                <a:schemeClr val="dk2"/>
              </a:solidFill>
              <a:prstDash val="solid"/>
              <a:round/>
              <a:headEnd type="oval" w="lg" len="lg"/>
              <a:tailEnd type="oval" w="lg" len="lg"/>
            </a:ln>
          </p:spPr>
        </p:cxnSp>
        <p:sp>
          <p:nvSpPr>
            <p:cNvPr id="260" name="Shape 260"/>
            <p:cNvSpPr txBox="1"/>
            <p:nvPr/>
          </p:nvSpPr>
          <p:spPr>
            <a:xfrm>
              <a:off x="1134001" y="6049250"/>
              <a:ext cx="466199" cy="457200"/>
            </a:xfrm>
            <a:prstGeom prst="rect">
              <a:avLst/>
            </a:prstGeom>
            <a:noFill/>
          </p:spPr>
          <p:txBody>
            <a:bodyPr lIns="91425" tIns="91425" rIns="91425" bIns="91425" anchor="t" anchorCtr="0">
              <a:noAutofit/>
            </a:bodyPr>
            <a:lstStyle/>
            <a:p>
              <a:pPr>
                <a:buNone/>
              </a:pPr>
              <a:r>
                <a:rPr lang="en" sz="1200"/>
                <a:t>0</a:t>
              </a:r>
            </a:p>
          </p:txBody>
        </p:sp>
        <p:sp>
          <p:nvSpPr>
            <p:cNvPr id="261" name="Shape 261"/>
            <p:cNvSpPr txBox="1"/>
            <p:nvPr/>
          </p:nvSpPr>
          <p:spPr>
            <a:xfrm>
              <a:off x="7772400" y="6034500"/>
              <a:ext cx="371100"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200" dirty="0"/>
                <a:t>1</a:t>
              </a:r>
            </a:p>
          </p:txBody>
        </p:sp>
        <p:cxnSp>
          <p:nvCxnSpPr>
            <p:cNvPr id="262" name="Shape 262"/>
            <p:cNvCxnSpPr/>
            <p:nvPr/>
          </p:nvCxnSpPr>
          <p:spPr>
            <a:xfrm>
              <a:off x="2987650" y="5948125"/>
              <a:ext cx="0" cy="217200"/>
            </a:xfrm>
            <a:prstGeom prst="straightConnector1">
              <a:avLst/>
            </a:prstGeom>
            <a:noFill/>
            <a:ln w="19050" cap="flat">
              <a:solidFill>
                <a:schemeClr val="dk2"/>
              </a:solidFill>
              <a:prstDash val="solid"/>
              <a:round/>
              <a:headEnd type="none" w="lg" len="lg"/>
              <a:tailEnd type="none" w="lg" len="lg"/>
            </a:ln>
          </p:spPr>
        </p:cxnSp>
        <p:sp>
          <p:nvSpPr>
            <p:cNvPr id="263" name="Shape 263"/>
            <p:cNvSpPr txBox="1"/>
            <p:nvPr/>
          </p:nvSpPr>
          <p:spPr>
            <a:xfrm>
              <a:off x="7579725" y="5665200"/>
              <a:ext cx="846600" cy="457200"/>
            </a:xfrm>
            <a:prstGeom prst="rect">
              <a:avLst/>
            </a:prstGeom>
            <a:noFill/>
          </p:spPr>
          <p:txBody>
            <a:bodyPr lIns="91425" tIns="91425" rIns="91425" bIns="91425" anchor="t" anchorCtr="0">
              <a:noAutofit/>
            </a:bodyPr>
            <a:lstStyle/>
            <a:p>
              <a:pPr>
                <a:buNone/>
              </a:pPr>
              <a:r>
                <a:rPr lang="en" sz="1200" dirty="0"/>
                <a:t>1,045nt</a:t>
              </a:r>
            </a:p>
          </p:txBody>
        </p:sp>
        <p:sp>
          <p:nvSpPr>
            <p:cNvPr id="264" name="Shape 264"/>
            <p:cNvSpPr txBox="1"/>
            <p:nvPr/>
          </p:nvSpPr>
          <p:spPr>
            <a:xfrm>
              <a:off x="2716750" y="5651625"/>
              <a:ext cx="846600"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400"/>
                <a:t>309nt</a:t>
              </a:r>
            </a:p>
          </p:txBody>
        </p:sp>
        <p:sp>
          <p:nvSpPr>
            <p:cNvPr id="265" name="Shape 265"/>
            <p:cNvSpPr txBox="1"/>
            <p:nvPr/>
          </p:nvSpPr>
          <p:spPr>
            <a:xfrm>
              <a:off x="1138200" y="5651625"/>
              <a:ext cx="520800"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200" dirty="0"/>
                <a:t>0nt</a:t>
              </a:r>
            </a:p>
          </p:txBody>
        </p:sp>
        <p:sp>
          <p:nvSpPr>
            <p:cNvPr id="266" name="Shape 266"/>
            <p:cNvSpPr txBox="1"/>
            <p:nvPr/>
          </p:nvSpPr>
          <p:spPr>
            <a:xfrm>
              <a:off x="2678350" y="6089125"/>
              <a:ext cx="778499"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400"/>
                <a:t>0.296</a:t>
              </a:r>
            </a:p>
          </p:txBody>
        </p:sp>
        <p:sp>
          <p:nvSpPr>
            <p:cNvPr id="267" name="Shape 267"/>
            <p:cNvSpPr txBox="1"/>
            <p:nvPr/>
          </p:nvSpPr>
          <p:spPr>
            <a:xfrm>
              <a:off x="2289901" y="6324600"/>
              <a:ext cx="1443899" cy="348600"/>
            </a:xfrm>
            <a:prstGeom prst="rect">
              <a:avLst/>
            </a:prstGeom>
            <a:noFill/>
          </p:spPr>
          <p:txBody>
            <a:bodyPr lIns="91425" tIns="91425" rIns="91425" bIns="91425" anchor="t" anchorCtr="0">
              <a:noAutofit/>
            </a:bodyPr>
            <a:lstStyle/>
            <a:p>
              <a:pPr algn="ctr">
                <a:buNone/>
              </a:pPr>
              <a:r>
                <a:rPr lang="en" sz="800" dirty="0"/>
                <a:t>(309 / 1045 = 0.296)</a:t>
              </a:r>
            </a:p>
          </p:txBody>
        </p:sp>
        <p:sp>
          <p:nvSpPr>
            <p:cNvPr id="268" name="Shape 268"/>
            <p:cNvSpPr txBox="1"/>
            <p:nvPr/>
          </p:nvSpPr>
          <p:spPr>
            <a:xfrm>
              <a:off x="342603" y="5795725"/>
              <a:ext cx="927900" cy="457200"/>
            </a:xfrm>
            <a:prstGeom prst="rect">
              <a:avLst/>
            </a:prstGeom>
            <a:noFill/>
          </p:spPr>
          <p:txBody>
            <a:bodyPr lIns="91425" tIns="91425" rIns="91425" bIns="91425" anchor="t" anchorCtr="0">
              <a:noAutofit/>
            </a:bodyPr>
            <a:lstStyle/>
            <a:p>
              <a:pPr>
                <a:buNone/>
              </a:pPr>
              <a:r>
                <a:rPr lang="en" sz="1400">
                  <a:solidFill>
                    <a:srgbClr val="0000FF"/>
                  </a:solidFill>
                </a:rPr>
                <a:t>transc.</a:t>
              </a:r>
            </a:p>
          </p:txBody>
        </p:sp>
        <p:sp>
          <p:nvSpPr>
            <p:cNvPr id="269" name="Shape 269"/>
            <p:cNvSpPr txBox="1"/>
            <p:nvPr/>
          </p:nvSpPr>
          <p:spPr>
            <a:xfrm>
              <a:off x="2596201" y="5518800"/>
              <a:ext cx="832799" cy="348600"/>
            </a:xfrm>
            <a:prstGeom prst="rect">
              <a:avLst/>
            </a:prstGeom>
            <a:noFill/>
          </p:spPr>
          <p:txBody>
            <a:bodyPr lIns="91425" tIns="91425" rIns="91425" bIns="91425" anchor="t" anchorCtr="0">
              <a:noAutofit/>
            </a:bodyPr>
            <a:lstStyle/>
            <a:p>
              <a:pPr algn="ctr">
                <a:buNone/>
              </a:pPr>
              <a:r>
                <a:rPr lang="en" sz="800" dirty="0">
                  <a:solidFill>
                    <a:srgbClr val="0000FF"/>
                  </a:solidFill>
                </a:rPr>
                <a:t>start site</a:t>
              </a:r>
            </a:p>
          </p:txBody>
        </p:sp>
      </p:grpSp>
    </p:spTree>
    <p:extLst>
      <p:ext uri="{BB962C8B-B14F-4D97-AF65-F5344CB8AC3E}">
        <p14:creationId xmlns:p14="http://schemas.microsoft.com/office/powerpoint/2010/main" val="221350222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lIns="91425" tIns="91425" rIns="91425" bIns="91425" anchor="b" anchorCtr="0">
            <a:noAutofit/>
          </a:bodyPr>
          <a:lstStyle/>
          <a:p>
            <a:pPr>
              <a:buNone/>
            </a:pPr>
            <a:r>
              <a:rPr lang="en"/>
              <a:t>Ex. cont.: data files</a:t>
            </a:r>
          </a:p>
        </p:txBody>
      </p:sp>
      <p:sp>
        <p:nvSpPr>
          <p:cNvPr id="275" name="Shape 275"/>
          <p:cNvSpPr txBox="1">
            <a:spLocks noGrp="1"/>
          </p:cNvSpPr>
          <p:nvPr>
            <p:ph idx="1"/>
          </p:nvPr>
        </p:nvSpPr>
        <p:spPr>
          <a:xfrm>
            <a:off x="457200" y="1600200"/>
            <a:ext cx="8229600" cy="900055"/>
          </a:xfrm>
          <a:prstGeom prst="rect">
            <a:avLst/>
          </a:prstGeom>
        </p:spPr>
        <p:txBody>
          <a:bodyPr lIns="91425" tIns="91425" rIns="91425" bIns="91425" anchor="t" anchorCtr="0">
            <a:noAutofit/>
          </a:bodyPr>
          <a:lstStyle/>
          <a:p>
            <a:pPr lvl="0" rtl="0">
              <a:buNone/>
            </a:pPr>
            <a:r>
              <a:rPr lang="en" sz="2400" dirty="0"/>
              <a:t>Here are the formats of my data files</a:t>
            </a:r>
            <a:r>
              <a:rPr lang="en" sz="2400" dirty="0" smtClean="0"/>
              <a:t>:</a:t>
            </a:r>
            <a:endParaRPr lang="en" sz="2400" dirty="0"/>
          </a:p>
          <a:p>
            <a:endParaRPr lang="en" sz="2400" dirty="0"/>
          </a:p>
        </p:txBody>
      </p:sp>
      <p:sp>
        <p:nvSpPr>
          <p:cNvPr id="276" name="Shape 276"/>
          <p:cNvSpPr txBox="1"/>
          <p:nvPr/>
        </p:nvSpPr>
        <p:spPr>
          <a:xfrm>
            <a:off x="152400" y="2895600"/>
            <a:ext cx="8893800" cy="1524000"/>
          </a:xfrm>
          <a:prstGeom prst="rect">
            <a:avLst/>
          </a:prstGeom>
          <a:ln w="9525" cap="flat">
            <a:solidFill>
              <a:schemeClr val="bg1">
                <a:lumMod val="85000"/>
              </a:schemeClr>
            </a:solidFill>
            <a:prstDash val="solid"/>
            <a:round/>
            <a:headEnd type="none" w="med" len="med"/>
            <a:tailEnd type="none" w="med" len="med"/>
          </a:ln>
        </p:spPr>
        <p:txBody>
          <a:bodyPr lIns="91425" tIns="91425" rIns="91425" bIns="91425" anchor="ctr" anchorCtr="0">
            <a:noAutofit/>
          </a:bodyPr>
          <a:lstStyle/>
          <a:p>
            <a:pPr lvl="0" defTabSz="457200" rtl="0">
              <a:buClr>
                <a:srgbClr val="000000"/>
              </a:buClr>
              <a:buSzPct val="137500"/>
              <a:buFont typeface="Arial"/>
              <a:buNone/>
            </a:pPr>
            <a:r>
              <a:rPr lang="en" sz="900" dirty="0">
                <a:latin typeface="Courier New"/>
                <a:ea typeface="Courier New"/>
                <a:cs typeface="Courier New"/>
                <a:sym typeface="Courier New"/>
              </a:rPr>
              <a:t>knownGene	Gene	InitCodon	DistCDS	Frame	InitContext	CDSLen	PeakSt	PeakWidth	#Reads	PeakScore	Codon	Product</a:t>
            </a:r>
          </a:p>
          <a:p>
            <a:pPr lvl="0" defTabSz="457200" rtl="0">
              <a:buClr>
                <a:srgbClr val="000000"/>
              </a:buClr>
              <a:buSzPct val="137500"/>
              <a:buFont typeface="Arial"/>
              <a:buNone/>
            </a:pPr>
            <a:r>
              <a:rPr lang="en" sz="900" dirty="0">
                <a:latin typeface="Courier New"/>
                <a:ea typeface="Courier New"/>
                <a:cs typeface="Courier New"/>
                <a:sym typeface="Courier New"/>
              </a:rPr>
              <a:t>uc007afd.1	Mrpl15	248	79	1	AATATGG	15	247	2	368	2.61	aug	internal-out-of-frame</a:t>
            </a:r>
          </a:p>
          <a:p>
            <a:pPr lvl="0" defTabSz="457200" rtl="0">
              <a:buClr>
                <a:srgbClr val="000000"/>
              </a:buClr>
              <a:buSzPct val="137500"/>
              <a:buFont typeface="Arial"/>
              <a:buNone/>
            </a:pPr>
            <a:r>
              <a:rPr lang="en" sz="900" dirty="0">
                <a:latin typeface="Courier New"/>
                <a:ea typeface="Courier New"/>
                <a:cs typeface="Courier New"/>
                <a:sym typeface="Courier New"/>
              </a:rPr>
              <a:t>uc007afh.1	Lypla1	36	5	0	AACATGT	225	34	4	783	3.27	aug	n-term-trunc</a:t>
            </a:r>
          </a:p>
          <a:p>
            <a:pPr lvl="0" defTabSz="457200" rtl="0">
              <a:buClr>
                <a:srgbClr val="000000"/>
              </a:buClr>
              <a:buSzPct val="137500"/>
              <a:buFont typeface="Arial"/>
              <a:buNone/>
            </a:pPr>
            <a:r>
              <a:rPr lang="en" sz="900" dirty="0">
                <a:latin typeface="Courier New"/>
                <a:ea typeface="Courier New"/>
                <a:cs typeface="Courier New"/>
                <a:sym typeface="Courier New"/>
              </a:rPr>
              <a:t>uc007afi.1	Tcea1	28	-24	0	GGCTTGT	325	27	3	446	1.43	nearcog	n-term-ext</a:t>
            </a:r>
          </a:p>
          <a:p>
            <a:pPr lvl="0" defTabSz="457200" rtl="0">
              <a:buClr>
                <a:srgbClr val="000000"/>
              </a:buClr>
              <a:buSzPct val="137500"/>
              <a:buFont typeface="Arial"/>
              <a:buNone/>
            </a:pPr>
            <a:r>
              <a:rPr lang="en" sz="900" dirty="0">
                <a:latin typeface="Courier New"/>
                <a:ea typeface="Courier New"/>
                <a:cs typeface="Courier New"/>
                <a:sym typeface="Courier New"/>
              </a:rPr>
              <a:t>uc007afi.1	Tcea1	100	0	0	GCCATGG	301	99	3	3852	3.79	aug	canonical</a:t>
            </a:r>
          </a:p>
          <a:p>
            <a:pPr lvl="0" defTabSz="457200" rtl="0">
              <a:buClr>
                <a:srgbClr val="000000"/>
              </a:buClr>
              <a:buSzPct val="137500"/>
              <a:buFont typeface="Arial"/>
              <a:buNone/>
            </a:pPr>
            <a:r>
              <a:rPr lang="en" sz="900" dirty="0">
                <a:latin typeface="Courier New"/>
                <a:ea typeface="Courier New"/>
                <a:cs typeface="Courier New"/>
                <a:sym typeface="Courier New"/>
              </a:rPr>
              <a:t>uc007afn.1	Atp6v1h	100	-13	-1	GCTATCC	10	99	3	728	0.77	nearcog	uorf</a:t>
            </a:r>
          </a:p>
          <a:p>
            <a:pPr lvl="0" defTabSz="457200" rtl="0">
              <a:buClr>
                <a:srgbClr val="000000"/>
              </a:buClr>
              <a:buSzPct val="137500"/>
              <a:buFont typeface="Arial"/>
              <a:buNone/>
            </a:pPr>
            <a:r>
              <a:rPr lang="en" sz="900" dirty="0">
                <a:latin typeface="Courier New"/>
                <a:ea typeface="Courier New"/>
                <a:cs typeface="Courier New"/>
                <a:sym typeface="Courier New"/>
              </a:rPr>
              <a:t>uc007afn.1	Atp6v1h	149	3	0	AAGATGG	480	147	3	1407	1.36	aug	n-term-trunc</a:t>
            </a:r>
          </a:p>
          <a:p>
            <a:pPr lvl="0" defTabSz="457200" rtl="0">
              <a:buClr>
                <a:srgbClr val="000000"/>
              </a:buClr>
              <a:buSzPct val="137500"/>
              <a:buFont typeface="Arial"/>
              <a:buNone/>
            </a:pPr>
            <a:r>
              <a:rPr lang="en" sz="900" dirty="0">
                <a:latin typeface="Courier New"/>
                <a:ea typeface="Courier New"/>
                <a:cs typeface="Courier New"/>
                <a:sym typeface="Courier New"/>
              </a:rPr>
              <a:t>uc007agb.1	Pcmtd1	120	-97	-1	GCGCTGG	45	119	3	65	0.75	nearcog	uorf</a:t>
            </a:r>
          </a:p>
          <a:p>
            <a:pPr lvl="0" defTabSz="457200" rtl="0">
              <a:buClr>
                <a:srgbClr val="000000"/>
              </a:buClr>
              <a:buSzPct val="137500"/>
              <a:buFont typeface="Arial"/>
              <a:buNone/>
            </a:pPr>
            <a:r>
              <a:rPr lang="en" sz="900" dirty="0">
                <a:latin typeface="Courier New"/>
                <a:ea typeface="Courier New"/>
                <a:cs typeface="Courier New"/>
                <a:sym typeface="Courier New"/>
              </a:rPr>
              <a:t>uc007agb.1	Pcmtd1	265	-49	0	GCGCTGC	42	264	3	133	0.86	nearcog	uorf</a:t>
            </a:r>
          </a:p>
          <a:p>
            <a:pPr lvl="0" rtl="0">
              <a:buClr>
                <a:srgbClr val="000000"/>
              </a:buClr>
              <a:buSzPct val="78571"/>
              <a:buFont typeface="Arial"/>
              <a:buNone/>
            </a:pPr>
            <a:r>
              <a:rPr lang="en" sz="900" dirty="0" smtClean="0"/>
              <a:t>...</a:t>
            </a:r>
            <a:endParaRPr lang="en" sz="900" dirty="0"/>
          </a:p>
        </p:txBody>
      </p:sp>
      <p:sp>
        <p:nvSpPr>
          <p:cNvPr id="277" name="Shape 277"/>
          <p:cNvSpPr txBox="1"/>
          <p:nvPr/>
        </p:nvSpPr>
        <p:spPr>
          <a:xfrm>
            <a:off x="573850" y="5105399"/>
            <a:ext cx="1647599" cy="1524001"/>
          </a:xfrm>
          <a:prstGeom prst="rect">
            <a:avLst/>
          </a:prstGeom>
          <a:noFill/>
          <a:ln w="9525" cap="flat">
            <a:solidFill>
              <a:schemeClr val="bg1">
                <a:lumMod val="85000"/>
              </a:schemeClr>
            </a:solidFill>
            <a:prstDash val="solid"/>
            <a:round/>
            <a:headEnd type="none" w="med" len="med"/>
            <a:tailEnd type="none" w="med" len="med"/>
          </a:ln>
        </p:spPr>
        <p:txBody>
          <a:bodyPr lIns="91425" tIns="91425" rIns="91425" bIns="91425" anchor="t" anchorCtr="0">
            <a:noAutofit/>
          </a:bodyPr>
          <a:lstStyle/>
          <a:p>
            <a:pPr lvl="0" rtl="0">
              <a:buNone/>
            </a:pPr>
            <a:r>
              <a:rPr lang="en" sz="900" dirty="0">
                <a:latin typeface="Courier New"/>
                <a:ea typeface="Courier New"/>
                <a:cs typeface="Courier New"/>
                <a:sym typeface="Courier New"/>
              </a:rPr>
              <a:t>SeqID	Len</a:t>
            </a:r>
          </a:p>
          <a:p>
            <a:pPr lvl="0" rtl="0">
              <a:buNone/>
            </a:pPr>
            <a:r>
              <a:rPr lang="en" sz="900" dirty="0">
                <a:latin typeface="Courier New"/>
                <a:ea typeface="Courier New"/>
                <a:cs typeface="Courier New"/>
                <a:sym typeface="Courier New"/>
              </a:rPr>
              <a:t>uc009gmc.1	4900</a:t>
            </a:r>
          </a:p>
          <a:p>
            <a:pPr lvl="0" rtl="0">
              <a:buNone/>
            </a:pPr>
            <a:r>
              <a:rPr lang="en" sz="900" dirty="0">
                <a:latin typeface="Courier New"/>
                <a:ea typeface="Courier New"/>
                <a:cs typeface="Courier New"/>
                <a:sym typeface="Courier New"/>
              </a:rPr>
              <a:t>uc008mue.1	459</a:t>
            </a:r>
          </a:p>
          <a:p>
            <a:pPr lvl="0" rtl="0">
              <a:buNone/>
            </a:pPr>
            <a:r>
              <a:rPr lang="en" sz="900" dirty="0">
                <a:latin typeface="Courier New"/>
                <a:ea typeface="Courier New"/>
                <a:cs typeface="Courier New"/>
                <a:sym typeface="Courier New"/>
              </a:rPr>
              <a:t>uc007hzr.1	4578</a:t>
            </a:r>
          </a:p>
          <a:p>
            <a:pPr lvl="0" rtl="0">
              <a:buNone/>
            </a:pPr>
            <a:r>
              <a:rPr lang="en" sz="900" dirty="0">
                <a:latin typeface="Courier New"/>
                <a:ea typeface="Courier New"/>
                <a:cs typeface="Courier New"/>
                <a:sym typeface="Courier New"/>
              </a:rPr>
              <a:t>uc007gtm.1	1257</a:t>
            </a:r>
          </a:p>
          <a:p>
            <a:pPr lvl="0" rtl="0">
              <a:buNone/>
            </a:pPr>
            <a:r>
              <a:rPr lang="en" sz="900" dirty="0">
                <a:latin typeface="Courier New"/>
                <a:ea typeface="Courier New"/>
                <a:cs typeface="Courier New"/>
                <a:sym typeface="Courier New"/>
              </a:rPr>
              <a:t>uc007axo.1	2311</a:t>
            </a:r>
          </a:p>
          <a:p>
            <a:pPr lvl="0" rtl="0">
              <a:buNone/>
            </a:pPr>
            <a:r>
              <a:rPr lang="en" sz="900" dirty="0">
                <a:latin typeface="Courier New"/>
                <a:ea typeface="Courier New"/>
                <a:cs typeface="Courier New"/>
                <a:sym typeface="Courier New"/>
              </a:rPr>
              <a:t>uc007wps.1	2694</a:t>
            </a:r>
          </a:p>
          <a:p>
            <a:pPr lvl="0" rtl="0">
              <a:buNone/>
            </a:pPr>
            <a:r>
              <a:rPr lang="en" sz="900" dirty="0">
                <a:latin typeface="Courier New"/>
                <a:ea typeface="Courier New"/>
                <a:cs typeface="Courier New"/>
                <a:sym typeface="Courier New"/>
              </a:rPr>
              <a:t>uc007gqc.1	30</a:t>
            </a:r>
          </a:p>
          <a:p>
            <a:pPr lvl="0" rtl="0">
              <a:buNone/>
            </a:pPr>
            <a:r>
              <a:rPr lang="en" sz="900" dirty="0">
                <a:latin typeface="Courier New"/>
                <a:ea typeface="Courier New"/>
                <a:cs typeface="Courier New"/>
                <a:sym typeface="Courier New"/>
              </a:rPr>
              <a:t>uc009smc.1	1530</a:t>
            </a:r>
          </a:p>
          <a:p>
            <a:pPr lvl="0" rtl="0">
              <a:buNone/>
            </a:pPr>
            <a:r>
              <a:rPr lang="en" sz="900" dirty="0">
                <a:latin typeface="Courier New"/>
                <a:ea typeface="Courier New"/>
                <a:cs typeface="Courier New"/>
                <a:sym typeface="Courier New"/>
              </a:rPr>
              <a:t>...</a:t>
            </a:r>
          </a:p>
          <a:p>
            <a:endParaRPr lang="en" sz="1000" dirty="0">
              <a:latin typeface="Courier New"/>
              <a:ea typeface="Courier New"/>
              <a:cs typeface="Courier New"/>
              <a:sym typeface="Courier New"/>
            </a:endParaRPr>
          </a:p>
        </p:txBody>
      </p:sp>
      <p:sp>
        <p:nvSpPr>
          <p:cNvPr id="278" name="Shape 278"/>
          <p:cNvSpPr txBox="1"/>
          <p:nvPr/>
        </p:nvSpPr>
        <p:spPr>
          <a:xfrm>
            <a:off x="3733800" y="5029200"/>
            <a:ext cx="5105400" cy="16002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lgn="ctr">
              <a:buNone/>
            </a:pPr>
            <a:r>
              <a:rPr lang="en" sz="2400" dirty="0"/>
              <a:t>The common piece of information between these files is the </a:t>
            </a:r>
            <a:r>
              <a:rPr lang="en" sz="2400" b="1" dirty="0"/>
              <a:t>transcript ID</a:t>
            </a:r>
            <a:r>
              <a:rPr lang="en" sz="2400" dirty="0"/>
              <a:t>, so this is what we will use to match up start sites to transcript </a:t>
            </a:r>
            <a:r>
              <a:rPr lang="en" sz="2400" dirty="0" smtClean="0"/>
              <a:t>lengths.</a:t>
            </a:r>
            <a:endParaRPr lang="en" sz="2400" dirty="0"/>
          </a:p>
        </p:txBody>
      </p:sp>
      <p:sp>
        <p:nvSpPr>
          <p:cNvPr id="2" name="TextBox 1"/>
          <p:cNvSpPr txBox="1"/>
          <p:nvPr/>
        </p:nvSpPr>
        <p:spPr>
          <a:xfrm>
            <a:off x="480123" y="2433935"/>
            <a:ext cx="1835054" cy="461665"/>
          </a:xfrm>
          <a:prstGeom prst="rect">
            <a:avLst/>
          </a:prstGeom>
          <a:noFill/>
        </p:spPr>
        <p:txBody>
          <a:bodyPr wrap="none" rtlCol="0">
            <a:spAutoFit/>
          </a:bodyPr>
          <a:lstStyle/>
          <a:p>
            <a:r>
              <a:rPr lang="en-US" sz="2400" dirty="0" smtClean="0"/>
              <a:t>Start site file:</a:t>
            </a:r>
            <a:endParaRPr lang="en-US" sz="2400" dirty="0"/>
          </a:p>
        </p:txBody>
      </p:sp>
      <p:sp>
        <p:nvSpPr>
          <p:cNvPr id="8" name="TextBox 7"/>
          <p:cNvSpPr txBox="1"/>
          <p:nvPr/>
        </p:nvSpPr>
        <p:spPr>
          <a:xfrm>
            <a:off x="480123" y="4643734"/>
            <a:ext cx="2453300" cy="461665"/>
          </a:xfrm>
          <a:prstGeom prst="rect">
            <a:avLst/>
          </a:prstGeom>
          <a:noFill/>
        </p:spPr>
        <p:txBody>
          <a:bodyPr wrap="none" rtlCol="0">
            <a:spAutoFit/>
          </a:bodyPr>
          <a:lstStyle/>
          <a:p>
            <a:r>
              <a:rPr lang="en-US" sz="2400" dirty="0" err="1" smtClean="0"/>
              <a:t>Transc</a:t>
            </a:r>
            <a:r>
              <a:rPr lang="en-US" sz="2400" dirty="0" smtClean="0"/>
              <a:t>. length file:</a:t>
            </a:r>
            <a:endParaRPr lang="en-US" sz="2400" dirty="0"/>
          </a:p>
        </p:txBody>
      </p:sp>
    </p:spTree>
    <p:extLst>
      <p:ext uri="{BB962C8B-B14F-4D97-AF65-F5344CB8AC3E}">
        <p14:creationId xmlns:p14="http://schemas.microsoft.com/office/powerpoint/2010/main" val="4283817467"/>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buNone/>
            </a:pPr>
            <a:r>
              <a:rPr lang="en"/>
              <a:t>Ex. cont.: Plan</a:t>
            </a:r>
          </a:p>
        </p:txBody>
      </p:sp>
      <p:sp>
        <p:nvSpPr>
          <p:cNvPr id="284" name="Shape 28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000" dirty="0"/>
              <a:t>When working with more than one file, it sometimes helps to write down a step-by-step plan before you start coding.</a:t>
            </a:r>
          </a:p>
          <a:p>
            <a:pPr lvl="0" rtl="0">
              <a:buNone/>
            </a:pPr>
            <a:endParaRPr lang="en" sz="1400" b="1" dirty="0" smtClean="0"/>
          </a:p>
          <a:p>
            <a:pPr lvl="0" rtl="0">
              <a:buNone/>
            </a:pPr>
            <a:r>
              <a:rPr lang="en" sz="1400" b="1" dirty="0" smtClean="0"/>
              <a:t>Here's </a:t>
            </a:r>
            <a:r>
              <a:rPr lang="en" sz="1400" b="1" dirty="0"/>
              <a:t>my plan:</a:t>
            </a:r>
          </a:p>
          <a:p>
            <a:pPr lvl="0" rtl="0">
              <a:buNone/>
            </a:pPr>
            <a:r>
              <a:rPr lang="en" sz="1400" dirty="0"/>
              <a:t>1. Open length file</a:t>
            </a:r>
          </a:p>
          <a:p>
            <a:pPr lvl="0" rtl="0">
              <a:buNone/>
            </a:pPr>
            <a:r>
              <a:rPr lang="en" sz="1400" dirty="0"/>
              <a:t>2. For each line in length file:</a:t>
            </a:r>
          </a:p>
          <a:p>
            <a:pPr marL="457200" lvl="0" indent="0" rtl="0">
              <a:buNone/>
            </a:pPr>
            <a:r>
              <a:rPr lang="en" sz="1400" dirty="0"/>
              <a:t>a. Extract the id (1st column) and length (2nd column)</a:t>
            </a:r>
          </a:p>
          <a:p>
            <a:pPr marL="457200" lvl="0" indent="0" rtl="0">
              <a:buNone/>
            </a:pPr>
            <a:r>
              <a:rPr lang="en" sz="1400" dirty="0"/>
              <a:t>b. Store lengths in hash based on id</a:t>
            </a:r>
          </a:p>
          <a:p>
            <a:pPr marL="457200" lvl="0" indent="457200" rtl="0">
              <a:buNone/>
            </a:pPr>
            <a:r>
              <a:rPr lang="en" sz="1100" dirty="0">
                <a:latin typeface="Courier New"/>
                <a:ea typeface="Courier New"/>
                <a:cs typeface="Courier New"/>
                <a:sym typeface="Courier New"/>
              </a:rPr>
              <a:t>hash[id] --&gt; length</a:t>
            </a:r>
          </a:p>
          <a:p>
            <a:pPr marL="0" lvl="0" indent="0" rtl="0">
              <a:buNone/>
            </a:pPr>
            <a:r>
              <a:rPr lang="en" sz="1400" dirty="0"/>
              <a:t>3. Open output file</a:t>
            </a:r>
          </a:p>
          <a:p>
            <a:pPr marL="0" lvl="0" indent="0" rtl="0">
              <a:buNone/>
            </a:pPr>
            <a:r>
              <a:rPr lang="en" sz="1400" dirty="0"/>
              <a:t>4. Open tss file</a:t>
            </a:r>
          </a:p>
          <a:p>
            <a:pPr marL="0" lvl="0" indent="0" rtl="0">
              <a:buNone/>
            </a:pPr>
            <a:r>
              <a:rPr lang="en" sz="1400" dirty="0"/>
              <a:t>5. For each line in tss file:</a:t>
            </a:r>
          </a:p>
          <a:p>
            <a:pPr marL="457200" lvl="0" indent="0" rtl="0">
              <a:buNone/>
            </a:pPr>
            <a:r>
              <a:rPr lang="en" sz="1400" dirty="0"/>
              <a:t>a. Extract the id (1st column) and start site (3rd column)</a:t>
            </a:r>
          </a:p>
          <a:p>
            <a:pPr marL="457200" lvl="0" indent="0" rtl="0">
              <a:buNone/>
            </a:pPr>
            <a:r>
              <a:rPr lang="en" sz="1400" dirty="0"/>
              <a:t>b. Using the id, lookup the length of the transcript from the hash</a:t>
            </a:r>
          </a:p>
          <a:p>
            <a:pPr marL="457200" lvl="0" indent="0" rtl="0">
              <a:buNone/>
            </a:pPr>
            <a:r>
              <a:rPr lang="en" sz="1400" dirty="0"/>
              <a:t>c. Divide the start position by the length of the transc.</a:t>
            </a:r>
          </a:p>
          <a:p>
            <a:pPr marL="457200" indent="0">
              <a:buNone/>
            </a:pPr>
            <a:r>
              <a:rPr lang="en" sz="1400" dirty="0"/>
              <a:t>d. Print the result to the output file</a:t>
            </a:r>
          </a:p>
        </p:txBody>
      </p:sp>
    </p:spTree>
    <p:extLst>
      <p:ext uri="{BB962C8B-B14F-4D97-AF65-F5344CB8AC3E}">
        <p14:creationId xmlns:p14="http://schemas.microsoft.com/office/powerpoint/2010/main" val="2441410135"/>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p:spPr>
        <p:txBody>
          <a:bodyPr lIns="91425" tIns="91425" rIns="91425" bIns="91425" anchor="b" anchorCtr="0">
            <a:noAutofit/>
          </a:bodyPr>
          <a:lstStyle/>
          <a:p>
            <a:pPr>
              <a:buNone/>
            </a:pPr>
            <a:r>
              <a:rPr lang="en"/>
              <a:t>Ex. cont.: Code pt. 1</a:t>
            </a:r>
          </a:p>
        </p:txBody>
      </p:sp>
      <p:sp>
        <p:nvSpPr>
          <p:cNvPr id="290" name="Shape 290"/>
          <p:cNvSpPr txBox="1">
            <a:spLocks noGrp="1"/>
          </p:cNvSpPr>
          <p:nvPr>
            <p:ph idx="1"/>
          </p:nvPr>
        </p:nvSpPr>
        <p:spPr>
          <a:prstGeom prst="rect">
            <a:avLst/>
          </a:prstGeom>
        </p:spPr>
        <p:txBody>
          <a:bodyPr lIns="91425" tIns="91425" rIns="91425" bIns="91425" anchor="t" anchorCtr="0">
            <a:noAutofit/>
          </a:bodyPr>
          <a:lstStyle/>
          <a:p>
            <a:pPr lvl="0" rtl="0">
              <a:buNone/>
            </a:pPr>
            <a:r>
              <a:rPr lang="en" sz="1200" i="1" dirty="0">
                <a:solidFill>
                  <a:schemeClr val="accent3">
                    <a:lumMod val="75000"/>
                  </a:schemeClr>
                </a:solidFill>
                <a:latin typeface="Courier New"/>
                <a:ea typeface="Courier New"/>
                <a:cs typeface="Courier New"/>
                <a:sym typeface="Courier New"/>
              </a:rPr>
              <a:t># input files</a:t>
            </a:r>
          </a:p>
          <a:p>
            <a:pPr lvl="0" rtl="0">
              <a:buNone/>
            </a:pPr>
            <a:r>
              <a:rPr lang="en" sz="1200" dirty="0">
                <a:latin typeface="Courier New"/>
                <a:ea typeface="Courier New"/>
                <a:cs typeface="Courier New"/>
                <a:sym typeface="Courier New"/>
              </a:rPr>
              <a:t>tssFile = </a:t>
            </a:r>
            <a:r>
              <a:rPr lang="en" sz="1200" dirty="0" smtClean="0">
                <a:solidFill>
                  <a:schemeClr val="tx1">
                    <a:lumMod val="50000"/>
                    <a:lumOff val="50000"/>
                  </a:schemeClr>
                </a:solidFill>
                <a:latin typeface="Courier New"/>
                <a:ea typeface="Courier New"/>
                <a:cs typeface="Courier New"/>
                <a:sym typeface="Courier New"/>
              </a:rPr>
              <a:t>"all_start_sites.txt"</a:t>
            </a:r>
            <a:endParaRPr lang="en" sz="1200" dirty="0">
              <a:solidFill>
                <a:schemeClr val="tx1">
                  <a:lumMod val="50000"/>
                  <a:lumOff val="50000"/>
                </a:schemeClr>
              </a:solidFill>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lenFile = </a:t>
            </a:r>
            <a:r>
              <a:rPr lang="en" sz="1200" dirty="0" smtClean="0">
                <a:solidFill>
                  <a:schemeClr val="tx1">
                    <a:lumMod val="50000"/>
                    <a:lumOff val="50000"/>
                  </a:schemeClr>
                </a:solidFill>
                <a:latin typeface="Courier New"/>
                <a:ea typeface="Courier New"/>
                <a:cs typeface="Courier New"/>
                <a:sym typeface="Courier New"/>
              </a:rPr>
              <a:t>"transc_lengths.txt"</a:t>
            </a:r>
            <a:endParaRPr lang="en" sz="1200" dirty="0">
              <a:solidFill>
                <a:schemeClr val="tx1">
                  <a:lumMod val="50000"/>
                  <a:lumOff val="50000"/>
                </a:schemeClr>
              </a:solidFill>
              <a:latin typeface="Courier New"/>
              <a:ea typeface="Courier New"/>
              <a:cs typeface="Courier New"/>
              <a:sym typeface="Courier New"/>
            </a:endParaRP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output files</a:t>
            </a:r>
          </a:p>
          <a:p>
            <a:pPr lvl="0" rtl="0">
              <a:buNone/>
            </a:pPr>
            <a:r>
              <a:rPr lang="en" sz="1200" dirty="0">
                <a:latin typeface="Courier New"/>
                <a:ea typeface="Courier New"/>
                <a:cs typeface="Courier New"/>
                <a:sym typeface="Courier New"/>
              </a:rPr>
              <a:t>normOut = </a:t>
            </a:r>
            <a:r>
              <a:rPr lang="en" sz="1200" dirty="0" smtClean="0">
                <a:solidFill>
                  <a:schemeClr val="tx1">
                    <a:lumMod val="50000"/>
                    <a:lumOff val="50000"/>
                  </a:schemeClr>
                </a:solidFill>
                <a:latin typeface="Courier New"/>
                <a:ea typeface="Courier New"/>
                <a:cs typeface="Courier New"/>
                <a:sym typeface="Courier New"/>
              </a:rPr>
              <a:t>"normalized_tss.txt"</a:t>
            </a:r>
            <a:endParaRPr lang="en" sz="1200" dirty="0">
              <a:solidFill>
                <a:schemeClr val="tx1">
                  <a:lumMod val="50000"/>
                  <a:lumOff val="50000"/>
                </a:schemeClr>
              </a:solidFill>
              <a:latin typeface="Courier New"/>
              <a:ea typeface="Courier New"/>
              <a:cs typeface="Courier New"/>
              <a:sym typeface="Courier New"/>
            </a:endParaRP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data</a:t>
            </a:r>
          </a:p>
          <a:p>
            <a:pPr lvl="0" rtl="0">
              <a:buNone/>
            </a:pPr>
            <a:r>
              <a:rPr lang="en" sz="1200" dirty="0">
                <a:latin typeface="Courier New"/>
                <a:ea typeface="Courier New"/>
                <a:cs typeface="Courier New"/>
                <a:sym typeface="Courier New"/>
              </a:rPr>
              <a:t>lengths = {}</a:t>
            </a: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read in lengths, store in hash</a:t>
            </a:r>
          </a:p>
          <a:p>
            <a:pPr lvl="0" rtl="0">
              <a:buNone/>
            </a:pPr>
            <a:r>
              <a:rPr lang="en" sz="1200" dirty="0">
                <a:latin typeface="Courier New"/>
                <a:ea typeface="Courier New"/>
                <a:cs typeface="Courier New"/>
                <a:sym typeface="Courier New"/>
              </a:rPr>
              <a:t>input = open(lenFile, </a:t>
            </a:r>
            <a:r>
              <a:rPr lang="en" sz="1200" dirty="0" smtClean="0">
                <a:solidFill>
                  <a:schemeClr val="tx1">
                    <a:lumMod val="50000"/>
                    <a:lumOff val="50000"/>
                  </a:schemeClr>
                </a:solidFill>
                <a:latin typeface="Courier New"/>
                <a:ea typeface="Courier New"/>
                <a:cs typeface="Courier New"/>
                <a:sym typeface="Courier New"/>
              </a:rPr>
              <a:t>'r'</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input.readline</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smtClean="0">
                <a:solidFill>
                  <a:schemeClr val="accent3">
                    <a:lumMod val="75000"/>
                  </a:schemeClr>
                </a:solidFill>
                <a:latin typeface="Courier New"/>
                <a:ea typeface="Courier New"/>
                <a:cs typeface="Courier New"/>
                <a:sym typeface="Courier New"/>
              </a:rPr>
              <a:t>don't </a:t>
            </a:r>
            <a:r>
              <a:rPr lang="en" sz="1200" i="1" dirty="0">
                <a:solidFill>
                  <a:schemeClr val="accent3">
                    <a:lumMod val="75000"/>
                  </a:schemeClr>
                </a:solidFill>
                <a:latin typeface="Courier New"/>
                <a:ea typeface="Courier New"/>
                <a:cs typeface="Courier New"/>
                <a:sym typeface="Courier New"/>
              </a:rPr>
              <a:t>forget to skip the header!</a:t>
            </a:r>
          </a:p>
          <a:p>
            <a:pPr lvl="0" rtl="0">
              <a:buNone/>
            </a:pPr>
            <a:r>
              <a:rPr lang="en" sz="1200" dirty="0">
                <a:solidFill>
                  <a:srgbClr val="0070C0"/>
                </a:solidFill>
                <a:latin typeface="Courier New"/>
                <a:ea typeface="Courier New"/>
                <a:cs typeface="Courier New"/>
                <a:sym typeface="Courier New"/>
              </a:rPr>
              <a:t>for</a:t>
            </a:r>
            <a:r>
              <a:rPr lang="en" sz="1200" dirty="0">
                <a:latin typeface="Courier New"/>
                <a:ea typeface="Courier New"/>
                <a:cs typeface="Courier New"/>
                <a:sym typeface="Courier New"/>
              </a:rPr>
              <a:t> line </a:t>
            </a:r>
            <a:r>
              <a:rPr lang="en" sz="1200" dirty="0">
                <a:solidFill>
                  <a:srgbClr val="0070C0"/>
                </a:solidFill>
                <a:latin typeface="Courier New"/>
                <a:ea typeface="Courier New"/>
                <a:cs typeface="Courier New"/>
                <a:sym typeface="Courier New"/>
              </a:rPr>
              <a:t>in</a:t>
            </a:r>
            <a:r>
              <a:rPr lang="en" sz="1200" dirty="0">
                <a:latin typeface="Courier New"/>
                <a:ea typeface="Courier New"/>
                <a:cs typeface="Courier New"/>
                <a:sym typeface="Courier New"/>
              </a:rPr>
              <a:t> input:</a:t>
            </a:r>
          </a:p>
          <a:p>
            <a:pPr lvl="0" rtl="0">
              <a:buNone/>
            </a:pPr>
            <a:r>
              <a:rPr lang="en" sz="1200" dirty="0">
                <a:latin typeface="Courier New"/>
                <a:ea typeface="Courier New"/>
                <a:cs typeface="Courier New"/>
                <a:sym typeface="Courier New"/>
              </a:rPr>
              <a:t>	line = line.rstrip</a:t>
            </a:r>
            <a:r>
              <a:rPr lang="en" sz="1200" dirty="0" smtClean="0">
                <a:latin typeface="Courier New"/>
                <a:ea typeface="Courier New"/>
                <a:cs typeface="Courier New"/>
                <a:sym typeface="Courier New"/>
              </a:rPr>
              <a:t>(</a:t>
            </a:r>
            <a:r>
              <a:rPr lang="en" sz="1200" dirty="0" smtClean="0">
                <a:solidFill>
                  <a:schemeClr val="tx1">
                    <a:lumMod val="50000"/>
                    <a:lumOff val="50000"/>
                  </a:schemeClr>
                </a:solidFill>
                <a:latin typeface="Courier New"/>
                <a:ea typeface="Courier New"/>
                <a:cs typeface="Courier New"/>
                <a:sym typeface="Courier New"/>
              </a:rPr>
              <a:t>'\n'</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	(id, len) = line.split</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split on whitespace</a:t>
            </a:r>
          </a:p>
          <a:p>
            <a:pPr lvl="0" rtl="0">
              <a:buNone/>
            </a:pPr>
            <a:r>
              <a:rPr lang="en" sz="1200" dirty="0">
                <a:latin typeface="Courier New"/>
                <a:ea typeface="Courier New"/>
                <a:cs typeface="Courier New"/>
                <a:sym typeface="Courier New"/>
              </a:rPr>
              <a:t>	lengths[id] = </a:t>
            </a:r>
            <a:r>
              <a:rPr lang="en" sz="1200" dirty="0" smtClean="0">
                <a:latin typeface="Courier New"/>
                <a:ea typeface="Courier New"/>
                <a:cs typeface="Courier New"/>
                <a:sym typeface="Courier New"/>
              </a:rPr>
              <a:t>len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store len in hash labeled by the id</a:t>
            </a:r>
          </a:p>
          <a:p>
            <a:pPr lvl="0" rtl="0">
              <a:buNone/>
            </a:pPr>
            <a:r>
              <a:rPr lang="en" sz="1200" dirty="0">
                <a:latin typeface="Courier New"/>
                <a:ea typeface="Courier New"/>
                <a:cs typeface="Courier New"/>
                <a:sym typeface="Courier New"/>
              </a:rPr>
              <a:t>input.close()</a:t>
            </a:r>
          </a:p>
          <a:p>
            <a:endParaRPr lang="en" sz="1200" dirty="0">
              <a:latin typeface="Courier New"/>
              <a:ea typeface="Courier New"/>
              <a:cs typeface="Courier New"/>
              <a:sym typeface="Courier New"/>
            </a:endParaRPr>
          </a:p>
          <a:p>
            <a:pPr>
              <a:buNone/>
            </a:pPr>
            <a:r>
              <a:rPr lang="en" sz="1800" dirty="0"/>
              <a:t>... continued on next slide</a:t>
            </a:r>
          </a:p>
        </p:txBody>
      </p:sp>
    </p:spTree>
    <p:extLst>
      <p:ext uri="{BB962C8B-B14F-4D97-AF65-F5344CB8AC3E}">
        <p14:creationId xmlns:p14="http://schemas.microsoft.com/office/powerpoint/2010/main" val="2723355021"/>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lIns="91425" tIns="91425" rIns="91425" bIns="91425" anchor="b" anchorCtr="0">
            <a:noAutofit/>
          </a:bodyPr>
          <a:lstStyle/>
          <a:p>
            <a:pPr>
              <a:buNone/>
            </a:pPr>
            <a:r>
              <a:rPr lang="en"/>
              <a:t>Ex. cont.: Code pt. 2</a:t>
            </a:r>
          </a:p>
        </p:txBody>
      </p:sp>
      <p:sp>
        <p:nvSpPr>
          <p:cNvPr id="296" name="Shape 296"/>
          <p:cNvSpPr txBox="1">
            <a:spLocks noGrp="1"/>
          </p:cNvSpPr>
          <p:nvPr>
            <p:ph idx="1"/>
          </p:nvPr>
        </p:nvSpPr>
        <p:spPr>
          <a:xfrm>
            <a:off x="304800" y="1600200"/>
            <a:ext cx="8610600" cy="4525963"/>
          </a:xfrm>
          <a:prstGeom prst="rect">
            <a:avLst/>
          </a:prstGeom>
        </p:spPr>
        <p:txBody>
          <a:bodyPr lIns="91425" tIns="91425" rIns="91425" bIns="91425" anchor="t" anchorCtr="0">
            <a:noAutofit/>
          </a:bodyPr>
          <a:lstStyle/>
          <a:p>
            <a:pPr lvl="0" rtl="0">
              <a:buClr>
                <a:srgbClr val="000000"/>
              </a:buClr>
              <a:buSzPct val="91666"/>
              <a:buFont typeface="Arial"/>
              <a:buNone/>
            </a:pPr>
            <a:r>
              <a:rPr lang="en" sz="1200" i="1" dirty="0">
                <a:solidFill>
                  <a:schemeClr val="accent3">
                    <a:lumMod val="75000"/>
                  </a:schemeClr>
                </a:solidFill>
                <a:latin typeface="Courier New"/>
                <a:ea typeface="Courier New"/>
                <a:cs typeface="Courier New"/>
                <a:sym typeface="Courier New"/>
              </a:rPr>
              <a:t># read in TSS, use stored lengths to normalize, </a:t>
            </a:r>
          </a:p>
          <a:p>
            <a:pPr lvl="0" rtl="0">
              <a:buClr>
                <a:srgbClr val="000000"/>
              </a:buClr>
              <a:buSzPct val="91666"/>
              <a:buFont typeface="Arial"/>
              <a:buNone/>
            </a:pPr>
            <a:r>
              <a:rPr lang="en" sz="1200" i="1" dirty="0">
                <a:solidFill>
                  <a:schemeClr val="accent3">
                    <a:lumMod val="75000"/>
                  </a:schemeClr>
                </a:solidFill>
                <a:latin typeface="Courier New"/>
                <a:ea typeface="Courier New"/>
                <a:cs typeface="Courier New"/>
                <a:sym typeface="Courier New"/>
              </a:rPr>
              <a:t># then print. No need to store TSS.</a:t>
            </a:r>
          </a:p>
          <a:p>
            <a:pPr lvl="0" rtl="0">
              <a:buClr>
                <a:srgbClr val="000000"/>
              </a:buClr>
              <a:buSzPct val="91666"/>
              <a:buFont typeface="Arial"/>
              <a:buNone/>
            </a:pPr>
            <a:r>
              <a:rPr lang="en" sz="1200" dirty="0">
                <a:latin typeface="Courier New"/>
                <a:ea typeface="Courier New"/>
                <a:cs typeface="Courier New"/>
                <a:sym typeface="Courier New"/>
              </a:rPr>
              <a:t>output = open(normOut, </a:t>
            </a:r>
            <a:r>
              <a:rPr lang="en" sz="1200" dirty="0" smtClean="0">
                <a:solidFill>
                  <a:schemeClr val="tx1">
                    <a:lumMod val="50000"/>
                    <a:lumOff val="50000"/>
                  </a:schemeClr>
                </a:solidFill>
                <a:latin typeface="Courier New"/>
                <a:ea typeface="Courier New"/>
                <a:cs typeface="Courier New"/>
                <a:sym typeface="Courier New"/>
              </a:rPr>
              <a:t>'w'</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output.write</a:t>
            </a:r>
            <a:r>
              <a:rPr lang="en" sz="1200" dirty="0" smtClean="0">
                <a:latin typeface="Courier New"/>
                <a:ea typeface="Courier New"/>
                <a:cs typeface="Courier New"/>
                <a:sym typeface="Courier New"/>
              </a:rPr>
              <a:t>(</a:t>
            </a:r>
            <a:r>
              <a:rPr lang="en" sz="1200" dirty="0" smtClean="0">
                <a:solidFill>
                  <a:schemeClr val="tx1">
                    <a:lumMod val="50000"/>
                    <a:lumOff val="50000"/>
                  </a:schemeClr>
                </a:solidFill>
                <a:latin typeface="Courier New"/>
                <a:ea typeface="Courier New"/>
                <a:cs typeface="Courier New"/>
                <a:sym typeface="Courier New"/>
              </a:rPr>
              <a:t>"RelativePos\n"</a:t>
            </a:r>
            <a:r>
              <a:rPr lang="en" sz="1200" dirty="0" smtClean="0">
                <a:latin typeface="Courier New"/>
                <a:ea typeface="Courier New"/>
                <a:cs typeface="Courier New"/>
                <a:sym typeface="Courier New"/>
              </a:rPr>
              <a:t>)</a:t>
            </a:r>
            <a:r>
              <a:rPr lang="en" sz="1200" dirty="0">
                <a:latin typeface="Courier New"/>
                <a:ea typeface="Courier New"/>
                <a:cs typeface="Courier New"/>
                <a:sym typeface="Courier New"/>
              </a:rPr>
              <a:t>	</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header line for output file</a:t>
            </a:r>
          </a:p>
          <a:p>
            <a:pPr lvl="0" rtl="0">
              <a:buClr>
                <a:srgbClr val="000000"/>
              </a:buClr>
              <a:buSzPct val="91666"/>
              <a:buFont typeface="Arial"/>
              <a:buNone/>
            </a:pPr>
            <a:r>
              <a:rPr lang="en" sz="1200" dirty="0">
                <a:latin typeface="Courier New"/>
                <a:ea typeface="Courier New"/>
                <a:cs typeface="Courier New"/>
                <a:sym typeface="Courier New"/>
              </a:rPr>
              <a:t>input = open(tssFile, </a:t>
            </a:r>
            <a:r>
              <a:rPr lang="en" sz="1200" dirty="0" smtClean="0">
                <a:solidFill>
                  <a:schemeClr val="tx1">
                    <a:lumMod val="50000"/>
                    <a:lumOff val="50000"/>
                  </a:schemeClr>
                </a:solidFill>
                <a:latin typeface="Courier New"/>
                <a:ea typeface="Courier New"/>
                <a:cs typeface="Courier New"/>
                <a:sym typeface="Courier New"/>
              </a:rPr>
              <a:t>'r'</a:t>
            </a:r>
            <a:r>
              <a:rPr lang="en" sz="1200" dirty="0" smtClean="0">
                <a:latin typeface="Courier New"/>
                <a:ea typeface="Courier New"/>
                <a:cs typeface="Courier New"/>
                <a:sym typeface="Courier New"/>
              </a:rPr>
              <a:t>)</a:t>
            </a:r>
            <a:r>
              <a:rPr lang="en" sz="1200" dirty="0">
                <a:latin typeface="Courier New"/>
                <a:ea typeface="Courier New"/>
                <a:cs typeface="Courier New"/>
                <a:sym typeface="Courier New"/>
              </a:rPr>
              <a:t>	</a:t>
            </a:r>
          </a:p>
          <a:p>
            <a:pPr lvl="0" rtl="0">
              <a:buClr>
                <a:srgbClr val="000000"/>
              </a:buClr>
              <a:buSzPct val="91666"/>
              <a:buFont typeface="Arial"/>
              <a:buNone/>
            </a:pPr>
            <a:r>
              <a:rPr lang="en" sz="1200" dirty="0">
                <a:latin typeface="Courier New"/>
                <a:ea typeface="Courier New"/>
                <a:cs typeface="Courier New"/>
                <a:sym typeface="Courier New"/>
              </a:rPr>
              <a:t>input.readline</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skip header in input file</a:t>
            </a:r>
          </a:p>
          <a:p>
            <a:pPr lvl="0" rtl="0">
              <a:buClr>
                <a:srgbClr val="000000"/>
              </a:buClr>
              <a:buSzPct val="91666"/>
              <a:buFont typeface="Arial"/>
              <a:buNone/>
            </a:pPr>
            <a:r>
              <a:rPr lang="en" sz="1200" dirty="0">
                <a:solidFill>
                  <a:srgbClr val="0070C0"/>
                </a:solidFill>
                <a:latin typeface="Courier New"/>
                <a:ea typeface="Courier New"/>
                <a:cs typeface="Courier New"/>
                <a:sym typeface="Courier New"/>
              </a:rPr>
              <a:t>for</a:t>
            </a:r>
            <a:r>
              <a:rPr lang="en" sz="1200" dirty="0">
                <a:latin typeface="Courier New"/>
                <a:ea typeface="Courier New"/>
                <a:cs typeface="Courier New"/>
                <a:sym typeface="Courier New"/>
              </a:rPr>
              <a:t> line </a:t>
            </a:r>
            <a:r>
              <a:rPr lang="en" sz="1200" dirty="0">
                <a:solidFill>
                  <a:srgbClr val="0070C0"/>
                </a:solidFill>
                <a:latin typeface="Courier New"/>
                <a:ea typeface="Courier New"/>
                <a:cs typeface="Courier New"/>
                <a:sym typeface="Courier New"/>
              </a:rPr>
              <a:t>in</a:t>
            </a:r>
            <a:r>
              <a:rPr lang="en" sz="1200" dirty="0">
                <a:latin typeface="Courier New"/>
                <a:ea typeface="Courier New"/>
                <a:cs typeface="Courier New"/>
                <a:sym typeface="Courier New"/>
              </a:rPr>
              <a:t> input:</a:t>
            </a:r>
          </a:p>
          <a:p>
            <a:pPr lvl="0" rtl="0">
              <a:buClr>
                <a:srgbClr val="000000"/>
              </a:buClr>
              <a:buSzPct val="91666"/>
              <a:buFont typeface="Arial"/>
              <a:buNone/>
            </a:pPr>
            <a:r>
              <a:rPr lang="en" sz="1200" dirty="0">
                <a:latin typeface="Courier New"/>
                <a:ea typeface="Courier New"/>
                <a:cs typeface="Courier New"/>
                <a:sym typeface="Courier New"/>
              </a:rPr>
              <a:t>	line = line.rstrip</a:t>
            </a:r>
            <a:r>
              <a:rPr lang="en" sz="1200" dirty="0" smtClean="0">
                <a:latin typeface="Courier New"/>
                <a:ea typeface="Courier New"/>
                <a:cs typeface="Courier New"/>
                <a:sym typeface="Courier New"/>
              </a:rPr>
              <a:t>(</a:t>
            </a:r>
            <a:r>
              <a:rPr lang="en" sz="1200" dirty="0" smtClean="0">
                <a:solidFill>
                  <a:schemeClr val="tx1">
                    <a:lumMod val="50000"/>
                    <a:lumOff val="50000"/>
                  </a:schemeClr>
                </a:solidFill>
                <a:latin typeface="Courier New"/>
                <a:ea typeface="Courier New"/>
                <a:cs typeface="Courier New"/>
                <a:sym typeface="Courier New"/>
              </a:rPr>
              <a:t>'\n'</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	data = line.split</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data is now a LIST</a:t>
            </a:r>
          </a:p>
          <a:p>
            <a:pPr lvl="0" rtl="0">
              <a:buClr>
                <a:srgbClr val="000000"/>
              </a:buClr>
              <a:buSzPct val="91666"/>
              <a:buFont typeface="Arial"/>
              <a:buNone/>
            </a:pPr>
            <a:r>
              <a:rPr lang="en" sz="1200" dirty="0">
                <a:latin typeface="Courier New"/>
                <a:ea typeface="Courier New"/>
                <a:cs typeface="Courier New"/>
                <a:sym typeface="Courier New"/>
              </a:rPr>
              <a:t>	id = data[</a:t>
            </a:r>
            <a:r>
              <a:rPr lang="en" sz="1200" dirty="0">
                <a:solidFill>
                  <a:srgbClr val="FF0000"/>
                </a:solidFill>
                <a:latin typeface="Courier New"/>
                <a:ea typeface="Courier New"/>
                <a:cs typeface="Courier New"/>
                <a:sym typeface="Courier New"/>
              </a:rPr>
              <a:t>0</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id is the first data value in the list</a:t>
            </a:r>
          </a:p>
          <a:p>
            <a:pPr lvl="0" rtl="0">
              <a:buClr>
                <a:srgbClr val="000000"/>
              </a:buClr>
              <a:buSzPct val="91666"/>
              <a:buFont typeface="Arial"/>
              <a:buNone/>
            </a:pPr>
            <a:r>
              <a:rPr lang="en" sz="1200" dirty="0">
                <a:latin typeface="Courier New"/>
                <a:ea typeface="Courier New"/>
                <a:cs typeface="Courier New"/>
                <a:sym typeface="Courier New"/>
              </a:rPr>
              <a:t>	tss = float(data[</a:t>
            </a:r>
            <a:r>
              <a:rPr lang="en" sz="1200" dirty="0">
                <a:solidFill>
                  <a:srgbClr val="FF0000"/>
                </a:solidFill>
                <a:latin typeface="Courier New"/>
                <a:ea typeface="Courier New"/>
                <a:cs typeface="Courier New"/>
                <a:sym typeface="Courier New"/>
              </a:rPr>
              <a:t>2</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start site is third data value in the list</a:t>
            </a:r>
          </a:p>
          <a:p>
            <a:pPr lvl="0" rtl="0">
              <a:buClr>
                <a:srgbClr val="000000"/>
              </a:buClr>
              <a:buSzPct val="91666"/>
              <a:buFont typeface="Arial"/>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if</a:t>
            </a:r>
            <a:r>
              <a:rPr lang="en" sz="1200" dirty="0">
                <a:latin typeface="Courier New"/>
                <a:ea typeface="Courier New"/>
                <a:cs typeface="Courier New"/>
                <a:sym typeface="Courier New"/>
              </a:rPr>
              <a:t> id </a:t>
            </a:r>
            <a:r>
              <a:rPr lang="en" sz="1200" dirty="0">
                <a:solidFill>
                  <a:srgbClr val="0070C0"/>
                </a:solidFill>
                <a:latin typeface="Courier New"/>
                <a:ea typeface="Courier New"/>
                <a:cs typeface="Courier New"/>
                <a:sym typeface="Courier New"/>
              </a:rPr>
              <a:t>in</a:t>
            </a:r>
            <a:r>
              <a:rPr lang="en" sz="1200" dirty="0">
                <a:latin typeface="Courier New"/>
                <a:ea typeface="Courier New"/>
                <a:cs typeface="Courier New"/>
                <a:sym typeface="Courier New"/>
              </a:rPr>
              <a:t> lengths</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make sure there is an entry in hash for this id</a:t>
            </a:r>
            <a:r>
              <a:rPr lang="en" sz="1200" b="1" i="1" dirty="0" smtClean="0">
                <a:solidFill>
                  <a:srgbClr val="0000FF"/>
                </a:solidFill>
                <a:latin typeface="Courier New"/>
                <a:ea typeface="Courier New"/>
                <a:cs typeface="Courier New"/>
                <a:sym typeface="Courier New"/>
              </a:rPr>
              <a:t>**</a:t>
            </a:r>
            <a:endParaRPr lang="en" sz="1200" b="1" i="1" dirty="0">
              <a:solidFill>
                <a:srgbClr val="0000FF"/>
              </a:solidFill>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		fullLen = int(lengths[id</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using hash, lookup the length of this transc</a:t>
            </a:r>
          </a:p>
          <a:p>
            <a:pPr lvl="0" rtl="0">
              <a:buClr>
                <a:srgbClr val="000000"/>
              </a:buClr>
              <a:buSzPct val="91666"/>
              <a:buFont typeface="Arial"/>
              <a:buNone/>
            </a:pPr>
            <a:r>
              <a:rPr lang="en" sz="1200" dirty="0">
                <a:latin typeface="Courier New"/>
                <a:ea typeface="Courier New"/>
                <a:cs typeface="Courier New"/>
                <a:sym typeface="Courier New"/>
              </a:rPr>
              <a:t>		norm = tss / </a:t>
            </a:r>
            <a:r>
              <a:rPr lang="en" sz="1200" dirty="0" smtClean="0">
                <a:latin typeface="Courier New"/>
                <a:ea typeface="Courier New"/>
                <a:cs typeface="Courier New"/>
                <a:sym typeface="Courier New"/>
              </a:rPr>
              <a:t>fullLen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divide start position by full length</a:t>
            </a:r>
            <a:r>
              <a:rPr lang="en" sz="1200" dirty="0">
                <a:solidFill>
                  <a:schemeClr val="accent3">
                    <a:lumMod val="75000"/>
                  </a:schemeClr>
                </a:solidFill>
                <a:latin typeface="Courier New"/>
                <a:ea typeface="Courier New"/>
                <a:cs typeface="Courier New"/>
                <a:sym typeface="Courier New"/>
              </a:rPr>
              <a:t> </a:t>
            </a:r>
          </a:p>
          <a:p>
            <a:pPr lvl="0" rtl="0">
              <a:buClr>
                <a:srgbClr val="000000"/>
              </a:buClr>
              <a:buSzPct val="91666"/>
              <a:buFont typeface="Arial"/>
              <a:buNone/>
            </a:pPr>
            <a:r>
              <a:rPr lang="en" sz="1200" dirty="0">
                <a:latin typeface="Courier New"/>
                <a:ea typeface="Courier New"/>
                <a:cs typeface="Courier New"/>
                <a:sym typeface="Courier New"/>
              </a:rPr>
              <a:t>		output.write(str(norm) + </a:t>
            </a:r>
            <a:r>
              <a:rPr lang="en" sz="1200" dirty="0" smtClean="0">
                <a:solidFill>
                  <a:schemeClr val="tx1">
                    <a:lumMod val="50000"/>
                    <a:lumOff val="50000"/>
                  </a:schemeClr>
                </a:solidFill>
                <a:latin typeface="Courier New"/>
                <a:ea typeface="Courier New"/>
                <a:cs typeface="Courier New"/>
                <a:sym typeface="Courier New"/>
              </a:rPr>
              <a:t>"\n"</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output the result to a file</a:t>
            </a:r>
          </a:p>
          <a:p>
            <a:pPr lvl="0" rtl="0">
              <a:buClr>
                <a:srgbClr val="000000"/>
              </a:buClr>
              <a:buSzPct val="91666"/>
              <a:buFont typeface="Arial"/>
              <a:buNone/>
            </a:pPr>
            <a:r>
              <a:rPr lang="en" sz="1200" dirty="0">
                <a:latin typeface="Courier New"/>
                <a:ea typeface="Courier New"/>
                <a:cs typeface="Courier New"/>
                <a:sym typeface="Courier New"/>
              </a:rPr>
              <a:t>input.close()</a:t>
            </a:r>
          </a:p>
          <a:p>
            <a:pPr lvl="0" rtl="0">
              <a:buClr>
                <a:srgbClr val="000000"/>
              </a:buClr>
              <a:buSzPct val="91666"/>
              <a:buFont typeface="Arial"/>
              <a:buNone/>
            </a:pPr>
            <a:r>
              <a:rPr lang="en" sz="1200" dirty="0">
                <a:latin typeface="Courier New"/>
                <a:ea typeface="Courier New"/>
                <a:cs typeface="Courier New"/>
                <a:sym typeface="Courier New"/>
              </a:rPr>
              <a:t>output.close()</a:t>
            </a:r>
          </a:p>
          <a:p>
            <a:endParaRPr lang="en" sz="1200" dirty="0">
              <a:latin typeface="Courier New"/>
              <a:ea typeface="Courier New"/>
              <a:cs typeface="Courier New"/>
              <a:sym typeface="Courier New"/>
            </a:endParaRPr>
          </a:p>
          <a:p>
            <a:endParaRPr lang="en" sz="1200" dirty="0">
              <a:latin typeface="Courier New"/>
              <a:ea typeface="Courier New"/>
              <a:cs typeface="Courier New"/>
              <a:sym typeface="Courier New"/>
            </a:endParaRPr>
          </a:p>
        </p:txBody>
      </p:sp>
      <p:sp>
        <p:nvSpPr>
          <p:cNvPr id="297" name="Shape 297"/>
          <p:cNvSpPr txBox="1"/>
          <p:nvPr/>
        </p:nvSpPr>
        <p:spPr>
          <a:xfrm>
            <a:off x="2743200" y="5562600"/>
            <a:ext cx="6038100" cy="953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None/>
            </a:pPr>
            <a:r>
              <a:rPr lang="en" sz="1200" b="1" dirty="0" smtClean="0">
                <a:solidFill>
                  <a:srgbClr val="0000FF"/>
                </a:solidFill>
              </a:rPr>
              <a:t>** </a:t>
            </a:r>
            <a:r>
              <a:rPr lang="en" sz="1200" dirty="0" smtClean="0"/>
              <a:t>If </a:t>
            </a:r>
            <a:r>
              <a:rPr lang="en" sz="1200" dirty="0"/>
              <a:t>there are transcript ids in the TSS file that were not in the length file, then we will get an error when we try to look up that id in the hash (because </a:t>
            </a:r>
            <a:r>
              <a:rPr lang="en" sz="1200" dirty="0" smtClean="0"/>
              <a:t>it's </a:t>
            </a:r>
            <a:r>
              <a:rPr lang="en" sz="1200" dirty="0"/>
              <a:t>just not there). If you think there is a chance this might happen (and there almost always is) just add this quick </a:t>
            </a:r>
            <a:r>
              <a:rPr lang="en" sz="1200" dirty="0">
                <a:latin typeface="Courier New"/>
                <a:ea typeface="Courier New"/>
                <a:cs typeface="Courier New"/>
                <a:sym typeface="Courier New"/>
              </a:rPr>
              <a:t>if </a:t>
            </a:r>
            <a:r>
              <a:rPr lang="en" sz="1200" dirty="0"/>
              <a:t>statement to skip over any ids that would cause an error.</a:t>
            </a:r>
          </a:p>
        </p:txBody>
      </p:sp>
    </p:spTree>
    <p:extLst>
      <p:ext uri="{BB962C8B-B14F-4D97-AF65-F5344CB8AC3E}">
        <p14:creationId xmlns:p14="http://schemas.microsoft.com/office/powerpoint/2010/main" val="3725223463"/>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prstGeom prst="rect">
            <a:avLst/>
          </a:prstGeom>
        </p:spPr>
        <p:txBody>
          <a:bodyPr lIns="91425" tIns="91425" rIns="91425" bIns="91425" anchor="b" anchorCtr="0">
            <a:noAutofit/>
          </a:bodyPr>
          <a:lstStyle/>
          <a:p>
            <a:pPr>
              <a:buNone/>
            </a:pPr>
            <a:r>
              <a:rPr lang="en"/>
              <a:t>Ex. cont.: Output</a:t>
            </a:r>
          </a:p>
        </p:txBody>
      </p:sp>
      <p:sp>
        <p:nvSpPr>
          <p:cNvPr id="303" name="Shape 303"/>
          <p:cNvSpPr txBox="1">
            <a:spLocks noGrp="1"/>
          </p:cNvSpPr>
          <p:nvPr>
            <p:ph idx="1"/>
          </p:nvPr>
        </p:nvSpPr>
        <p:spPr>
          <a:prstGeom prst="rect">
            <a:avLst/>
          </a:prstGeom>
        </p:spPr>
        <p:txBody>
          <a:bodyPr lIns="91425" tIns="91425" rIns="91425" bIns="91425" anchor="t" anchorCtr="0">
            <a:noAutofit/>
          </a:bodyPr>
          <a:lstStyle/>
          <a:p>
            <a:pPr>
              <a:buNone/>
            </a:pPr>
            <a:r>
              <a:rPr lang="en" dirty="0" smtClean="0"/>
              <a:t>Here's </a:t>
            </a:r>
            <a:r>
              <a:rPr lang="en" dirty="0"/>
              <a:t>what the output looks like:</a:t>
            </a:r>
          </a:p>
        </p:txBody>
      </p:sp>
      <p:sp>
        <p:nvSpPr>
          <p:cNvPr id="304" name="Shape 304"/>
          <p:cNvSpPr txBox="1"/>
          <p:nvPr/>
        </p:nvSpPr>
        <p:spPr>
          <a:xfrm>
            <a:off x="563575" y="2619475"/>
            <a:ext cx="1892099" cy="31191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None/>
            </a:pPr>
            <a:r>
              <a:rPr lang="en" sz="1200">
                <a:latin typeface="Courier New"/>
                <a:ea typeface="Courier New"/>
                <a:cs typeface="Courier New"/>
                <a:sym typeface="Courier New"/>
              </a:rPr>
              <a:t>RelativePos</a:t>
            </a:r>
          </a:p>
          <a:p>
            <a:pPr lvl="0" rtl="0">
              <a:buNone/>
            </a:pPr>
            <a:r>
              <a:rPr lang="en" sz="1200">
                <a:latin typeface="Courier New"/>
                <a:ea typeface="Courier New"/>
                <a:cs typeface="Courier New"/>
                <a:sym typeface="Courier New"/>
              </a:rPr>
              <a:t>0.0147118921128</a:t>
            </a:r>
          </a:p>
          <a:p>
            <a:pPr lvl="0" rtl="0">
              <a:buNone/>
            </a:pPr>
            <a:r>
              <a:rPr lang="en" sz="1200">
                <a:latin typeface="Courier New"/>
                <a:ea typeface="Courier New"/>
                <a:cs typeface="Courier New"/>
                <a:sym typeface="Courier New"/>
              </a:rPr>
              <a:t>0.0506072874494</a:t>
            </a:r>
          </a:p>
          <a:p>
            <a:pPr lvl="0" rtl="0">
              <a:buNone/>
            </a:pPr>
            <a:r>
              <a:rPr lang="en" sz="1200">
                <a:latin typeface="Courier New"/>
                <a:ea typeface="Courier New"/>
                <a:cs typeface="Courier New"/>
                <a:sym typeface="Courier New"/>
              </a:rPr>
              <a:t>0.0754048582996</a:t>
            </a:r>
          </a:p>
          <a:p>
            <a:pPr lvl="0" rtl="0">
              <a:buNone/>
            </a:pPr>
            <a:r>
              <a:rPr lang="en" sz="1200">
                <a:latin typeface="Courier New"/>
                <a:ea typeface="Courier New"/>
                <a:cs typeface="Courier New"/>
                <a:sym typeface="Courier New"/>
              </a:rPr>
              <a:t>0.0229226361032</a:t>
            </a:r>
          </a:p>
          <a:p>
            <a:pPr lvl="0" rtl="0">
              <a:buNone/>
            </a:pPr>
            <a:r>
              <a:rPr lang="en" sz="1200">
                <a:latin typeface="Courier New"/>
                <a:ea typeface="Courier New"/>
                <a:cs typeface="Courier New"/>
                <a:sym typeface="Courier New"/>
              </a:rPr>
              <a:t>0.0506208213945</a:t>
            </a:r>
          </a:p>
          <a:p>
            <a:pPr lvl="0" rtl="0">
              <a:buNone/>
            </a:pPr>
            <a:r>
              <a:rPr lang="en" sz="1200">
                <a:latin typeface="Courier New"/>
                <a:ea typeface="Courier New"/>
                <a:cs typeface="Courier New"/>
                <a:sym typeface="Courier New"/>
              </a:rPr>
              <a:t>0.0787010506208</a:t>
            </a:r>
          </a:p>
          <a:p>
            <a:pPr lvl="0" rtl="0">
              <a:buNone/>
            </a:pPr>
            <a:r>
              <a:rPr lang="en" sz="1200">
                <a:latin typeface="Courier New"/>
                <a:ea typeface="Courier New"/>
                <a:cs typeface="Courier New"/>
                <a:sym typeface="Courier New"/>
              </a:rPr>
              <a:t>0.140783190067</a:t>
            </a:r>
          </a:p>
          <a:p>
            <a:pPr lvl="0" rtl="0">
              <a:buNone/>
            </a:pPr>
            <a:r>
              <a:rPr lang="en" sz="1200">
                <a:latin typeface="Courier New"/>
                <a:ea typeface="Courier New"/>
                <a:cs typeface="Courier New"/>
                <a:sym typeface="Courier New"/>
              </a:rPr>
              <a:t>0.170009551098</a:t>
            </a:r>
          </a:p>
          <a:p>
            <a:pPr lvl="0" rtl="0">
              <a:buNone/>
            </a:pPr>
            <a:r>
              <a:rPr lang="en" sz="1200">
                <a:latin typeface="Courier New"/>
                <a:ea typeface="Courier New"/>
                <a:cs typeface="Courier New"/>
                <a:sym typeface="Courier New"/>
              </a:rPr>
              <a:t>0.0329929300864</a:t>
            </a:r>
          </a:p>
          <a:p>
            <a:pPr lvl="0" rtl="0">
              <a:buNone/>
            </a:pPr>
            <a:r>
              <a:rPr lang="en" sz="1200">
                <a:latin typeface="Courier New"/>
                <a:ea typeface="Courier New"/>
                <a:cs typeface="Courier New"/>
                <a:sym typeface="Courier New"/>
              </a:rPr>
              <a:t>0.0675569520817</a:t>
            </a:r>
          </a:p>
          <a:p>
            <a:pPr lvl="0" rtl="0">
              <a:buNone/>
            </a:pPr>
            <a:r>
              <a:rPr lang="en" sz="1200">
                <a:latin typeface="Courier New"/>
                <a:ea typeface="Courier New"/>
                <a:cs typeface="Courier New"/>
                <a:sym typeface="Courier New"/>
              </a:rPr>
              <a:t>0.0523469608479</a:t>
            </a:r>
          </a:p>
          <a:p>
            <a:pPr lvl="0" rtl="0">
              <a:buNone/>
            </a:pPr>
            <a:r>
              <a:rPr lang="en" sz="1200">
                <a:latin typeface="Courier New"/>
                <a:ea typeface="Courier New"/>
                <a:cs typeface="Courier New"/>
                <a:sym typeface="Courier New"/>
              </a:rPr>
              <a:t>0.0627298291153</a:t>
            </a:r>
          </a:p>
          <a:p>
            <a:pPr lvl="0" rtl="0">
              <a:buNone/>
            </a:pPr>
            <a:r>
              <a:rPr lang="en" sz="1200">
                <a:latin typeface="Courier New"/>
                <a:ea typeface="Courier New"/>
                <a:cs typeface="Courier New"/>
                <a:sym typeface="Courier New"/>
              </a:rPr>
              <a:t>0.0752757949384</a:t>
            </a:r>
          </a:p>
          <a:p>
            <a:pPr lvl="0" rtl="0">
              <a:buNone/>
            </a:pPr>
            <a:r>
              <a:rPr lang="en" sz="1200">
                <a:latin typeface="Courier New"/>
                <a:ea typeface="Courier New"/>
                <a:cs typeface="Courier New"/>
                <a:sym typeface="Courier New"/>
              </a:rPr>
              <a:t>0.100800346096</a:t>
            </a:r>
          </a:p>
          <a:p>
            <a:pPr lvl="0" rtl="0">
              <a:buNone/>
            </a:pPr>
            <a:r>
              <a:rPr lang="en" sz="1200">
                <a:latin typeface="Courier New"/>
                <a:ea typeface="Courier New"/>
                <a:cs typeface="Courier New"/>
                <a:sym typeface="Courier New"/>
              </a:rPr>
              <a:t>...</a:t>
            </a:r>
          </a:p>
          <a:p>
            <a:endParaRPr lang="en" sz="1200">
              <a:latin typeface="Courier New"/>
              <a:ea typeface="Courier New"/>
              <a:cs typeface="Courier New"/>
              <a:sym typeface="Courier New"/>
            </a:endParaRPr>
          </a:p>
        </p:txBody>
      </p:sp>
      <p:sp>
        <p:nvSpPr>
          <p:cNvPr id="305" name="Shape 305"/>
          <p:cNvSpPr txBox="1"/>
          <p:nvPr/>
        </p:nvSpPr>
        <p:spPr>
          <a:xfrm>
            <a:off x="2997300" y="4657039"/>
            <a:ext cx="4847700" cy="1052099"/>
          </a:xfrm>
          <a:prstGeom prst="rect">
            <a:avLst/>
          </a:prstGeom>
          <a:noFill/>
        </p:spPr>
        <p:txBody>
          <a:bodyPr lIns="91425" tIns="91425" rIns="91425" bIns="91425" anchor="t" anchorCtr="0">
            <a:noAutofit/>
          </a:bodyPr>
          <a:lstStyle/>
          <a:p>
            <a:pPr>
              <a:buNone/>
            </a:pPr>
            <a:r>
              <a:rPr lang="en" sz="2400"/>
              <a:t>This file can now be easily imported into R for graphing.</a:t>
            </a:r>
          </a:p>
        </p:txBody>
      </p:sp>
    </p:spTree>
    <p:extLst>
      <p:ext uri="{BB962C8B-B14F-4D97-AF65-F5344CB8AC3E}">
        <p14:creationId xmlns:p14="http://schemas.microsoft.com/office/powerpoint/2010/main" val="3834980571"/>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prstGeom prst="rect">
            <a:avLst/>
          </a:prstGeom>
        </p:spPr>
        <p:txBody>
          <a:bodyPr lIns="91425" tIns="91425" rIns="91425" bIns="91425" anchor="b" anchorCtr="0">
            <a:noAutofit/>
          </a:bodyPr>
          <a:lstStyle/>
          <a:p>
            <a:pPr>
              <a:buNone/>
            </a:pPr>
            <a:r>
              <a:rPr lang="en"/>
              <a:t>Bonus: Graphing the data</a:t>
            </a:r>
          </a:p>
        </p:txBody>
      </p:sp>
      <p:sp>
        <p:nvSpPr>
          <p:cNvPr id="311" name="Shape 311"/>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This type of data is best represented using a histogram. </a:t>
            </a:r>
            <a:r>
              <a:rPr lang="en" sz="2400" dirty="0" smtClean="0"/>
              <a:t>Here's </a:t>
            </a:r>
            <a:r>
              <a:rPr lang="en" sz="2400" dirty="0"/>
              <a:t>how you can easily create a histogram using the ggplot2 package for </a:t>
            </a:r>
            <a:r>
              <a:rPr lang="en" sz="2400" dirty="0" smtClean="0"/>
              <a:t>R </a:t>
            </a:r>
            <a:r>
              <a:rPr lang="en" sz="2400" dirty="0" smtClean="0"/>
              <a:t>(run this code in R, not python):</a:t>
            </a:r>
            <a:endParaRPr lang="en" sz="2400" dirty="0"/>
          </a:p>
          <a:p>
            <a:endParaRPr lang="en" sz="2400" dirty="0"/>
          </a:p>
          <a:p>
            <a:pPr lvl="0" rtl="0">
              <a:buNone/>
            </a:pPr>
            <a:r>
              <a:rPr lang="en" sz="1800" dirty="0">
                <a:latin typeface="Courier New"/>
                <a:ea typeface="Courier New"/>
                <a:cs typeface="Courier New"/>
                <a:sym typeface="Courier New"/>
              </a:rPr>
              <a:t>library</a:t>
            </a:r>
            <a:r>
              <a:rPr lang="en" sz="1800" dirty="0" smtClean="0">
                <a:latin typeface="Courier New"/>
                <a:ea typeface="Courier New"/>
                <a:cs typeface="Courier New"/>
                <a:sym typeface="Courier New"/>
              </a:rPr>
              <a:t>("ggplot2")</a:t>
            </a:r>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startSites &lt;- read.table</a:t>
            </a:r>
            <a:r>
              <a:rPr lang="en" sz="1800" dirty="0" smtClean="0">
                <a:latin typeface="Courier New"/>
                <a:ea typeface="Courier New"/>
                <a:cs typeface="Courier New"/>
                <a:sym typeface="Courier New"/>
              </a:rPr>
              <a:t>("normalized_tss.txt", </a:t>
            </a:r>
            <a:r>
              <a:rPr lang="en" sz="1800" dirty="0">
                <a:latin typeface="Courier New"/>
                <a:ea typeface="Courier New"/>
                <a:cs typeface="Courier New"/>
                <a:sym typeface="Courier New"/>
              </a:rPr>
              <a:t>header=T)</a:t>
            </a:r>
          </a:p>
          <a:p>
            <a:pPr lvl="0" rtl="0">
              <a:buNone/>
            </a:pPr>
            <a:r>
              <a:rPr lang="en" sz="1800" dirty="0">
                <a:latin typeface="Courier New"/>
                <a:ea typeface="Courier New"/>
                <a:cs typeface="Courier New"/>
                <a:sym typeface="Courier New"/>
              </a:rPr>
              <a:t>ggplot(startSites, aes(x=RelativePos)) + geom_histogram()</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a:buNone/>
            </a:pPr>
            <a:r>
              <a:rPr lang="en" sz="1800" b="1" dirty="0"/>
              <a:t>Note:</a:t>
            </a:r>
            <a:r>
              <a:rPr lang="en" sz="1800" dirty="0"/>
              <a:t> You must first install both R and the ggplot2 package to do this. If you already have R installed, you can install ggplot2 by typing </a:t>
            </a:r>
            <a:r>
              <a:rPr lang="en" sz="1800" dirty="0">
                <a:latin typeface="Courier New"/>
                <a:ea typeface="Courier New"/>
                <a:cs typeface="Courier New"/>
                <a:sym typeface="Courier New"/>
              </a:rPr>
              <a:t>install.packages</a:t>
            </a:r>
            <a:r>
              <a:rPr lang="en" sz="1800" dirty="0" smtClean="0">
                <a:latin typeface="Courier New"/>
                <a:ea typeface="Courier New"/>
                <a:cs typeface="Courier New"/>
                <a:sym typeface="Courier New"/>
              </a:rPr>
              <a:t>("ggplot2")</a:t>
            </a:r>
            <a:r>
              <a:rPr lang="en" sz="1800" dirty="0" smtClean="0"/>
              <a:t> </a:t>
            </a:r>
            <a:r>
              <a:rPr lang="en" sz="1800" dirty="0"/>
              <a:t>into your R terminal. The ggplot2 docs (found at </a:t>
            </a:r>
            <a:r>
              <a:rPr lang="en" sz="1800" u="sng" dirty="0">
                <a:solidFill>
                  <a:schemeClr val="hlink"/>
                </a:solidFill>
                <a:hlinkClick r:id="rId3"/>
              </a:rPr>
              <a:t>http://had.co.nz/ggplot2/</a:t>
            </a:r>
            <a:r>
              <a:rPr lang="en" sz="1800" dirty="0"/>
              <a:t>) are very useful and give lots of examples of what you can do.</a:t>
            </a:r>
          </a:p>
        </p:txBody>
      </p:sp>
    </p:spTree>
    <p:extLst>
      <p:ext uri="{BB962C8B-B14F-4D97-AF65-F5344CB8AC3E}">
        <p14:creationId xmlns:p14="http://schemas.microsoft.com/office/powerpoint/2010/main" val="595740480"/>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b" anchorCtr="0">
            <a:noAutofit/>
          </a:bodyPr>
          <a:lstStyle/>
          <a:p>
            <a:pPr>
              <a:buNone/>
            </a:pPr>
            <a:r>
              <a:rPr lang="en"/>
              <a:t>Using ggplot2</a:t>
            </a:r>
          </a:p>
        </p:txBody>
      </p:sp>
      <p:sp>
        <p:nvSpPr>
          <p:cNvPr id="317" name="Shape 317"/>
          <p:cNvSpPr txBox="1">
            <a:spLocks noGrp="1"/>
          </p:cNvSpPr>
          <p:nvPr>
            <p:ph idx="1"/>
          </p:nvPr>
        </p:nvSpPr>
        <p:spPr>
          <a:prstGeom prst="rect">
            <a:avLst/>
          </a:prstGeom>
        </p:spPr>
        <p:txBody>
          <a:bodyPr lIns="91425" tIns="91425" rIns="91425" bIns="91425" anchor="t" anchorCtr="0">
            <a:noAutofit/>
          </a:bodyPr>
          <a:lstStyle/>
          <a:p>
            <a:pPr lvl="0" rtl="0">
              <a:buNone/>
            </a:pPr>
            <a:r>
              <a:rPr lang="en" dirty="0"/>
              <a:t>The previous commands produce this graph:</a:t>
            </a:r>
          </a:p>
          <a:p>
            <a:pPr lvl="0" rtl="0">
              <a:buNone/>
            </a:pPr>
            <a:endParaRPr lang="en" dirty="0"/>
          </a:p>
          <a:p>
            <a:endParaRPr lang="en" dirty="0"/>
          </a:p>
        </p:txBody>
      </p:sp>
      <p:sp>
        <p:nvSpPr>
          <p:cNvPr id="318" name="Shape 318"/>
          <p:cNvSpPr/>
          <p:nvPr/>
        </p:nvSpPr>
        <p:spPr>
          <a:xfrm>
            <a:off x="2438400" y="2295525"/>
            <a:ext cx="3973836" cy="3954784"/>
          </a:xfrm>
          <a:prstGeom prst="rect">
            <a:avLst/>
          </a:prstGeom>
          <a:blipFill>
            <a:blip r:embed="rId3"/>
            <a:stretch>
              <a:fillRect/>
            </a:stretch>
          </a:blipFill>
          <a:ln>
            <a:noFill/>
          </a:ln>
        </p:spPr>
      </p:sp>
    </p:spTree>
    <p:extLst>
      <p:ext uri="{BB962C8B-B14F-4D97-AF65-F5344CB8AC3E}">
        <p14:creationId xmlns:p14="http://schemas.microsoft.com/office/powerpoint/2010/main" val="389147374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an output file </a:t>
            </a:r>
            <a:endParaRPr lang="en-US" dirty="0"/>
          </a:p>
        </p:txBody>
      </p:sp>
      <p:sp>
        <p:nvSpPr>
          <p:cNvPr id="3" name="Content Placeholder 2"/>
          <p:cNvSpPr>
            <a:spLocks noGrp="1"/>
          </p:cNvSpPr>
          <p:nvPr>
            <p:ph idx="1"/>
          </p:nvPr>
        </p:nvSpPr>
        <p:spPr/>
        <p:txBody>
          <a:bodyPr/>
          <a:lstStyle/>
          <a:p>
            <a:pPr marL="0" indent="0">
              <a:buNone/>
            </a:pPr>
            <a:r>
              <a:rPr lang="en-US" dirty="0" smtClean="0"/>
              <a:t>Once the output file is opened, we use:</a:t>
            </a:r>
          </a:p>
          <a:p>
            <a:pPr marL="0" indent="0">
              <a:buNone/>
            </a:pPr>
            <a:r>
              <a:rPr lang="en-US" dirty="0"/>
              <a:t>	</a:t>
            </a:r>
            <a:endParaRPr lang="en-US" dirty="0" smtClean="0"/>
          </a:p>
          <a:p>
            <a:pPr marL="0" indent="0" algn="ctr">
              <a:buNone/>
            </a:pPr>
            <a:r>
              <a:rPr lang="en-US" sz="2800" i="1" dirty="0" err="1" smtClean="0">
                <a:latin typeface="Courier New" pitchFamily="49" charset="0"/>
                <a:cs typeface="Courier New" pitchFamily="49" charset="0"/>
              </a:rPr>
              <a:t>var</a:t>
            </a:r>
            <a:r>
              <a:rPr lang="en-US" sz="2800" dirty="0" err="1" smtClean="0">
                <a:solidFill>
                  <a:srgbClr val="FF0000"/>
                </a:solidFill>
                <a:latin typeface="Courier New" pitchFamily="49" charset="0"/>
                <a:cs typeface="Courier New" pitchFamily="49" charset="0"/>
              </a:rPr>
              <a:t>.write</a:t>
            </a:r>
            <a:r>
              <a:rPr lang="en-US" sz="2800" dirty="0" smtClean="0">
                <a:latin typeface="Courier New" pitchFamily="49" charset="0"/>
                <a:cs typeface="Courier New" pitchFamily="49" charset="0"/>
              </a:rPr>
              <a:t>(</a:t>
            </a:r>
            <a:r>
              <a:rPr lang="en-US" sz="2800" i="1" dirty="0" err="1" smtClean="0">
                <a:latin typeface="Courier New" pitchFamily="49" charset="0"/>
                <a:cs typeface="Courier New" pitchFamily="49" charset="0"/>
              </a:rPr>
              <a:t>someStr</a:t>
            </a:r>
            <a:r>
              <a:rPr lang="en-US" sz="2800"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Example:</a:t>
            </a:r>
          </a:p>
          <a:p>
            <a:pPr marL="0" indent="0">
              <a:buNone/>
            </a:pPr>
            <a:r>
              <a:rPr lang="en-US" dirty="0"/>
              <a:t>	</a:t>
            </a:r>
            <a:r>
              <a:rPr lang="en-US" sz="2400" dirty="0" err="1" smtClean="0">
                <a:latin typeface="Courier New" pitchFamily="49" charset="0"/>
                <a:cs typeface="Courier New" pitchFamily="49" charset="0"/>
              </a:rPr>
              <a:t>outFile.write</a:t>
            </a:r>
            <a:r>
              <a:rPr lang="en-US" sz="2400" dirty="0" smtClean="0">
                <a:latin typeface="Courier New" pitchFamily="49" charset="0"/>
                <a:cs typeface="Courier New" pitchFamily="49" charset="0"/>
              </a:rPr>
              <a:t>("This </a:t>
            </a:r>
            <a:r>
              <a:rPr lang="en-US" sz="2400" dirty="0" smtClean="0">
                <a:latin typeface="Courier New" pitchFamily="49" charset="0"/>
                <a:cs typeface="Courier New" pitchFamily="49" charset="0"/>
              </a:rPr>
              <a:t>is output!\</a:t>
            </a:r>
            <a:r>
              <a:rPr lang="en-US" sz="2400" dirty="0" smtClean="0">
                <a:latin typeface="Courier New" pitchFamily="49" charset="0"/>
                <a:cs typeface="Courier New" pitchFamily="49" charset="0"/>
              </a:rPr>
              <a:t>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7545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p:spPr>
        <p:txBody>
          <a:bodyPr lIns="91425" tIns="91425" rIns="91425" bIns="91425" anchor="b" anchorCtr="0">
            <a:noAutofit/>
          </a:bodyPr>
          <a:lstStyle/>
          <a:p>
            <a:pPr>
              <a:buNone/>
            </a:pPr>
            <a:r>
              <a:rPr lang="en"/>
              <a:t>Using ggplot2</a:t>
            </a:r>
          </a:p>
        </p:txBody>
      </p:sp>
      <p:sp>
        <p:nvSpPr>
          <p:cNvPr id="324" name="Shape 32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1400" dirty="0">
                <a:latin typeface="Courier New"/>
                <a:ea typeface="Courier New"/>
                <a:cs typeface="Courier New"/>
                <a:sym typeface="Courier New"/>
              </a:rPr>
              <a:t>ggplot(startSites, aes(x=RelativePos)) +</a:t>
            </a:r>
          </a:p>
          <a:p>
            <a:pPr marL="457200" lvl="0" indent="0" rtl="0">
              <a:buNone/>
            </a:pPr>
            <a:r>
              <a:rPr lang="en" sz="1400" dirty="0">
                <a:latin typeface="Courier New"/>
                <a:ea typeface="Courier New"/>
                <a:cs typeface="Courier New"/>
                <a:sym typeface="Courier New"/>
              </a:rPr>
              <a:t>geom_histogram(binwidth=0.01) + </a:t>
            </a:r>
          </a:p>
          <a:p>
            <a:pPr marL="457200" lvl="0" indent="0" rtl="0">
              <a:buNone/>
            </a:pPr>
            <a:r>
              <a:rPr lang="en" sz="1400" dirty="0">
                <a:latin typeface="Courier New"/>
                <a:ea typeface="Courier New"/>
                <a:cs typeface="Courier New"/>
                <a:sym typeface="Courier New"/>
              </a:rPr>
              <a:t>opts(title</a:t>
            </a:r>
            <a:r>
              <a:rPr lang="en" sz="1400" dirty="0" smtClean="0">
                <a:latin typeface="Courier New"/>
                <a:ea typeface="Courier New"/>
                <a:cs typeface="Courier New"/>
                <a:sym typeface="Courier New"/>
              </a:rPr>
              <a:t>="Distribution </a:t>
            </a:r>
            <a:r>
              <a:rPr lang="en" sz="1400" dirty="0">
                <a:latin typeface="Courier New"/>
                <a:ea typeface="Courier New"/>
                <a:cs typeface="Courier New"/>
                <a:sym typeface="Courier New"/>
              </a:rPr>
              <a:t>of TSS across transcript (normalized</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theme_bw()</a:t>
            </a:r>
          </a:p>
        </p:txBody>
      </p:sp>
      <p:sp>
        <p:nvSpPr>
          <p:cNvPr id="325" name="Shape 325"/>
          <p:cNvSpPr/>
          <p:nvPr/>
        </p:nvSpPr>
        <p:spPr>
          <a:xfrm>
            <a:off x="2435062" y="2438400"/>
            <a:ext cx="3908552" cy="3936459"/>
          </a:xfrm>
          <a:prstGeom prst="rect">
            <a:avLst/>
          </a:prstGeom>
          <a:blipFill>
            <a:blip r:embed="rId3"/>
            <a:stretch>
              <a:fillRect/>
            </a:stretch>
          </a:blipFill>
          <a:ln>
            <a:noFill/>
          </a:ln>
        </p:spPr>
      </p:sp>
    </p:spTree>
    <p:extLst>
      <p:ext uri="{BB962C8B-B14F-4D97-AF65-F5344CB8AC3E}">
        <p14:creationId xmlns:p14="http://schemas.microsoft.com/office/powerpoint/2010/main" val="4045186651"/>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p:spPr>
        <p:txBody>
          <a:bodyPr lIns="91425" tIns="91425" rIns="91425" bIns="91425" anchor="b" anchorCtr="0">
            <a:noAutofit/>
          </a:bodyPr>
          <a:lstStyle/>
          <a:p>
            <a:pPr>
              <a:buNone/>
            </a:pPr>
            <a:r>
              <a:rPr lang="en"/>
              <a:t>Using ggplot2</a:t>
            </a:r>
          </a:p>
        </p:txBody>
      </p:sp>
      <p:sp>
        <p:nvSpPr>
          <p:cNvPr id="331" name="Shape 331"/>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t>We could also use a density plot instead of a histogram:</a:t>
            </a:r>
          </a:p>
          <a:p>
            <a:pPr lvl="0" rtl="0">
              <a:buNone/>
            </a:pPr>
            <a:r>
              <a:rPr lang="en" sz="1400" dirty="0">
                <a:latin typeface="Courier New"/>
                <a:ea typeface="Courier New"/>
                <a:cs typeface="Courier New"/>
                <a:sym typeface="Courier New"/>
              </a:rPr>
              <a:t>ggplot(startSites, aes(x=RelativePos)) + </a:t>
            </a:r>
          </a:p>
          <a:p>
            <a:pPr marL="457200" lvl="0" indent="0" rtl="0">
              <a:buNone/>
            </a:pPr>
            <a:r>
              <a:rPr lang="en" sz="1400" dirty="0">
                <a:latin typeface="Courier New"/>
                <a:ea typeface="Courier New"/>
                <a:cs typeface="Courier New"/>
                <a:sym typeface="Courier New"/>
              </a:rPr>
              <a:t>geom_density() + </a:t>
            </a:r>
          </a:p>
          <a:p>
            <a:pPr marL="457200" lvl="0" indent="0" rtl="0">
              <a:buNone/>
            </a:pPr>
            <a:r>
              <a:rPr lang="en" sz="1400" dirty="0">
                <a:latin typeface="Courier New"/>
                <a:ea typeface="Courier New"/>
                <a:cs typeface="Courier New"/>
                <a:sym typeface="Courier New"/>
              </a:rPr>
              <a:t>opts(title</a:t>
            </a:r>
            <a:r>
              <a:rPr lang="en" sz="1400" dirty="0" smtClean="0">
                <a:latin typeface="Courier New"/>
                <a:ea typeface="Courier New"/>
                <a:cs typeface="Courier New"/>
                <a:sym typeface="Courier New"/>
              </a:rPr>
              <a:t>="Distribution </a:t>
            </a:r>
            <a:r>
              <a:rPr lang="en" sz="1400" dirty="0">
                <a:latin typeface="Courier New"/>
                <a:ea typeface="Courier New"/>
                <a:cs typeface="Courier New"/>
                <a:sym typeface="Courier New"/>
              </a:rPr>
              <a:t>of TSS across transcript (normalized</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theme_bw()</a:t>
            </a:r>
          </a:p>
          <a:p>
            <a:endParaRPr lang="en" sz="1400" dirty="0">
              <a:latin typeface="Courier New"/>
              <a:ea typeface="Courier New"/>
              <a:cs typeface="Courier New"/>
              <a:sym typeface="Courier New"/>
            </a:endParaRPr>
          </a:p>
        </p:txBody>
      </p:sp>
      <p:sp>
        <p:nvSpPr>
          <p:cNvPr id="332" name="Shape 332"/>
          <p:cNvSpPr/>
          <p:nvPr/>
        </p:nvSpPr>
        <p:spPr>
          <a:xfrm>
            <a:off x="2433631" y="3036165"/>
            <a:ext cx="3514736" cy="3531734"/>
          </a:xfrm>
          <a:prstGeom prst="rect">
            <a:avLst/>
          </a:prstGeom>
          <a:blipFill>
            <a:blip r:embed="rId3"/>
            <a:stretch>
              <a:fillRect/>
            </a:stretch>
          </a:blipFill>
          <a:ln>
            <a:noFill/>
          </a:ln>
        </p:spPr>
      </p:sp>
    </p:spTree>
    <p:extLst>
      <p:ext uri="{BB962C8B-B14F-4D97-AF65-F5344CB8AC3E}">
        <p14:creationId xmlns:p14="http://schemas.microsoft.com/office/powerpoint/2010/main" val="336095674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an output file </a:t>
            </a:r>
            <a:endParaRPr lang="en-US" dirty="0"/>
          </a:p>
        </p:txBody>
      </p:sp>
      <p:sp>
        <p:nvSpPr>
          <p:cNvPr id="3" name="Content Placeholder 2"/>
          <p:cNvSpPr>
            <a:spLocks noGrp="1"/>
          </p:cNvSpPr>
          <p:nvPr>
            <p:ph idx="1"/>
          </p:nvPr>
        </p:nvSpPr>
        <p:spPr/>
        <p:txBody>
          <a:bodyPr/>
          <a:lstStyle/>
          <a:p>
            <a:pPr marL="0" indent="0">
              <a:buNone/>
            </a:pPr>
            <a:r>
              <a:rPr lang="en-US" dirty="0" smtClean="0"/>
              <a:t>Once the output file is opened, we use:</a:t>
            </a:r>
          </a:p>
          <a:p>
            <a:pPr marL="0" indent="0">
              <a:buNone/>
            </a:pPr>
            <a:r>
              <a:rPr lang="en-US" dirty="0"/>
              <a:t>	</a:t>
            </a:r>
            <a:endParaRPr lang="en-US" dirty="0" smtClean="0"/>
          </a:p>
          <a:p>
            <a:pPr marL="0" indent="0" algn="ctr">
              <a:buNone/>
            </a:pPr>
            <a:r>
              <a:rPr lang="en-US" sz="2800" i="1" dirty="0" err="1" smtClean="0">
                <a:latin typeface="Courier New" pitchFamily="49" charset="0"/>
                <a:cs typeface="Courier New" pitchFamily="49" charset="0"/>
              </a:rPr>
              <a:t>var</a:t>
            </a:r>
            <a:r>
              <a:rPr lang="en-US" sz="2800" dirty="0" err="1" smtClean="0">
                <a:solidFill>
                  <a:srgbClr val="FF0000"/>
                </a:solidFill>
                <a:latin typeface="Courier New" pitchFamily="49" charset="0"/>
                <a:cs typeface="Courier New" pitchFamily="49" charset="0"/>
              </a:rPr>
              <a:t>.write</a:t>
            </a:r>
            <a:r>
              <a:rPr lang="en-US" sz="2800" dirty="0" smtClean="0">
                <a:latin typeface="Courier New" pitchFamily="49" charset="0"/>
                <a:cs typeface="Courier New" pitchFamily="49" charset="0"/>
              </a:rPr>
              <a:t>(</a:t>
            </a:r>
            <a:r>
              <a:rPr lang="en-US" sz="2800" i="1" dirty="0" err="1" smtClean="0">
                <a:latin typeface="Courier New" pitchFamily="49" charset="0"/>
                <a:cs typeface="Courier New" pitchFamily="49" charset="0"/>
              </a:rPr>
              <a:t>someStr</a:t>
            </a:r>
            <a:r>
              <a:rPr lang="en-US" sz="2800"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Example:</a:t>
            </a:r>
          </a:p>
          <a:p>
            <a:pPr marL="0" indent="0">
              <a:buNone/>
            </a:pPr>
            <a:r>
              <a:rPr lang="en-US" dirty="0"/>
              <a:t>	</a:t>
            </a:r>
            <a:r>
              <a:rPr lang="en-US" sz="2400" dirty="0" err="1" smtClean="0">
                <a:latin typeface="Courier New" pitchFamily="49" charset="0"/>
                <a:cs typeface="Courier New" pitchFamily="49" charset="0"/>
              </a:rPr>
              <a:t>outFile.write</a:t>
            </a:r>
            <a:r>
              <a:rPr lang="en-US" sz="2400" dirty="0" smtClean="0">
                <a:latin typeface="Courier New" pitchFamily="49" charset="0"/>
                <a:cs typeface="Courier New" pitchFamily="49" charset="0"/>
              </a:rPr>
              <a:t>("This </a:t>
            </a:r>
            <a:r>
              <a:rPr lang="en-US" sz="2400" dirty="0" smtClean="0">
                <a:latin typeface="Courier New" pitchFamily="49" charset="0"/>
                <a:cs typeface="Courier New" pitchFamily="49" charset="0"/>
              </a:rPr>
              <a:t>is output!\</a:t>
            </a:r>
            <a:r>
              <a:rPr lang="en-US" sz="2400" dirty="0" smtClean="0">
                <a:latin typeface="Courier New" pitchFamily="49" charset="0"/>
                <a:cs typeface="Courier New" pitchFamily="49" charset="0"/>
              </a:rPr>
              <a:t>n")</a:t>
            </a:r>
            <a:endParaRPr lang="en-US" dirty="0">
              <a:latin typeface="Courier New" pitchFamily="49" charset="0"/>
              <a:cs typeface="Courier New" pitchFamily="49" charset="0"/>
            </a:endParaRPr>
          </a:p>
        </p:txBody>
      </p:sp>
      <p:sp>
        <p:nvSpPr>
          <p:cNvPr id="5" name="Freeform 4"/>
          <p:cNvSpPr/>
          <p:nvPr/>
        </p:nvSpPr>
        <p:spPr>
          <a:xfrm>
            <a:off x="6800850" y="5010150"/>
            <a:ext cx="371475" cy="404127"/>
          </a:xfrm>
          <a:custGeom>
            <a:avLst/>
            <a:gdLst>
              <a:gd name="connsiteX0" fmla="*/ 371475 w 371475"/>
              <a:gd name="connsiteY0" fmla="*/ 0 h 219075"/>
              <a:gd name="connsiteX1" fmla="*/ 285750 w 371475"/>
              <a:gd name="connsiteY1" fmla="*/ 161925 h 219075"/>
              <a:gd name="connsiteX2" fmla="*/ 0 w 371475"/>
              <a:gd name="connsiteY2" fmla="*/ 219075 h 219075"/>
            </a:gdLst>
            <a:ahLst/>
            <a:cxnLst>
              <a:cxn ang="0">
                <a:pos x="connsiteX0" y="connsiteY0"/>
              </a:cxn>
              <a:cxn ang="0">
                <a:pos x="connsiteX1" y="connsiteY1"/>
              </a:cxn>
              <a:cxn ang="0">
                <a:pos x="connsiteX2" y="connsiteY2"/>
              </a:cxn>
            </a:cxnLst>
            <a:rect l="l" t="t" r="r" b="b"/>
            <a:pathLst>
              <a:path w="371475" h="219075">
                <a:moveTo>
                  <a:pt x="371475" y="0"/>
                </a:moveTo>
                <a:cubicBezTo>
                  <a:pt x="359568" y="62706"/>
                  <a:pt x="347662" y="125413"/>
                  <a:pt x="285750" y="161925"/>
                </a:cubicBezTo>
                <a:cubicBezTo>
                  <a:pt x="223838" y="198437"/>
                  <a:pt x="111919" y="208756"/>
                  <a:pt x="0" y="219075"/>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4800" y="5181600"/>
            <a:ext cx="2657475" cy="738664"/>
          </a:xfrm>
          <a:prstGeom prst="rect">
            <a:avLst/>
          </a:prstGeom>
          <a:noFill/>
        </p:spPr>
        <p:txBody>
          <a:bodyPr wrap="square" rtlCol="0">
            <a:spAutoFit/>
          </a:bodyPr>
          <a:lstStyle/>
          <a:p>
            <a:pPr algn="r"/>
            <a:r>
              <a:rPr lang="en-US" sz="1400" dirty="0" smtClean="0"/>
              <a:t>Don't </a:t>
            </a:r>
            <a:r>
              <a:rPr lang="en-US" sz="1400" dirty="0" smtClean="0"/>
              <a:t>forget the newline!</a:t>
            </a:r>
            <a:br>
              <a:rPr lang="en-US" sz="1400" dirty="0" smtClean="0"/>
            </a:br>
            <a:r>
              <a:rPr lang="en-US" sz="1400" dirty="0" smtClean="0"/>
              <a:t>Unlike  </a:t>
            </a:r>
            <a:r>
              <a:rPr lang="en-US" sz="1200" dirty="0" smtClean="0">
                <a:latin typeface="Courier New" pitchFamily="49" charset="0"/>
                <a:cs typeface="Courier New" pitchFamily="49" charset="0"/>
              </a:rPr>
              <a:t>print</a:t>
            </a:r>
            <a:r>
              <a:rPr lang="en-US" sz="1400" dirty="0" smtClean="0"/>
              <a:t>, </a:t>
            </a:r>
            <a:r>
              <a:rPr lang="en-US" sz="1200" dirty="0" smtClean="0">
                <a:latin typeface="Courier New" pitchFamily="49" charset="0"/>
                <a:cs typeface="Courier New" pitchFamily="49" charset="0"/>
              </a:rPr>
              <a:t>.write</a:t>
            </a:r>
            <a:r>
              <a:rPr lang="en-US" sz="1200" dirty="0" smtClean="0">
                <a:latin typeface="Courier New" pitchFamily="49" charset="0"/>
                <a:cs typeface="Courier New" pitchFamily="49" charset="0"/>
              </a:rPr>
              <a:t>()</a:t>
            </a:r>
            <a:r>
              <a:rPr lang="en-US" sz="1200" dirty="0" smtClean="0">
                <a:cs typeface="Courier New" pitchFamily="49" charset="0"/>
              </a:rPr>
              <a:t> </a:t>
            </a:r>
            <a:r>
              <a:rPr lang="en-US" sz="1400" dirty="0" smtClean="0"/>
              <a:t>does </a:t>
            </a:r>
            <a:r>
              <a:rPr lang="en-US" sz="1400" dirty="0" smtClean="0"/>
              <a:t>not insert this for you.</a:t>
            </a:r>
            <a:endParaRPr lang="en-US" sz="1400" dirty="0"/>
          </a:p>
        </p:txBody>
      </p:sp>
    </p:spTree>
    <p:extLst>
      <p:ext uri="{BB962C8B-B14F-4D97-AF65-F5344CB8AC3E}">
        <p14:creationId xmlns:p14="http://schemas.microsoft.com/office/powerpoint/2010/main" val="425022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cs typeface="Courier New" pitchFamily="49" charset="0"/>
              </a:rPr>
              <a:t>Code</a:t>
            </a:r>
            <a:endParaRPr lang="en-US" sz="2400" u="sng" dirty="0" smtClean="0">
              <a:cs typeface="Courier New" pitchFamily="49" charset="0"/>
            </a:endParaRPr>
          </a:p>
          <a:p>
            <a:pPr marL="0" indent="0">
              <a:buNone/>
            </a:pP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 </a:t>
            </a:r>
            <a:r>
              <a:rPr lang="en-US" sz="2000" dirty="0" smtClean="0">
                <a:solidFill>
                  <a:schemeClr val="tx1">
                    <a:lumMod val="50000"/>
                    <a:lumOff val="50000"/>
                  </a:schemeClr>
                </a:solidFill>
                <a:latin typeface="Courier New" pitchFamily="49" charset="0"/>
                <a:cs typeface="Courier New" pitchFamily="49" charset="0"/>
              </a:rPr>
              <a:t>"output.txt"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a:t>
            </a:r>
            <a:r>
              <a:rPr lang="en-US" sz="2000" dirty="0" smtClean="0">
                <a:latin typeface="Courier New" pitchFamily="49" charset="0"/>
                <a:cs typeface="Courier New" pitchFamily="49" charset="0"/>
              </a:rPr>
              <a:t> = open(</a:t>
            </a: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a:t>
            </a:r>
            <a:r>
              <a:rPr lang="en-US" sz="2000" dirty="0" smtClean="0">
                <a:solidFill>
                  <a:schemeClr val="tx1">
                    <a:lumMod val="50000"/>
                    <a:lumOff val="50000"/>
                  </a:schemeClr>
                </a:solidFill>
                <a:latin typeface="Courier New" pitchFamily="49" charset="0"/>
                <a:cs typeface="Courier New" pitchFamily="49" charset="0"/>
              </a:rPr>
              <a:t>'w'</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dirty="0" smtClean="0">
                <a:solidFill>
                  <a:schemeClr val="tx1">
                    <a:lumMod val="50000"/>
                    <a:lumOff val="50000"/>
                  </a:schemeClr>
                </a:solidFill>
                <a:latin typeface="Courier New" pitchFamily="49" charset="0"/>
                <a:cs typeface="Courier New" pitchFamily="49" charset="0"/>
              </a:rPr>
              <a:t>"This </a:t>
            </a:r>
            <a:r>
              <a:rPr lang="en-US" sz="2000" dirty="0" smtClean="0">
                <a:solidFill>
                  <a:schemeClr val="tx1">
                    <a:lumMod val="50000"/>
                    <a:lumOff val="50000"/>
                  </a:schemeClr>
                </a:solidFill>
                <a:latin typeface="Courier New" pitchFamily="49" charset="0"/>
                <a:cs typeface="Courier New" pitchFamily="49" charset="0"/>
              </a:rPr>
              <a:t>is me</a:t>
            </a:r>
            <a:r>
              <a:rPr lang="en-US" sz="2000" dirty="0" smtClean="0">
                <a:solidFill>
                  <a:schemeClr val="tx1">
                    <a:lumMod val="50000"/>
                    <a:lumOff val="50000"/>
                  </a:schemeClr>
                </a:solidFill>
                <a:latin typeface="Courier New" pitchFamily="49" charset="0"/>
                <a:cs typeface="Courier New" pitchFamily="49" charset="0"/>
              </a:rPr>
              <a:t>,"</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dirty="0" smtClean="0">
                <a:solidFill>
                  <a:schemeClr val="tx1">
                    <a:lumMod val="50000"/>
                    <a:lumOff val="50000"/>
                  </a:schemeClr>
                </a:solidFill>
                <a:latin typeface="Courier New" pitchFamily="49" charset="0"/>
                <a:cs typeface="Courier New" pitchFamily="49" charset="0"/>
              </a:rPr>
              <a:t>"printing </a:t>
            </a:r>
            <a:r>
              <a:rPr lang="en-US" sz="2000" dirty="0" smtClean="0">
                <a:solidFill>
                  <a:schemeClr val="tx1">
                    <a:lumMod val="50000"/>
                    <a:lumOff val="50000"/>
                  </a:schemeClr>
                </a:solidFill>
                <a:latin typeface="Courier New" pitchFamily="49" charset="0"/>
                <a:cs typeface="Courier New" pitchFamily="49" charset="0"/>
              </a:rPr>
              <a:t>to \n a file</a:t>
            </a:r>
            <a:r>
              <a:rPr lang="en-US" sz="2000" dirty="0" smtClean="0">
                <a:solidFill>
                  <a:schemeClr val="tx1">
                    <a:lumMod val="50000"/>
                    <a:lumOff val="50000"/>
                  </a:schemeClr>
                </a:solidFill>
                <a:latin typeface="Courier New" pitchFamily="49" charset="0"/>
                <a:cs typeface="Courier New" pitchFamily="49" charset="0"/>
              </a:rPr>
              <a:t>."</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outFile.close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u="sng" dirty="0" smtClean="0">
                <a:cs typeface="Courier New" pitchFamily="49" charset="0"/>
              </a:rPr>
              <a:t>output.txt</a:t>
            </a:r>
          </a:p>
          <a:p>
            <a:pPr marL="0" indent="0">
              <a:buNone/>
            </a:pPr>
            <a:r>
              <a:rPr lang="en-US" sz="2000" dirty="0">
                <a:latin typeface="Courier New" pitchFamily="49" charset="0"/>
                <a:cs typeface="Courier New" pitchFamily="49" charset="0"/>
              </a:rPr>
              <a:t>This is </a:t>
            </a:r>
            <a:r>
              <a:rPr lang="en-US" sz="2000" dirty="0" err="1">
                <a:latin typeface="Courier New" pitchFamily="49" charset="0"/>
                <a:cs typeface="Courier New" pitchFamily="49" charset="0"/>
              </a:rPr>
              <a:t>me,printing</a:t>
            </a:r>
            <a:r>
              <a:rPr lang="en-US" sz="2000" dirty="0">
                <a:latin typeface="Courier New" pitchFamily="49" charset="0"/>
                <a:cs typeface="Courier New" pitchFamily="49" charset="0"/>
              </a:rPr>
              <a:t> to </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 file.</a:t>
            </a:r>
          </a:p>
        </p:txBody>
      </p:sp>
      <p:cxnSp>
        <p:nvCxnSpPr>
          <p:cNvPr id="5" name="Straight Arrow Connector 4"/>
          <p:cNvCxnSpPr/>
          <p:nvPr/>
        </p:nvCxnSpPr>
        <p:spPr>
          <a:xfrm flipH="1">
            <a:off x="4267200" y="5105400"/>
            <a:ext cx="1219200" cy="0"/>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62600" y="4876800"/>
            <a:ext cx="1600200" cy="523220"/>
          </a:xfrm>
          <a:prstGeom prst="rect">
            <a:avLst/>
          </a:prstGeom>
          <a:noFill/>
        </p:spPr>
        <p:txBody>
          <a:bodyPr wrap="square" rtlCol="0">
            <a:spAutoFit/>
          </a:bodyPr>
          <a:lstStyle/>
          <a:p>
            <a:r>
              <a:rPr lang="en-US" sz="1400" dirty="0" smtClean="0"/>
              <a:t>Note the spacing and newline</a:t>
            </a:r>
            <a:endParaRPr lang="en-US" sz="1400" dirty="0"/>
          </a:p>
        </p:txBody>
      </p:sp>
    </p:spTree>
    <p:extLst>
      <p:ext uri="{BB962C8B-B14F-4D97-AF65-F5344CB8AC3E}">
        <p14:creationId xmlns:p14="http://schemas.microsoft.com/office/powerpoint/2010/main" val="181726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strings can be printed</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cs typeface="Courier New" pitchFamily="49" charset="0"/>
              </a:rPr>
              <a:t>Code</a:t>
            </a:r>
            <a:endParaRPr lang="en-US" sz="2400" u="sng" dirty="0" smtClean="0">
              <a:cs typeface="Courier New" pitchFamily="49" charset="0"/>
            </a:endParaRPr>
          </a:p>
          <a:p>
            <a:pPr marL="0" indent="0">
              <a:buNone/>
            </a:pP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 </a:t>
            </a:r>
            <a:r>
              <a:rPr lang="en-US" sz="2000" dirty="0" smtClean="0">
                <a:solidFill>
                  <a:schemeClr val="tx1">
                    <a:lumMod val="50000"/>
                    <a:lumOff val="50000"/>
                  </a:schemeClr>
                </a:solidFill>
                <a:latin typeface="Courier New" pitchFamily="49" charset="0"/>
                <a:cs typeface="Courier New" pitchFamily="49" charset="0"/>
              </a:rPr>
              <a:t>"output.txt"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a:t>
            </a:r>
            <a:r>
              <a:rPr lang="en-US" sz="2000" dirty="0" smtClean="0">
                <a:latin typeface="Courier New" pitchFamily="49" charset="0"/>
                <a:cs typeface="Courier New" pitchFamily="49" charset="0"/>
              </a:rPr>
              <a:t> = open(</a:t>
            </a: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a:t>
            </a:r>
            <a:r>
              <a:rPr lang="en-US" sz="2000" dirty="0" smtClean="0">
                <a:solidFill>
                  <a:schemeClr val="tx1">
                    <a:lumMod val="50000"/>
                    <a:lumOff val="50000"/>
                  </a:schemeClr>
                </a:solidFill>
                <a:latin typeface="Courier New" pitchFamily="49" charset="0"/>
                <a:cs typeface="Courier New" pitchFamily="49" charset="0"/>
              </a:rPr>
              <a:t>'w'</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25</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outFile.close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dirty="0" smtClean="0">
                <a:cs typeface="Courier New" pitchFamily="49" charset="0"/>
              </a:rPr>
              <a:t>Error:</a:t>
            </a:r>
          </a:p>
          <a:p>
            <a:pPr marL="0" indent="0">
              <a:buNone/>
            </a:pPr>
            <a:r>
              <a:rPr lang="en-US" sz="1400" dirty="0" err="1" smtClean="0">
                <a:latin typeface="Courier New" pitchFamily="49" charset="0"/>
                <a:cs typeface="Courier New" pitchFamily="49" charset="0"/>
              </a:rPr>
              <a:t>Traceback</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(most recent call last):</a:t>
            </a:r>
          </a:p>
          <a:p>
            <a:pPr marL="0" indent="0">
              <a:buNone/>
            </a:pPr>
            <a:r>
              <a:rPr lang="en-US" sz="1400" dirty="0">
                <a:latin typeface="Courier New" pitchFamily="49" charset="0"/>
                <a:cs typeface="Courier New" pitchFamily="49" charset="0"/>
              </a:rPr>
              <a:t>  File </a:t>
            </a:r>
            <a:r>
              <a:rPr lang="en-US" sz="1400" dirty="0" smtClean="0">
                <a:latin typeface="Courier New" pitchFamily="49" charset="0"/>
                <a:cs typeface="Courier New" pitchFamily="49" charset="0"/>
              </a:rPr>
              <a:t>"test.py", </a:t>
            </a:r>
            <a:r>
              <a:rPr lang="en-US" sz="1400" dirty="0">
                <a:latin typeface="Courier New" pitchFamily="49" charset="0"/>
                <a:cs typeface="Courier New" pitchFamily="49" charset="0"/>
              </a:rPr>
              <a:t>line 3, in &lt;module&gt;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outFile.write</a:t>
            </a:r>
            <a:r>
              <a:rPr lang="en-US" sz="1400" dirty="0">
                <a:latin typeface="Courier New" pitchFamily="49" charset="0"/>
                <a:cs typeface="Courier New" pitchFamily="49" charset="0"/>
              </a:rPr>
              <a:t>(25)</a:t>
            </a:r>
          </a:p>
          <a:p>
            <a:pPr marL="0" indent="0">
              <a:buNone/>
            </a:pPr>
            <a:r>
              <a:rPr lang="en-US" sz="1400" dirty="0" err="1">
                <a:latin typeface="Courier New" pitchFamily="49" charset="0"/>
                <a:cs typeface="Courier New" pitchFamily="49" charset="0"/>
              </a:rPr>
              <a:t>TypeError</a:t>
            </a:r>
            <a:r>
              <a:rPr lang="en-US" sz="1400" dirty="0">
                <a:latin typeface="Courier New" pitchFamily="49" charset="0"/>
                <a:cs typeface="Courier New" pitchFamily="49" charset="0"/>
              </a:rPr>
              <a:t>: expected a character buffer object</a:t>
            </a:r>
          </a:p>
        </p:txBody>
      </p:sp>
    </p:spTree>
    <p:extLst>
      <p:ext uri="{BB962C8B-B14F-4D97-AF65-F5344CB8AC3E}">
        <p14:creationId xmlns:p14="http://schemas.microsoft.com/office/powerpoint/2010/main" val="1641538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3138</Words>
  <Application>Microsoft Office PowerPoint</Application>
  <PresentationFormat>On-screen Show (4:3)</PresentationFormat>
  <Paragraphs>780</Paragraphs>
  <Slides>61</Slides>
  <Notes>51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File writing and dictionaries</vt:lpstr>
      <vt:lpstr>Today's schedule</vt:lpstr>
      <vt:lpstr>1. File writing</vt:lpstr>
      <vt:lpstr>File writing</vt:lpstr>
      <vt:lpstr>File writing</vt:lpstr>
      <vt:lpstr>Writing to an output file </vt:lpstr>
      <vt:lpstr>Writing to an output file </vt:lpstr>
      <vt:lpstr>Simple example</vt:lpstr>
      <vt:lpstr>Only strings can be printed</vt:lpstr>
      <vt:lpstr>Only strings can be printed</vt:lpstr>
      <vt:lpstr>Reading and writing can be done at the same time (as long as it's to different files)</vt:lpstr>
      <vt:lpstr>2. Dictionaries</vt:lpstr>
      <vt:lpstr>Lists vs Dictionaries</vt:lpstr>
      <vt:lpstr>1. Indexing by keys</vt:lpstr>
      <vt:lpstr>1. Indexing by keys</vt:lpstr>
      <vt:lpstr>2. Unordered</vt:lpstr>
      <vt:lpstr>2. Unordered</vt:lpstr>
      <vt:lpstr>Practice with dictionary keys</vt:lpstr>
      <vt:lpstr>Practice with dictionary keys</vt:lpstr>
      <vt:lpstr>Practice with dictionary keys</vt:lpstr>
      <vt:lpstr>Practice with dictionary keys</vt:lpstr>
      <vt:lpstr>Practice with dictionary keys</vt:lpstr>
      <vt:lpstr>Practice with dictionary keys</vt:lpstr>
      <vt:lpstr>Practice with dictionary keys</vt:lpstr>
      <vt:lpstr>Practice with dictionary keys</vt:lpstr>
      <vt:lpstr>Creating a dictionary</vt:lpstr>
      <vt:lpstr>Creating a dictionary</vt:lpstr>
      <vt:lpstr>Adding to a dictionary</vt:lpstr>
      <vt:lpstr>Adding to a dictionary</vt:lpstr>
      <vt:lpstr>Removing from a dictionary</vt:lpstr>
      <vt:lpstr>Phonebook example</vt:lpstr>
      <vt:lpstr>Phonebook example</vt:lpstr>
      <vt:lpstr>Checking if something is in the dict</vt:lpstr>
      <vt:lpstr>Dictionary methods</vt:lpstr>
      <vt:lpstr>Using .keys()</vt:lpstr>
      <vt:lpstr>Using .keys()</vt:lpstr>
      <vt:lpstr>Using .keys()</vt:lpstr>
      <vt:lpstr>Using .values()</vt:lpstr>
      <vt:lpstr>Using .items()</vt:lpstr>
      <vt:lpstr>Sorting a dictionary</vt:lpstr>
      <vt:lpstr>Sorting by values</vt:lpstr>
      <vt:lpstr>Terminology quiz</vt:lpstr>
      <vt:lpstr>Terminology quiz</vt:lpstr>
      <vt:lpstr>Terminology quiz</vt:lpstr>
      <vt:lpstr>Terminology quiz</vt:lpstr>
      <vt:lpstr>Terminology quiz</vt:lpstr>
      <vt:lpstr>Terminology quiz</vt:lpstr>
      <vt:lpstr>Terminology quiz</vt:lpstr>
      <vt:lpstr>Terminology quiz</vt:lpstr>
      <vt:lpstr>Appendix</vt:lpstr>
      <vt:lpstr>Why use a dictionary?</vt:lpstr>
      <vt:lpstr>Example: matching across files</vt:lpstr>
      <vt:lpstr>Ex. cont.: data files</vt:lpstr>
      <vt:lpstr>Ex. cont.: Plan</vt:lpstr>
      <vt:lpstr>Ex. cont.: Code pt. 1</vt:lpstr>
      <vt:lpstr>Ex. cont.: Code pt. 2</vt:lpstr>
      <vt:lpstr>Ex. cont.: Output</vt:lpstr>
      <vt:lpstr>Bonus: Graphing the data</vt:lpstr>
      <vt:lpstr>Using ggplot2</vt:lpstr>
      <vt:lpstr>Using ggplot2</vt:lpstr>
      <vt:lpstr>Using ggplot2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 (part II) and dictionaries</dc:title>
  <dc:creator>Sarah</dc:creator>
  <cp:lastModifiedBy>Sarah</cp:lastModifiedBy>
  <cp:revision>24</cp:revision>
  <dcterms:created xsi:type="dcterms:W3CDTF">2013-08-08T13:44:24Z</dcterms:created>
  <dcterms:modified xsi:type="dcterms:W3CDTF">2015-06-16T04:19:40Z</dcterms:modified>
</cp:coreProperties>
</file>