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71" r:id="rId3"/>
    <p:sldId id="292" r:id="rId4"/>
    <p:sldId id="257" r:id="rId5"/>
    <p:sldId id="258" r:id="rId6"/>
    <p:sldId id="272" r:id="rId7"/>
    <p:sldId id="259" r:id="rId8"/>
    <p:sldId id="273" r:id="rId9"/>
    <p:sldId id="274" r:id="rId10"/>
    <p:sldId id="276" r:id="rId11"/>
    <p:sldId id="279" r:id="rId12"/>
    <p:sldId id="278" r:id="rId13"/>
    <p:sldId id="277" r:id="rId14"/>
    <p:sldId id="280" r:id="rId15"/>
    <p:sldId id="275" r:id="rId16"/>
    <p:sldId id="281" r:id="rId17"/>
    <p:sldId id="282" r:id="rId18"/>
    <p:sldId id="261" r:id="rId19"/>
    <p:sldId id="262" r:id="rId20"/>
    <p:sldId id="263" r:id="rId21"/>
    <p:sldId id="295" r:id="rId22"/>
    <p:sldId id="283" r:id="rId23"/>
    <p:sldId id="284" r:id="rId24"/>
    <p:sldId id="293" r:id="rId25"/>
    <p:sldId id="285" r:id="rId26"/>
    <p:sldId id="286" r:id="rId27"/>
    <p:sldId id="287" r:id="rId28"/>
    <p:sldId id="288" r:id="rId29"/>
    <p:sldId id="289" r:id="rId30"/>
    <p:sldId id="290" r:id="rId31"/>
    <p:sldId id="291" r:id="rId32"/>
    <p:sldId id="264" r:id="rId33"/>
    <p:sldId id="265" r:id="rId34"/>
    <p:sldId id="266" r:id="rId35"/>
    <p:sldId id="267" r:id="rId36"/>
    <p:sldId id="268" r:id="rId37"/>
    <p:sldId id="269" r:id="rId38"/>
    <p:sldId id="270" r:id="rId39"/>
    <p:sldId id="294" r:id="rId40"/>
    <p:sldId id="296" r:id="rId41"/>
    <p:sldId id="297" r:id="rId42"/>
    <p:sldId id="298" r:id="rId43"/>
    <p:sldId id="300"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00" autoAdjust="0"/>
  </p:normalViewPr>
  <p:slideViewPr>
    <p:cSldViewPr>
      <p:cViewPr varScale="1">
        <p:scale>
          <a:sx n="84" d="100"/>
          <a:sy n="84" d="100"/>
        </p:scale>
        <p:origin x="-44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67034-52D0-4C4D-BDA6-A5E60CF59FBB}" type="datetimeFigureOut">
              <a:rPr lang="en-US" smtClean="0"/>
              <a:t>6/18/2015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410813-678A-4F92-BB23-A1D724D299C6}" type="slidenum">
              <a:rPr lang="en-US" smtClean="0"/>
              <a:t>‹#›</a:t>
            </a:fld>
            <a:endParaRPr lang="en-US"/>
          </a:p>
        </p:txBody>
      </p:sp>
    </p:spTree>
    <p:extLst>
      <p:ext uri="{BB962C8B-B14F-4D97-AF65-F5344CB8AC3E}">
        <p14:creationId xmlns:p14="http://schemas.microsoft.com/office/powerpoint/2010/main" val="3718580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So we used raw input</a:t>
            </a:r>
            <a:r>
              <a:rPr lang="en-US" baseline="0" dirty="0" smtClean="0"/>
              <a:t> to get numbers (in the form of strings) and then called a single function to both convert them to </a:t>
            </a:r>
            <a:r>
              <a:rPr lang="en-US" baseline="0" dirty="0" err="1" smtClean="0"/>
              <a:t>ints</a:t>
            </a:r>
            <a:r>
              <a:rPr lang="en-US" baseline="0" dirty="0" smtClean="0"/>
              <a:t> and to add them</a:t>
            </a:r>
          </a:p>
          <a:p>
            <a:r>
              <a:rPr lang="en-US" baseline="0" dirty="0" smtClean="0"/>
              <a:t>If adding two </a:t>
            </a:r>
            <a:r>
              <a:rPr lang="en-US" baseline="0" dirty="0" err="1" smtClean="0"/>
              <a:t>int-strs</a:t>
            </a:r>
            <a:r>
              <a:rPr lang="en-US" baseline="0" dirty="0" smtClean="0"/>
              <a:t> together was something you had to do a lot, maybe this would be a function worth making (probably not though, since it doesn’t save you much typing. A better function might be a wrapper for </a:t>
            </a:r>
            <a:r>
              <a:rPr lang="en-US" baseline="0" dirty="0" err="1" smtClean="0"/>
              <a:t>raw_input</a:t>
            </a:r>
            <a:r>
              <a:rPr lang="en-US" baseline="0" dirty="0" smtClean="0"/>
              <a:t>() that auto-converts integers when they’re they’re entered..)</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Since</a:t>
            </a:r>
            <a:r>
              <a:rPr lang="en-US" baseline="0" dirty="0" smtClean="0"/>
              <a:t> this is something that may occur often, we can put our code in a function so that we can use it multiple times in our code without having to copy and paste it.</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To make this function</a:t>
            </a:r>
            <a:r>
              <a:rPr lang="en-US" baseline="0" dirty="0" smtClean="0"/>
              <a:t> maximally useful, we can keep it in a separate file</a:t>
            </a:r>
          </a:p>
          <a:p>
            <a:r>
              <a:rPr lang="en-US" baseline="0" dirty="0" smtClean="0"/>
              <a:t>That way if we ever need to change it (e.g. we find a bug), we only need to change it once, and all other scripts that use it will automatically be up to date</a:t>
            </a:r>
          </a:p>
          <a:p>
            <a:r>
              <a:rPr lang="en-US" baseline="0" dirty="0" smtClean="0"/>
              <a:t>If, on the other hand, we just copied and pasted this code into each script, we’d have to go through and fix every instance. This can be very annoying, and can also cause more bugs.</a:t>
            </a:r>
          </a:p>
          <a:p>
            <a:r>
              <a:rPr lang="en-US" baseline="0" dirty="0" smtClean="0"/>
              <a:t>Note, if we want to use one piece of code that works for many situations, we have to make it as generic as possible. That is, we want to write it in such a way that it will work for pretty much any situation we can imagine. </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To make this function</a:t>
            </a:r>
            <a:r>
              <a:rPr lang="en-US" baseline="0" dirty="0" smtClean="0"/>
              <a:t> maximally useful, we can keep it in a separate file</a:t>
            </a:r>
          </a:p>
          <a:p>
            <a:r>
              <a:rPr lang="en-US" baseline="0" dirty="0" smtClean="0"/>
              <a:t>That way if we ever need to change it (e.g. we find a bug), we only need to change it once, and all other scripts that use it will automatically be up to date</a:t>
            </a:r>
          </a:p>
          <a:p>
            <a:r>
              <a:rPr lang="en-US" baseline="0" dirty="0" smtClean="0"/>
              <a:t>If, on the other hand, we just copied and pasted this code into each script, we’d have to go through and fix every instance. This can be very annoying, and can also cause more bugs.</a:t>
            </a:r>
          </a:p>
          <a:p>
            <a:r>
              <a:rPr lang="en-US" baseline="0" dirty="0" smtClean="0"/>
              <a:t>Note, if we want to use one piece of code that works for many situations, we have to make it as generic as possible. That is, we want to write it in such a way that it will work for pretty much any situation we can imagine. </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Example: this is a silly example</a:t>
            </a:r>
            <a:r>
              <a:rPr lang="en-US" baseline="0" dirty="0" smtClean="0"/>
              <a:t> of a function that can add two numbers together when they are in string form.</a:t>
            </a:r>
          </a:p>
          <a:p>
            <a:r>
              <a:rPr lang="en-US" baseline="0" dirty="0" smtClean="0"/>
              <a:t>Function names follow the same rules as variable names, pretty much.</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You do not need</a:t>
            </a:r>
            <a:r>
              <a:rPr lang="en-US" baseline="0" dirty="0" smtClean="0"/>
              <a:t> to create </a:t>
            </a:r>
            <a:r>
              <a:rPr lang="en-US" baseline="0" dirty="0" err="1" smtClean="0"/>
              <a:t>argv</a:t>
            </a:r>
            <a:r>
              <a:rPr lang="en-US" baseline="0" dirty="0" smtClean="0"/>
              <a:t>, it is automatically created every time you run a script.</a:t>
            </a:r>
          </a:p>
          <a:p>
            <a:r>
              <a:rPr lang="en-US" baseline="0" dirty="0" smtClean="0"/>
              <a:t>Even if you don’t have any </a:t>
            </a:r>
            <a:r>
              <a:rPr lang="en-US" baseline="0" dirty="0" err="1" smtClean="0"/>
              <a:t>args</a:t>
            </a:r>
            <a:r>
              <a:rPr lang="en-US" baseline="0" dirty="0" smtClean="0"/>
              <a:t>, this list still holds the name of the script that was called, so you can use this to get that info if for some reason you need it.</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there's</a:t>
            </a:r>
            <a:r>
              <a:rPr lang="en-US" baseline="0" dirty="0" smtClean="0"/>
              <a:t> nothing about efficiency here. In general, at least in the Python world, clarity and readability is valued more highly than pure efficiency (although you should always do both, if you can!)</a:t>
            </a:r>
          </a:p>
          <a:p>
            <a:endParaRPr lang="en-US" baseline="0" dirty="0" smtClean="0"/>
          </a:p>
          <a:p>
            <a:r>
              <a:rPr lang="en-US" baseline="0" dirty="0" smtClean="0"/>
              <a:t>The bolded ones are the ones I think are most important.</a:t>
            </a:r>
            <a:endParaRPr lang="en-US" dirty="0" smtClean="0"/>
          </a:p>
        </p:txBody>
      </p:sp>
      <p:sp>
        <p:nvSpPr>
          <p:cNvPr id="4" name="Slide Number Placeholder 3"/>
          <p:cNvSpPr>
            <a:spLocks noGrp="1"/>
          </p:cNvSpPr>
          <p:nvPr>
            <p:ph type="sldNum" sz="quarter" idx="10"/>
          </p:nvPr>
        </p:nvSpPr>
        <p:spPr/>
        <p:txBody>
          <a:bodyPr/>
          <a:lstStyle/>
          <a:p>
            <a:fld id="{7B410813-678A-4F92-BB23-A1D724D299C6}" type="slidenum">
              <a:rPr lang="en-US" smtClean="0"/>
              <a:t>43</a:t>
            </a:fld>
            <a:endParaRPr lang="en-US"/>
          </a:p>
        </p:txBody>
      </p:sp>
    </p:spTree>
    <p:extLst>
      <p:ext uri="{BB962C8B-B14F-4D97-AF65-F5344CB8AC3E}">
        <p14:creationId xmlns:p14="http://schemas.microsoft.com/office/powerpoint/2010/main" val="543148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Example: this is a silly example</a:t>
            </a:r>
            <a:r>
              <a:rPr lang="en-US" baseline="0" dirty="0" smtClean="0"/>
              <a:t> of a function that can add two numbers together when they are in string form.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When python starts a script that has</a:t>
            </a:r>
            <a:r>
              <a:rPr lang="en-US" baseline="0" dirty="0" smtClean="0"/>
              <a:t> function definitions at the top, it skips those definitions entirely. It will only use them if they are called from somewhere in the main script body. Python looks for the first un-indented line to determine where it should start executing.</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DB76F3-9A14-40CD-A3BF-22938515FC05}"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1521510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B76F3-9A14-40CD-A3BF-22938515FC05}"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1804944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B76F3-9A14-40CD-A3BF-22938515FC05}"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1410831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4194673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B76F3-9A14-40CD-A3BF-22938515FC05}"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195441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DB76F3-9A14-40CD-A3BF-22938515FC05}"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410901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DB76F3-9A14-40CD-A3BF-22938515FC05}"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99635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DB76F3-9A14-40CD-A3BF-22938515FC05}" type="datetimeFigureOut">
              <a:rPr lang="en-US" smtClean="0"/>
              <a:t>6/18/2015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129808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DB76F3-9A14-40CD-A3BF-22938515FC05}" type="datetimeFigureOut">
              <a:rPr lang="en-US" smtClean="0"/>
              <a:t>6/18/2015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180140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B76F3-9A14-40CD-A3BF-22938515FC05}" type="datetimeFigureOut">
              <a:rPr lang="en-US" smtClean="0"/>
              <a:t>6/18/2015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290080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B76F3-9A14-40CD-A3BF-22938515FC05}"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93305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B76F3-9A14-40CD-A3BF-22938515FC05}"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84473A-D94C-46AD-A83B-16B3C5BB2359}" type="slidenum">
              <a:rPr lang="en-US" smtClean="0"/>
              <a:t>‹#›</a:t>
            </a:fld>
            <a:endParaRPr lang="en-US"/>
          </a:p>
        </p:txBody>
      </p:sp>
    </p:spTree>
    <p:extLst>
      <p:ext uri="{BB962C8B-B14F-4D97-AF65-F5344CB8AC3E}">
        <p14:creationId xmlns:p14="http://schemas.microsoft.com/office/powerpoint/2010/main" val="4285938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B76F3-9A14-40CD-A3BF-22938515FC05}" type="datetimeFigureOut">
              <a:rPr lang="en-US" smtClean="0"/>
              <a:t>6/18/2015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4473A-D94C-46AD-A83B-16B3C5BB2359}" type="slidenum">
              <a:rPr lang="en-US" smtClean="0"/>
              <a:t>‹#›</a:t>
            </a:fld>
            <a:endParaRPr lang="en-US"/>
          </a:p>
        </p:txBody>
      </p:sp>
    </p:spTree>
    <p:extLst>
      <p:ext uri="{BB962C8B-B14F-4D97-AF65-F5344CB8AC3E}">
        <p14:creationId xmlns:p14="http://schemas.microsoft.com/office/powerpoint/2010/main" val="4067130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docs.python-guide.org/en/latest/writing/style/" TargetMode="External"/><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 Id="rId5" Type="http://schemas.openxmlformats.org/officeDocument/2006/relationships/hyperlink" Target="http://programmers.stackexchange.com/questions/14856/what-popular-best-practices-are-not-always-best-and-why" TargetMode="External"/><Relationship Id="rId4" Type="http://schemas.openxmlformats.org/officeDocument/2006/relationships/hyperlink" Target="http://code.tutsplus.com/tutorials/top-15-best-practices-for-writing-super-readable-code--net-8118"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Writing modular code:</a:t>
            </a:r>
            <a:br>
              <a:rPr lang="en-US" dirty="0" smtClean="0"/>
            </a:br>
            <a:r>
              <a:rPr lang="en-US" dirty="0" smtClean="0"/>
              <a:t>Functions &amp; command line </a:t>
            </a:r>
            <a:r>
              <a:rPr lang="en-US" dirty="0" err="1" smtClean="0"/>
              <a:t>args</a:t>
            </a:r>
            <a:endParaRPr lang="en-US" dirty="0"/>
          </a:p>
        </p:txBody>
      </p:sp>
      <p:sp>
        <p:nvSpPr>
          <p:cNvPr id="3" name="Subtitle 2"/>
          <p:cNvSpPr>
            <a:spLocks noGrp="1"/>
          </p:cNvSpPr>
          <p:nvPr>
            <p:ph type="subTitle" idx="1"/>
          </p:nvPr>
        </p:nvSpPr>
        <p:spPr/>
        <p:txBody>
          <a:bodyPr/>
          <a:lstStyle/>
          <a:p>
            <a:r>
              <a:rPr lang="en-US" dirty="0" smtClean="0"/>
              <a:t>Programming </a:t>
            </a:r>
            <a:r>
              <a:rPr lang="en-US" dirty="0" err="1" smtClean="0"/>
              <a:t>Bootcamp</a:t>
            </a:r>
            <a:r>
              <a:rPr lang="en-US" dirty="0" smtClean="0"/>
              <a:t> </a:t>
            </a:r>
            <a:r>
              <a:rPr lang="en-US" dirty="0" smtClean="0"/>
              <a:t>2015</a:t>
            </a:r>
            <a:endParaRPr lang="en-US" dirty="0" smtClean="0"/>
          </a:p>
          <a:p>
            <a:r>
              <a:rPr lang="en-US" dirty="0" smtClean="0"/>
              <a:t>Day </a:t>
            </a:r>
            <a:r>
              <a:rPr lang="en-US" dirty="0" smtClean="0"/>
              <a:t>6 </a:t>
            </a:r>
            <a:r>
              <a:rPr lang="en-US" dirty="0" smtClean="0"/>
              <a:t>– </a:t>
            </a:r>
            <a:r>
              <a:rPr lang="en-US" dirty="0" smtClean="0"/>
              <a:t>6/19/15</a:t>
            </a:r>
          </a:p>
          <a:p>
            <a:r>
              <a:rPr lang="en-US" dirty="0" smtClean="0"/>
              <a:t>Sign in!</a:t>
            </a:r>
            <a:endParaRPr lang="en-US" dirty="0"/>
          </a:p>
        </p:txBody>
      </p:sp>
    </p:spTree>
    <p:extLst>
      <p:ext uri="{BB962C8B-B14F-4D97-AF65-F5344CB8AC3E}">
        <p14:creationId xmlns:p14="http://schemas.microsoft.com/office/powerpoint/2010/main" val="1353841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a:t>Using </a:t>
            </a:r>
            <a:r>
              <a:rPr lang="en" dirty="0" smtClean="0"/>
              <a:t>a custom </a:t>
            </a:r>
            <a:r>
              <a:rPr lang="en" dirty="0"/>
              <a:t>function</a:t>
            </a:r>
          </a:p>
        </p:txBody>
      </p:sp>
      <p:sp>
        <p:nvSpPr>
          <p:cNvPr id="42" name="Shape 42"/>
          <p:cNvSpPr txBox="1">
            <a:spLocks noGrp="1"/>
          </p:cNvSpPr>
          <p:nvPr>
            <p:ph idx="1"/>
          </p:nvPr>
        </p:nvSpPr>
        <p:spPr>
          <a:xfrm>
            <a:off x="2057400" y="1798637"/>
            <a:ext cx="6629400" cy="4525963"/>
          </a:xfrm>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raw_input("First number? ")</a:t>
            </a:r>
          </a:p>
          <a:p>
            <a:pPr marL="0" lvl="0" indent="0" rtl="0">
              <a:buNone/>
            </a:pPr>
            <a:r>
              <a:rPr lang="en" sz="1800" dirty="0">
                <a:latin typeface="Courier New"/>
                <a:ea typeface="Courier New"/>
                <a:cs typeface="Courier New"/>
                <a:sym typeface="Courier New"/>
              </a:rPr>
              <a:t>second = raw_input("Second number? ")</a:t>
            </a: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p:txBody>
      </p:sp>
      <p:sp>
        <p:nvSpPr>
          <p:cNvPr id="2" name="TextBox 1"/>
          <p:cNvSpPr txBox="1"/>
          <p:nvPr/>
        </p:nvSpPr>
        <p:spPr>
          <a:xfrm>
            <a:off x="1689133" y="1927105"/>
            <a:ext cx="292067" cy="969496"/>
          </a:xfrm>
          <a:prstGeom prst="rect">
            <a:avLst/>
          </a:prstGeom>
          <a:noFill/>
        </p:spPr>
        <p:txBody>
          <a:bodyPr wrap="none" rtlCol="0">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4</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5</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6</a:t>
            </a:r>
            <a:endParaRPr lang="en-US" sz="1400" dirty="0">
              <a:solidFill>
                <a:schemeClr val="tx1">
                  <a:lumMod val="50000"/>
                  <a:lumOff val="50000"/>
                </a:schemeClr>
              </a:solidFill>
              <a:latin typeface="Courier New" pitchFamily="49" charset="0"/>
              <a:cs typeface="Courier New" pitchFamily="49" charset="0"/>
            </a:endParaRPr>
          </a:p>
        </p:txBody>
      </p:sp>
      <p:sp>
        <p:nvSpPr>
          <p:cNvPr id="3" name="Rectangle 2"/>
          <p:cNvSpPr/>
          <p:nvPr/>
        </p:nvSpPr>
        <p:spPr>
          <a:xfrm>
            <a:off x="1295400" y="3202265"/>
            <a:ext cx="685800" cy="1300356"/>
          </a:xfrm>
          <a:prstGeom prst="rect">
            <a:avLst/>
          </a:prstGeom>
        </p:spPr>
        <p:txBody>
          <a:bodyPr wrap="square">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1</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2</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3/7</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8</a:t>
            </a:r>
            <a:endParaRPr lang="en-US" sz="1400"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663937585"/>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a:t>Using </a:t>
            </a:r>
            <a:r>
              <a:rPr lang="en" dirty="0" smtClean="0"/>
              <a:t>a custom </a:t>
            </a:r>
            <a:r>
              <a:rPr lang="en" dirty="0"/>
              <a:t>function</a:t>
            </a:r>
          </a:p>
        </p:txBody>
      </p:sp>
      <p:sp>
        <p:nvSpPr>
          <p:cNvPr id="42" name="Shape 42"/>
          <p:cNvSpPr txBox="1">
            <a:spLocks noGrp="1"/>
          </p:cNvSpPr>
          <p:nvPr>
            <p:ph idx="1"/>
          </p:nvPr>
        </p:nvSpPr>
        <p:spPr>
          <a:xfrm>
            <a:off x="2057400" y="1798637"/>
            <a:ext cx="6629400" cy="4525963"/>
          </a:xfrm>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raw_input("First number? ")</a:t>
            </a:r>
          </a:p>
          <a:p>
            <a:pPr marL="0" lvl="0" indent="0" rtl="0">
              <a:buNone/>
            </a:pPr>
            <a:r>
              <a:rPr lang="en" sz="1800" dirty="0">
                <a:latin typeface="Courier New"/>
                <a:ea typeface="Courier New"/>
                <a:cs typeface="Courier New"/>
                <a:sym typeface="Courier New"/>
              </a:rPr>
              <a:t>second = raw_input("Second number? ")</a:t>
            </a: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p:txBody>
      </p:sp>
      <p:sp>
        <p:nvSpPr>
          <p:cNvPr id="2" name="TextBox 1"/>
          <p:cNvSpPr txBox="1"/>
          <p:nvPr/>
        </p:nvSpPr>
        <p:spPr>
          <a:xfrm>
            <a:off x="1689133" y="1927105"/>
            <a:ext cx="292067" cy="969496"/>
          </a:xfrm>
          <a:prstGeom prst="rect">
            <a:avLst/>
          </a:prstGeom>
          <a:noFill/>
        </p:spPr>
        <p:txBody>
          <a:bodyPr wrap="none" rtlCol="0">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4</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5</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6</a:t>
            </a:r>
            <a:endParaRPr lang="en-US" sz="1400" dirty="0">
              <a:solidFill>
                <a:schemeClr val="tx1">
                  <a:lumMod val="50000"/>
                  <a:lumOff val="50000"/>
                </a:schemeClr>
              </a:solidFill>
              <a:latin typeface="Courier New" pitchFamily="49" charset="0"/>
              <a:cs typeface="Courier New" pitchFamily="49" charset="0"/>
            </a:endParaRPr>
          </a:p>
        </p:txBody>
      </p:sp>
      <p:sp>
        <p:nvSpPr>
          <p:cNvPr id="3" name="Rectangle 2"/>
          <p:cNvSpPr/>
          <p:nvPr/>
        </p:nvSpPr>
        <p:spPr>
          <a:xfrm>
            <a:off x="1295400" y="3202265"/>
            <a:ext cx="685800" cy="1300356"/>
          </a:xfrm>
          <a:prstGeom prst="rect">
            <a:avLst/>
          </a:prstGeom>
        </p:spPr>
        <p:txBody>
          <a:bodyPr wrap="square">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1</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2</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3/7</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8</a:t>
            </a:r>
            <a:endParaRPr lang="en-US" sz="1400" dirty="0">
              <a:solidFill>
                <a:schemeClr val="tx1">
                  <a:lumMod val="50000"/>
                  <a:lumOff val="50000"/>
                </a:schemeClr>
              </a:solidFill>
              <a:latin typeface="Courier New" pitchFamily="49" charset="0"/>
              <a:cs typeface="Courier New" pitchFamily="49" charset="0"/>
            </a:endParaRPr>
          </a:p>
        </p:txBody>
      </p:sp>
      <p:sp>
        <p:nvSpPr>
          <p:cNvPr id="13" name="Shape 54"/>
          <p:cNvSpPr/>
          <p:nvPr/>
        </p:nvSpPr>
        <p:spPr>
          <a:xfrm rot="10800000">
            <a:off x="928333" y="1600200"/>
            <a:ext cx="1521600" cy="1720495"/>
          </a:xfrm>
          <a:prstGeom prst="arc">
            <a:avLst>
              <a:gd name="adj1" fmla="val 16107056"/>
              <a:gd name="adj2" fmla="val 5513858"/>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sp>
        <p:nvSpPr>
          <p:cNvPr id="7" name="TextBox 6"/>
          <p:cNvSpPr txBox="1"/>
          <p:nvPr/>
        </p:nvSpPr>
        <p:spPr>
          <a:xfrm>
            <a:off x="1752600" y="1415534"/>
            <a:ext cx="767967" cy="369332"/>
          </a:xfrm>
          <a:prstGeom prst="rect">
            <a:avLst/>
          </a:prstGeom>
          <a:noFill/>
        </p:spPr>
        <p:txBody>
          <a:bodyPr wrap="none" rtlCol="0">
            <a:spAutoFit/>
          </a:bodyPr>
          <a:lstStyle/>
          <a:p>
            <a:r>
              <a:rPr lang="en-US" b="1" dirty="0" smtClean="0">
                <a:solidFill>
                  <a:srgbClr val="FF0000"/>
                </a:solidFill>
              </a:rPr>
              <a:t>START</a:t>
            </a:r>
            <a:endParaRPr lang="en-US" b="1" dirty="0">
              <a:solidFill>
                <a:srgbClr val="FF0000"/>
              </a:solidFill>
            </a:endParaRPr>
          </a:p>
        </p:txBody>
      </p:sp>
    </p:spTree>
    <p:extLst>
      <p:ext uri="{BB962C8B-B14F-4D97-AF65-F5344CB8AC3E}">
        <p14:creationId xmlns:p14="http://schemas.microsoft.com/office/powerpoint/2010/main" val="3506694382"/>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a:t>Using </a:t>
            </a:r>
            <a:r>
              <a:rPr lang="en" dirty="0" smtClean="0"/>
              <a:t>a custom </a:t>
            </a:r>
            <a:r>
              <a:rPr lang="en" dirty="0"/>
              <a:t>function</a:t>
            </a:r>
          </a:p>
        </p:txBody>
      </p:sp>
      <p:sp>
        <p:nvSpPr>
          <p:cNvPr id="42" name="Shape 42"/>
          <p:cNvSpPr txBox="1">
            <a:spLocks noGrp="1"/>
          </p:cNvSpPr>
          <p:nvPr>
            <p:ph idx="1"/>
          </p:nvPr>
        </p:nvSpPr>
        <p:spPr>
          <a:xfrm>
            <a:off x="2057400" y="1798637"/>
            <a:ext cx="6629400" cy="4525963"/>
          </a:xfrm>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raw_input("First number? ")</a:t>
            </a:r>
          </a:p>
          <a:p>
            <a:pPr marL="0" lvl="0" indent="0" rtl="0">
              <a:buNone/>
            </a:pPr>
            <a:r>
              <a:rPr lang="en" sz="1800" dirty="0">
                <a:latin typeface="Courier New"/>
                <a:ea typeface="Courier New"/>
                <a:cs typeface="Courier New"/>
                <a:sym typeface="Courier New"/>
              </a:rPr>
              <a:t>second = raw_input("Second number? ")</a:t>
            </a: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p:txBody>
      </p:sp>
      <p:sp>
        <p:nvSpPr>
          <p:cNvPr id="2" name="TextBox 1"/>
          <p:cNvSpPr txBox="1"/>
          <p:nvPr/>
        </p:nvSpPr>
        <p:spPr>
          <a:xfrm>
            <a:off x="1689133" y="1927105"/>
            <a:ext cx="292067" cy="969496"/>
          </a:xfrm>
          <a:prstGeom prst="rect">
            <a:avLst/>
          </a:prstGeom>
          <a:noFill/>
        </p:spPr>
        <p:txBody>
          <a:bodyPr wrap="none" rtlCol="0">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4</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5</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6</a:t>
            </a:r>
            <a:endParaRPr lang="en-US" sz="1400" dirty="0">
              <a:solidFill>
                <a:schemeClr val="tx1">
                  <a:lumMod val="50000"/>
                  <a:lumOff val="50000"/>
                </a:schemeClr>
              </a:solidFill>
              <a:latin typeface="Courier New" pitchFamily="49" charset="0"/>
              <a:cs typeface="Courier New" pitchFamily="49" charset="0"/>
            </a:endParaRPr>
          </a:p>
        </p:txBody>
      </p:sp>
      <p:sp>
        <p:nvSpPr>
          <p:cNvPr id="3" name="Rectangle 2"/>
          <p:cNvSpPr/>
          <p:nvPr/>
        </p:nvSpPr>
        <p:spPr>
          <a:xfrm>
            <a:off x="1295400" y="3202265"/>
            <a:ext cx="685800" cy="1300356"/>
          </a:xfrm>
          <a:prstGeom prst="rect">
            <a:avLst/>
          </a:prstGeom>
        </p:spPr>
        <p:txBody>
          <a:bodyPr wrap="square">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1</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2</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3/7</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8</a:t>
            </a:r>
            <a:endParaRPr lang="en-US" sz="1400" dirty="0">
              <a:solidFill>
                <a:schemeClr val="tx1">
                  <a:lumMod val="50000"/>
                  <a:lumOff val="50000"/>
                </a:schemeClr>
              </a:solidFill>
              <a:latin typeface="Courier New" pitchFamily="49" charset="0"/>
              <a:cs typeface="Courier New" pitchFamily="49" charset="0"/>
            </a:endParaRPr>
          </a:p>
        </p:txBody>
      </p:sp>
      <p:sp>
        <p:nvSpPr>
          <p:cNvPr id="13" name="Shape 54"/>
          <p:cNvSpPr/>
          <p:nvPr/>
        </p:nvSpPr>
        <p:spPr>
          <a:xfrm rot="10800000">
            <a:off x="928333" y="1600200"/>
            <a:ext cx="1521600" cy="1720495"/>
          </a:xfrm>
          <a:prstGeom prst="arc">
            <a:avLst>
              <a:gd name="adj1" fmla="val 16107056"/>
              <a:gd name="adj2" fmla="val 5513858"/>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sp>
        <p:nvSpPr>
          <p:cNvPr id="7" name="TextBox 6"/>
          <p:cNvSpPr txBox="1"/>
          <p:nvPr/>
        </p:nvSpPr>
        <p:spPr>
          <a:xfrm>
            <a:off x="1752600" y="1415534"/>
            <a:ext cx="767967" cy="369332"/>
          </a:xfrm>
          <a:prstGeom prst="rect">
            <a:avLst/>
          </a:prstGeom>
          <a:noFill/>
        </p:spPr>
        <p:txBody>
          <a:bodyPr wrap="none" rtlCol="0">
            <a:spAutoFit/>
          </a:bodyPr>
          <a:lstStyle/>
          <a:p>
            <a:r>
              <a:rPr lang="en-US" b="1" dirty="0" smtClean="0">
                <a:solidFill>
                  <a:srgbClr val="FF0000"/>
                </a:solidFill>
              </a:rPr>
              <a:t>START</a:t>
            </a:r>
            <a:endParaRPr lang="en-US" b="1" dirty="0">
              <a:solidFill>
                <a:srgbClr val="FF0000"/>
              </a:solidFill>
            </a:endParaRPr>
          </a:p>
        </p:txBody>
      </p:sp>
      <p:sp>
        <p:nvSpPr>
          <p:cNvPr id="17" name="Shape 54"/>
          <p:cNvSpPr/>
          <p:nvPr/>
        </p:nvSpPr>
        <p:spPr>
          <a:xfrm rot="10800000" flipH="1" flipV="1">
            <a:off x="5334000" y="2019299"/>
            <a:ext cx="2209800" cy="2024244"/>
          </a:xfrm>
          <a:prstGeom prst="arc">
            <a:avLst>
              <a:gd name="adj1" fmla="val 16107056"/>
              <a:gd name="adj2" fmla="val 5420954"/>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289600190"/>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a:t>Using </a:t>
            </a:r>
            <a:r>
              <a:rPr lang="en" dirty="0" smtClean="0"/>
              <a:t>a custom </a:t>
            </a:r>
            <a:r>
              <a:rPr lang="en" dirty="0"/>
              <a:t>function</a:t>
            </a:r>
          </a:p>
        </p:txBody>
      </p:sp>
      <p:sp>
        <p:nvSpPr>
          <p:cNvPr id="42" name="Shape 42"/>
          <p:cNvSpPr txBox="1">
            <a:spLocks noGrp="1"/>
          </p:cNvSpPr>
          <p:nvPr>
            <p:ph idx="1"/>
          </p:nvPr>
        </p:nvSpPr>
        <p:spPr>
          <a:xfrm>
            <a:off x="2057400" y="1798637"/>
            <a:ext cx="6629400" cy="4525963"/>
          </a:xfrm>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raw_input("First number? ")</a:t>
            </a:r>
          </a:p>
          <a:p>
            <a:pPr marL="0" lvl="0" indent="0" rtl="0">
              <a:buNone/>
            </a:pPr>
            <a:r>
              <a:rPr lang="en" sz="1800" dirty="0">
                <a:latin typeface="Courier New"/>
                <a:ea typeface="Courier New"/>
                <a:cs typeface="Courier New"/>
                <a:sym typeface="Courier New"/>
              </a:rPr>
              <a:t>second = raw_input("Second number? ")</a:t>
            </a: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p:txBody>
      </p:sp>
      <p:sp>
        <p:nvSpPr>
          <p:cNvPr id="2" name="TextBox 1"/>
          <p:cNvSpPr txBox="1"/>
          <p:nvPr/>
        </p:nvSpPr>
        <p:spPr>
          <a:xfrm>
            <a:off x="1689133" y="1927105"/>
            <a:ext cx="292067" cy="969496"/>
          </a:xfrm>
          <a:prstGeom prst="rect">
            <a:avLst/>
          </a:prstGeom>
          <a:noFill/>
        </p:spPr>
        <p:txBody>
          <a:bodyPr wrap="none" rtlCol="0">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4</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5</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6</a:t>
            </a:r>
            <a:endParaRPr lang="en-US" sz="1400" dirty="0">
              <a:solidFill>
                <a:schemeClr val="tx1">
                  <a:lumMod val="50000"/>
                  <a:lumOff val="50000"/>
                </a:schemeClr>
              </a:solidFill>
              <a:latin typeface="Courier New" pitchFamily="49" charset="0"/>
              <a:cs typeface="Courier New" pitchFamily="49" charset="0"/>
            </a:endParaRPr>
          </a:p>
        </p:txBody>
      </p:sp>
      <p:sp>
        <p:nvSpPr>
          <p:cNvPr id="3" name="Rectangle 2"/>
          <p:cNvSpPr/>
          <p:nvPr/>
        </p:nvSpPr>
        <p:spPr>
          <a:xfrm>
            <a:off x="1295400" y="3202265"/>
            <a:ext cx="685800" cy="1300356"/>
          </a:xfrm>
          <a:prstGeom prst="rect">
            <a:avLst/>
          </a:prstGeom>
        </p:spPr>
        <p:txBody>
          <a:bodyPr wrap="square">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1</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2</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3/7</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8</a:t>
            </a:r>
            <a:endParaRPr lang="en-US" sz="1400" dirty="0">
              <a:solidFill>
                <a:schemeClr val="tx1">
                  <a:lumMod val="50000"/>
                  <a:lumOff val="50000"/>
                </a:schemeClr>
              </a:solidFill>
              <a:latin typeface="Courier New" pitchFamily="49" charset="0"/>
              <a:cs typeface="Courier New" pitchFamily="49" charset="0"/>
            </a:endParaRPr>
          </a:p>
        </p:txBody>
      </p:sp>
      <p:sp>
        <p:nvSpPr>
          <p:cNvPr id="13" name="Shape 54"/>
          <p:cNvSpPr/>
          <p:nvPr/>
        </p:nvSpPr>
        <p:spPr>
          <a:xfrm rot="10800000">
            <a:off x="928333" y="1600200"/>
            <a:ext cx="1521600" cy="1720495"/>
          </a:xfrm>
          <a:prstGeom prst="arc">
            <a:avLst>
              <a:gd name="adj1" fmla="val 16107056"/>
              <a:gd name="adj2" fmla="val 5513858"/>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sp>
        <p:nvSpPr>
          <p:cNvPr id="7" name="TextBox 6"/>
          <p:cNvSpPr txBox="1"/>
          <p:nvPr/>
        </p:nvSpPr>
        <p:spPr>
          <a:xfrm>
            <a:off x="1752600" y="1415534"/>
            <a:ext cx="767967" cy="369332"/>
          </a:xfrm>
          <a:prstGeom prst="rect">
            <a:avLst/>
          </a:prstGeom>
          <a:noFill/>
        </p:spPr>
        <p:txBody>
          <a:bodyPr wrap="none" rtlCol="0">
            <a:spAutoFit/>
          </a:bodyPr>
          <a:lstStyle/>
          <a:p>
            <a:r>
              <a:rPr lang="en-US" b="1" dirty="0" smtClean="0">
                <a:solidFill>
                  <a:srgbClr val="FF0000"/>
                </a:solidFill>
              </a:rPr>
              <a:t>START</a:t>
            </a:r>
            <a:endParaRPr lang="en-US" b="1" dirty="0">
              <a:solidFill>
                <a:srgbClr val="FF0000"/>
              </a:solidFill>
            </a:endParaRPr>
          </a:p>
        </p:txBody>
      </p:sp>
      <p:sp>
        <p:nvSpPr>
          <p:cNvPr id="17" name="Shape 54"/>
          <p:cNvSpPr/>
          <p:nvPr/>
        </p:nvSpPr>
        <p:spPr>
          <a:xfrm rot="10800000" flipH="1" flipV="1">
            <a:off x="5334000" y="2019299"/>
            <a:ext cx="2209800" cy="2024244"/>
          </a:xfrm>
          <a:prstGeom prst="arc">
            <a:avLst>
              <a:gd name="adj1" fmla="val 16107056"/>
              <a:gd name="adj2" fmla="val 5420954"/>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sp>
        <p:nvSpPr>
          <p:cNvPr id="18" name="Shape 54"/>
          <p:cNvSpPr/>
          <p:nvPr/>
        </p:nvSpPr>
        <p:spPr>
          <a:xfrm rot="10800000">
            <a:off x="1524000" y="2674044"/>
            <a:ext cx="1521600" cy="1369499"/>
          </a:xfrm>
          <a:prstGeom prst="arc">
            <a:avLst>
              <a:gd name="adj1" fmla="val 17223678"/>
              <a:gd name="adj2" fmla="val 5513858"/>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592914510"/>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a:t>Using </a:t>
            </a:r>
            <a:r>
              <a:rPr lang="en" dirty="0" smtClean="0"/>
              <a:t>a custom </a:t>
            </a:r>
            <a:r>
              <a:rPr lang="en" dirty="0"/>
              <a:t>function</a:t>
            </a:r>
          </a:p>
        </p:txBody>
      </p:sp>
      <p:sp>
        <p:nvSpPr>
          <p:cNvPr id="42" name="Shape 42"/>
          <p:cNvSpPr txBox="1">
            <a:spLocks noGrp="1"/>
          </p:cNvSpPr>
          <p:nvPr>
            <p:ph idx="1"/>
          </p:nvPr>
        </p:nvSpPr>
        <p:spPr>
          <a:xfrm>
            <a:off x="2057400" y="1798637"/>
            <a:ext cx="6629400" cy="4525963"/>
          </a:xfrm>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raw_input("First number? ")</a:t>
            </a:r>
          </a:p>
          <a:p>
            <a:pPr marL="0" lvl="0" indent="0" rtl="0">
              <a:buNone/>
            </a:pPr>
            <a:r>
              <a:rPr lang="en" sz="1800" dirty="0">
                <a:latin typeface="Courier New"/>
                <a:ea typeface="Courier New"/>
                <a:cs typeface="Courier New"/>
                <a:sym typeface="Courier New"/>
              </a:rPr>
              <a:t>second = raw_input("Second number? ")</a:t>
            </a: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p:txBody>
      </p:sp>
      <p:sp>
        <p:nvSpPr>
          <p:cNvPr id="2" name="TextBox 1"/>
          <p:cNvSpPr txBox="1"/>
          <p:nvPr/>
        </p:nvSpPr>
        <p:spPr>
          <a:xfrm>
            <a:off x="1689133" y="1927105"/>
            <a:ext cx="292067" cy="969496"/>
          </a:xfrm>
          <a:prstGeom prst="rect">
            <a:avLst/>
          </a:prstGeom>
          <a:noFill/>
        </p:spPr>
        <p:txBody>
          <a:bodyPr wrap="none" rtlCol="0">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4</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5</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6</a:t>
            </a:r>
            <a:endParaRPr lang="en-US" sz="1400" dirty="0">
              <a:solidFill>
                <a:schemeClr val="tx1">
                  <a:lumMod val="50000"/>
                  <a:lumOff val="50000"/>
                </a:schemeClr>
              </a:solidFill>
              <a:latin typeface="Courier New" pitchFamily="49" charset="0"/>
              <a:cs typeface="Courier New" pitchFamily="49" charset="0"/>
            </a:endParaRPr>
          </a:p>
        </p:txBody>
      </p:sp>
      <p:sp>
        <p:nvSpPr>
          <p:cNvPr id="3" name="Rectangle 2"/>
          <p:cNvSpPr/>
          <p:nvPr/>
        </p:nvSpPr>
        <p:spPr>
          <a:xfrm>
            <a:off x="1295400" y="3202265"/>
            <a:ext cx="685800" cy="1300356"/>
          </a:xfrm>
          <a:prstGeom prst="rect">
            <a:avLst/>
          </a:prstGeom>
        </p:spPr>
        <p:txBody>
          <a:bodyPr wrap="square">
            <a:spAutoFit/>
          </a:bodyPr>
          <a:lstStyle/>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1</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2</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3/7</a:t>
            </a:r>
          </a:p>
          <a:p>
            <a:pPr algn="r">
              <a:spcAft>
                <a:spcPts val="900"/>
              </a:spcAft>
            </a:pPr>
            <a:r>
              <a:rPr lang="en-US" sz="1400" dirty="0" smtClean="0">
                <a:solidFill>
                  <a:schemeClr val="tx1">
                    <a:lumMod val="50000"/>
                    <a:lumOff val="50000"/>
                  </a:schemeClr>
                </a:solidFill>
                <a:latin typeface="Courier New" pitchFamily="49" charset="0"/>
                <a:cs typeface="Courier New" pitchFamily="49" charset="0"/>
              </a:rPr>
              <a:t>8</a:t>
            </a:r>
            <a:endParaRPr lang="en-US" sz="1400" dirty="0">
              <a:solidFill>
                <a:schemeClr val="tx1">
                  <a:lumMod val="50000"/>
                  <a:lumOff val="50000"/>
                </a:schemeClr>
              </a:solidFill>
              <a:latin typeface="Courier New" pitchFamily="49" charset="0"/>
              <a:cs typeface="Courier New" pitchFamily="49" charset="0"/>
            </a:endParaRPr>
          </a:p>
        </p:txBody>
      </p:sp>
      <p:sp>
        <p:nvSpPr>
          <p:cNvPr id="13" name="Shape 54"/>
          <p:cNvSpPr/>
          <p:nvPr/>
        </p:nvSpPr>
        <p:spPr>
          <a:xfrm rot="10800000">
            <a:off x="928333" y="1600200"/>
            <a:ext cx="1521600" cy="1720495"/>
          </a:xfrm>
          <a:prstGeom prst="arc">
            <a:avLst>
              <a:gd name="adj1" fmla="val 16107056"/>
              <a:gd name="adj2" fmla="val 5513858"/>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sp>
        <p:nvSpPr>
          <p:cNvPr id="7" name="TextBox 6"/>
          <p:cNvSpPr txBox="1"/>
          <p:nvPr/>
        </p:nvSpPr>
        <p:spPr>
          <a:xfrm>
            <a:off x="1752600" y="1415534"/>
            <a:ext cx="767967" cy="369332"/>
          </a:xfrm>
          <a:prstGeom prst="rect">
            <a:avLst/>
          </a:prstGeom>
          <a:noFill/>
        </p:spPr>
        <p:txBody>
          <a:bodyPr wrap="none" rtlCol="0">
            <a:spAutoFit/>
          </a:bodyPr>
          <a:lstStyle/>
          <a:p>
            <a:r>
              <a:rPr lang="en-US" b="1" dirty="0" smtClean="0">
                <a:solidFill>
                  <a:srgbClr val="FF0000"/>
                </a:solidFill>
              </a:rPr>
              <a:t>START</a:t>
            </a:r>
            <a:endParaRPr lang="en-US" b="1" dirty="0">
              <a:solidFill>
                <a:srgbClr val="FF0000"/>
              </a:solidFill>
            </a:endParaRPr>
          </a:p>
        </p:txBody>
      </p:sp>
      <p:sp>
        <p:nvSpPr>
          <p:cNvPr id="17" name="Shape 54"/>
          <p:cNvSpPr/>
          <p:nvPr/>
        </p:nvSpPr>
        <p:spPr>
          <a:xfrm rot="10800000" flipH="1" flipV="1">
            <a:off x="5334000" y="2019299"/>
            <a:ext cx="2209800" cy="2024244"/>
          </a:xfrm>
          <a:prstGeom prst="arc">
            <a:avLst>
              <a:gd name="adj1" fmla="val 16107056"/>
              <a:gd name="adj2" fmla="val 5420954"/>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sp>
        <p:nvSpPr>
          <p:cNvPr id="18" name="Shape 54"/>
          <p:cNvSpPr/>
          <p:nvPr/>
        </p:nvSpPr>
        <p:spPr>
          <a:xfrm rot="10800000">
            <a:off x="1524000" y="2674044"/>
            <a:ext cx="1521600" cy="1369499"/>
          </a:xfrm>
          <a:prstGeom prst="arc">
            <a:avLst>
              <a:gd name="adj1" fmla="val 17223678"/>
              <a:gd name="adj2" fmla="val 5513858"/>
            </a:avLst>
          </a:prstGeom>
          <a:noFill/>
          <a:ln w="19050" cap="flat">
            <a:solidFill>
              <a:schemeClr val="dk2"/>
            </a:solidFill>
            <a:prstDash val="solid"/>
            <a:round/>
            <a:headEnd type="triangle" w="med" len="med"/>
            <a:tailEnd type="none" w="med" len="med"/>
          </a:ln>
        </p:spPr>
        <p:txBody>
          <a:bodyPr lIns="91425" tIns="91425" rIns="91425" bIns="91425" anchor="ctr" anchorCtr="0">
            <a:noAutofit/>
          </a:bodyPr>
          <a:lstStyle/>
          <a:p>
            <a:endParaRPr/>
          </a:p>
        </p:txBody>
      </p:sp>
      <p:cxnSp>
        <p:nvCxnSpPr>
          <p:cNvPr id="9" name="Straight Arrow Connector 8"/>
          <p:cNvCxnSpPr/>
          <p:nvPr/>
        </p:nvCxnSpPr>
        <p:spPr>
          <a:xfrm>
            <a:off x="2294324" y="4502621"/>
            <a:ext cx="0" cy="526579"/>
          </a:xfrm>
          <a:prstGeom prst="straightConnector1">
            <a:avLst/>
          </a:prstGeom>
          <a:ln w="190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47061" y="5029200"/>
            <a:ext cx="543739"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4045774098"/>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smtClean="0"/>
              <a:t>What will this code print?</a:t>
            </a:r>
            <a:endParaRPr lang="en" dirty="0"/>
          </a:p>
        </p:txBody>
      </p:sp>
      <p:sp>
        <p:nvSpPr>
          <p:cNvPr id="42" name="Shape 42"/>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raw_input("First number? ")</a:t>
            </a:r>
          </a:p>
          <a:p>
            <a:pPr marL="0" lvl="0" indent="0" rtl="0">
              <a:buNone/>
            </a:pPr>
            <a:r>
              <a:rPr lang="en" sz="1800" dirty="0">
                <a:latin typeface="Courier New"/>
                <a:ea typeface="Courier New"/>
                <a:cs typeface="Courier New"/>
                <a:sym typeface="Courier New"/>
              </a:rPr>
              <a:t>second = raw_input("Second number? ")</a:t>
            </a: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a:p>
            <a:pPr marL="0" lvl="0" indent="0" rtl="0">
              <a:buNone/>
            </a:pPr>
            <a:r>
              <a:rPr lang="en" sz="2400" dirty="0"/>
              <a:t>Result:</a:t>
            </a:r>
          </a:p>
          <a:p>
            <a:pPr marL="0" lvl="0" indent="0" rtl="0">
              <a:buNone/>
            </a:pPr>
            <a:r>
              <a:rPr lang="en" sz="1800" dirty="0">
                <a:latin typeface="Courier New"/>
                <a:ea typeface="Courier New"/>
                <a:cs typeface="Courier New"/>
                <a:sym typeface="Courier New"/>
              </a:rPr>
              <a:t>First number? </a:t>
            </a:r>
            <a:r>
              <a:rPr lang="en" sz="1100" i="1" dirty="0" smtClean="0">
                <a:latin typeface="Courier New"/>
                <a:ea typeface="Courier New"/>
                <a:cs typeface="Courier New"/>
                <a:sym typeface="Courier New"/>
              </a:rPr>
              <a:t>&lt;input&gt; </a:t>
            </a:r>
            <a:r>
              <a:rPr lang="en" sz="1800" i="1" dirty="0" smtClean="0">
                <a:latin typeface="Courier New"/>
                <a:ea typeface="Courier New"/>
                <a:cs typeface="Courier New"/>
                <a:sym typeface="Courier New"/>
              </a:rPr>
              <a:t>5</a:t>
            </a:r>
            <a:endParaRPr lang="en" sz="1800" i="1" dirty="0">
              <a:latin typeface="Courier New"/>
              <a:ea typeface="Courier New"/>
              <a:cs typeface="Courier New"/>
              <a:sym typeface="Courier New"/>
            </a:endParaRPr>
          </a:p>
          <a:p>
            <a:pPr marL="0" lvl="0" indent="0">
              <a:buNone/>
            </a:pPr>
            <a:r>
              <a:rPr lang="en" sz="1800" dirty="0">
                <a:latin typeface="Courier New"/>
                <a:ea typeface="Courier New"/>
                <a:cs typeface="Courier New"/>
                <a:sym typeface="Courier New"/>
              </a:rPr>
              <a:t>Second number? </a:t>
            </a:r>
            <a:r>
              <a:rPr lang="en" sz="1100" i="1" dirty="0" smtClean="0">
                <a:latin typeface="Courier New"/>
                <a:ea typeface="Courier New"/>
                <a:cs typeface="Courier New"/>
                <a:sym typeface="Courier New"/>
              </a:rPr>
              <a:t>&lt;input&gt; </a:t>
            </a:r>
            <a:r>
              <a:rPr lang="en" sz="1800" i="1" dirty="0" smtClean="0">
                <a:latin typeface="Courier New"/>
                <a:ea typeface="Courier New"/>
                <a:cs typeface="Courier New"/>
                <a:sym typeface="Courier New"/>
              </a:rPr>
              <a:t>4</a:t>
            </a:r>
            <a:endParaRPr lang="en" sz="1800" i="1" dirty="0">
              <a:latin typeface="Courier New"/>
              <a:ea typeface="Courier New"/>
              <a:cs typeface="Courier New"/>
              <a:sym typeface="Courier New"/>
            </a:endParaRPr>
          </a:p>
        </p:txBody>
      </p:sp>
      <p:sp>
        <p:nvSpPr>
          <p:cNvPr id="2" name="TextBox 1"/>
          <p:cNvSpPr txBox="1"/>
          <p:nvPr/>
        </p:nvSpPr>
        <p:spPr>
          <a:xfrm>
            <a:off x="4419600" y="5068669"/>
            <a:ext cx="3048000" cy="646331"/>
          </a:xfrm>
          <a:prstGeom prst="rect">
            <a:avLst/>
          </a:prstGeom>
          <a:noFill/>
        </p:spPr>
        <p:txBody>
          <a:bodyPr wrap="square" rtlCol="0">
            <a:spAutoFit/>
          </a:bodyPr>
          <a:lstStyle/>
          <a:p>
            <a:r>
              <a:rPr lang="en-US" dirty="0" smtClean="0"/>
              <a:t>Assuming we input these values for </a:t>
            </a:r>
            <a:r>
              <a:rPr lang="en-US" sz="1600" dirty="0" smtClean="0">
                <a:latin typeface="Courier New" pitchFamily="49" charset="0"/>
                <a:cs typeface="Courier New" pitchFamily="49" charset="0"/>
              </a:rPr>
              <a:t>first</a:t>
            </a:r>
            <a:r>
              <a:rPr lang="en-US" dirty="0" smtClean="0"/>
              <a:t> and </a:t>
            </a:r>
            <a:r>
              <a:rPr lang="en-US" sz="1600" dirty="0" smtClean="0">
                <a:latin typeface="Courier New" pitchFamily="49" charset="0"/>
                <a:cs typeface="Courier New" pitchFamily="49" charset="0"/>
              </a:rPr>
              <a:t>second</a:t>
            </a:r>
            <a:endParaRPr lang="en-US" sz="1600" dirty="0">
              <a:latin typeface="Courier New" pitchFamily="49" charset="0"/>
              <a:cs typeface="Courier New" pitchFamily="49" charset="0"/>
            </a:endParaRPr>
          </a:p>
        </p:txBody>
      </p:sp>
      <p:sp>
        <p:nvSpPr>
          <p:cNvPr id="3" name="Right Brace 2"/>
          <p:cNvSpPr/>
          <p:nvPr/>
        </p:nvSpPr>
        <p:spPr>
          <a:xfrm>
            <a:off x="3962400" y="4953000"/>
            <a:ext cx="304800" cy="9233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91467472"/>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smtClean="0"/>
              <a:t>What will this code print?</a:t>
            </a:r>
            <a:endParaRPr lang="en" dirty="0"/>
          </a:p>
        </p:txBody>
      </p:sp>
      <p:sp>
        <p:nvSpPr>
          <p:cNvPr id="42" name="Shape 42"/>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raw_input("First number? ")</a:t>
            </a:r>
          </a:p>
          <a:p>
            <a:pPr marL="0" lvl="0" indent="0" rtl="0">
              <a:buNone/>
            </a:pPr>
            <a:r>
              <a:rPr lang="en" sz="1800" dirty="0">
                <a:latin typeface="Courier New"/>
                <a:ea typeface="Courier New"/>
                <a:cs typeface="Courier New"/>
                <a:sym typeface="Courier New"/>
              </a:rPr>
              <a:t>second = raw_input("Second number? ")</a:t>
            </a: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a:p>
            <a:pPr marL="0" lvl="0" indent="0" rtl="0">
              <a:buNone/>
            </a:pPr>
            <a:r>
              <a:rPr lang="en" sz="2400" dirty="0"/>
              <a:t>Result:</a:t>
            </a:r>
          </a:p>
          <a:p>
            <a:pPr marL="0" indent="0">
              <a:buNone/>
            </a:pPr>
            <a:r>
              <a:rPr lang="en" sz="1800" dirty="0">
                <a:latin typeface="Courier New"/>
                <a:ea typeface="Courier New"/>
                <a:cs typeface="Courier New"/>
                <a:sym typeface="Courier New"/>
              </a:rPr>
              <a:t>First number? </a:t>
            </a:r>
            <a:r>
              <a:rPr lang="en" sz="1100" i="1" dirty="0" smtClean="0">
                <a:latin typeface="Courier New"/>
                <a:ea typeface="Courier New"/>
                <a:cs typeface="Courier New"/>
                <a:sym typeface="Courier New"/>
              </a:rPr>
              <a:t>&lt;input&gt; </a:t>
            </a:r>
            <a:r>
              <a:rPr lang="en" sz="1800" i="1" dirty="0" smtClean="0">
                <a:latin typeface="Courier New"/>
                <a:ea typeface="Courier New"/>
                <a:cs typeface="Courier New"/>
                <a:sym typeface="Courier New"/>
              </a:rPr>
              <a:t>5</a:t>
            </a:r>
            <a:endParaRPr lang="en" sz="1800" i="1" dirty="0">
              <a:latin typeface="Courier New"/>
              <a:ea typeface="Courier New"/>
              <a:cs typeface="Courier New"/>
              <a:sym typeface="Courier New"/>
            </a:endParaRPr>
          </a:p>
          <a:p>
            <a:pPr marL="0" lvl="0" indent="0">
              <a:buNone/>
            </a:pPr>
            <a:r>
              <a:rPr lang="en" sz="1800" dirty="0">
                <a:latin typeface="Courier New"/>
                <a:ea typeface="Courier New"/>
                <a:cs typeface="Courier New"/>
                <a:sym typeface="Courier New"/>
              </a:rPr>
              <a:t>Second number? </a:t>
            </a:r>
            <a:r>
              <a:rPr lang="en" sz="1100" i="1" dirty="0" smtClean="0">
                <a:latin typeface="Courier New"/>
                <a:ea typeface="Courier New"/>
                <a:cs typeface="Courier New"/>
                <a:sym typeface="Courier New"/>
              </a:rPr>
              <a:t>&lt;input&gt; </a:t>
            </a:r>
            <a:r>
              <a:rPr lang="en" sz="1800" i="1" dirty="0" smtClean="0">
                <a:latin typeface="Courier New"/>
                <a:ea typeface="Courier New"/>
                <a:cs typeface="Courier New"/>
                <a:sym typeface="Courier New"/>
              </a:rPr>
              <a:t>4</a:t>
            </a:r>
            <a:endParaRPr lang="en" sz="1800" i="1"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9</a:t>
            </a:r>
          </a:p>
        </p:txBody>
      </p:sp>
    </p:spTree>
    <p:extLst>
      <p:ext uri="{BB962C8B-B14F-4D97-AF65-F5344CB8AC3E}">
        <p14:creationId xmlns:p14="http://schemas.microsoft.com/office/powerpoint/2010/main" val="779122181"/>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lIns="91425" tIns="91425" rIns="91425" bIns="91425" anchor="b" anchorCtr="0">
            <a:noAutofit/>
          </a:bodyPr>
          <a:lstStyle/>
          <a:p>
            <a:pPr>
              <a:buNone/>
            </a:pPr>
            <a:r>
              <a:rPr lang="en" dirty="0" smtClean="0"/>
              <a:t>A more useful example: counting</a:t>
            </a:r>
            <a:endParaRPr lang="en" dirty="0"/>
          </a:p>
        </p:txBody>
      </p:sp>
      <p:sp>
        <p:nvSpPr>
          <p:cNvPr id="69" name="Shape 69"/>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smtClean="0"/>
              <a:t>Result </a:t>
            </a:r>
            <a:r>
              <a:rPr lang="en" sz="2400" dirty="0"/>
              <a:t>of using </a:t>
            </a:r>
            <a:r>
              <a:rPr lang="en" sz="2400" dirty="0">
                <a:latin typeface="Courier New"/>
                <a:ea typeface="Courier New"/>
                <a:cs typeface="Courier New"/>
                <a:sym typeface="Courier New"/>
              </a:rPr>
              <a:t>.count()</a:t>
            </a:r>
            <a:r>
              <a:rPr lang="en" sz="2400" dirty="0"/>
              <a:t>:</a:t>
            </a:r>
          </a:p>
          <a:p>
            <a:pPr lvl="0" rtl="0">
              <a:buNone/>
            </a:pPr>
            <a:r>
              <a:rPr lang="en" sz="1800" dirty="0">
                <a:latin typeface="Courier New"/>
                <a:ea typeface="Courier New"/>
                <a:cs typeface="Courier New"/>
                <a:sym typeface="Courier New"/>
              </a:rPr>
              <a:t>&gt;&gt;&gt; seq = "CGCACGCACGCGC"</a:t>
            </a:r>
          </a:p>
          <a:p>
            <a:pPr lvl="0" rtl="0">
              <a:buNone/>
            </a:pPr>
            <a:r>
              <a:rPr lang="en" sz="1800" dirty="0">
                <a:latin typeface="Courier New"/>
                <a:ea typeface="Courier New"/>
                <a:cs typeface="Courier New"/>
                <a:sym typeface="Courier New"/>
              </a:rPr>
              <a:t>&gt;&gt;&gt; seq.count("CGC")</a:t>
            </a:r>
          </a:p>
          <a:p>
            <a:pPr lvl="0" rtl="0">
              <a:buNone/>
            </a:pPr>
            <a:r>
              <a:rPr lang="en" sz="1800" dirty="0" smtClean="0">
                <a:latin typeface="Courier New"/>
                <a:ea typeface="Courier New"/>
                <a:cs typeface="Courier New"/>
                <a:sym typeface="Courier New"/>
              </a:rPr>
              <a:t>3</a:t>
            </a:r>
          </a:p>
          <a:p>
            <a:pPr lvl="0" rtl="0">
              <a:buNone/>
            </a:pPr>
            <a:endParaRPr lang="en" sz="1800" dirty="0">
              <a:latin typeface="Courier New"/>
              <a:ea typeface="Courier New"/>
              <a:cs typeface="Courier New"/>
              <a:sym typeface="Courier New"/>
            </a:endParaRPr>
          </a:p>
          <a:p>
            <a:pPr lvl="0" rtl="0">
              <a:buNone/>
            </a:pPr>
            <a:endParaRPr lang="en" sz="1800" dirty="0" smtClean="0">
              <a:latin typeface="Courier New"/>
              <a:ea typeface="Courier New"/>
              <a:cs typeface="Courier New"/>
              <a:sym typeface="Courier New"/>
            </a:endParaRPr>
          </a:p>
          <a:p>
            <a:pPr lvl="0" rtl="0">
              <a:buNone/>
            </a:pPr>
            <a:r>
              <a:rPr lang="en" sz="2400" dirty="0" smtClean="0">
                <a:ea typeface="Courier New"/>
                <a:cs typeface="Courier New"/>
                <a:sym typeface="Courier New"/>
              </a:rPr>
              <a:t>Notice that there are actually 4 possible instances of “</a:t>
            </a:r>
            <a:r>
              <a:rPr lang="en" sz="2400" dirty="0" smtClean="0">
                <a:latin typeface="Courier New" pitchFamily="49" charset="0"/>
                <a:ea typeface="Courier New"/>
                <a:cs typeface="Courier New" pitchFamily="49" charset="0"/>
                <a:sym typeface="Courier New"/>
              </a:rPr>
              <a:t>CGC</a:t>
            </a:r>
            <a:r>
              <a:rPr lang="en" sz="2400" dirty="0" smtClean="0">
                <a:ea typeface="Courier New"/>
                <a:cs typeface="Courier New"/>
                <a:sym typeface="Courier New"/>
              </a:rPr>
              <a:t>” in this sequence – the “</a:t>
            </a:r>
            <a:r>
              <a:rPr lang="en" sz="2400" dirty="0" smtClean="0">
                <a:latin typeface="Courier New" pitchFamily="49" charset="0"/>
                <a:ea typeface="Courier New"/>
                <a:cs typeface="Courier New" pitchFamily="49" charset="0"/>
                <a:sym typeface="Courier New"/>
              </a:rPr>
              <a:t>CGCGC</a:t>
            </a:r>
            <a:r>
              <a:rPr lang="en" sz="2400" dirty="0" smtClean="0">
                <a:ea typeface="Courier New"/>
                <a:cs typeface="Courier New"/>
                <a:sym typeface="Courier New"/>
              </a:rPr>
              <a:t>” at the end can be counted as having two instances. </a:t>
            </a:r>
          </a:p>
          <a:p>
            <a:pPr lvl="0" rtl="0">
              <a:buNone/>
            </a:pPr>
            <a:r>
              <a:rPr lang="en" sz="2400" dirty="0" smtClean="0">
                <a:ea typeface="Courier New"/>
                <a:cs typeface="Courier New"/>
                <a:sym typeface="Courier New"/>
              </a:rPr>
              <a:t>The </a:t>
            </a:r>
            <a:r>
              <a:rPr lang="en" sz="2000" dirty="0" smtClean="0">
                <a:latin typeface="Courier New" pitchFamily="49" charset="0"/>
                <a:ea typeface="Courier New"/>
                <a:cs typeface="Courier New" pitchFamily="49" charset="0"/>
                <a:sym typeface="Courier New"/>
              </a:rPr>
              <a:t>.count()</a:t>
            </a:r>
            <a:r>
              <a:rPr lang="en" sz="2000" dirty="0" smtClean="0">
                <a:ea typeface="Courier New"/>
                <a:cs typeface="Courier New" pitchFamily="49" charset="0"/>
                <a:sym typeface="Courier New"/>
              </a:rPr>
              <a:t> </a:t>
            </a:r>
            <a:r>
              <a:rPr lang="en" sz="2400" dirty="0" smtClean="0">
                <a:ea typeface="Courier New"/>
                <a:cs typeface="Courier New"/>
                <a:sym typeface="Courier New"/>
              </a:rPr>
              <a:t>only counts non overlapping instances. What if that’s not what we want?</a:t>
            </a:r>
            <a:endParaRPr lang="en" sz="2400" dirty="0">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1917684525"/>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prstGeom prst="rect">
            <a:avLst/>
          </a:prstGeom>
        </p:spPr>
        <p:txBody>
          <a:bodyPr lIns="91425" tIns="91425" rIns="91425" bIns="91425" anchor="b" anchorCtr="0">
            <a:noAutofit/>
          </a:bodyPr>
          <a:lstStyle/>
          <a:p>
            <a:pPr>
              <a:buNone/>
            </a:pPr>
            <a:r>
              <a:rPr lang="en" dirty="0" smtClean="0"/>
              <a:t>A more useful example: counting</a:t>
            </a:r>
            <a:endParaRPr lang="en" dirty="0"/>
          </a:p>
        </p:txBody>
      </p:sp>
      <p:sp>
        <p:nvSpPr>
          <p:cNvPr id="63" name="Shape 63"/>
          <p:cNvSpPr txBox="1">
            <a:spLocks noGrp="1"/>
          </p:cNvSpPr>
          <p:nvPr>
            <p:ph idx="1"/>
          </p:nvPr>
        </p:nvSpPr>
        <p:spPr>
          <a:xfrm>
            <a:off x="457200" y="1447800"/>
            <a:ext cx="8229600" cy="4724400"/>
          </a:xfrm>
          <a:prstGeom prst="rect">
            <a:avLst/>
          </a:prstGeom>
        </p:spPr>
        <p:txBody>
          <a:bodyPr lIns="91425" tIns="91425" rIns="91425" bIns="91425" anchor="t" anchorCtr="0">
            <a:noAutofit/>
          </a:bodyPr>
          <a:lstStyle/>
          <a:p>
            <a:pPr lvl="0" rtl="0">
              <a:buNone/>
            </a:pPr>
            <a:r>
              <a:rPr lang="en" sz="1200" i="1" dirty="0">
                <a:solidFill>
                  <a:schemeClr val="accent3">
                    <a:lumMod val="75000"/>
                  </a:schemeClr>
                </a:solidFill>
                <a:latin typeface="Courier New"/>
                <a:ea typeface="Courier New"/>
                <a:cs typeface="Courier New"/>
                <a:sym typeface="Courier New"/>
              </a:rPr>
              <a:t># Count (potentially overlapping) instances of a subsequence in a string</a:t>
            </a:r>
          </a:p>
          <a:p>
            <a:pPr lvl="0" rtl="0">
              <a:buNone/>
            </a:pPr>
            <a:r>
              <a:rPr lang="en" sz="1200" dirty="0">
                <a:solidFill>
                  <a:srgbClr val="0070C0"/>
                </a:solidFill>
                <a:latin typeface="Courier New"/>
                <a:ea typeface="Courier New"/>
                <a:cs typeface="Courier New"/>
                <a:sym typeface="Courier New"/>
              </a:rPr>
              <a:t>def</a:t>
            </a:r>
            <a:r>
              <a:rPr lang="en" sz="1200" dirty="0">
                <a:latin typeface="Courier New"/>
                <a:ea typeface="Courier New"/>
                <a:cs typeface="Courier New"/>
                <a:sym typeface="Courier New"/>
              </a:rPr>
              <a:t> </a:t>
            </a:r>
            <a:r>
              <a:rPr lang="en" sz="1200" dirty="0">
                <a:solidFill>
                  <a:srgbClr val="FF0066"/>
                </a:solidFill>
                <a:latin typeface="Courier New"/>
                <a:ea typeface="Courier New"/>
                <a:cs typeface="Courier New"/>
                <a:sym typeface="Courier New"/>
              </a:rPr>
              <a:t>count_occurrences</a:t>
            </a:r>
            <a:r>
              <a:rPr lang="en" sz="1200" dirty="0">
                <a:latin typeface="Courier New"/>
                <a:ea typeface="Courier New"/>
                <a:cs typeface="Courier New"/>
                <a:sym typeface="Courier New"/>
              </a:rPr>
              <a:t>(seq, subseq):</a:t>
            </a:r>
          </a:p>
          <a:p>
            <a:pPr marL="0" lvl="0" indent="0" defTabSz="457200" rtl="0">
              <a:buNone/>
            </a:pPr>
            <a:r>
              <a:rPr lang="en" sz="1200" dirty="0">
                <a:latin typeface="Courier New"/>
                <a:ea typeface="Courier New"/>
                <a:cs typeface="Courier New"/>
                <a:sym typeface="Courier New"/>
              </a:rPr>
              <a:t>	seq = seq.upper()</a:t>
            </a:r>
          </a:p>
          <a:p>
            <a:pPr marL="0" lvl="0" indent="0" defTabSz="457200" rtl="0">
              <a:buNone/>
            </a:pPr>
            <a:r>
              <a:rPr lang="en" sz="1200" dirty="0">
                <a:latin typeface="Courier New"/>
                <a:ea typeface="Courier New"/>
                <a:cs typeface="Courier New"/>
                <a:sym typeface="Courier New"/>
              </a:rPr>
              <a:t>	subseq = subseq.upper()</a:t>
            </a:r>
          </a:p>
          <a:p>
            <a:pPr marL="0" lvl="0" indent="0" defTabSz="457200" rtl="0">
              <a:buNone/>
            </a:pPr>
            <a:r>
              <a:rPr lang="en" sz="1200" dirty="0">
                <a:latin typeface="Courier New"/>
                <a:ea typeface="Courier New"/>
                <a:cs typeface="Courier New"/>
                <a:sym typeface="Courier New"/>
              </a:rPr>
              <a:t>	count = 0</a:t>
            </a:r>
          </a:p>
          <a:p>
            <a:pPr marL="0" lvl="0" indent="0" defTabSz="457200" rtl="0">
              <a:buNone/>
            </a:pPr>
            <a:r>
              <a:rPr lang="en" sz="1200" dirty="0">
                <a:latin typeface="Courier New"/>
                <a:ea typeface="Courier New"/>
                <a:cs typeface="Courier New"/>
                <a:sym typeface="Courier New"/>
              </a:rPr>
              <a:t>	index = 0</a:t>
            </a:r>
          </a:p>
          <a:p>
            <a:pPr marL="0" lvl="0" indent="0" defTabSz="457200" rtl="0">
              <a:buNone/>
            </a:pPr>
            <a:r>
              <a:rPr lang="en" sz="1200" dirty="0">
                <a:latin typeface="Courier New"/>
                <a:ea typeface="Courier New"/>
                <a:cs typeface="Courier New"/>
                <a:sym typeface="Courier New"/>
              </a:rPr>
              <a:t>	done = </a:t>
            </a:r>
            <a:r>
              <a:rPr lang="en" sz="1200" dirty="0">
                <a:solidFill>
                  <a:srgbClr val="0070C0"/>
                </a:solidFill>
                <a:latin typeface="Courier New"/>
                <a:ea typeface="Courier New"/>
                <a:cs typeface="Courier New"/>
                <a:sym typeface="Courier New"/>
              </a:rPr>
              <a:t>False</a:t>
            </a:r>
          </a:p>
          <a:p>
            <a:pPr marL="0" lvl="0" indent="0" defTabSz="457200" rtl="0">
              <a:buNone/>
            </a:pPr>
            <a:r>
              <a:rPr lang="en" sz="1200" dirty="0">
                <a:latin typeface="Courier New"/>
                <a:ea typeface="Courier New"/>
                <a:cs typeface="Courier New"/>
                <a:sym typeface="Courier New"/>
              </a:rPr>
              <a:t>	</a:t>
            </a:r>
            <a:r>
              <a:rPr lang="en" sz="1200" dirty="0">
                <a:solidFill>
                  <a:srgbClr val="0070C0"/>
                </a:solidFill>
                <a:latin typeface="Courier New"/>
                <a:ea typeface="Courier New"/>
                <a:cs typeface="Courier New"/>
                <a:sym typeface="Courier New"/>
              </a:rPr>
              <a:t>while</a:t>
            </a:r>
            <a:r>
              <a:rPr lang="en" sz="1200" dirty="0">
                <a:latin typeface="Courier New"/>
                <a:ea typeface="Courier New"/>
                <a:cs typeface="Courier New"/>
                <a:sym typeface="Courier New"/>
              </a:rPr>
              <a:t> </a:t>
            </a:r>
            <a:r>
              <a:rPr lang="en" sz="1200" dirty="0" smtClean="0">
                <a:solidFill>
                  <a:srgbClr val="0070C0"/>
                </a:solidFill>
                <a:latin typeface="Courier New"/>
                <a:ea typeface="Courier New"/>
                <a:cs typeface="Courier New"/>
                <a:sym typeface="Courier New"/>
              </a:rPr>
              <a:t>not</a:t>
            </a:r>
            <a:r>
              <a:rPr lang="en" sz="1200" dirty="0" smtClean="0">
                <a:latin typeface="Courier New"/>
                <a:ea typeface="Courier New"/>
                <a:cs typeface="Courier New"/>
                <a:sym typeface="Courier New"/>
              </a:rPr>
              <a:t> done:</a:t>
            </a:r>
            <a:endParaRPr lang="en" sz="1200" dirty="0">
              <a:latin typeface="Courier New"/>
              <a:ea typeface="Courier New"/>
              <a:cs typeface="Courier New"/>
              <a:sym typeface="Courier New"/>
            </a:endParaRPr>
          </a:p>
          <a:p>
            <a:pPr marL="0" lvl="0" indent="0" defTabSz="457200" rtl="0">
              <a:buNone/>
            </a:pPr>
            <a:r>
              <a:rPr lang="en" sz="1200" dirty="0">
                <a:latin typeface="Courier New"/>
                <a:ea typeface="Courier New"/>
                <a:cs typeface="Courier New"/>
                <a:sym typeface="Courier New"/>
              </a:rPr>
              <a:t>		index = seq.find(subseq, index)</a:t>
            </a:r>
          </a:p>
          <a:p>
            <a:pPr marL="0" lvl="0" indent="0" defTabSz="457200" rtl="0">
              <a:buNone/>
            </a:pPr>
            <a:r>
              <a:rPr lang="en" sz="1200" dirty="0">
                <a:latin typeface="Courier New"/>
                <a:ea typeface="Courier New"/>
                <a:cs typeface="Courier New"/>
                <a:sym typeface="Courier New"/>
              </a:rPr>
              <a:t>		</a:t>
            </a:r>
            <a:r>
              <a:rPr lang="en" sz="1200" dirty="0">
                <a:solidFill>
                  <a:srgbClr val="0070C0"/>
                </a:solidFill>
                <a:latin typeface="Courier New"/>
                <a:ea typeface="Courier New"/>
                <a:cs typeface="Courier New"/>
                <a:sym typeface="Courier New"/>
              </a:rPr>
              <a:t>if </a:t>
            </a:r>
            <a:r>
              <a:rPr lang="en" sz="1200" dirty="0">
                <a:latin typeface="Courier New"/>
                <a:ea typeface="Courier New"/>
                <a:cs typeface="Courier New"/>
                <a:sym typeface="Courier New"/>
              </a:rPr>
              <a:t>(index == -1):</a:t>
            </a:r>
          </a:p>
          <a:p>
            <a:pPr marL="0" lvl="0" indent="0" defTabSz="457200" rtl="0">
              <a:buNone/>
            </a:pPr>
            <a:r>
              <a:rPr lang="en" sz="1200" dirty="0">
                <a:latin typeface="Courier New"/>
                <a:ea typeface="Courier New"/>
                <a:cs typeface="Courier New"/>
                <a:sym typeface="Courier New"/>
              </a:rPr>
              <a:t>			done = </a:t>
            </a:r>
            <a:r>
              <a:rPr lang="en" sz="1200" dirty="0">
                <a:solidFill>
                  <a:srgbClr val="0070C0"/>
                </a:solidFill>
                <a:latin typeface="Courier New"/>
                <a:ea typeface="Courier New"/>
                <a:cs typeface="Courier New"/>
                <a:sym typeface="Courier New"/>
              </a:rPr>
              <a:t>True</a:t>
            </a:r>
          </a:p>
          <a:p>
            <a:pPr marL="0" lvl="0" indent="0" defTabSz="457200" rtl="0">
              <a:buNone/>
            </a:pPr>
            <a:r>
              <a:rPr lang="en" sz="1200" dirty="0">
                <a:latin typeface="Courier New"/>
                <a:ea typeface="Courier New"/>
                <a:cs typeface="Courier New"/>
                <a:sym typeface="Courier New"/>
              </a:rPr>
              <a:t>		</a:t>
            </a:r>
            <a:r>
              <a:rPr lang="en" sz="1200" dirty="0">
                <a:solidFill>
                  <a:srgbClr val="0070C0"/>
                </a:solidFill>
                <a:latin typeface="Courier New"/>
                <a:ea typeface="Courier New"/>
                <a:cs typeface="Courier New"/>
                <a:sym typeface="Courier New"/>
              </a:rPr>
              <a:t>else:</a:t>
            </a:r>
            <a:r>
              <a:rPr lang="en" sz="1200" dirty="0">
                <a:latin typeface="Courier New"/>
                <a:ea typeface="Courier New"/>
                <a:cs typeface="Courier New"/>
                <a:sym typeface="Courier New"/>
              </a:rPr>
              <a:t>  </a:t>
            </a:r>
          </a:p>
          <a:p>
            <a:pPr marL="0" lvl="0" indent="0" defTabSz="457200" rtl="0">
              <a:buNone/>
            </a:pPr>
            <a:r>
              <a:rPr lang="en" sz="1200" dirty="0">
                <a:latin typeface="Courier New"/>
                <a:ea typeface="Courier New"/>
                <a:cs typeface="Courier New"/>
                <a:sym typeface="Courier New"/>
              </a:rPr>
              <a:t>			count += 1</a:t>
            </a:r>
          </a:p>
          <a:p>
            <a:pPr marL="0" lvl="0" indent="0" defTabSz="457200" rtl="0">
              <a:buNone/>
            </a:pPr>
            <a:r>
              <a:rPr lang="en" sz="1200" dirty="0">
                <a:latin typeface="Courier New"/>
                <a:ea typeface="Courier New"/>
                <a:cs typeface="Courier New"/>
                <a:sym typeface="Courier New"/>
              </a:rPr>
              <a:t>			index += 1 </a:t>
            </a:r>
            <a:r>
              <a:rPr lang="en" sz="1200" i="1" dirty="0">
                <a:solidFill>
                  <a:srgbClr val="999999"/>
                </a:solidFill>
                <a:latin typeface="Courier New"/>
                <a:ea typeface="Courier New"/>
                <a:cs typeface="Courier New"/>
                <a:sym typeface="Courier New"/>
              </a:rPr>
              <a:t># add one so this pos won't be found again</a:t>
            </a:r>
          </a:p>
          <a:p>
            <a:pPr marL="0" lvl="0" indent="0" defTabSz="457200" rtl="0">
              <a:buNone/>
            </a:pPr>
            <a:r>
              <a:rPr lang="en" sz="1200" dirty="0">
                <a:latin typeface="Courier New"/>
                <a:ea typeface="Courier New"/>
                <a:cs typeface="Courier New"/>
                <a:sym typeface="Courier New"/>
              </a:rPr>
              <a:t>	</a:t>
            </a:r>
            <a:r>
              <a:rPr lang="en" sz="1200" dirty="0">
                <a:solidFill>
                  <a:srgbClr val="0070C0"/>
                </a:solidFill>
                <a:latin typeface="Courier New"/>
                <a:ea typeface="Courier New"/>
                <a:cs typeface="Courier New"/>
                <a:sym typeface="Courier New"/>
              </a:rPr>
              <a:t>return</a:t>
            </a:r>
            <a:r>
              <a:rPr lang="en" sz="1200" dirty="0">
                <a:latin typeface="Courier New"/>
                <a:ea typeface="Courier New"/>
                <a:cs typeface="Courier New"/>
                <a:sym typeface="Courier New"/>
              </a:rPr>
              <a:t> count</a:t>
            </a:r>
          </a:p>
          <a:p>
            <a:endParaRPr lang="en" sz="1200" dirty="0">
              <a:latin typeface="Courier New"/>
              <a:ea typeface="Courier New"/>
              <a:cs typeface="Courier New"/>
              <a:sym typeface="Courier New"/>
            </a:endParaRPr>
          </a:p>
          <a:p>
            <a:pPr lvl="0" rtl="0">
              <a:buNone/>
            </a:pPr>
            <a:r>
              <a:rPr lang="en" sz="1200" i="1" dirty="0">
                <a:solidFill>
                  <a:schemeClr val="accent3">
                    <a:lumMod val="75000"/>
                  </a:schemeClr>
                </a:solidFill>
                <a:latin typeface="Courier New"/>
                <a:ea typeface="Courier New"/>
                <a:cs typeface="Courier New"/>
                <a:sym typeface="Courier New"/>
              </a:rPr>
              <a:t># main script</a:t>
            </a:r>
          </a:p>
          <a:p>
            <a:pPr lvl="0" rtl="0">
              <a:buNone/>
            </a:pPr>
            <a:r>
              <a:rPr lang="en" sz="1200" dirty="0">
                <a:latin typeface="Courier New"/>
                <a:ea typeface="Courier New"/>
                <a:cs typeface="Courier New"/>
                <a:sym typeface="Courier New"/>
              </a:rPr>
              <a:t>seq = raw_input("Full sequence: ")</a:t>
            </a:r>
          </a:p>
          <a:p>
            <a:pPr lvl="0" rtl="0">
              <a:buNone/>
            </a:pPr>
            <a:r>
              <a:rPr lang="en" sz="1200" dirty="0">
                <a:latin typeface="Courier New"/>
                <a:ea typeface="Courier New"/>
                <a:cs typeface="Courier New"/>
                <a:sym typeface="Courier New"/>
              </a:rPr>
              <a:t>subseq = raw_input("Subseq to search for: ")</a:t>
            </a:r>
          </a:p>
          <a:p>
            <a:pPr lvl="0" rtl="0">
              <a:buNone/>
            </a:pPr>
            <a:r>
              <a:rPr lang="en" sz="1200" dirty="0">
                <a:latin typeface="Courier New"/>
                <a:ea typeface="Courier New"/>
                <a:cs typeface="Courier New"/>
                <a:sym typeface="Courier New"/>
              </a:rPr>
              <a:t>result = </a:t>
            </a:r>
            <a:r>
              <a:rPr lang="en" sz="1200" dirty="0">
                <a:solidFill>
                  <a:srgbClr val="FF0066"/>
                </a:solidFill>
                <a:latin typeface="Courier New"/>
                <a:ea typeface="Courier New"/>
                <a:cs typeface="Courier New"/>
                <a:sym typeface="Courier New"/>
              </a:rPr>
              <a:t>count_occurrences</a:t>
            </a:r>
            <a:r>
              <a:rPr lang="en" sz="1200" dirty="0">
                <a:latin typeface="Courier New"/>
                <a:ea typeface="Courier New"/>
                <a:cs typeface="Courier New"/>
                <a:sym typeface="Courier New"/>
              </a:rPr>
              <a:t>(seq, subseq)</a:t>
            </a:r>
          </a:p>
          <a:p>
            <a:pPr lvl="0" rtl="0">
              <a:buNone/>
            </a:pPr>
            <a:r>
              <a:rPr lang="en" sz="1200" dirty="0">
                <a:solidFill>
                  <a:srgbClr val="0070C0"/>
                </a:solidFill>
                <a:latin typeface="Courier New"/>
                <a:ea typeface="Courier New"/>
                <a:cs typeface="Courier New"/>
                <a:sym typeface="Courier New"/>
              </a:rPr>
              <a:t>print</a:t>
            </a:r>
            <a:r>
              <a:rPr lang="en" sz="1200" dirty="0">
                <a:latin typeface="Courier New"/>
                <a:ea typeface="Courier New"/>
                <a:cs typeface="Courier New"/>
                <a:sym typeface="Courier New"/>
              </a:rPr>
              <a:t> "The subseq occurs", result, "times in the full seq" </a:t>
            </a:r>
          </a:p>
          <a:p>
            <a:endParaRPr lang="en" sz="1200" dirty="0">
              <a:latin typeface="Courier New"/>
              <a:ea typeface="Courier New"/>
              <a:cs typeface="Courier New"/>
              <a:sym typeface="Courier New"/>
            </a:endParaRPr>
          </a:p>
          <a:p>
            <a:endParaRPr lang="en" sz="1200" dirty="0">
              <a:latin typeface="Courier New"/>
              <a:ea typeface="Courier New"/>
              <a:cs typeface="Courier New"/>
              <a:sym typeface="Courier New"/>
            </a:endParaRPr>
          </a:p>
        </p:txBody>
      </p:sp>
    </p:spTree>
    <p:extLst>
      <p:ext uri="{BB962C8B-B14F-4D97-AF65-F5344CB8AC3E}">
        <p14:creationId xmlns:p14="http://schemas.microsoft.com/office/powerpoint/2010/main" val="3164872499"/>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lIns="91425" tIns="91425" rIns="91425" bIns="91425" anchor="b" anchorCtr="0">
            <a:noAutofit/>
          </a:bodyPr>
          <a:lstStyle/>
          <a:p>
            <a:pPr>
              <a:buNone/>
            </a:pPr>
            <a:r>
              <a:rPr lang="en" dirty="0" smtClean="0"/>
              <a:t>A more useful example: counting</a:t>
            </a:r>
            <a:endParaRPr lang="en" dirty="0"/>
          </a:p>
        </p:txBody>
      </p:sp>
      <p:sp>
        <p:nvSpPr>
          <p:cNvPr id="69" name="Shape 69"/>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smtClean="0"/>
              <a:t>Result </a:t>
            </a:r>
            <a:r>
              <a:rPr lang="en" sz="2400" dirty="0"/>
              <a:t>of using </a:t>
            </a:r>
            <a:r>
              <a:rPr lang="en" sz="2400" dirty="0">
                <a:latin typeface="Courier New"/>
                <a:ea typeface="Courier New"/>
                <a:cs typeface="Courier New"/>
                <a:sym typeface="Courier New"/>
              </a:rPr>
              <a:t>.count()</a:t>
            </a:r>
            <a:r>
              <a:rPr lang="en" sz="2400" dirty="0"/>
              <a:t>:</a:t>
            </a:r>
          </a:p>
          <a:p>
            <a:pPr lvl="0" rtl="0">
              <a:buNone/>
            </a:pPr>
            <a:r>
              <a:rPr lang="en" sz="1800" dirty="0">
                <a:latin typeface="Courier New"/>
                <a:ea typeface="Courier New"/>
                <a:cs typeface="Courier New"/>
                <a:sym typeface="Courier New"/>
              </a:rPr>
              <a:t>&gt;&gt;&gt; seq = "CGCACGCACGCGC"</a:t>
            </a:r>
          </a:p>
          <a:p>
            <a:pPr lvl="0" rtl="0">
              <a:buNone/>
            </a:pPr>
            <a:r>
              <a:rPr lang="en" sz="1800" dirty="0">
                <a:latin typeface="Courier New"/>
                <a:ea typeface="Courier New"/>
                <a:cs typeface="Courier New"/>
                <a:sym typeface="Courier New"/>
              </a:rPr>
              <a:t>&gt;&gt;&gt; seq.count("CGC")</a:t>
            </a:r>
          </a:p>
          <a:p>
            <a:pPr lvl="0" rtl="0">
              <a:buNone/>
            </a:pPr>
            <a:r>
              <a:rPr lang="en" sz="1800" dirty="0">
                <a:latin typeface="Courier New"/>
                <a:ea typeface="Courier New"/>
                <a:cs typeface="Courier New"/>
                <a:sym typeface="Courier New"/>
              </a:rPr>
              <a:t>3</a:t>
            </a:r>
          </a:p>
          <a:p>
            <a:endParaRPr lang="en" sz="1800" dirty="0">
              <a:latin typeface="Courier New"/>
              <a:ea typeface="Courier New"/>
              <a:cs typeface="Courier New"/>
              <a:sym typeface="Courier New"/>
            </a:endParaRPr>
          </a:p>
          <a:p>
            <a:pPr lvl="0">
              <a:buNone/>
            </a:pPr>
            <a:r>
              <a:rPr lang="en" sz="2400" dirty="0" smtClean="0"/>
              <a:t>Result:</a:t>
            </a:r>
          </a:p>
          <a:p>
            <a:pPr lvl="0">
              <a:buNone/>
            </a:pPr>
            <a:r>
              <a:rPr lang="en" sz="1800" dirty="0" smtClean="0">
                <a:latin typeface="Courier New"/>
                <a:ea typeface="Courier New"/>
                <a:cs typeface="Courier New"/>
                <a:sym typeface="Courier New"/>
              </a:rPr>
              <a:t>Full sequence: CGCACGCACGCGC</a:t>
            </a:r>
          </a:p>
          <a:p>
            <a:pPr lvl="0">
              <a:buNone/>
            </a:pPr>
            <a:r>
              <a:rPr lang="en" sz="1800" dirty="0" smtClean="0">
                <a:latin typeface="Courier New"/>
                <a:ea typeface="Courier New"/>
                <a:cs typeface="Courier New"/>
                <a:sym typeface="Courier New"/>
              </a:rPr>
              <a:t>Subseq to search for: CGC</a:t>
            </a:r>
          </a:p>
          <a:p>
            <a:pPr lvl="0">
              <a:buNone/>
            </a:pPr>
            <a:r>
              <a:rPr lang="en" sz="1800" dirty="0" smtClean="0">
                <a:latin typeface="Courier New"/>
                <a:ea typeface="Courier New"/>
                <a:cs typeface="Courier New"/>
                <a:sym typeface="Courier New"/>
              </a:rPr>
              <a:t>The subseq occurs </a:t>
            </a:r>
            <a:r>
              <a:rPr lang="en" sz="1800" dirty="0" smtClean="0">
                <a:solidFill>
                  <a:srgbClr val="FF0000"/>
                </a:solidFill>
                <a:latin typeface="Courier New"/>
                <a:ea typeface="Courier New"/>
                <a:cs typeface="Courier New"/>
                <a:sym typeface="Courier New"/>
              </a:rPr>
              <a:t>4</a:t>
            </a:r>
            <a:r>
              <a:rPr lang="en" sz="1800" dirty="0" smtClean="0">
                <a:latin typeface="Courier New"/>
                <a:ea typeface="Courier New"/>
                <a:cs typeface="Courier New"/>
                <a:sym typeface="Courier New"/>
              </a:rPr>
              <a:t> times in the full seq</a:t>
            </a:r>
          </a:p>
          <a:p>
            <a:endParaRPr lang="en" sz="1800" dirty="0" smtClean="0">
              <a:latin typeface="Courier New"/>
              <a:ea typeface="Courier New"/>
              <a:cs typeface="Courier New"/>
              <a:sym typeface="Courier New"/>
            </a:endParaRPr>
          </a:p>
          <a:p>
            <a:pPr marL="0" indent="0">
              <a:buNone/>
            </a:pPr>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938901302"/>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schedule</a:t>
            </a:r>
            <a:endParaRPr lang="en-US" dirty="0"/>
          </a:p>
        </p:txBody>
      </p:sp>
      <p:sp>
        <p:nvSpPr>
          <p:cNvPr id="3" name="Content Placeholder 2"/>
          <p:cNvSpPr>
            <a:spLocks noGrp="1"/>
          </p:cNvSpPr>
          <p:nvPr>
            <p:ph idx="1"/>
          </p:nvPr>
        </p:nvSpPr>
        <p:spPr/>
        <p:txBody>
          <a:bodyPr/>
          <a:lstStyle/>
          <a:p>
            <a:pPr marL="571500" indent="-571500">
              <a:buFont typeface="+mj-lt"/>
              <a:buAutoNum type="arabicPeriod"/>
            </a:pPr>
            <a:r>
              <a:rPr lang="en-US" dirty="0" smtClean="0"/>
              <a:t>Defining</a:t>
            </a:r>
            <a:r>
              <a:rPr lang="en-US" dirty="0" smtClean="0"/>
              <a:t> your own functions</a:t>
            </a:r>
            <a:endParaRPr lang="en-US" dirty="0" smtClean="0"/>
          </a:p>
          <a:p>
            <a:pPr marL="571500" indent="-571500">
              <a:buFont typeface="+mj-lt"/>
              <a:buAutoNum type="arabicPeriod"/>
            </a:pPr>
            <a:r>
              <a:rPr lang="en-US" dirty="0" smtClean="0"/>
              <a:t>Using command line arguments</a:t>
            </a:r>
          </a:p>
          <a:p>
            <a:pPr marL="571500" indent="-571500">
              <a:buFont typeface="+mj-lt"/>
              <a:buAutoNum type="arabicPeriod"/>
            </a:pPr>
            <a:r>
              <a:rPr lang="en-US" dirty="0" smtClean="0"/>
              <a:t>Good programming practices</a:t>
            </a:r>
            <a:endParaRPr lang="en-US" dirty="0"/>
          </a:p>
        </p:txBody>
      </p:sp>
    </p:spTree>
    <p:extLst>
      <p:ext uri="{BB962C8B-B14F-4D97-AF65-F5344CB8AC3E}">
        <p14:creationId xmlns:p14="http://schemas.microsoft.com/office/powerpoint/2010/main" val="592518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prstGeom prst="rect">
            <a:avLst/>
          </a:prstGeom>
        </p:spPr>
        <p:txBody>
          <a:bodyPr lIns="91425" tIns="91425" rIns="91425" bIns="91425" anchor="b" anchorCtr="0">
            <a:noAutofit/>
          </a:bodyPr>
          <a:lstStyle/>
          <a:p>
            <a:pPr>
              <a:buNone/>
            </a:pPr>
            <a:r>
              <a:rPr lang="en" sz="3600" dirty="0"/>
              <a:t>Keep your functions in a separate file</a:t>
            </a:r>
          </a:p>
        </p:txBody>
      </p:sp>
      <p:sp>
        <p:nvSpPr>
          <p:cNvPr id="75" name="Shape 75"/>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t>If you have a set of functions you want to use in various different scripts (e.g. a function to read in a fasta file), you can save these functions in a separate file and then </a:t>
            </a:r>
            <a:r>
              <a:rPr lang="en" sz="1800" i="1" dirty="0"/>
              <a:t>import</a:t>
            </a:r>
            <a:r>
              <a:rPr lang="en" sz="1800" dirty="0"/>
              <a:t> them into other scripts. Example:</a:t>
            </a:r>
          </a:p>
          <a:p>
            <a:endParaRPr lang="en" sz="1800" dirty="0"/>
          </a:p>
        </p:txBody>
      </p:sp>
      <p:sp>
        <p:nvSpPr>
          <p:cNvPr id="76" name="Shape 76"/>
          <p:cNvSpPr txBox="1"/>
          <p:nvPr/>
        </p:nvSpPr>
        <p:spPr>
          <a:xfrm>
            <a:off x="112850" y="2570775"/>
            <a:ext cx="4178399" cy="4134825"/>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600"/>
              </a:spcBef>
              <a:buNone/>
            </a:pPr>
            <a:r>
              <a:rPr lang="en" sz="1400" b="1" dirty="0">
                <a:latin typeface="Courier New"/>
                <a:ea typeface="Courier New"/>
                <a:cs typeface="Courier New"/>
                <a:sym typeface="Courier New"/>
              </a:rPr>
              <a:t>useful_fns.py:</a:t>
            </a:r>
          </a:p>
          <a:p>
            <a:pPr lvl="0" rtl="0">
              <a:spcBef>
                <a:spcPts val="600"/>
              </a:spcBef>
              <a:buClr>
                <a:srgbClr val="000000"/>
              </a:buClr>
              <a:buSzPct val="91666"/>
              <a:buFont typeface="Arial"/>
              <a:buNone/>
            </a:pPr>
            <a:r>
              <a:rPr lang="en" sz="1050" i="1" dirty="0">
                <a:solidFill>
                  <a:schemeClr val="accent3">
                    <a:lumMod val="75000"/>
                  </a:schemeClr>
                </a:solidFill>
                <a:latin typeface="Courier New"/>
                <a:ea typeface="Courier New"/>
                <a:cs typeface="Courier New"/>
                <a:sym typeface="Courier New"/>
              </a:rPr>
              <a:t># Count (potentially overlapping) instances of a subsequence in a string</a:t>
            </a:r>
          </a:p>
          <a:p>
            <a:pPr lvl="0" rtl="0">
              <a:spcBef>
                <a:spcPts val="600"/>
              </a:spcBef>
              <a:buClr>
                <a:srgbClr val="000000"/>
              </a:buClr>
              <a:buSzPct val="91666"/>
              <a:buFont typeface="Arial"/>
              <a:buNone/>
            </a:pPr>
            <a:r>
              <a:rPr lang="en" sz="1050" dirty="0">
                <a:solidFill>
                  <a:srgbClr val="0070C0"/>
                </a:solidFill>
                <a:latin typeface="Courier New"/>
                <a:ea typeface="Courier New"/>
                <a:cs typeface="Courier New"/>
                <a:sym typeface="Courier New"/>
              </a:rPr>
              <a:t>def</a:t>
            </a:r>
            <a:r>
              <a:rPr lang="en" sz="1050" dirty="0">
                <a:solidFill>
                  <a:schemeClr val="dk1"/>
                </a:solidFill>
                <a:latin typeface="Courier New"/>
                <a:ea typeface="Courier New"/>
                <a:cs typeface="Courier New"/>
                <a:sym typeface="Courier New"/>
              </a:rPr>
              <a:t> </a:t>
            </a:r>
            <a:r>
              <a:rPr lang="en" sz="1050" dirty="0">
                <a:solidFill>
                  <a:srgbClr val="FF0066"/>
                </a:solidFill>
                <a:latin typeface="Courier New"/>
                <a:ea typeface="Courier New"/>
                <a:cs typeface="Courier New"/>
                <a:sym typeface="Courier New"/>
              </a:rPr>
              <a:t>count_occurrences</a:t>
            </a:r>
            <a:r>
              <a:rPr lang="en" sz="1050" dirty="0">
                <a:solidFill>
                  <a:schemeClr val="dk1"/>
                </a:solidFill>
                <a:latin typeface="Courier New"/>
                <a:ea typeface="Courier New"/>
                <a:cs typeface="Courier New"/>
                <a:sym typeface="Courier New"/>
              </a:rPr>
              <a:t>(seq, subseq):</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seq = seq.upper()</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subseq = subseq.upper()</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count = 0</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index = 0</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done = </a:t>
            </a:r>
            <a:r>
              <a:rPr lang="en" sz="1050" dirty="0">
                <a:solidFill>
                  <a:srgbClr val="0070C0"/>
                </a:solidFill>
                <a:latin typeface="Courier New"/>
                <a:ea typeface="Courier New"/>
                <a:cs typeface="Courier New"/>
                <a:sym typeface="Courier New"/>
              </a:rPr>
              <a:t>False</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a:t>
            </a:r>
            <a:r>
              <a:rPr lang="en" sz="1050" dirty="0">
                <a:solidFill>
                  <a:srgbClr val="0070C0"/>
                </a:solidFill>
                <a:latin typeface="Courier New"/>
                <a:ea typeface="Courier New"/>
                <a:cs typeface="Courier New"/>
                <a:sym typeface="Courier New"/>
              </a:rPr>
              <a:t>while</a:t>
            </a:r>
            <a:r>
              <a:rPr lang="en" sz="1050" dirty="0">
                <a:solidFill>
                  <a:schemeClr val="dk1"/>
                </a:solidFill>
                <a:latin typeface="Courier New"/>
                <a:ea typeface="Courier New"/>
                <a:cs typeface="Courier New"/>
                <a:sym typeface="Courier New"/>
              </a:rPr>
              <a:t> </a:t>
            </a:r>
            <a:r>
              <a:rPr lang="en" sz="1050" dirty="0" smtClean="0">
                <a:solidFill>
                  <a:srgbClr val="0070C0"/>
                </a:solidFill>
                <a:latin typeface="Courier New"/>
                <a:ea typeface="Courier New"/>
                <a:cs typeface="Courier New"/>
                <a:sym typeface="Courier New"/>
              </a:rPr>
              <a:t>not</a:t>
            </a:r>
            <a:r>
              <a:rPr lang="en" sz="1050" dirty="0" smtClean="0">
                <a:solidFill>
                  <a:schemeClr val="dk1"/>
                </a:solidFill>
                <a:latin typeface="Courier New"/>
                <a:ea typeface="Courier New"/>
                <a:cs typeface="Courier New"/>
                <a:sym typeface="Courier New"/>
              </a:rPr>
              <a:t> done:</a:t>
            </a:r>
            <a:endParaRPr lang="en" sz="1050" dirty="0">
              <a:solidFill>
                <a:schemeClr val="dk1"/>
              </a:solidFill>
              <a:latin typeface="Courier New"/>
              <a:ea typeface="Courier New"/>
              <a:cs typeface="Courier New"/>
              <a:sym typeface="Courier New"/>
            </a:endParaRP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index = seq.find(subseq, index)</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a:t>
            </a:r>
            <a:r>
              <a:rPr lang="en" sz="1050" dirty="0">
                <a:solidFill>
                  <a:srgbClr val="0070C0"/>
                </a:solidFill>
                <a:latin typeface="Courier New"/>
                <a:ea typeface="Courier New"/>
                <a:cs typeface="Courier New"/>
                <a:sym typeface="Courier New"/>
              </a:rPr>
              <a:t>if</a:t>
            </a:r>
            <a:r>
              <a:rPr lang="en" sz="1050" dirty="0">
                <a:solidFill>
                  <a:schemeClr val="dk1"/>
                </a:solidFill>
                <a:latin typeface="Courier New"/>
                <a:ea typeface="Courier New"/>
                <a:cs typeface="Courier New"/>
                <a:sym typeface="Courier New"/>
              </a:rPr>
              <a:t> (index == -1):</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done = </a:t>
            </a:r>
            <a:r>
              <a:rPr lang="en" sz="1050" dirty="0">
                <a:solidFill>
                  <a:srgbClr val="0070C0"/>
                </a:solidFill>
                <a:latin typeface="Courier New"/>
                <a:ea typeface="Courier New"/>
                <a:cs typeface="Courier New"/>
                <a:sym typeface="Courier New"/>
              </a:rPr>
              <a:t>True</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a:t>
            </a:r>
            <a:r>
              <a:rPr lang="en" sz="1050" dirty="0">
                <a:solidFill>
                  <a:srgbClr val="0070C0"/>
                </a:solidFill>
                <a:latin typeface="Courier New"/>
                <a:ea typeface="Courier New"/>
                <a:cs typeface="Courier New"/>
                <a:sym typeface="Courier New"/>
              </a:rPr>
              <a:t>else:</a:t>
            </a:r>
            <a:r>
              <a:rPr lang="en" sz="1050" dirty="0">
                <a:solidFill>
                  <a:schemeClr val="dk1"/>
                </a:solidFill>
                <a:latin typeface="Courier New"/>
                <a:ea typeface="Courier New"/>
                <a:cs typeface="Courier New"/>
                <a:sym typeface="Courier New"/>
              </a:rPr>
              <a:t>  </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count += 1</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index += 1 </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a:t>
            </a:r>
            <a:r>
              <a:rPr lang="en" sz="1050" dirty="0">
                <a:solidFill>
                  <a:srgbClr val="0070C0"/>
                </a:solidFill>
                <a:latin typeface="Courier New"/>
                <a:ea typeface="Courier New"/>
                <a:cs typeface="Courier New"/>
                <a:sym typeface="Courier New"/>
              </a:rPr>
              <a:t>return</a:t>
            </a:r>
            <a:r>
              <a:rPr lang="en" sz="1050" dirty="0">
                <a:solidFill>
                  <a:schemeClr val="dk1"/>
                </a:solidFill>
                <a:latin typeface="Courier New"/>
                <a:ea typeface="Courier New"/>
                <a:cs typeface="Courier New"/>
                <a:sym typeface="Courier New"/>
              </a:rPr>
              <a:t> count</a:t>
            </a:r>
          </a:p>
        </p:txBody>
      </p:sp>
      <p:sp>
        <p:nvSpPr>
          <p:cNvPr id="77" name="Shape 77"/>
          <p:cNvSpPr txBox="1"/>
          <p:nvPr/>
        </p:nvSpPr>
        <p:spPr>
          <a:xfrm>
            <a:off x="4552501" y="2570775"/>
            <a:ext cx="4439099" cy="1880175"/>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600"/>
              </a:spcBef>
              <a:buNone/>
            </a:pPr>
            <a:r>
              <a:rPr lang="en" sz="1600" b="1" dirty="0">
                <a:latin typeface="Courier New"/>
                <a:ea typeface="Courier New"/>
                <a:cs typeface="Courier New"/>
                <a:sym typeface="Courier New"/>
              </a:rPr>
              <a:t>test.py:</a:t>
            </a:r>
          </a:p>
          <a:p>
            <a:pPr lvl="0" rtl="0">
              <a:spcBef>
                <a:spcPts val="600"/>
              </a:spcBef>
              <a:buNone/>
            </a:pPr>
            <a:r>
              <a:rPr lang="en" sz="1100" dirty="0">
                <a:solidFill>
                  <a:srgbClr val="0070C0"/>
                </a:solidFill>
                <a:latin typeface="Courier New"/>
                <a:ea typeface="Courier New"/>
                <a:cs typeface="Courier New"/>
                <a:sym typeface="Courier New"/>
              </a:rPr>
              <a:t>import</a:t>
            </a:r>
            <a:r>
              <a:rPr lang="en" sz="1100" dirty="0">
                <a:solidFill>
                  <a:srgbClr val="FF0000"/>
                </a:solidFill>
                <a:latin typeface="Courier New"/>
                <a:ea typeface="Courier New"/>
                <a:cs typeface="Courier New"/>
                <a:sym typeface="Courier New"/>
              </a:rPr>
              <a:t> useful_fns</a:t>
            </a:r>
          </a:p>
          <a:p>
            <a:endParaRPr lang="en" sz="1100" dirty="0">
              <a:solidFill>
                <a:srgbClr val="0000FF"/>
              </a:solidFill>
              <a:latin typeface="Courier New"/>
              <a:ea typeface="Courier New"/>
              <a:cs typeface="Courier New"/>
              <a:sym typeface="Courier New"/>
            </a:endParaRPr>
          </a:p>
          <a:p>
            <a:pPr lvl="0" rtl="0">
              <a:spcBef>
                <a:spcPts val="600"/>
              </a:spcBef>
              <a:buClr>
                <a:srgbClr val="000000"/>
              </a:buClr>
              <a:buSzPct val="91666"/>
              <a:buFont typeface="Arial"/>
              <a:buNone/>
            </a:pPr>
            <a:r>
              <a:rPr lang="en" sz="1100" dirty="0">
                <a:solidFill>
                  <a:schemeClr val="dk1"/>
                </a:solidFill>
                <a:latin typeface="Courier New"/>
                <a:ea typeface="Courier New"/>
                <a:cs typeface="Courier New"/>
                <a:sym typeface="Courier New"/>
              </a:rPr>
              <a:t>seq = raw_input("Full sequence: ")</a:t>
            </a:r>
          </a:p>
          <a:p>
            <a:pPr lvl="0" rtl="0">
              <a:spcBef>
                <a:spcPts val="600"/>
              </a:spcBef>
              <a:buClr>
                <a:srgbClr val="000000"/>
              </a:buClr>
              <a:buSzPct val="91666"/>
              <a:buFont typeface="Arial"/>
              <a:buNone/>
            </a:pPr>
            <a:r>
              <a:rPr lang="en" sz="1100" dirty="0">
                <a:solidFill>
                  <a:schemeClr val="dk1"/>
                </a:solidFill>
                <a:latin typeface="Courier New"/>
                <a:ea typeface="Courier New"/>
                <a:cs typeface="Courier New"/>
                <a:sym typeface="Courier New"/>
              </a:rPr>
              <a:t>subseq = raw_input("Subseq to search for: ")</a:t>
            </a:r>
          </a:p>
          <a:p>
            <a:pPr lvl="0" rtl="0">
              <a:spcBef>
                <a:spcPts val="600"/>
              </a:spcBef>
              <a:buClr>
                <a:srgbClr val="000000"/>
              </a:buClr>
              <a:buSzPct val="91666"/>
              <a:buFont typeface="Arial"/>
              <a:buNone/>
            </a:pPr>
            <a:r>
              <a:rPr lang="en" sz="1100" dirty="0">
                <a:solidFill>
                  <a:schemeClr val="dk1"/>
                </a:solidFill>
                <a:latin typeface="Courier New"/>
                <a:ea typeface="Courier New"/>
                <a:cs typeface="Courier New"/>
                <a:sym typeface="Courier New"/>
              </a:rPr>
              <a:t>result = </a:t>
            </a:r>
            <a:r>
              <a:rPr lang="en" sz="1100" dirty="0">
                <a:solidFill>
                  <a:srgbClr val="FF0000"/>
                </a:solidFill>
                <a:latin typeface="Courier New"/>
                <a:ea typeface="Courier New"/>
                <a:cs typeface="Courier New"/>
                <a:sym typeface="Courier New"/>
              </a:rPr>
              <a:t>useful_fns</a:t>
            </a:r>
            <a:r>
              <a:rPr lang="en" sz="1100" dirty="0">
                <a:latin typeface="Courier New"/>
                <a:ea typeface="Courier New"/>
                <a:cs typeface="Courier New"/>
                <a:sym typeface="Courier New"/>
              </a:rPr>
              <a:t>.</a:t>
            </a:r>
            <a:r>
              <a:rPr lang="en" sz="1100" dirty="0">
                <a:solidFill>
                  <a:srgbClr val="FF0066"/>
                </a:solidFill>
                <a:latin typeface="Courier New"/>
                <a:ea typeface="Courier New"/>
                <a:cs typeface="Courier New"/>
                <a:sym typeface="Courier New"/>
              </a:rPr>
              <a:t>count_occurrences</a:t>
            </a:r>
            <a:r>
              <a:rPr lang="en" sz="1100" dirty="0">
                <a:solidFill>
                  <a:schemeClr val="dk1"/>
                </a:solidFill>
                <a:latin typeface="Courier New"/>
                <a:ea typeface="Courier New"/>
                <a:cs typeface="Courier New"/>
                <a:sym typeface="Courier New"/>
              </a:rPr>
              <a:t>(seq, subseq)</a:t>
            </a:r>
          </a:p>
          <a:p>
            <a:pPr lvl="0" rtl="0">
              <a:spcBef>
                <a:spcPts val="600"/>
              </a:spcBef>
              <a:buClr>
                <a:srgbClr val="000000"/>
              </a:buClr>
              <a:buSzPct val="91666"/>
              <a:buFont typeface="Arial"/>
              <a:buNone/>
            </a:pPr>
            <a:r>
              <a:rPr lang="en" sz="1100" dirty="0">
                <a:solidFill>
                  <a:srgbClr val="0070C0"/>
                </a:solidFill>
                <a:latin typeface="Courier New"/>
                <a:ea typeface="Courier New"/>
                <a:cs typeface="Courier New"/>
                <a:sym typeface="Courier New"/>
              </a:rPr>
              <a:t>print</a:t>
            </a:r>
            <a:r>
              <a:rPr lang="en" sz="1100" dirty="0">
                <a:solidFill>
                  <a:schemeClr val="dk1"/>
                </a:solidFill>
                <a:latin typeface="Courier New"/>
                <a:ea typeface="Courier New"/>
                <a:cs typeface="Courier New"/>
                <a:sym typeface="Courier New"/>
              </a:rPr>
              <a:t> "The subseq occurs", result, "times"</a:t>
            </a:r>
          </a:p>
        </p:txBody>
      </p:sp>
      <p:sp>
        <p:nvSpPr>
          <p:cNvPr id="78" name="Shape 78"/>
          <p:cNvSpPr txBox="1"/>
          <p:nvPr/>
        </p:nvSpPr>
        <p:spPr>
          <a:xfrm>
            <a:off x="4595249" y="4806350"/>
            <a:ext cx="4330500" cy="1932899"/>
          </a:xfrm>
          <a:prstGeom prst="rect">
            <a:avLst/>
          </a:prstGeom>
          <a:noFill/>
        </p:spPr>
        <p:txBody>
          <a:bodyPr lIns="91425" tIns="91425" rIns="91425" bIns="91425" anchor="t" anchorCtr="0">
            <a:noAutofit/>
          </a:bodyPr>
          <a:lstStyle/>
          <a:p>
            <a:pPr lvl="0" rtl="0">
              <a:spcBef>
                <a:spcPts val="600"/>
              </a:spcBef>
              <a:buNone/>
            </a:pPr>
            <a:r>
              <a:rPr lang="en" dirty="0">
                <a:solidFill>
                  <a:schemeClr val="dk1"/>
                </a:solidFill>
              </a:rPr>
              <a:t>Result:</a:t>
            </a:r>
          </a:p>
          <a:p>
            <a:pPr lvl="0" rtl="0">
              <a:spcBef>
                <a:spcPts val="600"/>
              </a:spcBef>
              <a:buNone/>
            </a:pPr>
            <a:r>
              <a:rPr lang="en" sz="1200" dirty="0">
                <a:solidFill>
                  <a:schemeClr val="dk1"/>
                </a:solidFill>
                <a:latin typeface="Courier New"/>
                <a:ea typeface="Courier New"/>
                <a:cs typeface="Courier New"/>
                <a:sym typeface="Courier New"/>
              </a:rPr>
              <a:t>&gt; python test.py</a:t>
            </a:r>
          </a:p>
          <a:p>
            <a:pPr lvl="0" rtl="0">
              <a:spcBef>
                <a:spcPts val="600"/>
              </a:spcBef>
              <a:buClr>
                <a:srgbClr val="000000"/>
              </a:buClr>
              <a:buSzPct val="91666"/>
              <a:buFont typeface="Arial"/>
              <a:buNone/>
            </a:pPr>
            <a:r>
              <a:rPr lang="en" sz="1200" dirty="0">
                <a:solidFill>
                  <a:schemeClr val="dk1"/>
                </a:solidFill>
                <a:latin typeface="Courier New"/>
                <a:ea typeface="Courier New"/>
                <a:cs typeface="Courier New"/>
                <a:sym typeface="Courier New"/>
              </a:rPr>
              <a:t>Full sequence: CGCACGCACGCGC</a:t>
            </a:r>
          </a:p>
          <a:p>
            <a:pPr lvl="0" rtl="0">
              <a:spcBef>
                <a:spcPts val="600"/>
              </a:spcBef>
              <a:buClr>
                <a:srgbClr val="000000"/>
              </a:buClr>
              <a:buSzPct val="91666"/>
              <a:buFont typeface="Arial"/>
              <a:buNone/>
            </a:pPr>
            <a:r>
              <a:rPr lang="en" sz="1200" dirty="0">
                <a:solidFill>
                  <a:schemeClr val="dk1"/>
                </a:solidFill>
                <a:latin typeface="Courier New"/>
                <a:ea typeface="Courier New"/>
                <a:cs typeface="Courier New"/>
                <a:sym typeface="Courier New"/>
              </a:rPr>
              <a:t>Subseq to search for: CGC</a:t>
            </a:r>
          </a:p>
          <a:p>
            <a:pPr lvl="0" rtl="0">
              <a:spcBef>
                <a:spcPts val="600"/>
              </a:spcBef>
              <a:buClr>
                <a:srgbClr val="000000"/>
              </a:buClr>
              <a:buSzPct val="91666"/>
              <a:buFont typeface="Arial"/>
              <a:buNone/>
            </a:pPr>
            <a:r>
              <a:rPr lang="en" sz="1200" dirty="0">
                <a:solidFill>
                  <a:schemeClr val="dk1"/>
                </a:solidFill>
                <a:latin typeface="Courier New"/>
                <a:ea typeface="Courier New"/>
                <a:cs typeface="Courier New"/>
                <a:sym typeface="Courier New"/>
              </a:rPr>
              <a:t>The subseq occurs 4 times</a:t>
            </a:r>
          </a:p>
        </p:txBody>
      </p:sp>
    </p:spTree>
    <p:extLst>
      <p:ext uri="{BB962C8B-B14F-4D97-AF65-F5344CB8AC3E}">
        <p14:creationId xmlns:p14="http://schemas.microsoft.com/office/powerpoint/2010/main" val="3270762303"/>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prstGeom prst="rect">
            <a:avLst/>
          </a:prstGeom>
        </p:spPr>
        <p:txBody>
          <a:bodyPr lIns="91425" tIns="91425" rIns="91425" bIns="91425" anchor="b" anchorCtr="0">
            <a:noAutofit/>
          </a:bodyPr>
          <a:lstStyle/>
          <a:p>
            <a:pPr>
              <a:buNone/>
            </a:pPr>
            <a:r>
              <a:rPr lang="en" sz="3600" dirty="0"/>
              <a:t>Keep your functions in a separate file</a:t>
            </a:r>
          </a:p>
        </p:txBody>
      </p:sp>
      <p:sp>
        <p:nvSpPr>
          <p:cNvPr id="75" name="Shape 75"/>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t>If you have a set of functions you want to use in various different scripts (e.g. a function to read in a fasta file), you can save these functions in a separate file and then </a:t>
            </a:r>
            <a:r>
              <a:rPr lang="en" sz="1800" i="1" dirty="0"/>
              <a:t>import</a:t>
            </a:r>
            <a:r>
              <a:rPr lang="en" sz="1800" dirty="0"/>
              <a:t> them into other scripts. Example:</a:t>
            </a:r>
          </a:p>
          <a:p>
            <a:endParaRPr lang="en" sz="1800" dirty="0"/>
          </a:p>
        </p:txBody>
      </p:sp>
      <p:sp>
        <p:nvSpPr>
          <p:cNvPr id="76" name="Shape 76"/>
          <p:cNvSpPr txBox="1"/>
          <p:nvPr/>
        </p:nvSpPr>
        <p:spPr>
          <a:xfrm>
            <a:off x="112850" y="2570775"/>
            <a:ext cx="4178399" cy="4134825"/>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600"/>
              </a:spcBef>
              <a:buNone/>
            </a:pPr>
            <a:r>
              <a:rPr lang="en" sz="1400" b="1" dirty="0">
                <a:latin typeface="Courier New"/>
                <a:ea typeface="Courier New"/>
                <a:cs typeface="Courier New"/>
                <a:sym typeface="Courier New"/>
              </a:rPr>
              <a:t>useful_fns.py:</a:t>
            </a:r>
          </a:p>
          <a:p>
            <a:pPr lvl="0" rtl="0">
              <a:spcBef>
                <a:spcPts val="600"/>
              </a:spcBef>
              <a:buClr>
                <a:srgbClr val="000000"/>
              </a:buClr>
              <a:buSzPct val="91666"/>
              <a:buFont typeface="Arial"/>
              <a:buNone/>
            </a:pPr>
            <a:r>
              <a:rPr lang="en" sz="1050" i="1" dirty="0">
                <a:solidFill>
                  <a:schemeClr val="accent3">
                    <a:lumMod val="75000"/>
                  </a:schemeClr>
                </a:solidFill>
                <a:latin typeface="Courier New"/>
                <a:ea typeface="Courier New"/>
                <a:cs typeface="Courier New"/>
                <a:sym typeface="Courier New"/>
              </a:rPr>
              <a:t># Count (potentially overlapping) instances of a subsequence in a string</a:t>
            </a:r>
          </a:p>
          <a:p>
            <a:pPr lvl="0" rtl="0">
              <a:spcBef>
                <a:spcPts val="600"/>
              </a:spcBef>
              <a:buClr>
                <a:srgbClr val="000000"/>
              </a:buClr>
              <a:buSzPct val="91666"/>
              <a:buFont typeface="Arial"/>
              <a:buNone/>
            </a:pPr>
            <a:r>
              <a:rPr lang="en" sz="1050" dirty="0">
                <a:solidFill>
                  <a:srgbClr val="0070C0"/>
                </a:solidFill>
                <a:latin typeface="Courier New"/>
                <a:ea typeface="Courier New"/>
                <a:cs typeface="Courier New"/>
                <a:sym typeface="Courier New"/>
              </a:rPr>
              <a:t>def</a:t>
            </a:r>
            <a:r>
              <a:rPr lang="en" sz="1050" dirty="0">
                <a:solidFill>
                  <a:schemeClr val="dk1"/>
                </a:solidFill>
                <a:latin typeface="Courier New"/>
                <a:ea typeface="Courier New"/>
                <a:cs typeface="Courier New"/>
                <a:sym typeface="Courier New"/>
              </a:rPr>
              <a:t> </a:t>
            </a:r>
            <a:r>
              <a:rPr lang="en" sz="1050" dirty="0">
                <a:solidFill>
                  <a:srgbClr val="FF0066"/>
                </a:solidFill>
                <a:latin typeface="Courier New"/>
                <a:ea typeface="Courier New"/>
                <a:cs typeface="Courier New"/>
                <a:sym typeface="Courier New"/>
              </a:rPr>
              <a:t>count_occurrences</a:t>
            </a:r>
            <a:r>
              <a:rPr lang="en" sz="1050" dirty="0">
                <a:solidFill>
                  <a:schemeClr val="dk1"/>
                </a:solidFill>
                <a:latin typeface="Courier New"/>
                <a:ea typeface="Courier New"/>
                <a:cs typeface="Courier New"/>
                <a:sym typeface="Courier New"/>
              </a:rPr>
              <a:t>(seq, subseq):</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seq = seq.upper()</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subseq = subseq.upper()</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count = 0</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index = 0</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done = </a:t>
            </a:r>
            <a:r>
              <a:rPr lang="en" sz="1050" dirty="0">
                <a:solidFill>
                  <a:srgbClr val="0070C0"/>
                </a:solidFill>
                <a:latin typeface="Courier New"/>
                <a:ea typeface="Courier New"/>
                <a:cs typeface="Courier New"/>
                <a:sym typeface="Courier New"/>
              </a:rPr>
              <a:t>False</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a:t>
            </a:r>
            <a:r>
              <a:rPr lang="en" sz="1050" dirty="0">
                <a:solidFill>
                  <a:srgbClr val="0070C0"/>
                </a:solidFill>
                <a:latin typeface="Courier New"/>
                <a:ea typeface="Courier New"/>
                <a:cs typeface="Courier New"/>
                <a:sym typeface="Courier New"/>
              </a:rPr>
              <a:t>while</a:t>
            </a:r>
            <a:r>
              <a:rPr lang="en" sz="1050" dirty="0">
                <a:solidFill>
                  <a:schemeClr val="dk1"/>
                </a:solidFill>
                <a:latin typeface="Courier New"/>
                <a:ea typeface="Courier New"/>
                <a:cs typeface="Courier New"/>
                <a:sym typeface="Courier New"/>
              </a:rPr>
              <a:t> </a:t>
            </a:r>
            <a:r>
              <a:rPr lang="en" sz="1050" dirty="0" smtClean="0">
                <a:solidFill>
                  <a:srgbClr val="0070C0"/>
                </a:solidFill>
                <a:latin typeface="Courier New"/>
                <a:ea typeface="Courier New"/>
                <a:cs typeface="Courier New"/>
                <a:sym typeface="Courier New"/>
              </a:rPr>
              <a:t>not</a:t>
            </a:r>
            <a:r>
              <a:rPr lang="en" sz="1050" dirty="0" smtClean="0">
                <a:solidFill>
                  <a:schemeClr val="dk1"/>
                </a:solidFill>
                <a:latin typeface="Courier New"/>
                <a:ea typeface="Courier New"/>
                <a:cs typeface="Courier New"/>
                <a:sym typeface="Courier New"/>
              </a:rPr>
              <a:t> done:</a:t>
            </a:r>
            <a:endParaRPr lang="en" sz="1050" dirty="0">
              <a:solidFill>
                <a:schemeClr val="dk1"/>
              </a:solidFill>
              <a:latin typeface="Courier New"/>
              <a:ea typeface="Courier New"/>
              <a:cs typeface="Courier New"/>
              <a:sym typeface="Courier New"/>
            </a:endParaRP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index = seq.find(subseq, index)</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a:t>
            </a:r>
            <a:r>
              <a:rPr lang="en" sz="1050" dirty="0">
                <a:solidFill>
                  <a:srgbClr val="0070C0"/>
                </a:solidFill>
                <a:latin typeface="Courier New"/>
                <a:ea typeface="Courier New"/>
                <a:cs typeface="Courier New"/>
                <a:sym typeface="Courier New"/>
              </a:rPr>
              <a:t>if</a:t>
            </a:r>
            <a:r>
              <a:rPr lang="en" sz="1050" dirty="0">
                <a:solidFill>
                  <a:schemeClr val="dk1"/>
                </a:solidFill>
                <a:latin typeface="Courier New"/>
                <a:ea typeface="Courier New"/>
                <a:cs typeface="Courier New"/>
                <a:sym typeface="Courier New"/>
              </a:rPr>
              <a:t> (index == -1):</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done = </a:t>
            </a:r>
            <a:r>
              <a:rPr lang="en" sz="1050" dirty="0">
                <a:solidFill>
                  <a:srgbClr val="0070C0"/>
                </a:solidFill>
                <a:latin typeface="Courier New"/>
                <a:ea typeface="Courier New"/>
                <a:cs typeface="Courier New"/>
                <a:sym typeface="Courier New"/>
              </a:rPr>
              <a:t>True</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a:t>
            </a:r>
            <a:r>
              <a:rPr lang="en" sz="1050" dirty="0">
                <a:solidFill>
                  <a:srgbClr val="0070C0"/>
                </a:solidFill>
                <a:latin typeface="Courier New"/>
                <a:ea typeface="Courier New"/>
                <a:cs typeface="Courier New"/>
                <a:sym typeface="Courier New"/>
              </a:rPr>
              <a:t>else:</a:t>
            </a:r>
            <a:r>
              <a:rPr lang="en" sz="1050" dirty="0">
                <a:solidFill>
                  <a:schemeClr val="dk1"/>
                </a:solidFill>
                <a:latin typeface="Courier New"/>
                <a:ea typeface="Courier New"/>
                <a:cs typeface="Courier New"/>
                <a:sym typeface="Courier New"/>
              </a:rPr>
              <a:t>  </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count += 1</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index += 1 </a:t>
            </a:r>
          </a:p>
          <a:p>
            <a:pPr lvl="0" defTabSz="457200" rtl="0">
              <a:spcBef>
                <a:spcPts val="600"/>
              </a:spcBef>
              <a:buClr>
                <a:srgbClr val="000000"/>
              </a:buClr>
              <a:buSzPct val="91666"/>
              <a:buFont typeface="Arial"/>
              <a:buNone/>
            </a:pPr>
            <a:r>
              <a:rPr lang="en" sz="1050" dirty="0">
                <a:solidFill>
                  <a:schemeClr val="dk1"/>
                </a:solidFill>
                <a:latin typeface="Courier New"/>
                <a:ea typeface="Courier New"/>
                <a:cs typeface="Courier New"/>
                <a:sym typeface="Courier New"/>
              </a:rPr>
              <a:t>	</a:t>
            </a:r>
            <a:r>
              <a:rPr lang="en" sz="1050" dirty="0">
                <a:solidFill>
                  <a:srgbClr val="0070C0"/>
                </a:solidFill>
                <a:latin typeface="Courier New"/>
                <a:ea typeface="Courier New"/>
                <a:cs typeface="Courier New"/>
                <a:sym typeface="Courier New"/>
              </a:rPr>
              <a:t>return</a:t>
            </a:r>
            <a:r>
              <a:rPr lang="en" sz="1050" dirty="0">
                <a:solidFill>
                  <a:schemeClr val="dk1"/>
                </a:solidFill>
                <a:latin typeface="Courier New"/>
                <a:ea typeface="Courier New"/>
                <a:cs typeface="Courier New"/>
                <a:sym typeface="Courier New"/>
              </a:rPr>
              <a:t> count</a:t>
            </a:r>
          </a:p>
        </p:txBody>
      </p:sp>
      <p:sp>
        <p:nvSpPr>
          <p:cNvPr id="77" name="Shape 77"/>
          <p:cNvSpPr txBox="1"/>
          <p:nvPr/>
        </p:nvSpPr>
        <p:spPr>
          <a:xfrm>
            <a:off x="4552501" y="2570775"/>
            <a:ext cx="4439099" cy="1880175"/>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600"/>
              </a:spcBef>
              <a:buNone/>
            </a:pPr>
            <a:r>
              <a:rPr lang="en" sz="1600" b="1" dirty="0">
                <a:latin typeface="Courier New"/>
                <a:ea typeface="Courier New"/>
                <a:cs typeface="Courier New"/>
                <a:sym typeface="Courier New"/>
              </a:rPr>
              <a:t>test.py:</a:t>
            </a:r>
          </a:p>
          <a:p>
            <a:pPr lvl="0" rtl="0">
              <a:spcBef>
                <a:spcPts val="600"/>
              </a:spcBef>
              <a:buNone/>
            </a:pPr>
            <a:r>
              <a:rPr lang="en" sz="1100" dirty="0">
                <a:solidFill>
                  <a:srgbClr val="0070C0"/>
                </a:solidFill>
                <a:latin typeface="Courier New"/>
                <a:ea typeface="Courier New"/>
                <a:cs typeface="Courier New"/>
                <a:sym typeface="Courier New"/>
              </a:rPr>
              <a:t>import</a:t>
            </a:r>
            <a:r>
              <a:rPr lang="en" sz="1100" dirty="0">
                <a:solidFill>
                  <a:srgbClr val="FF0000"/>
                </a:solidFill>
                <a:latin typeface="Courier New"/>
                <a:ea typeface="Courier New"/>
                <a:cs typeface="Courier New"/>
                <a:sym typeface="Courier New"/>
              </a:rPr>
              <a:t> useful_fns</a:t>
            </a:r>
          </a:p>
          <a:p>
            <a:endParaRPr lang="en" sz="1100" dirty="0">
              <a:solidFill>
                <a:srgbClr val="0000FF"/>
              </a:solidFill>
              <a:latin typeface="Courier New"/>
              <a:ea typeface="Courier New"/>
              <a:cs typeface="Courier New"/>
              <a:sym typeface="Courier New"/>
            </a:endParaRPr>
          </a:p>
          <a:p>
            <a:pPr lvl="0" rtl="0">
              <a:spcBef>
                <a:spcPts val="600"/>
              </a:spcBef>
              <a:buClr>
                <a:srgbClr val="000000"/>
              </a:buClr>
              <a:buSzPct val="91666"/>
              <a:buFont typeface="Arial"/>
              <a:buNone/>
            </a:pPr>
            <a:r>
              <a:rPr lang="en" sz="1100" dirty="0">
                <a:solidFill>
                  <a:schemeClr val="dk1"/>
                </a:solidFill>
                <a:latin typeface="Courier New"/>
                <a:ea typeface="Courier New"/>
                <a:cs typeface="Courier New"/>
                <a:sym typeface="Courier New"/>
              </a:rPr>
              <a:t>seq = raw_input("Full sequence: ")</a:t>
            </a:r>
          </a:p>
          <a:p>
            <a:pPr lvl="0" rtl="0">
              <a:spcBef>
                <a:spcPts val="600"/>
              </a:spcBef>
              <a:buClr>
                <a:srgbClr val="000000"/>
              </a:buClr>
              <a:buSzPct val="91666"/>
              <a:buFont typeface="Arial"/>
              <a:buNone/>
            </a:pPr>
            <a:r>
              <a:rPr lang="en" sz="1100" dirty="0">
                <a:solidFill>
                  <a:schemeClr val="dk1"/>
                </a:solidFill>
                <a:latin typeface="Courier New"/>
                <a:ea typeface="Courier New"/>
                <a:cs typeface="Courier New"/>
                <a:sym typeface="Courier New"/>
              </a:rPr>
              <a:t>subseq = raw_input("Subseq to search for: ")</a:t>
            </a:r>
          </a:p>
          <a:p>
            <a:pPr lvl="0" rtl="0">
              <a:spcBef>
                <a:spcPts val="600"/>
              </a:spcBef>
              <a:buClr>
                <a:srgbClr val="000000"/>
              </a:buClr>
              <a:buSzPct val="91666"/>
              <a:buFont typeface="Arial"/>
              <a:buNone/>
            </a:pPr>
            <a:r>
              <a:rPr lang="en" sz="1100" dirty="0">
                <a:solidFill>
                  <a:schemeClr val="dk1"/>
                </a:solidFill>
                <a:latin typeface="Courier New"/>
                <a:ea typeface="Courier New"/>
                <a:cs typeface="Courier New"/>
                <a:sym typeface="Courier New"/>
              </a:rPr>
              <a:t>result = </a:t>
            </a:r>
            <a:r>
              <a:rPr lang="en" sz="1100" dirty="0">
                <a:solidFill>
                  <a:srgbClr val="FF0000"/>
                </a:solidFill>
                <a:latin typeface="Courier New"/>
                <a:ea typeface="Courier New"/>
                <a:cs typeface="Courier New"/>
                <a:sym typeface="Courier New"/>
              </a:rPr>
              <a:t>useful_fns</a:t>
            </a:r>
            <a:r>
              <a:rPr lang="en" sz="1100" dirty="0">
                <a:latin typeface="Courier New"/>
                <a:ea typeface="Courier New"/>
                <a:cs typeface="Courier New"/>
                <a:sym typeface="Courier New"/>
              </a:rPr>
              <a:t>.</a:t>
            </a:r>
            <a:r>
              <a:rPr lang="en" sz="1100" dirty="0">
                <a:solidFill>
                  <a:srgbClr val="FF0066"/>
                </a:solidFill>
                <a:latin typeface="Courier New"/>
                <a:ea typeface="Courier New"/>
                <a:cs typeface="Courier New"/>
                <a:sym typeface="Courier New"/>
              </a:rPr>
              <a:t>count_occurrences</a:t>
            </a:r>
            <a:r>
              <a:rPr lang="en" sz="1100" dirty="0">
                <a:solidFill>
                  <a:schemeClr val="dk1"/>
                </a:solidFill>
                <a:latin typeface="Courier New"/>
                <a:ea typeface="Courier New"/>
                <a:cs typeface="Courier New"/>
                <a:sym typeface="Courier New"/>
              </a:rPr>
              <a:t>(seq, subseq)</a:t>
            </a:r>
          </a:p>
          <a:p>
            <a:pPr lvl="0" rtl="0">
              <a:spcBef>
                <a:spcPts val="600"/>
              </a:spcBef>
              <a:buClr>
                <a:srgbClr val="000000"/>
              </a:buClr>
              <a:buSzPct val="91666"/>
              <a:buFont typeface="Arial"/>
              <a:buNone/>
            </a:pPr>
            <a:r>
              <a:rPr lang="en" sz="1100" dirty="0">
                <a:solidFill>
                  <a:srgbClr val="0070C0"/>
                </a:solidFill>
                <a:latin typeface="Courier New"/>
                <a:ea typeface="Courier New"/>
                <a:cs typeface="Courier New"/>
                <a:sym typeface="Courier New"/>
              </a:rPr>
              <a:t>print</a:t>
            </a:r>
            <a:r>
              <a:rPr lang="en" sz="1100" dirty="0">
                <a:solidFill>
                  <a:schemeClr val="dk1"/>
                </a:solidFill>
                <a:latin typeface="Courier New"/>
                <a:ea typeface="Courier New"/>
                <a:cs typeface="Courier New"/>
                <a:sym typeface="Courier New"/>
              </a:rPr>
              <a:t> "The subseq occurs", result, "times"</a:t>
            </a:r>
          </a:p>
        </p:txBody>
      </p:sp>
      <p:sp>
        <p:nvSpPr>
          <p:cNvPr id="78" name="Shape 78"/>
          <p:cNvSpPr txBox="1"/>
          <p:nvPr/>
        </p:nvSpPr>
        <p:spPr>
          <a:xfrm>
            <a:off x="4595249" y="4806350"/>
            <a:ext cx="4330500" cy="1932899"/>
          </a:xfrm>
          <a:prstGeom prst="rect">
            <a:avLst/>
          </a:prstGeom>
          <a:noFill/>
        </p:spPr>
        <p:txBody>
          <a:bodyPr lIns="91425" tIns="91425" rIns="91425" bIns="91425" anchor="t" anchorCtr="0">
            <a:noAutofit/>
          </a:bodyPr>
          <a:lstStyle/>
          <a:p>
            <a:pPr lvl="0" rtl="0">
              <a:spcBef>
                <a:spcPts val="600"/>
              </a:spcBef>
              <a:buNone/>
            </a:pPr>
            <a:r>
              <a:rPr lang="en" dirty="0">
                <a:solidFill>
                  <a:schemeClr val="dk1"/>
                </a:solidFill>
              </a:rPr>
              <a:t>Result:</a:t>
            </a:r>
          </a:p>
          <a:p>
            <a:pPr lvl="0" rtl="0">
              <a:spcBef>
                <a:spcPts val="600"/>
              </a:spcBef>
              <a:buNone/>
            </a:pPr>
            <a:r>
              <a:rPr lang="en" sz="1200" dirty="0">
                <a:solidFill>
                  <a:schemeClr val="dk1"/>
                </a:solidFill>
                <a:latin typeface="Courier New"/>
                <a:ea typeface="Courier New"/>
                <a:cs typeface="Courier New"/>
                <a:sym typeface="Courier New"/>
              </a:rPr>
              <a:t>&gt; python test.py</a:t>
            </a:r>
          </a:p>
          <a:p>
            <a:pPr lvl="0" rtl="0">
              <a:spcBef>
                <a:spcPts val="600"/>
              </a:spcBef>
              <a:buClr>
                <a:srgbClr val="000000"/>
              </a:buClr>
              <a:buSzPct val="91666"/>
              <a:buFont typeface="Arial"/>
              <a:buNone/>
            </a:pPr>
            <a:r>
              <a:rPr lang="en" sz="1200" dirty="0">
                <a:solidFill>
                  <a:schemeClr val="dk1"/>
                </a:solidFill>
                <a:latin typeface="Courier New"/>
                <a:ea typeface="Courier New"/>
                <a:cs typeface="Courier New"/>
                <a:sym typeface="Courier New"/>
              </a:rPr>
              <a:t>Full sequence: CGCACGCACGCGC</a:t>
            </a:r>
          </a:p>
          <a:p>
            <a:pPr lvl="0" rtl="0">
              <a:spcBef>
                <a:spcPts val="600"/>
              </a:spcBef>
              <a:buClr>
                <a:srgbClr val="000000"/>
              </a:buClr>
              <a:buSzPct val="91666"/>
              <a:buFont typeface="Arial"/>
              <a:buNone/>
            </a:pPr>
            <a:r>
              <a:rPr lang="en" sz="1200" dirty="0">
                <a:solidFill>
                  <a:schemeClr val="dk1"/>
                </a:solidFill>
                <a:latin typeface="Courier New"/>
                <a:ea typeface="Courier New"/>
                <a:cs typeface="Courier New"/>
                <a:sym typeface="Courier New"/>
              </a:rPr>
              <a:t>Subseq to search for: CGC</a:t>
            </a:r>
          </a:p>
          <a:p>
            <a:pPr lvl="0" rtl="0">
              <a:spcBef>
                <a:spcPts val="600"/>
              </a:spcBef>
              <a:buClr>
                <a:srgbClr val="000000"/>
              </a:buClr>
              <a:buSzPct val="91666"/>
              <a:buFont typeface="Arial"/>
              <a:buNone/>
            </a:pPr>
            <a:r>
              <a:rPr lang="en" sz="1200" dirty="0">
                <a:solidFill>
                  <a:schemeClr val="dk1"/>
                </a:solidFill>
                <a:latin typeface="Courier New"/>
                <a:ea typeface="Courier New"/>
                <a:cs typeface="Courier New"/>
                <a:sym typeface="Courier New"/>
              </a:rPr>
              <a:t>The subseq occurs 4 times</a:t>
            </a:r>
          </a:p>
        </p:txBody>
      </p:sp>
      <p:cxnSp>
        <p:nvCxnSpPr>
          <p:cNvPr id="3" name="Straight Arrow Connector 2"/>
          <p:cNvCxnSpPr/>
          <p:nvPr/>
        </p:nvCxnSpPr>
        <p:spPr>
          <a:xfrm>
            <a:off x="6172200" y="3200400"/>
            <a:ext cx="1219200" cy="137160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477000" y="4648200"/>
            <a:ext cx="2514600" cy="931024"/>
          </a:xfrm>
          <a:prstGeom prst="rect">
            <a:avLst/>
          </a:prstGeom>
          <a:solidFill>
            <a:schemeClr val="bg1"/>
          </a:solidFill>
          <a:ln>
            <a:solidFill>
              <a:schemeClr val="tx1"/>
            </a:solidFill>
          </a:ln>
        </p:spPr>
        <p:txBody>
          <a:bodyPr wrap="square" rtlCol="0">
            <a:spAutoFit/>
          </a:bodyPr>
          <a:lstStyle/>
          <a:p>
            <a:r>
              <a:rPr lang="en-US" sz="1100" dirty="0" smtClean="0"/>
              <a:t>we save the file of functions as useful_fns.py, but then import it using just the file name (no .</a:t>
            </a:r>
            <a:r>
              <a:rPr lang="en-US" sz="1100" dirty="0" err="1" smtClean="0"/>
              <a:t>py</a:t>
            </a:r>
            <a:r>
              <a:rPr lang="en-US" sz="1100" dirty="0" smtClean="0"/>
              <a:t>). Then we can access the functions in this file by saying </a:t>
            </a:r>
            <a:r>
              <a:rPr lang="en-US" sz="1050" dirty="0" err="1" smtClean="0">
                <a:latin typeface="Courier New" pitchFamily="49" charset="0"/>
                <a:cs typeface="Courier New" pitchFamily="49" charset="0"/>
              </a:rPr>
              <a:t>useful_fns.</a:t>
            </a:r>
            <a:r>
              <a:rPr lang="en-US" sz="1050" i="1" dirty="0" err="1" smtClean="0">
                <a:latin typeface="Courier New" pitchFamily="49" charset="0"/>
                <a:cs typeface="Courier New" pitchFamily="49" charset="0"/>
              </a:rPr>
              <a:t>functionName</a:t>
            </a:r>
            <a:r>
              <a:rPr lang="en-US" sz="1050" i="1" dirty="0" smtClean="0">
                <a:latin typeface="Courier New" pitchFamily="49" charset="0"/>
                <a:cs typeface="Courier New" pitchFamily="49" charset="0"/>
              </a:rPr>
              <a:t>()</a:t>
            </a:r>
            <a:endParaRPr lang="en-US" sz="1100" i="1" dirty="0">
              <a:latin typeface="Courier New" pitchFamily="49" charset="0"/>
              <a:cs typeface="Courier New" pitchFamily="49" charset="0"/>
            </a:endParaRPr>
          </a:p>
        </p:txBody>
      </p:sp>
    </p:spTree>
    <p:extLst>
      <p:ext uri="{BB962C8B-B14F-4D97-AF65-F5344CB8AC3E}">
        <p14:creationId xmlns:p14="http://schemas.microsoft.com/office/powerpoint/2010/main" val="677126176"/>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on “scope”</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spcAft>
                <a:spcPts val="600"/>
              </a:spcAft>
            </a:pPr>
            <a:r>
              <a:rPr lang="en-US" sz="2000" dirty="0" smtClean="0"/>
              <a:t>Variables you </a:t>
            </a:r>
            <a:r>
              <a:rPr lang="en-US" sz="2000" i="1" dirty="0" smtClean="0"/>
              <a:t>create</a:t>
            </a:r>
            <a:r>
              <a:rPr lang="en-US" sz="2000" dirty="0" smtClean="0"/>
              <a:t> within a function are considered to be in a different “scope” than the rest of your code</a:t>
            </a:r>
          </a:p>
          <a:p>
            <a:pPr>
              <a:spcAft>
                <a:spcPts val="600"/>
              </a:spcAft>
            </a:pPr>
            <a:r>
              <a:rPr lang="en-US" sz="2000" dirty="0" smtClean="0"/>
              <a:t>This means that those variables are inaccessible outside of the function definition block</a:t>
            </a:r>
          </a:p>
          <a:p>
            <a:pPr>
              <a:spcAft>
                <a:spcPts val="600"/>
              </a:spcAft>
            </a:pPr>
            <a:r>
              <a:rPr lang="en-US" sz="2000" dirty="0" smtClean="0"/>
              <a:t>Reusing a variable name within a function definition block will not overwrite any variable defined outside the block.</a:t>
            </a:r>
          </a:p>
          <a:p>
            <a:pPr>
              <a:spcAft>
                <a:spcPts val="600"/>
              </a:spcAft>
            </a:pPr>
            <a:r>
              <a:rPr lang="en-US" sz="2000" dirty="0" smtClean="0"/>
              <a:t>Somewhat confusingly, functions </a:t>
            </a:r>
            <a:r>
              <a:rPr lang="en-US" sz="2000" i="1" dirty="0" smtClean="0"/>
              <a:t>can</a:t>
            </a:r>
            <a:r>
              <a:rPr lang="en-US" sz="2000" dirty="0" smtClean="0"/>
              <a:t> sometimes use variables defined within the main body (as long as it has been created before the function is called). However, doing this generally considered bad practice, since it makes the effects of a function harder to predict (especially if you plan to use it in many different scripts).</a:t>
            </a:r>
          </a:p>
          <a:p>
            <a:pPr>
              <a:spcAft>
                <a:spcPts val="600"/>
              </a:spcAft>
            </a:pPr>
            <a:r>
              <a:rPr lang="en-US" sz="2000" dirty="0" smtClean="0"/>
              <a:t>The best practice is to only allow functions to use the external variables that are supplied directly as parameters.</a:t>
            </a:r>
            <a:endParaRPr lang="en-US" sz="2000" dirty="0"/>
          </a:p>
        </p:txBody>
      </p:sp>
    </p:spTree>
    <p:extLst>
      <p:ext uri="{BB962C8B-B14F-4D97-AF65-F5344CB8AC3E}">
        <p14:creationId xmlns:p14="http://schemas.microsoft.com/office/powerpoint/2010/main" val="1859251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scope</a:t>
            </a:r>
            <a:endParaRPr lang="en-US" dirty="0"/>
          </a:p>
        </p:txBody>
      </p:sp>
      <p:sp>
        <p:nvSpPr>
          <p:cNvPr id="4" name="Rectangle 3"/>
          <p:cNvSpPr/>
          <p:nvPr/>
        </p:nvSpPr>
        <p:spPr>
          <a:xfrm>
            <a:off x="914400" y="1752600"/>
            <a:ext cx="7239000" cy="1815882"/>
          </a:xfrm>
          <a:prstGeom prst="rect">
            <a:avLst/>
          </a:prstGeom>
        </p:spPr>
        <p:txBody>
          <a:bodyPr wrap="square">
            <a:spAutoFit/>
          </a:bodyPr>
          <a:lstStyle/>
          <a:p>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def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 = </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 * 10</a:t>
            </a:r>
          </a:p>
          <a:p>
            <a:r>
              <a:rPr lang="en-US" sz="1400" dirty="0">
                <a:latin typeface="Courier New" pitchFamily="49" charset="0"/>
                <a:cs typeface="Courier New" pitchFamily="49" charset="0"/>
              </a:rPr>
              <a:t>...     z = c * c</a:t>
            </a:r>
          </a:p>
          <a:p>
            <a:r>
              <a:rPr lang="en-US" sz="1400" dirty="0">
                <a:latin typeface="Courier New" pitchFamily="49" charset="0"/>
                <a:cs typeface="Courier New" pitchFamily="49" charset="0"/>
              </a:rPr>
              <a:t>...     return z</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&gt;&gt;&gt; x = 5</a:t>
            </a:r>
          </a:p>
          <a:p>
            <a:r>
              <a:rPr lang="en-US" sz="1400" dirty="0">
                <a:latin typeface="Courier New" pitchFamily="49" charset="0"/>
                <a:cs typeface="Courier New" pitchFamily="49" charset="0"/>
              </a:rPr>
              <a:t>&gt;&gt;&gt; z = 1</a:t>
            </a:r>
          </a:p>
          <a:p>
            <a:r>
              <a:rPr lang="en-US" sz="1400" dirty="0">
                <a:latin typeface="Courier New" pitchFamily="49" charset="0"/>
                <a:cs typeface="Courier New" pitchFamily="49" charset="0"/>
              </a:rPr>
              <a:t>&gt;&gt;&gt; result =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(x</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1992685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scope</a:t>
            </a:r>
            <a:endParaRPr lang="en-US" dirty="0"/>
          </a:p>
        </p:txBody>
      </p:sp>
      <p:sp>
        <p:nvSpPr>
          <p:cNvPr id="4" name="Rectangle 3"/>
          <p:cNvSpPr/>
          <p:nvPr/>
        </p:nvSpPr>
        <p:spPr>
          <a:xfrm>
            <a:off x="914400" y="1752600"/>
            <a:ext cx="7239000" cy="1815882"/>
          </a:xfrm>
          <a:prstGeom prst="rect">
            <a:avLst/>
          </a:prstGeom>
        </p:spPr>
        <p:txBody>
          <a:bodyPr wrap="square">
            <a:spAutoFit/>
          </a:bodyPr>
          <a:lstStyle/>
          <a:p>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def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 = </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 * 10</a:t>
            </a:r>
          </a:p>
          <a:p>
            <a:r>
              <a:rPr lang="en-US" sz="1400" dirty="0">
                <a:latin typeface="Courier New" pitchFamily="49" charset="0"/>
                <a:cs typeface="Courier New" pitchFamily="49" charset="0"/>
              </a:rPr>
              <a:t>...     z = c * c</a:t>
            </a:r>
          </a:p>
          <a:p>
            <a:r>
              <a:rPr lang="en-US" sz="1400" dirty="0">
                <a:latin typeface="Courier New" pitchFamily="49" charset="0"/>
                <a:cs typeface="Courier New" pitchFamily="49" charset="0"/>
              </a:rPr>
              <a:t>...     return z</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&gt;&gt;&gt; x = 5</a:t>
            </a:r>
          </a:p>
          <a:p>
            <a:r>
              <a:rPr lang="en-US" sz="1400" dirty="0">
                <a:latin typeface="Courier New" pitchFamily="49" charset="0"/>
                <a:cs typeface="Courier New" pitchFamily="49" charset="0"/>
              </a:rPr>
              <a:t>&gt;&gt;&gt; z = 1</a:t>
            </a:r>
          </a:p>
          <a:p>
            <a:r>
              <a:rPr lang="en-US" sz="1400" dirty="0">
                <a:latin typeface="Courier New" pitchFamily="49" charset="0"/>
                <a:cs typeface="Courier New" pitchFamily="49" charset="0"/>
              </a:rPr>
              <a:t>&gt;&gt;&gt; result =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(x</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grpSp>
        <p:nvGrpSpPr>
          <p:cNvPr id="8" name="Group 7"/>
          <p:cNvGrpSpPr/>
          <p:nvPr/>
        </p:nvGrpSpPr>
        <p:grpSpPr>
          <a:xfrm>
            <a:off x="3657600" y="1752600"/>
            <a:ext cx="1796337" cy="1828800"/>
            <a:chOff x="3657600" y="1752600"/>
            <a:chExt cx="1796337" cy="1828800"/>
          </a:xfrm>
        </p:grpSpPr>
        <p:sp>
          <p:nvSpPr>
            <p:cNvPr id="3" name="Right Brace 2"/>
            <p:cNvSpPr/>
            <p:nvPr/>
          </p:nvSpPr>
          <p:spPr>
            <a:xfrm>
              <a:off x="3657600" y="2819400"/>
              <a:ext cx="152400" cy="762000"/>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3657600" y="1752600"/>
              <a:ext cx="152400" cy="907941"/>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886200" y="2057400"/>
              <a:ext cx="1567737" cy="369332"/>
            </a:xfrm>
            <a:prstGeom prst="rect">
              <a:avLst/>
            </a:prstGeom>
            <a:noFill/>
          </p:spPr>
          <p:txBody>
            <a:bodyPr wrap="none" rtlCol="0">
              <a:spAutoFit/>
            </a:bodyPr>
            <a:lstStyle/>
            <a:p>
              <a:r>
                <a:rPr lang="en-US" dirty="0" smtClean="0"/>
                <a:t>function scope</a:t>
              </a:r>
              <a:endParaRPr lang="en-US" dirty="0"/>
            </a:p>
          </p:txBody>
        </p:sp>
        <p:sp>
          <p:nvSpPr>
            <p:cNvPr id="7" name="TextBox 6"/>
            <p:cNvSpPr txBox="1"/>
            <p:nvPr/>
          </p:nvSpPr>
          <p:spPr>
            <a:xfrm>
              <a:off x="3886200" y="3015734"/>
              <a:ext cx="1251946" cy="369332"/>
            </a:xfrm>
            <a:prstGeom prst="rect">
              <a:avLst/>
            </a:prstGeom>
            <a:noFill/>
          </p:spPr>
          <p:txBody>
            <a:bodyPr wrap="none" rtlCol="0">
              <a:spAutoFit/>
            </a:bodyPr>
            <a:lstStyle/>
            <a:p>
              <a:r>
                <a:rPr lang="en-US" dirty="0" smtClean="0"/>
                <a:t>main scope</a:t>
              </a:r>
              <a:endParaRPr lang="en-US" dirty="0"/>
            </a:p>
          </p:txBody>
        </p:sp>
      </p:grpSp>
    </p:spTree>
    <p:extLst>
      <p:ext uri="{BB962C8B-B14F-4D97-AF65-F5344CB8AC3E}">
        <p14:creationId xmlns:p14="http://schemas.microsoft.com/office/powerpoint/2010/main" val="943433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scope</a:t>
            </a:r>
            <a:endParaRPr lang="en-US" dirty="0"/>
          </a:p>
        </p:txBody>
      </p:sp>
      <p:sp>
        <p:nvSpPr>
          <p:cNvPr id="4" name="Rectangle 3"/>
          <p:cNvSpPr/>
          <p:nvPr/>
        </p:nvSpPr>
        <p:spPr>
          <a:xfrm>
            <a:off x="914400" y="1752600"/>
            <a:ext cx="7239000" cy="1815882"/>
          </a:xfrm>
          <a:prstGeom prst="rect">
            <a:avLst/>
          </a:prstGeom>
        </p:spPr>
        <p:txBody>
          <a:bodyPr wrap="square">
            <a:spAutoFit/>
          </a:bodyPr>
          <a:lstStyle/>
          <a:p>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def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 = </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 * 10</a:t>
            </a:r>
          </a:p>
          <a:p>
            <a:r>
              <a:rPr lang="en-US" sz="1400" dirty="0">
                <a:latin typeface="Courier New" pitchFamily="49" charset="0"/>
                <a:cs typeface="Courier New" pitchFamily="49" charset="0"/>
              </a:rPr>
              <a:t>...     z = c * c</a:t>
            </a:r>
          </a:p>
          <a:p>
            <a:r>
              <a:rPr lang="en-US" sz="1400" dirty="0">
                <a:latin typeface="Courier New" pitchFamily="49" charset="0"/>
                <a:cs typeface="Courier New" pitchFamily="49" charset="0"/>
              </a:rPr>
              <a:t>...     return z</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&gt;&gt;&gt; x = 5</a:t>
            </a:r>
          </a:p>
          <a:p>
            <a:r>
              <a:rPr lang="en-US" sz="1400" dirty="0">
                <a:latin typeface="Courier New" pitchFamily="49" charset="0"/>
                <a:cs typeface="Courier New" pitchFamily="49" charset="0"/>
              </a:rPr>
              <a:t>&gt;&gt;&gt; z = 1</a:t>
            </a:r>
          </a:p>
          <a:p>
            <a:r>
              <a:rPr lang="en-US" sz="1400" dirty="0">
                <a:latin typeface="Courier New" pitchFamily="49" charset="0"/>
                <a:cs typeface="Courier New" pitchFamily="49" charset="0"/>
              </a:rPr>
              <a:t>&gt;&gt;&gt; result =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(x</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5" name="Rectangle 4"/>
          <p:cNvSpPr/>
          <p:nvPr/>
        </p:nvSpPr>
        <p:spPr>
          <a:xfrm>
            <a:off x="914400" y="3810000"/>
            <a:ext cx="4572000" cy="307777"/>
          </a:xfrm>
          <a:prstGeom prst="rect">
            <a:avLst/>
          </a:prstGeom>
        </p:spPr>
        <p:txBody>
          <a:bodyPr>
            <a:spAutoFit/>
          </a:bodyPr>
          <a:lstStyle/>
          <a:p>
            <a:r>
              <a:rPr lang="en-US" sz="1400" dirty="0" smtClean="0">
                <a:latin typeface="Courier New" pitchFamily="49" charset="0"/>
                <a:cs typeface="Courier New" pitchFamily="49" charset="0"/>
              </a:rPr>
              <a:t>&gt;&gt;&gt; print result</a:t>
            </a:r>
          </a:p>
        </p:txBody>
      </p:sp>
      <p:grpSp>
        <p:nvGrpSpPr>
          <p:cNvPr id="6" name="Group 5"/>
          <p:cNvGrpSpPr/>
          <p:nvPr/>
        </p:nvGrpSpPr>
        <p:grpSpPr>
          <a:xfrm>
            <a:off x="3657600" y="1752600"/>
            <a:ext cx="1796337" cy="1828800"/>
            <a:chOff x="3657600" y="1752600"/>
            <a:chExt cx="1796337" cy="1828800"/>
          </a:xfrm>
        </p:grpSpPr>
        <p:sp>
          <p:nvSpPr>
            <p:cNvPr id="7" name="Right Brace 6"/>
            <p:cNvSpPr/>
            <p:nvPr/>
          </p:nvSpPr>
          <p:spPr>
            <a:xfrm>
              <a:off x="3657600" y="2819400"/>
              <a:ext cx="152400" cy="762000"/>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3657600" y="1752600"/>
              <a:ext cx="152400" cy="907941"/>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886200" y="2057400"/>
              <a:ext cx="1567737" cy="369332"/>
            </a:xfrm>
            <a:prstGeom prst="rect">
              <a:avLst/>
            </a:prstGeom>
            <a:noFill/>
          </p:spPr>
          <p:txBody>
            <a:bodyPr wrap="none" rtlCol="0">
              <a:spAutoFit/>
            </a:bodyPr>
            <a:lstStyle/>
            <a:p>
              <a:r>
                <a:rPr lang="en-US" dirty="0" smtClean="0"/>
                <a:t>function scope</a:t>
              </a:r>
              <a:endParaRPr lang="en-US" dirty="0"/>
            </a:p>
          </p:txBody>
        </p:sp>
        <p:sp>
          <p:nvSpPr>
            <p:cNvPr id="10" name="TextBox 9"/>
            <p:cNvSpPr txBox="1"/>
            <p:nvPr/>
          </p:nvSpPr>
          <p:spPr>
            <a:xfrm>
              <a:off x="3886200" y="3015734"/>
              <a:ext cx="1251946" cy="369332"/>
            </a:xfrm>
            <a:prstGeom prst="rect">
              <a:avLst/>
            </a:prstGeom>
            <a:noFill/>
          </p:spPr>
          <p:txBody>
            <a:bodyPr wrap="none" rtlCol="0">
              <a:spAutoFit/>
            </a:bodyPr>
            <a:lstStyle/>
            <a:p>
              <a:r>
                <a:rPr lang="en-US" dirty="0" smtClean="0"/>
                <a:t>main scope</a:t>
              </a:r>
              <a:endParaRPr lang="en-US" dirty="0"/>
            </a:p>
          </p:txBody>
        </p:sp>
      </p:grpSp>
    </p:spTree>
    <p:extLst>
      <p:ext uri="{BB962C8B-B14F-4D97-AF65-F5344CB8AC3E}">
        <p14:creationId xmlns:p14="http://schemas.microsoft.com/office/powerpoint/2010/main" val="1964335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scope</a:t>
            </a:r>
            <a:endParaRPr lang="en-US" dirty="0"/>
          </a:p>
        </p:txBody>
      </p:sp>
      <p:sp>
        <p:nvSpPr>
          <p:cNvPr id="4" name="Rectangle 3"/>
          <p:cNvSpPr/>
          <p:nvPr/>
        </p:nvSpPr>
        <p:spPr>
          <a:xfrm>
            <a:off x="914400" y="1752600"/>
            <a:ext cx="7239000" cy="1815882"/>
          </a:xfrm>
          <a:prstGeom prst="rect">
            <a:avLst/>
          </a:prstGeom>
        </p:spPr>
        <p:txBody>
          <a:bodyPr wrap="square">
            <a:spAutoFit/>
          </a:bodyPr>
          <a:lstStyle/>
          <a:p>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def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 = </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 * 10</a:t>
            </a:r>
          </a:p>
          <a:p>
            <a:r>
              <a:rPr lang="en-US" sz="1400" dirty="0">
                <a:latin typeface="Courier New" pitchFamily="49" charset="0"/>
                <a:cs typeface="Courier New" pitchFamily="49" charset="0"/>
              </a:rPr>
              <a:t>...     z = c * c</a:t>
            </a:r>
          </a:p>
          <a:p>
            <a:r>
              <a:rPr lang="en-US" sz="1400" dirty="0">
                <a:latin typeface="Courier New" pitchFamily="49" charset="0"/>
                <a:cs typeface="Courier New" pitchFamily="49" charset="0"/>
              </a:rPr>
              <a:t>...     return z</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&gt;&gt;&gt; x = 5</a:t>
            </a:r>
          </a:p>
          <a:p>
            <a:r>
              <a:rPr lang="en-US" sz="1400" dirty="0">
                <a:latin typeface="Courier New" pitchFamily="49" charset="0"/>
                <a:cs typeface="Courier New" pitchFamily="49" charset="0"/>
              </a:rPr>
              <a:t>&gt;&gt;&gt; z = 1</a:t>
            </a:r>
          </a:p>
          <a:p>
            <a:r>
              <a:rPr lang="en-US" sz="1400" dirty="0">
                <a:latin typeface="Courier New" pitchFamily="49" charset="0"/>
                <a:cs typeface="Courier New" pitchFamily="49" charset="0"/>
              </a:rPr>
              <a:t>&gt;&gt;&gt; result =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(x</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5" name="Rectangle 4"/>
          <p:cNvSpPr/>
          <p:nvPr/>
        </p:nvSpPr>
        <p:spPr>
          <a:xfrm>
            <a:off x="914400" y="3810000"/>
            <a:ext cx="4572000" cy="523220"/>
          </a:xfrm>
          <a:prstGeom prst="rect">
            <a:avLst/>
          </a:prstGeom>
        </p:spPr>
        <p:txBody>
          <a:bodyPr>
            <a:spAutoFit/>
          </a:bodyPr>
          <a:lstStyle/>
          <a:p>
            <a:r>
              <a:rPr lang="en-US" sz="1400" dirty="0" smtClean="0">
                <a:latin typeface="Courier New" pitchFamily="49" charset="0"/>
                <a:cs typeface="Courier New" pitchFamily="49" charset="0"/>
              </a:rPr>
              <a:t>&gt;&gt;&gt; print result</a:t>
            </a:r>
          </a:p>
          <a:p>
            <a:r>
              <a:rPr lang="en-US" sz="1400" dirty="0" smtClean="0">
                <a:latin typeface="Courier New" pitchFamily="49" charset="0"/>
                <a:cs typeface="Courier New" pitchFamily="49" charset="0"/>
              </a:rPr>
              <a:t>2500</a:t>
            </a:r>
          </a:p>
        </p:txBody>
      </p:sp>
      <p:grpSp>
        <p:nvGrpSpPr>
          <p:cNvPr id="6" name="Group 5"/>
          <p:cNvGrpSpPr/>
          <p:nvPr/>
        </p:nvGrpSpPr>
        <p:grpSpPr>
          <a:xfrm>
            <a:off x="3657600" y="1752600"/>
            <a:ext cx="1796337" cy="1828800"/>
            <a:chOff x="3657600" y="1752600"/>
            <a:chExt cx="1796337" cy="1828800"/>
          </a:xfrm>
        </p:grpSpPr>
        <p:sp>
          <p:nvSpPr>
            <p:cNvPr id="7" name="Right Brace 6"/>
            <p:cNvSpPr/>
            <p:nvPr/>
          </p:nvSpPr>
          <p:spPr>
            <a:xfrm>
              <a:off x="3657600" y="2819400"/>
              <a:ext cx="152400" cy="762000"/>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3657600" y="1752600"/>
              <a:ext cx="152400" cy="907941"/>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886200" y="2057400"/>
              <a:ext cx="1567737" cy="369332"/>
            </a:xfrm>
            <a:prstGeom prst="rect">
              <a:avLst/>
            </a:prstGeom>
            <a:noFill/>
          </p:spPr>
          <p:txBody>
            <a:bodyPr wrap="none" rtlCol="0">
              <a:spAutoFit/>
            </a:bodyPr>
            <a:lstStyle/>
            <a:p>
              <a:r>
                <a:rPr lang="en-US" dirty="0" smtClean="0"/>
                <a:t>function scope</a:t>
              </a:r>
              <a:endParaRPr lang="en-US" dirty="0"/>
            </a:p>
          </p:txBody>
        </p:sp>
        <p:sp>
          <p:nvSpPr>
            <p:cNvPr id="10" name="TextBox 9"/>
            <p:cNvSpPr txBox="1"/>
            <p:nvPr/>
          </p:nvSpPr>
          <p:spPr>
            <a:xfrm>
              <a:off x="3886200" y="3015734"/>
              <a:ext cx="1251946" cy="369332"/>
            </a:xfrm>
            <a:prstGeom prst="rect">
              <a:avLst/>
            </a:prstGeom>
            <a:noFill/>
          </p:spPr>
          <p:txBody>
            <a:bodyPr wrap="none" rtlCol="0">
              <a:spAutoFit/>
            </a:bodyPr>
            <a:lstStyle/>
            <a:p>
              <a:r>
                <a:rPr lang="en-US" dirty="0" smtClean="0"/>
                <a:t>main scope</a:t>
              </a:r>
              <a:endParaRPr lang="en-US" dirty="0"/>
            </a:p>
          </p:txBody>
        </p:sp>
      </p:grpSp>
    </p:spTree>
    <p:extLst>
      <p:ext uri="{BB962C8B-B14F-4D97-AF65-F5344CB8AC3E}">
        <p14:creationId xmlns:p14="http://schemas.microsoft.com/office/powerpoint/2010/main" val="45267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scope</a:t>
            </a:r>
            <a:endParaRPr lang="en-US" dirty="0"/>
          </a:p>
        </p:txBody>
      </p:sp>
      <p:sp>
        <p:nvSpPr>
          <p:cNvPr id="4" name="Rectangle 3"/>
          <p:cNvSpPr/>
          <p:nvPr/>
        </p:nvSpPr>
        <p:spPr>
          <a:xfrm>
            <a:off x="914400" y="1752600"/>
            <a:ext cx="7239000" cy="1815882"/>
          </a:xfrm>
          <a:prstGeom prst="rect">
            <a:avLst/>
          </a:prstGeom>
        </p:spPr>
        <p:txBody>
          <a:bodyPr wrap="square">
            <a:spAutoFit/>
          </a:bodyPr>
          <a:lstStyle/>
          <a:p>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def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 = </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 * 10</a:t>
            </a:r>
          </a:p>
          <a:p>
            <a:r>
              <a:rPr lang="en-US" sz="1400" dirty="0">
                <a:latin typeface="Courier New" pitchFamily="49" charset="0"/>
                <a:cs typeface="Courier New" pitchFamily="49" charset="0"/>
              </a:rPr>
              <a:t>...     z = c * c</a:t>
            </a:r>
          </a:p>
          <a:p>
            <a:r>
              <a:rPr lang="en-US" sz="1400" dirty="0">
                <a:latin typeface="Courier New" pitchFamily="49" charset="0"/>
                <a:cs typeface="Courier New" pitchFamily="49" charset="0"/>
              </a:rPr>
              <a:t>...     return z</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&gt;&gt;&gt; x = 5</a:t>
            </a:r>
          </a:p>
          <a:p>
            <a:r>
              <a:rPr lang="en-US" sz="1400" dirty="0">
                <a:latin typeface="Courier New" pitchFamily="49" charset="0"/>
                <a:cs typeface="Courier New" pitchFamily="49" charset="0"/>
              </a:rPr>
              <a:t>&gt;&gt;&gt; z = 1</a:t>
            </a:r>
          </a:p>
          <a:p>
            <a:r>
              <a:rPr lang="en-US" sz="1400" dirty="0">
                <a:latin typeface="Courier New" pitchFamily="49" charset="0"/>
                <a:cs typeface="Courier New" pitchFamily="49" charset="0"/>
              </a:rPr>
              <a:t>&gt;&gt;&gt; result =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(x</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5" name="Rectangle 4"/>
          <p:cNvSpPr/>
          <p:nvPr/>
        </p:nvSpPr>
        <p:spPr>
          <a:xfrm>
            <a:off x="914400" y="3810000"/>
            <a:ext cx="4572000" cy="738664"/>
          </a:xfrm>
          <a:prstGeom prst="rect">
            <a:avLst/>
          </a:prstGeom>
        </p:spPr>
        <p:txBody>
          <a:bodyPr>
            <a:spAutoFit/>
          </a:bodyPr>
          <a:lstStyle/>
          <a:p>
            <a:r>
              <a:rPr lang="en-US" sz="1400" dirty="0" smtClean="0">
                <a:latin typeface="Courier New" pitchFamily="49" charset="0"/>
                <a:cs typeface="Courier New" pitchFamily="49" charset="0"/>
              </a:rPr>
              <a:t>&gt;&gt;&gt; print result</a:t>
            </a:r>
          </a:p>
          <a:p>
            <a:r>
              <a:rPr lang="en-US" sz="1400" dirty="0" smtClean="0">
                <a:latin typeface="Courier New" pitchFamily="49" charset="0"/>
                <a:cs typeface="Courier New" pitchFamily="49" charset="0"/>
              </a:rPr>
              <a:t>2500</a:t>
            </a:r>
          </a:p>
          <a:p>
            <a:r>
              <a:rPr lang="en-US" sz="1400" dirty="0" smtClean="0">
                <a:latin typeface="Courier New" pitchFamily="49" charset="0"/>
                <a:cs typeface="Courier New" pitchFamily="49" charset="0"/>
              </a:rPr>
              <a:t>&gt;&gt;&gt; print z</a:t>
            </a:r>
          </a:p>
        </p:txBody>
      </p:sp>
      <p:grpSp>
        <p:nvGrpSpPr>
          <p:cNvPr id="6" name="Group 5"/>
          <p:cNvGrpSpPr/>
          <p:nvPr/>
        </p:nvGrpSpPr>
        <p:grpSpPr>
          <a:xfrm>
            <a:off x="3657600" y="1752600"/>
            <a:ext cx="1796337" cy="1828800"/>
            <a:chOff x="3657600" y="1752600"/>
            <a:chExt cx="1796337" cy="1828800"/>
          </a:xfrm>
        </p:grpSpPr>
        <p:sp>
          <p:nvSpPr>
            <p:cNvPr id="7" name="Right Brace 6"/>
            <p:cNvSpPr/>
            <p:nvPr/>
          </p:nvSpPr>
          <p:spPr>
            <a:xfrm>
              <a:off x="3657600" y="2819400"/>
              <a:ext cx="152400" cy="762000"/>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3657600" y="1752600"/>
              <a:ext cx="152400" cy="907941"/>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886200" y="2057400"/>
              <a:ext cx="1567737" cy="369332"/>
            </a:xfrm>
            <a:prstGeom prst="rect">
              <a:avLst/>
            </a:prstGeom>
            <a:noFill/>
          </p:spPr>
          <p:txBody>
            <a:bodyPr wrap="none" rtlCol="0">
              <a:spAutoFit/>
            </a:bodyPr>
            <a:lstStyle/>
            <a:p>
              <a:r>
                <a:rPr lang="en-US" dirty="0" smtClean="0"/>
                <a:t>function scope</a:t>
              </a:r>
              <a:endParaRPr lang="en-US" dirty="0"/>
            </a:p>
          </p:txBody>
        </p:sp>
        <p:sp>
          <p:nvSpPr>
            <p:cNvPr id="10" name="TextBox 9"/>
            <p:cNvSpPr txBox="1"/>
            <p:nvPr/>
          </p:nvSpPr>
          <p:spPr>
            <a:xfrm>
              <a:off x="3886200" y="3015734"/>
              <a:ext cx="1251946" cy="369332"/>
            </a:xfrm>
            <a:prstGeom prst="rect">
              <a:avLst/>
            </a:prstGeom>
            <a:noFill/>
          </p:spPr>
          <p:txBody>
            <a:bodyPr wrap="none" rtlCol="0">
              <a:spAutoFit/>
            </a:bodyPr>
            <a:lstStyle/>
            <a:p>
              <a:r>
                <a:rPr lang="en-US" dirty="0" smtClean="0"/>
                <a:t>main scope</a:t>
              </a:r>
              <a:endParaRPr lang="en-US" dirty="0"/>
            </a:p>
          </p:txBody>
        </p:sp>
      </p:grpSp>
    </p:spTree>
    <p:extLst>
      <p:ext uri="{BB962C8B-B14F-4D97-AF65-F5344CB8AC3E}">
        <p14:creationId xmlns:p14="http://schemas.microsoft.com/office/powerpoint/2010/main" val="1459968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scope</a:t>
            </a:r>
            <a:endParaRPr lang="en-US" dirty="0"/>
          </a:p>
        </p:txBody>
      </p:sp>
      <p:sp>
        <p:nvSpPr>
          <p:cNvPr id="4" name="Rectangle 3"/>
          <p:cNvSpPr/>
          <p:nvPr/>
        </p:nvSpPr>
        <p:spPr>
          <a:xfrm>
            <a:off x="914400" y="1752600"/>
            <a:ext cx="7239000" cy="1815882"/>
          </a:xfrm>
          <a:prstGeom prst="rect">
            <a:avLst/>
          </a:prstGeom>
        </p:spPr>
        <p:txBody>
          <a:bodyPr wrap="square">
            <a:spAutoFit/>
          </a:bodyPr>
          <a:lstStyle/>
          <a:p>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def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 = </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 * 10</a:t>
            </a:r>
          </a:p>
          <a:p>
            <a:r>
              <a:rPr lang="en-US" sz="1400" dirty="0">
                <a:latin typeface="Courier New" pitchFamily="49" charset="0"/>
                <a:cs typeface="Courier New" pitchFamily="49" charset="0"/>
              </a:rPr>
              <a:t>...     z = c * c</a:t>
            </a:r>
          </a:p>
          <a:p>
            <a:r>
              <a:rPr lang="en-US" sz="1400" dirty="0">
                <a:latin typeface="Courier New" pitchFamily="49" charset="0"/>
                <a:cs typeface="Courier New" pitchFamily="49" charset="0"/>
              </a:rPr>
              <a:t>...     return z</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&gt;&gt;&gt; x = 5</a:t>
            </a:r>
          </a:p>
          <a:p>
            <a:r>
              <a:rPr lang="en-US" sz="1400" dirty="0">
                <a:latin typeface="Courier New" pitchFamily="49" charset="0"/>
                <a:cs typeface="Courier New" pitchFamily="49" charset="0"/>
              </a:rPr>
              <a:t>&gt;&gt;&gt; z = 1</a:t>
            </a:r>
          </a:p>
          <a:p>
            <a:r>
              <a:rPr lang="en-US" sz="1400" dirty="0">
                <a:latin typeface="Courier New" pitchFamily="49" charset="0"/>
                <a:cs typeface="Courier New" pitchFamily="49" charset="0"/>
              </a:rPr>
              <a:t>&gt;&gt;&gt; result =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(x</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5" name="Rectangle 4"/>
          <p:cNvSpPr/>
          <p:nvPr/>
        </p:nvSpPr>
        <p:spPr>
          <a:xfrm>
            <a:off x="914400" y="3810000"/>
            <a:ext cx="4572000" cy="954107"/>
          </a:xfrm>
          <a:prstGeom prst="rect">
            <a:avLst/>
          </a:prstGeom>
        </p:spPr>
        <p:txBody>
          <a:bodyPr>
            <a:spAutoFit/>
          </a:bodyPr>
          <a:lstStyle/>
          <a:p>
            <a:r>
              <a:rPr lang="en-US" sz="1400" dirty="0" smtClean="0">
                <a:latin typeface="Courier New" pitchFamily="49" charset="0"/>
                <a:cs typeface="Courier New" pitchFamily="49" charset="0"/>
              </a:rPr>
              <a:t>&gt;&gt;&gt; print result</a:t>
            </a:r>
          </a:p>
          <a:p>
            <a:r>
              <a:rPr lang="en-US" sz="1400" dirty="0" smtClean="0">
                <a:latin typeface="Courier New" pitchFamily="49" charset="0"/>
                <a:cs typeface="Courier New" pitchFamily="49" charset="0"/>
              </a:rPr>
              <a:t>2500</a:t>
            </a:r>
          </a:p>
          <a:p>
            <a:r>
              <a:rPr lang="en-US" sz="1400" dirty="0" smtClean="0">
                <a:latin typeface="Courier New" pitchFamily="49" charset="0"/>
                <a:cs typeface="Courier New" pitchFamily="49" charset="0"/>
              </a:rPr>
              <a:t>&gt;&gt;&gt; print z</a:t>
            </a:r>
          </a:p>
          <a:p>
            <a:r>
              <a:rPr lang="en-US" sz="1400" dirty="0" smtClean="0">
                <a:latin typeface="Courier New" pitchFamily="49" charset="0"/>
                <a:cs typeface="Courier New" pitchFamily="49" charset="0"/>
              </a:rPr>
              <a:t>1</a:t>
            </a:r>
          </a:p>
        </p:txBody>
      </p:sp>
      <p:cxnSp>
        <p:nvCxnSpPr>
          <p:cNvPr id="6" name="Straight Arrow Connector 5"/>
          <p:cNvCxnSpPr/>
          <p:nvPr/>
        </p:nvCxnSpPr>
        <p:spPr>
          <a:xfrm>
            <a:off x="2438400" y="4495800"/>
            <a:ext cx="990600" cy="2232"/>
          </a:xfrm>
          <a:prstGeom prst="straightConnector1">
            <a:avLst/>
          </a:prstGeom>
          <a:ln w="1905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38525" y="4287053"/>
            <a:ext cx="3581400" cy="461665"/>
          </a:xfrm>
          <a:prstGeom prst="rect">
            <a:avLst/>
          </a:prstGeom>
          <a:noFill/>
        </p:spPr>
        <p:txBody>
          <a:bodyPr wrap="square" rtlCol="0">
            <a:spAutoFit/>
          </a:bodyPr>
          <a:lstStyle/>
          <a:p>
            <a:r>
              <a:rPr lang="en-US" sz="1200" dirty="0" smtClean="0"/>
              <a:t>The </a:t>
            </a:r>
            <a:r>
              <a:rPr lang="en-US" sz="1200" dirty="0" smtClean="0">
                <a:latin typeface="Courier New" pitchFamily="49" charset="0"/>
                <a:cs typeface="Courier New" pitchFamily="49" charset="0"/>
              </a:rPr>
              <a:t>z</a:t>
            </a:r>
            <a:r>
              <a:rPr lang="en-US" sz="1200" dirty="0" smtClean="0"/>
              <a:t> defined in the main scope was not overwritten by the </a:t>
            </a:r>
            <a:r>
              <a:rPr lang="en-US" sz="1200" dirty="0" smtClean="0">
                <a:latin typeface="Courier New" pitchFamily="49" charset="0"/>
                <a:cs typeface="Courier New" pitchFamily="49" charset="0"/>
              </a:rPr>
              <a:t>z</a:t>
            </a:r>
            <a:r>
              <a:rPr lang="en-US" sz="1200" dirty="0" smtClean="0"/>
              <a:t> defined in the function scope</a:t>
            </a:r>
            <a:endParaRPr lang="en-US" sz="1200" dirty="0"/>
          </a:p>
        </p:txBody>
      </p:sp>
      <p:grpSp>
        <p:nvGrpSpPr>
          <p:cNvPr id="9" name="Group 8"/>
          <p:cNvGrpSpPr/>
          <p:nvPr/>
        </p:nvGrpSpPr>
        <p:grpSpPr>
          <a:xfrm>
            <a:off x="3657600" y="1752600"/>
            <a:ext cx="1796337" cy="1828800"/>
            <a:chOff x="3657600" y="1752600"/>
            <a:chExt cx="1796337" cy="1828800"/>
          </a:xfrm>
        </p:grpSpPr>
        <p:sp>
          <p:nvSpPr>
            <p:cNvPr id="10" name="Right Brace 9"/>
            <p:cNvSpPr/>
            <p:nvPr/>
          </p:nvSpPr>
          <p:spPr>
            <a:xfrm>
              <a:off x="3657600" y="2819400"/>
              <a:ext cx="152400" cy="762000"/>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3657600" y="1752600"/>
              <a:ext cx="152400" cy="907941"/>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886200" y="2057400"/>
              <a:ext cx="1567737" cy="369332"/>
            </a:xfrm>
            <a:prstGeom prst="rect">
              <a:avLst/>
            </a:prstGeom>
            <a:noFill/>
          </p:spPr>
          <p:txBody>
            <a:bodyPr wrap="none" rtlCol="0">
              <a:spAutoFit/>
            </a:bodyPr>
            <a:lstStyle/>
            <a:p>
              <a:r>
                <a:rPr lang="en-US" dirty="0" smtClean="0"/>
                <a:t>function scope</a:t>
              </a:r>
              <a:endParaRPr lang="en-US" dirty="0"/>
            </a:p>
          </p:txBody>
        </p:sp>
        <p:sp>
          <p:nvSpPr>
            <p:cNvPr id="13" name="TextBox 12"/>
            <p:cNvSpPr txBox="1"/>
            <p:nvPr/>
          </p:nvSpPr>
          <p:spPr>
            <a:xfrm>
              <a:off x="3886200" y="3015734"/>
              <a:ext cx="1251946" cy="369332"/>
            </a:xfrm>
            <a:prstGeom prst="rect">
              <a:avLst/>
            </a:prstGeom>
            <a:noFill/>
          </p:spPr>
          <p:txBody>
            <a:bodyPr wrap="none" rtlCol="0">
              <a:spAutoFit/>
            </a:bodyPr>
            <a:lstStyle/>
            <a:p>
              <a:r>
                <a:rPr lang="en-US" dirty="0" smtClean="0"/>
                <a:t>main scope</a:t>
              </a:r>
              <a:endParaRPr lang="en-US" dirty="0"/>
            </a:p>
          </p:txBody>
        </p:sp>
      </p:grpSp>
    </p:spTree>
    <p:extLst>
      <p:ext uri="{BB962C8B-B14F-4D97-AF65-F5344CB8AC3E}">
        <p14:creationId xmlns:p14="http://schemas.microsoft.com/office/powerpoint/2010/main" val="3728190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scope</a:t>
            </a:r>
            <a:endParaRPr lang="en-US" dirty="0"/>
          </a:p>
        </p:txBody>
      </p:sp>
      <p:sp>
        <p:nvSpPr>
          <p:cNvPr id="4" name="Rectangle 3"/>
          <p:cNvSpPr/>
          <p:nvPr/>
        </p:nvSpPr>
        <p:spPr>
          <a:xfrm>
            <a:off x="914400" y="1752600"/>
            <a:ext cx="7239000" cy="1815882"/>
          </a:xfrm>
          <a:prstGeom prst="rect">
            <a:avLst/>
          </a:prstGeom>
        </p:spPr>
        <p:txBody>
          <a:bodyPr wrap="square">
            <a:spAutoFit/>
          </a:bodyPr>
          <a:lstStyle/>
          <a:p>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def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 = </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 * 10</a:t>
            </a:r>
          </a:p>
          <a:p>
            <a:r>
              <a:rPr lang="en-US" sz="1400" dirty="0">
                <a:latin typeface="Courier New" pitchFamily="49" charset="0"/>
                <a:cs typeface="Courier New" pitchFamily="49" charset="0"/>
              </a:rPr>
              <a:t>...     z = c * c</a:t>
            </a:r>
          </a:p>
          <a:p>
            <a:r>
              <a:rPr lang="en-US" sz="1400" dirty="0">
                <a:latin typeface="Courier New" pitchFamily="49" charset="0"/>
                <a:cs typeface="Courier New" pitchFamily="49" charset="0"/>
              </a:rPr>
              <a:t>...     return z</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&gt;&gt;&gt; x = 5</a:t>
            </a:r>
          </a:p>
          <a:p>
            <a:r>
              <a:rPr lang="en-US" sz="1400" dirty="0">
                <a:latin typeface="Courier New" pitchFamily="49" charset="0"/>
                <a:cs typeface="Courier New" pitchFamily="49" charset="0"/>
              </a:rPr>
              <a:t>&gt;&gt;&gt; z = 1</a:t>
            </a:r>
          </a:p>
          <a:p>
            <a:r>
              <a:rPr lang="en-US" sz="1400" dirty="0">
                <a:latin typeface="Courier New" pitchFamily="49" charset="0"/>
                <a:cs typeface="Courier New" pitchFamily="49" charset="0"/>
              </a:rPr>
              <a:t>&gt;&gt;&gt; result =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(x</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5" name="Rectangle 4"/>
          <p:cNvSpPr/>
          <p:nvPr/>
        </p:nvSpPr>
        <p:spPr>
          <a:xfrm>
            <a:off x="914400" y="3810000"/>
            <a:ext cx="4572000" cy="1169551"/>
          </a:xfrm>
          <a:prstGeom prst="rect">
            <a:avLst/>
          </a:prstGeom>
        </p:spPr>
        <p:txBody>
          <a:bodyPr>
            <a:spAutoFit/>
          </a:bodyPr>
          <a:lstStyle/>
          <a:p>
            <a:r>
              <a:rPr lang="en-US" sz="1400" dirty="0" smtClean="0">
                <a:latin typeface="Courier New" pitchFamily="49" charset="0"/>
                <a:cs typeface="Courier New" pitchFamily="49" charset="0"/>
              </a:rPr>
              <a:t>&gt;&gt;&gt; print result</a:t>
            </a:r>
          </a:p>
          <a:p>
            <a:r>
              <a:rPr lang="en-US" sz="1400" dirty="0" smtClean="0">
                <a:latin typeface="Courier New" pitchFamily="49" charset="0"/>
                <a:cs typeface="Courier New" pitchFamily="49" charset="0"/>
              </a:rPr>
              <a:t>2500</a:t>
            </a:r>
          </a:p>
          <a:p>
            <a:r>
              <a:rPr lang="en-US" sz="1400" dirty="0" smtClean="0">
                <a:latin typeface="Courier New" pitchFamily="49" charset="0"/>
                <a:cs typeface="Courier New" pitchFamily="49" charset="0"/>
              </a:rPr>
              <a:t>&gt;&gt;&gt; print z</a:t>
            </a:r>
          </a:p>
          <a:p>
            <a:r>
              <a:rPr lang="en-US" sz="1400" dirty="0" smtClean="0">
                <a:latin typeface="Courier New" pitchFamily="49" charset="0"/>
                <a:cs typeface="Courier New" pitchFamily="49" charset="0"/>
              </a:rPr>
              <a:t>1</a:t>
            </a:r>
          </a:p>
          <a:p>
            <a:r>
              <a:rPr lang="en-US" sz="1400" dirty="0" smtClean="0">
                <a:latin typeface="Courier New" pitchFamily="49" charset="0"/>
                <a:cs typeface="Courier New" pitchFamily="49" charset="0"/>
              </a:rPr>
              <a:t>&gt;&gt;&gt; print c</a:t>
            </a:r>
          </a:p>
        </p:txBody>
      </p:sp>
      <p:grpSp>
        <p:nvGrpSpPr>
          <p:cNvPr id="6" name="Group 5"/>
          <p:cNvGrpSpPr/>
          <p:nvPr/>
        </p:nvGrpSpPr>
        <p:grpSpPr>
          <a:xfrm>
            <a:off x="3657600" y="1752600"/>
            <a:ext cx="1796337" cy="1828800"/>
            <a:chOff x="3657600" y="1752600"/>
            <a:chExt cx="1796337" cy="1828800"/>
          </a:xfrm>
        </p:grpSpPr>
        <p:sp>
          <p:nvSpPr>
            <p:cNvPr id="7" name="Right Brace 6"/>
            <p:cNvSpPr/>
            <p:nvPr/>
          </p:nvSpPr>
          <p:spPr>
            <a:xfrm>
              <a:off x="3657600" y="2819400"/>
              <a:ext cx="152400" cy="762000"/>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3657600" y="1752600"/>
              <a:ext cx="152400" cy="907941"/>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886200" y="2057400"/>
              <a:ext cx="1567737" cy="369332"/>
            </a:xfrm>
            <a:prstGeom prst="rect">
              <a:avLst/>
            </a:prstGeom>
            <a:noFill/>
          </p:spPr>
          <p:txBody>
            <a:bodyPr wrap="none" rtlCol="0">
              <a:spAutoFit/>
            </a:bodyPr>
            <a:lstStyle/>
            <a:p>
              <a:r>
                <a:rPr lang="en-US" dirty="0" smtClean="0"/>
                <a:t>function scope</a:t>
              </a:r>
              <a:endParaRPr lang="en-US" dirty="0"/>
            </a:p>
          </p:txBody>
        </p:sp>
        <p:sp>
          <p:nvSpPr>
            <p:cNvPr id="10" name="TextBox 9"/>
            <p:cNvSpPr txBox="1"/>
            <p:nvPr/>
          </p:nvSpPr>
          <p:spPr>
            <a:xfrm>
              <a:off x="3886200" y="3015734"/>
              <a:ext cx="1251946" cy="369332"/>
            </a:xfrm>
            <a:prstGeom prst="rect">
              <a:avLst/>
            </a:prstGeom>
            <a:noFill/>
          </p:spPr>
          <p:txBody>
            <a:bodyPr wrap="none" rtlCol="0">
              <a:spAutoFit/>
            </a:bodyPr>
            <a:lstStyle/>
            <a:p>
              <a:r>
                <a:rPr lang="en-US" dirty="0" smtClean="0"/>
                <a:t>main scope</a:t>
              </a:r>
              <a:endParaRPr lang="en-US" dirty="0"/>
            </a:p>
          </p:txBody>
        </p:sp>
      </p:grpSp>
    </p:spTree>
    <p:extLst>
      <p:ext uri="{BB962C8B-B14F-4D97-AF65-F5344CB8AC3E}">
        <p14:creationId xmlns:p14="http://schemas.microsoft.com/office/powerpoint/2010/main" val="372819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1. Defining </a:t>
            </a:r>
            <a:r>
              <a:rPr lang="en-US" dirty="0" smtClean="0"/>
              <a:t>your own functions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5671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scope</a:t>
            </a:r>
            <a:endParaRPr lang="en-US" dirty="0"/>
          </a:p>
        </p:txBody>
      </p:sp>
      <p:sp>
        <p:nvSpPr>
          <p:cNvPr id="4" name="Rectangle 3"/>
          <p:cNvSpPr/>
          <p:nvPr/>
        </p:nvSpPr>
        <p:spPr>
          <a:xfrm>
            <a:off x="914400" y="1752600"/>
            <a:ext cx="7239000" cy="1815882"/>
          </a:xfrm>
          <a:prstGeom prst="rect">
            <a:avLst/>
          </a:prstGeom>
        </p:spPr>
        <p:txBody>
          <a:bodyPr wrap="square">
            <a:spAutoFit/>
          </a:bodyPr>
          <a:lstStyle/>
          <a:p>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def</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 = </a:t>
            </a:r>
            <a:r>
              <a:rPr lang="en-US" sz="1400" dirty="0" err="1">
                <a:latin typeface="Courier New" pitchFamily="49" charset="0"/>
                <a:cs typeface="Courier New" pitchFamily="49" charset="0"/>
              </a:rPr>
              <a:t>val</a:t>
            </a:r>
            <a:r>
              <a:rPr lang="en-US" sz="1400" dirty="0">
                <a:latin typeface="Courier New" pitchFamily="49" charset="0"/>
                <a:cs typeface="Courier New" pitchFamily="49" charset="0"/>
              </a:rPr>
              <a:t> * 10</a:t>
            </a:r>
          </a:p>
          <a:p>
            <a:r>
              <a:rPr lang="en-US" sz="1400" dirty="0">
                <a:latin typeface="Courier New" pitchFamily="49" charset="0"/>
                <a:cs typeface="Courier New" pitchFamily="49" charset="0"/>
              </a:rPr>
              <a:t>...     z = c * c</a:t>
            </a:r>
          </a:p>
          <a:p>
            <a:r>
              <a:rPr lang="en-US" sz="1400" dirty="0">
                <a:latin typeface="Courier New" pitchFamily="49" charset="0"/>
                <a:cs typeface="Courier New" pitchFamily="49" charset="0"/>
              </a:rPr>
              <a:t>...     return z</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&gt;&gt;&gt; x = 5</a:t>
            </a:r>
          </a:p>
          <a:p>
            <a:r>
              <a:rPr lang="en-US" sz="1400" dirty="0">
                <a:latin typeface="Courier New" pitchFamily="49" charset="0"/>
                <a:cs typeface="Courier New" pitchFamily="49" charset="0"/>
              </a:rPr>
              <a:t>&gt;&gt;&gt; z = 1</a:t>
            </a:r>
          </a:p>
          <a:p>
            <a:r>
              <a:rPr lang="en-US" sz="1400" dirty="0">
                <a:latin typeface="Courier New" pitchFamily="49" charset="0"/>
                <a:cs typeface="Courier New" pitchFamily="49" charset="0"/>
              </a:rPr>
              <a:t>&gt;&gt;&gt; result = </a:t>
            </a:r>
            <a:r>
              <a:rPr lang="en-US" sz="1400" dirty="0" err="1">
                <a:latin typeface="Courier New" pitchFamily="49" charset="0"/>
                <a:cs typeface="Courier New" pitchFamily="49" charset="0"/>
              </a:rPr>
              <a:t>someFn</a:t>
            </a:r>
            <a:r>
              <a:rPr lang="en-US" sz="1400" dirty="0">
                <a:latin typeface="Courier New" pitchFamily="49" charset="0"/>
                <a:cs typeface="Courier New" pitchFamily="49" charset="0"/>
              </a:rPr>
              <a:t>(x</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5" name="Rectangle 4"/>
          <p:cNvSpPr/>
          <p:nvPr/>
        </p:nvSpPr>
        <p:spPr>
          <a:xfrm>
            <a:off x="914400" y="3810000"/>
            <a:ext cx="4572000" cy="1815882"/>
          </a:xfrm>
          <a:prstGeom prst="rect">
            <a:avLst/>
          </a:prstGeom>
        </p:spPr>
        <p:txBody>
          <a:bodyPr>
            <a:spAutoFit/>
          </a:bodyPr>
          <a:lstStyle/>
          <a:p>
            <a:r>
              <a:rPr lang="en-US" sz="1400" dirty="0" smtClean="0">
                <a:latin typeface="Courier New" pitchFamily="49" charset="0"/>
                <a:cs typeface="Courier New" pitchFamily="49" charset="0"/>
              </a:rPr>
              <a:t>&gt;&gt;&gt; print result</a:t>
            </a:r>
          </a:p>
          <a:p>
            <a:r>
              <a:rPr lang="en-US" sz="1400" dirty="0" smtClean="0">
                <a:latin typeface="Courier New" pitchFamily="49" charset="0"/>
                <a:cs typeface="Courier New" pitchFamily="49" charset="0"/>
              </a:rPr>
              <a:t>2500</a:t>
            </a:r>
          </a:p>
          <a:p>
            <a:r>
              <a:rPr lang="en-US" sz="1400" dirty="0" smtClean="0">
                <a:latin typeface="Courier New" pitchFamily="49" charset="0"/>
                <a:cs typeface="Courier New" pitchFamily="49" charset="0"/>
              </a:rPr>
              <a:t>&gt;&gt;&gt; print z</a:t>
            </a:r>
          </a:p>
          <a:p>
            <a:r>
              <a:rPr lang="en-US" sz="1400" dirty="0" smtClean="0">
                <a:latin typeface="Courier New" pitchFamily="49" charset="0"/>
                <a:cs typeface="Courier New" pitchFamily="49" charset="0"/>
              </a:rPr>
              <a:t>1</a:t>
            </a:r>
          </a:p>
          <a:p>
            <a:r>
              <a:rPr lang="en-US" sz="1400" dirty="0" smtClean="0">
                <a:latin typeface="Courier New" pitchFamily="49" charset="0"/>
                <a:cs typeface="Courier New" pitchFamily="49" charset="0"/>
              </a:rPr>
              <a:t>&gt;&gt;&gt; print c</a:t>
            </a:r>
          </a:p>
          <a:p>
            <a:r>
              <a:rPr lang="en-US" sz="1400" dirty="0" err="1" smtClean="0">
                <a:latin typeface="Courier New" pitchFamily="49" charset="0"/>
                <a:cs typeface="Courier New" pitchFamily="49" charset="0"/>
              </a:rPr>
              <a:t>Traceback</a:t>
            </a:r>
            <a:r>
              <a:rPr lang="en-US" sz="1400" dirty="0" smtClean="0">
                <a:latin typeface="Courier New" pitchFamily="49" charset="0"/>
                <a:cs typeface="Courier New" pitchFamily="49" charset="0"/>
              </a:rPr>
              <a:t> (most recent call last):</a:t>
            </a:r>
          </a:p>
          <a:p>
            <a:r>
              <a:rPr lang="en-US" sz="1400" dirty="0" smtClean="0">
                <a:latin typeface="Courier New" pitchFamily="49" charset="0"/>
                <a:cs typeface="Courier New" pitchFamily="49" charset="0"/>
              </a:rPr>
              <a:t>  File "&lt;</a:t>
            </a:r>
            <a:r>
              <a:rPr lang="en-US" sz="1400" dirty="0" err="1" smtClean="0">
                <a:latin typeface="Courier New" pitchFamily="49" charset="0"/>
                <a:cs typeface="Courier New" pitchFamily="49" charset="0"/>
              </a:rPr>
              <a:t>stdin</a:t>
            </a:r>
            <a:r>
              <a:rPr lang="en-US" sz="1400" dirty="0" smtClean="0">
                <a:latin typeface="Courier New" pitchFamily="49" charset="0"/>
                <a:cs typeface="Courier New" pitchFamily="49" charset="0"/>
              </a:rPr>
              <a:t>&gt;", line 1, in &lt;module&gt;</a:t>
            </a:r>
          </a:p>
          <a:p>
            <a:r>
              <a:rPr lang="en-US" sz="1400" dirty="0" err="1" smtClean="0">
                <a:latin typeface="Courier New" pitchFamily="49" charset="0"/>
                <a:cs typeface="Courier New" pitchFamily="49" charset="0"/>
              </a:rPr>
              <a:t>NameError</a:t>
            </a:r>
            <a:r>
              <a:rPr lang="en-US" sz="1400" dirty="0" smtClean="0">
                <a:latin typeface="Courier New" pitchFamily="49" charset="0"/>
                <a:cs typeface="Courier New" pitchFamily="49" charset="0"/>
              </a:rPr>
              <a:t>: name 'c' is not defined</a:t>
            </a:r>
            <a:endParaRPr lang="en-US" sz="1400" dirty="0">
              <a:latin typeface="Courier New" pitchFamily="49" charset="0"/>
              <a:cs typeface="Courier New" pitchFamily="49" charset="0"/>
            </a:endParaRPr>
          </a:p>
        </p:txBody>
      </p:sp>
      <p:cxnSp>
        <p:nvCxnSpPr>
          <p:cNvPr id="6" name="Straight Arrow Connector 5"/>
          <p:cNvCxnSpPr/>
          <p:nvPr/>
        </p:nvCxnSpPr>
        <p:spPr>
          <a:xfrm>
            <a:off x="5095875" y="5237947"/>
            <a:ext cx="695528" cy="3614"/>
          </a:xfrm>
          <a:prstGeom prst="straightConnector1">
            <a:avLst/>
          </a:prstGeom>
          <a:ln w="1905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4876800"/>
            <a:ext cx="3048000" cy="646331"/>
          </a:xfrm>
          <a:prstGeom prst="rect">
            <a:avLst/>
          </a:prstGeom>
          <a:noFill/>
        </p:spPr>
        <p:txBody>
          <a:bodyPr wrap="square" rtlCol="0">
            <a:spAutoFit/>
          </a:bodyPr>
          <a:lstStyle/>
          <a:p>
            <a:r>
              <a:rPr lang="en-US" sz="1200" dirty="0" smtClean="0"/>
              <a:t>There is no </a:t>
            </a:r>
            <a:r>
              <a:rPr lang="en-US" sz="1200" dirty="0" smtClean="0">
                <a:latin typeface="Courier New" pitchFamily="49" charset="0"/>
                <a:cs typeface="Courier New" pitchFamily="49" charset="0"/>
              </a:rPr>
              <a:t>c</a:t>
            </a:r>
            <a:r>
              <a:rPr lang="en-US" sz="1200" dirty="0" smtClean="0"/>
              <a:t> defined in the main scope, and we cannot access the </a:t>
            </a:r>
            <a:r>
              <a:rPr lang="en-US" sz="1100" dirty="0" smtClean="0">
                <a:latin typeface="Courier New" pitchFamily="49" charset="0"/>
                <a:cs typeface="Courier New" pitchFamily="49" charset="0"/>
              </a:rPr>
              <a:t>c</a:t>
            </a:r>
            <a:r>
              <a:rPr lang="en-US" sz="1200" dirty="0" smtClean="0"/>
              <a:t> defined in the function scope, so this creates a </a:t>
            </a:r>
            <a:r>
              <a:rPr lang="en-US" sz="1100" dirty="0" err="1" smtClean="0">
                <a:latin typeface="Courier New" pitchFamily="49" charset="0"/>
                <a:cs typeface="Courier New" pitchFamily="49" charset="0"/>
              </a:rPr>
              <a:t>NameError</a:t>
            </a:r>
            <a:endParaRPr lang="en-US" sz="1100" dirty="0">
              <a:latin typeface="Courier New" pitchFamily="49" charset="0"/>
              <a:cs typeface="Courier New" pitchFamily="49" charset="0"/>
            </a:endParaRPr>
          </a:p>
        </p:txBody>
      </p:sp>
      <p:grpSp>
        <p:nvGrpSpPr>
          <p:cNvPr id="8" name="Group 7"/>
          <p:cNvGrpSpPr/>
          <p:nvPr/>
        </p:nvGrpSpPr>
        <p:grpSpPr>
          <a:xfrm>
            <a:off x="3657600" y="1752600"/>
            <a:ext cx="1796337" cy="1828800"/>
            <a:chOff x="3657600" y="1752600"/>
            <a:chExt cx="1796337" cy="1828800"/>
          </a:xfrm>
        </p:grpSpPr>
        <p:sp>
          <p:nvSpPr>
            <p:cNvPr id="9" name="Right Brace 8"/>
            <p:cNvSpPr/>
            <p:nvPr/>
          </p:nvSpPr>
          <p:spPr>
            <a:xfrm>
              <a:off x="3657600" y="2819400"/>
              <a:ext cx="152400" cy="762000"/>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3657600" y="1752600"/>
              <a:ext cx="152400" cy="907941"/>
            </a:xfrm>
            <a:prstGeom prst="righ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886200" y="2057400"/>
              <a:ext cx="1567737" cy="369332"/>
            </a:xfrm>
            <a:prstGeom prst="rect">
              <a:avLst/>
            </a:prstGeom>
            <a:noFill/>
          </p:spPr>
          <p:txBody>
            <a:bodyPr wrap="none" rtlCol="0">
              <a:spAutoFit/>
            </a:bodyPr>
            <a:lstStyle/>
            <a:p>
              <a:r>
                <a:rPr lang="en-US" dirty="0" smtClean="0"/>
                <a:t>function scope</a:t>
              </a:r>
              <a:endParaRPr lang="en-US" dirty="0"/>
            </a:p>
          </p:txBody>
        </p:sp>
        <p:sp>
          <p:nvSpPr>
            <p:cNvPr id="12" name="TextBox 11"/>
            <p:cNvSpPr txBox="1"/>
            <p:nvPr/>
          </p:nvSpPr>
          <p:spPr>
            <a:xfrm>
              <a:off x="3886200" y="3015734"/>
              <a:ext cx="1251946" cy="369332"/>
            </a:xfrm>
            <a:prstGeom prst="rect">
              <a:avLst/>
            </a:prstGeom>
            <a:noFill/>
          </p:spPr>
          <p:txBody>
            <a:bodyPr wrap="none" rtlCol="0">
              <a:spAutoFit/>
            </a:bodyPr>
            <a:lstStyle/>
            <a:p>
              <a:r>
                <a:rPr lang="en-US" dirty="0" smtClean="0"/>
                <a:t>main scope</a:t>
              </a:r>
              <a:endParaRPr lang="en-US" dirty="0"/>
            </a:p>
          </p:txBody>
        </p:sp>
      </p:grpSp>
    </p:spTree>
    <p:extLst>
      <p:ext uri="{BB962C8B-B14F-4D97-AF65-F5344CB8AC3E}">
        <p14:creationId xmlns:p14="http://schemas.microsoft.com/office/powerpoint/2010/main" val="3728190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2. Command </a:t>
            </a:r>
            <a:r>
              <a:rPr lang="en-US" dirty="0" smtClean="0"/>
              <a:t>line </a:t>
            </a:r>
            <a:r>
              <a:rPr lang="en-US" dirty="0" err="1" smtClean="0"/>
              <a:t>args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9053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prstGeom prst="rect">
            <a:avLst/>
          </a:prstGeom>
        </p:spPr>
        <p:txBody>
          <a:bodyPr lIns="91425" tIns="91425" rIns="91425" bIns="91425" anchor="b" anchorCtr="0">
            <a:noAutofit/>
          </a:bodyPr>
          <a:lstStyle/>
          <a:p>
            <a:pPr>
              <a:buNone/>
            </a:pPr>
            <a:r>
              <a:rPr lang="en"/>
              <a:t>Command line arguments</a:t>
            </a:r>
          </a:p>
        </p:txBody>
      </p:sp>
      <p:sp>
        <p:nvSpPr>
          <p:cNvPr id="84" name="Shape 84"/>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dirty="0"/>
              <a:t>Usually when we run a python script, we type this into the terminal:</a:t>
            </a:r>
          </a:p>
          <a:p>
            <a:pPr marL="457200" lvl="0" indent="0" rtl="0">
              <a:buNone/>
            </a:pPr>
            <a:r>
              <a:rPr lang="en" sz="2400" dirty="0">
                <a:latin typeface="Courier New"/>
                <a:ea typeface="Courier New"/>
                <a:cs typeface="Courier New"/>
                <a:sym typeface="Courier New"/>
              </a:rPr>
              <a:t>python filename.py</a:t>
            </a:r>
          </a:p>
          <a:p>
            <a:endParaRPr lang="en" sz="2400" dirty="0">
              <a:latin typeface="Courier New"/>
              <a:ea typeface="Courier New"/>
              <a:cs typeface="Courier New"/>
              <a:sym typeface="Courier New"/>
            </a:endParaRPr>
          </a:p>
          <a:p>
            <a:pPr marL="0" lvl="0" indent="0" rtl="0">
              <a:buNone/>
            </a:pPr>
            <a:r>
              <a:rPr lang="en" dirty="0"/>
              <a:t>We can also provide additional information when we run our script ("arguments"):</a:t>
            </a:r>
          </a:p>
          <a:p>
            <a:pPr marL="457200" indent="0">
              <a:buNone/>
            </a:pPr>
            <a:r>
              <a:rPr lang="en" sz="2400" dirty="0">
                <a:latin typeface="Courier New"/>
                <a:ea typeface="Courier New"/>
                <a:cs typeface="Courier New"/>
                <a:sym typeface="Courier New"/>
              </a:rPr>
              <a:t>python filename.py arg1 arg2 agr3</a:t>
            </a:r>
          </a:p>
        </p:txBody>
      </p:sp>
    </p:spTree>
    <p:extLst>
      <p:ext uri="{BB962C8B-B14F-4D97-AF65-F5344CB8AC3E}">
        <p14:creationId xmlns:p14="http://schemas.microsoft.com/office/powerpoint/2010/main" val="1210224245"/>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prstGeom prst="rect">
            <a:avLst/>
          </a:prstGeom>
        </p:spPr>
        <p:txBody>
          <a:bodyPr lIns="91425" tIns="91425" rIns="91425" bIns="91425" anchor="b" anchorCtr="0">
            <a:noAutofit/>
          </a:bodyPr>
          <a:lstStyle/>
          <a:p>
            <a:pPr>
              <a:buNone/>
            </a:pPr>
            <a:r>
              <a:rPr lang="en"/>
              <a:t>Command line arguments</a:t>
            </a:r>
          </a:p>
        </p:txBody>
      </p:sp>
      <p:sp>
        <p:nvSpPr>
          <p:cNvPr id="90" name="Shape 90"/>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800" dirty="0"/>
              <a:t>You can add as many command line args as you want. All args will be automatically stored (in order) in a list called </a:t>
            </a:r>
            <a:r>
              <a:rPr lang="en" sz="2800" dirty="0">
                <a:latin typeface="Courier New"/>
                <a:ea typeface="Courier New"/>
                <a:cs typeface="Courier New"/>
                <a:sym typeface="Courier New"/>
              </a:rPr>
              <a:t>argv</a:t>
            </a:r>
            <a:r>
              <a:rPr lang="en" sz="2800" dirty="0"/>
              <a:t>. The first item in this list will be the name of your script, followed by any arguments you included.</a:t>
            </a:r>
          </a:p>
          <a:p>
            <a:pPr lvl="0" algn="ctr" rtl="0">
              <a:buNone/>
            </a:pPr>
            <a:endParaRPr lang="en" sz="2000" dirty="0" smtClean="0">
              <a:latin typeface="Courier New"/>
              <a:ea typeface="Courier New"/>
              <a:cs typeface="Courier New"/>
              <a:sym typeface="Courier New"/>
            </a:endParaRPr>
          </a:p>
          <a:p>
            <a:pPr lvl="0" algn="ctr" rtl="0">
              <a:buNone/>
            </a:pPr>
            <a:endParaRPr lang="en" sz="2000" dirty="0">
              <a:latin typeface="Courier New"/>
              <a:ea typeface="Courier New"/>
              <a:cs typeface="Courier New"/>
              <a:sym typeface="Courier New"/>
            </a:endParaRPr>
          </a:p>
          <a:p>
            <a:pPr lvl="0" algn="ctr" rtl="0">
              <a:buNone/>
            </a:pPr>
            <a:r>
              <a:rPr lang="en" sz="2000" dirty="0" smtClean="0">
                <a:latin typeface="Courier New"/>
                <a:ea typeface="Courier New"/>
                <a:cs typeface="Courier New"/>
                <a:sym typeface="Courier New"/>
              </a:rPr>
              <a:t>python </a:t>
            </a:r>
            <a:r>
              <a:rPr lang="en" sz="2000" dirty="0">
                <a:latin typeface="Courier New"/>
                <a:ea typeface="Courier New"/>
                <a:cs typeface="Courier New"/>
                <a:sym typeface="Courier New"/>
              </a:rPr>
              <a:t>filename.py apple banana orange</a:t>
            </a:r>
          </a:p>
          <a:p>
            <a:endParaRPr lang="en" sz="2400" dirty="0">
              <a:latin typeface="Courier New"/>
              <a:ea typeface="Courier New"/>
              <a:cs typeface="Courier New"/>
              <a:sym typeface="Courier New"/>
            </a:endParaRPr>
          </a:p>
        </p:txBody>
      </p:sp>
      <p:graphicFrame>
        <p:nvGraphicFramePr>
          <p:cNvPr id="91" name="Shape 91"/>
          <p:cNvGraphicFramePr/>
          <p:nvPr>
            <p:extLst>
              <p:ext uri="{D42A27DB-BD31-4B8C-83A1-F6EECF244321}">
                <p14:modId xmlns:p14="http://schemas.microsoft.com/office/powerpoint/2010/main" val="2237975428"/>
              </p:ext>
            </p:extLst>
          </p:nvPr>
        </p:nvGraphicFramePr>
        <p:xfrm>
          <a:off x="609600" y="5181600"/>
          <a:ext cx="7771225" cy="914340"/>
        </p:xfrm>
        <a:graphic>
          <a:graphicData uri="http://schemas.openxmlformats.org/drawingml/2006/table">
            <a:tbl>
              <a:tblPr>
                <a:noFill/>
              </a:tblPr>
              <a:tblGrid>
                <a:gridCol w="1219625"/>
                <a:gridCol w="2356400"/>
                <a:gridCol w="1367975"/>
                <a:gridCol w="1368025"/>
                <a:gridCol w="1459200"/>
              </a:tblGrid>
              <a:tr h="381000">
                <a:tc>
                  <a:txBody>
                    <a:bodyPr/>
                    <a:lstStyle/>
                    <a:p>
                      <a:pPr>
                        <a:buNone/>
                      </a:pPr>
                      <a:r>
                        <a:rPr lang="en" sz="1800" dirty="0">
                          <a:latin typeface="Courier New"/>
                          <a:ea typeface="Courier New"/>
                          <a:cs typeface="Courier New"/>
                          <a:sym typeface="Courier New"/>
                        </a:rPr>
                        <a:t>argv</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buNone/>
                      </a:pPr>
                      <a:r>
                        <a:rPr lang="en" sz="1800" dirty="0">
                          <a:latin typeface="Courier New"/>
                          <a:ea typeface="Courier New"/>
                          <a:cs typeface="Courier New"/>
                          <a:sym typeface="Courier New"/>
                        </a:rPr>
                        <a:t>filename.py</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 sz="1800" dirty="0">
                          <a:latin typeface="Courier New"/>
                          <a:ea typeface="Courier New"/>
                          <a:cs typeface="Courier New"/>
                          <a:sym typeface="Courier New"/>
                        </a:rPr>
                        <a:t>apple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 sz="1800" dirty="0">
                          <a:latin typeface="Courier New"/>
                          <a:ea typeface="Courier New"/>
                          <a:cs typeface="Courier New"/>
                          <a:sym typeface="Courier New"/>
                        </a:rPr>
                        <a:t>banana</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 sz="1800" dirty="0">
                          <a:latin typeface="Courier New"/>
                          <a:ea typeface="Courier New"/>
                          <a:cs typeface="Courier New"/>
                          <a:sym typeface="Courier New"/>
                        </a:rPr>
                        <a:t>orange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a:buNone/>
                      </a:pPr>
                      <a:endParaRPr lang="en" sz="1800">
                        <a:latin typeface="Courier New"/>
                        <a:ea typeface="Courier New"/>
                        <a:cs typeface="Courier New"/>
                        <a:sym typeface="Courier New"/>
                      </a:endParaRPr>
                    </a:p>
                  </a:txBody>
                  <a:tcPr marL="91425" marR="91425" marT="91425" marB="91425">
                    <a:lnL w="9525" cap="flat">
                      <a:noFill/>
                      <a:prstDash val="solid"/>
                      <a:round/>
                      <a:headEnd type="none" w="med" len="med"/>
                      <a:tailEnd type="none" w="med" len="med"/>
                    </a:lnL>
                    <a:lnR w="9525" cap="flat" cmpd="sng" algn="ctr">
                      <a:noFill/>
                      <a:prstDash val="solid"/>
                      <a:round/>
                      <a:headEnd type="none" w="med" len="med"/>
                      <a:tailEnd type="none" w="med" len="med"/>
                    </a:lnR>
                    <a:lnT w="9525" cap="flat">
                      <a:noFill/>
                      <a:prstDash val="solid"/>
                      <a:round/>
                      <a:headEnd type="none" w="med" len="med"/>
                      <a:tailEnd type="none" w="med" len="med"/>
                    </a:lnT>
                    <a:lnB w="9525" cap="flat">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buNone/>
                      </a:pPr>
                      <a:r>
                        <a:rPr lang="en" sz="1600" dirty="0" smtClean="0">
                          <a:solidFill>
                            <a:schemeClr val="tx1">
                              <a:lumMod val="50000"/>
                              <a:lumOff val="50000"/>
                            </a:schemeClr>
                          </a:solidFill>
                          <a:latin typeface="Courier New"/>
                          <a:ea typeface="Courier New"/>
                          <a:cs typeface="Courier New"/>
                          <a:sym typeface="Courier New"/>
                        </a:rPr>
                        <a:t>0</a:t>
                      </a:r>
                      <a:endParaRPr lang="en" sz="1600" dirty="0">
                        <a:solidFill>
                          <a:schemeClr val="tx1">
                            <a:lumMod val="50000"/>
                            <a:lumOff val="50000"/>
                          </a:schemeClr>
                        </a:solidFill>
                        <a:latin typeface="Courier New"/>
                        <a:ea typeface="Courier New"/>
                        <a:cs typeface="Courier New"/>
                        <a:sym typeface="Courier New"/>
                      </a:endParaRPr>
                    </a:p>
                  </a:txBody>
                  <a:tcPr marL="91425" marR="91425" marT="91425" marB="91425">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buNone/>
                      </a:pPr>
                      <a:r>
                        <a:rPr lang="en" sz="1600" dirty="0" smtClean="0">
                          <a:solidFill>
                            <a:schemeClr val="tx1">
                              <a:lumMod val="50000"/>
                              <a:lumOff val="50000"/>
                            </a:schemeClr>
                          </a:solidFill>
                          <a:latin typeface="Courier New"/>
                          <a:ea typeface="Courier New"/>
                          <a:cs typeface="Courier New"/>
                          <a:sym typeface="Courier New"/>
                        </a:rPr>
                        <a:t>1</a:t>
                      </a:r>
                      <a:endParaRPr lang="en" sz="1600" dirty="0">
                        <a:solidFill>
                          <a:schemeClr val="tx1">
                            <a:lumMod val="50000"/>
                            <a:lumOff val="50000"/>
                          </a:schemeClr>
                        </a:solidFill>
                        <a:latin typeface="Courier New"/>
                        <a:ea typeface="Courier New"/>
                        <a:cs typeface="Courier New"/>
                        <a:sym typeface="Courier New"/>
                      </a:endParaRPr>
                    </a:p>
                  </a:txBody>
                  <a:tcPr marL="91425" marR="91425" marT="91425" marB="91425">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buNone/>
                      </a:pPr>
                      <a:r>
                        <a:rPr lang="en" sz="1600" dirty="0" smtClean="0">
                          <a:solidFill>
                            <a:schemeClr val="tx1">
                              <a:lumMod val="50000"/>
                              <a:lumOff val="50000"/>
                            </a:schemeClr>
                          </a:solidFill>
                          <a:latin typeface="Courier New"/>
                          <a:ea typeface="Courier New"/>
                          <a:cs typeface="Courier New"/>
                          <a:sym typeface="Courier New"/>
                        </a:rPr>
                        <a:t>2</a:t>
                      </a:r>
                      <a:endParaRPr lang="en" sz="1600" dirty="0">
                        <a:solidFill>
                          <a:schemeClr val="tx1">
                            <a:lumMod val="50000"/>
                            <a:lumOff val="50000"/>
                          </a:schemeClr>
                        </a:solidFill>
                        <a:latin typeface="Courier New"/>
                        <a:ea typeface="Courier New"/>
                        <a:cs typeface="Courier New"/>
                        <a:sym typeface="Courier New"/>
                      </a:endParaRPr>
                    </a:p>
                  </a:txBody>
                  <a:tcPr marL="91425" marR="91425" marT="91425" marB="91425">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buNone/>
                      </a:pPr>
                      <a:r>
                        <a:rPr lang="en" sz="1600" dirty="0" smtClean="0">
                          <a:solidFill>
                            <a:schemeClr val="tx1">
                              <a:lumMod val="50000"/>
                              <a:lumOff val="50000"/>
                            </a:schemeClr>
                          </a:solidFill>
                          <a:latin typeface="Courier New"/>
                          <a:ea typeface="Courier New"/>
                          <a:cs typeface="Courier New"/>
                          <a:sym typeface="Courier New"/>
                        </a:rPr>
                        <a:t>3</a:t>
                      </a:r>
                      <a:endParaRPr lang="en" sz="1600" dirty="0">
                        <a:solidFill>
                          <a:schemeClr val="tx1">
                            <a:lumMod val="50000"/>
                            <a:lumOff val="50000"/>
                          </a:schemeClr>
                        </a:solidFill>
                        <a:latin typeface="Courier New"/>
                        <a:ea typeface="Courier New"/>
                        <a:cs typeface="Courier New"/>
                        <a:sym typeface="Courier New"/>
                      </a:endParaRPr>
                    </a:p>
                  </a:txBody>
                  <a:tcPr marL="91425" marR="91425" marT="91425" marB="91425">
                    <a:lnL w="9525" cap="flat" cmpd="sng" algn="ctr">
                      <a:noFill/>
                      <a:prstDash val="solid"/>
                      <a:round/>
                      <a:headEnd type="none" w="med" len="med"/>
                      <a:tailEnd type="none" w="med" len="med"/>
                    </a:lnL>
                    <a:lnR w="9525" cap="flat">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92" name="Shape 92"/>
          <p:cNvCxnSpPr/>
          <p:nvPr/>
        </p:nvCxnSpPr>
        <p:spPr>
          <a:xfrm flipH="1">
            <a:off x="3108462" y="4588650"/>
            <a:ext cx="106500" cy="494449"/>
          </a:xfrm>
          <a:prstGeom prst="straightConnector1">
            <a:avLst/>
          </a:prstGeom>
          <a:noFill/>
          <a:ln w="19050" cap="flat">
            <a:solidFill>
              <a:schemeClr val="dk2"/>
            </a:solidFill>
            <a:prstDash val="solid"/>
            <a:round/>
            <a:headEnd type="none" w="med" len="med"/>
            <a:tailEnd type="triangle" w="med" len="med"/>
          </a:ln>
        </p:spPr>
      </p:cxnSp>
      <p:cxnSp>
        <p:nvCxnSpPr>
          <p:cNvPr id="10" name="Shape 92"/>
          <p:cNvCxnSpPr/>
          <p:nvPr/>
        </p:nvCxnSpPr>
        <p:spPr>
          <a:xfrm flipH="1">
            <a:off x="4807113" y="4588650"/>
            <a:ext cx="1" cy="494449"/>
          </a:xfrm>
          <a:prstGeom prst="straightConnector1">
            <a:avLst/>
          </a:prstGeom>
          <a:noFill/>
          <a:ln w="19050" cap="flat">
            <a:solidFill>
              <a:schemeClr val="dk2"/>
            </a:solidFill>
            <a:prstDash val="solid"/>
            <a:round/>
            <a:headEnd type="none" w="med" len="med"/>
            <a:tailEnd type="triangle" w="med" len="med"/>
          </a:ln>
        </p:spPr>
      </p:cxnSp>
      <p:cxnSp>
        <p:nvCxnSpPr>
          <p:cNvPr id="13" name="Shape 92"/>
          <p:cNvCxnSpPr/>
          <p:nvPr/>
        </p:nvCxnSpPr>
        <p:spPr>
          <a:xfrm>
            <a:off x="5873914" y="4588650"/>
            <a:ext cx="228599" cy="494449"/>
          </a:xfrm>
          <a:prstGeom prst="straightConnector1">
            <a:avLst/>
          </a:prstGeom>
          <a:noFill/>
          <a:ln w="19050" cap="flat">
            <a:solidFill>
              <a:schemeClr val="dk2"/>
            </a:solidFill>
            <a:prstDash val="solid"/>
            <a:round/>
            <a:headEnd type="none" w="med" len="med"/>
            <a:tailEnd type="triangle" w="med" len="med"/>
          </a:ln>
        </p:spPr>
      </p:cxnSp>
      <p:cxnSp>
        <p:nvCxnSpPr>
          <p:cNvPr id="16" name="Shape 92"/>
          <p:cNvCxnSpPr/>
          <p:nvPr/>
        </p:nvCxnSpPr>
        <p:spPr>
          <a:xfrm>
            <a:off x="7093113" y="4588650"/>
            <a:ext cx="304800" cy="533400"/>
          </a:xfrm>
          <a:prstGeom prst="straightConnector1">
            <a:avLst/>
          </a:prstGeom>
          <a:noFill/>
          <a:ln w="19050"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2359140987"/>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lIns="91425" tIns="91425" rIns="91425" bIns="91425" anchor="b" anchorCtr="0">
            <a:noAutofit/>
          </a:bodyPr>
          <a:lstStyle/>
          <a:p>
            <a:pPr>
              <a:buNone/>
            </a:pPr>
            <a:r>
              <a:rPr lang="en"/>
              <a:t>Using </a:t>
            </a:r>
            <a:r>
              <a:rPr lang="en">
                <a:latin typeface="Courier New"/>
                <a:ea typeface="Courier New"/>
                <a:cs typeface="Courier New"/>
                <a:sym typeface="Courier New"/>
              </a:rPr>
              <a:t>argv</a:t>
            </a:r>
          </a:p>
        </p:txBody>
      </p:sp>
      <p:sp>
        <p:nvSpPr>
          <p:cNvPr id="101" name="Shape 101"/>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400" dirty="0"/>
              <a:t>Before we can use the </a:t>
            </a:r>
            <a:r>
              <a:rPr lang="en" sz="2400" dirty="0">
                <a:latin typeface="Courier New"/>
                <a:ea typeface="Courier New"/>
                <a:cs typeface="Courier New"/>
                <a:sym typeface="Courier New"/>
              </a:rPr>
              <a:t>argv</a:t>
            </a:r>
            <a:r>
              <a:rPr lang="en" sz="2400" dirty="0"/>
              <a:t> list, we must import the </a:t>
            </a:r>
            <a:r>
              <a:rPr lang="en" sz="2400" dirty="0">
                <a:latin typeface="Courier New"/>
                <a:ea typeface="Courier New"/>
                <a:cs typeface="Courier New"/>
                <a:sym typeface="Courier New"/>
              </a:rPr>
              <a:t>sys</a:t>
            </a:r>
            <a:r>
              <a:rPr lang="en" sz="2400" dirty="0"/>
              <a:t> package. This package is already included with your installation of python, we just have to tell python to import it when we start our script.</a:t>
            </a:r>
          </a:p>
          <a:p>
            <a:endParaRPr lang="en" sz="2400" dirty="0"/>
          </a:p>
          <a:p>
            <a:pPr lvl="0" rtl="0">
              <a:buNone/>
            </a:pPr>
            <a:r>
              <a:rPr lang="en" sz="2400" dirty="0"/>
              <a:t>To do this, simply put this line at the top of your script: </a:t>
            </a:r>
          </a:p>
          <a:p>
            <a:pPr marL="457200" lvl="0" indent="0" rtl="0">
              <a:buNone/>
            </a:pPr>
            <a:r>
              <a:rPr lang="en" sz="2400" dirty="0">
                <a:solidFill>
                  <a:srgbClr val="0070C0"/>
                </a:solidFill>
                <a:latin typeface="Courier New"/>
                <a:ea typeface="Courier New"/>
                <a:cs typeface="Courier New"/>
                <a:sym typeface="Courier New"/>
              </a:rPr>
              <a:t>import</a:t>
            </a:r>
            <a:r>
              <a:rPr lang="en" sz="2400" dirty="0">
                <a:latin typeface="Courier New"/>
                <a:ea typeface="Courier New"/>
                <a:cs typeface="Courier New"/>
                <a:sym typeface="Courier New"/>
              </a:rPr>
              <a:t> sys</a:t>
            </a:r>
          </a:p>
          <a:p>
            <a:pPr marL="0" indent="0">
              <a:buNone/>
            </a:pPr>
            <a:endParaRPr lang="en" sz="2400" dirty="0" smtClean="0">
              <a:latin typeface="Courier New"/>
              <a:ea typeface="Courier New"/>
              <a:cs typeface="Courier New"/>
              <a:sym typeface="Courier New"/>
            </a:endParaRPr>
          </a:p>
          <a:p>
            <a:pPr marL="0" indent="0">
              <a:buNone/>
            </a:pPr>
            <a:r>
              <a:rPr lang="en" sz="2400" dirty="0" smtClean="0">
                <a:ea typeface="Courier New"/>
                <a:cs typeface="Courier New"/>
                <a:sym typeface="Courier New"/>
              </a:rPr>
              <a:t>We then access argv by typing:</a:t>
            </a:r>
          </a:p>
          <a:p>
            <a:pPr marL="400050" lvl="1" indent="0">
              <a:buNone/>
            </a:pPr>
            <a:r>
              <a:rPr lang="en" sz="2000" dirty="0" smtClean="0">
                <a:latin typeface="Courier New"/>
                <a:ea typeface="Courier New"/>
                <a:cs typeface="Courier New"/>
                <a:sym typeface="Courier New"/>
              </a:rPr>
              <a:t>sys.argv[...]</a:t>
            </a:r>
            <a:endParaRPr lang="en" sz="2000" dirty="0">
              <a:latin typeface="Courier New"/>
              <a:ea typeface="Courier New"/>
              <a:cs typeface="Courier New"/>
              <a:sym typeface="Courier New"/>
            </a:endParaRPr>
          </a:p>
          <a:p>
            <a:endParaRPr lang="en" sz="2400" dirty="0"/>
          </a:p>
        </p:txBody>
      </p:sp>
    </p:spTree>
    <p:extLst>
      <p:ext uri="{BB962C8B-B14F-4D97-AF65-F5344CB8AC3E}">
        <p14:creationId xmlns:p14="http://schemas.microsoft.com/office/powerpoint/2010/main" val="3887628905"/>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prstGeom prst="rect">
            <a:avLst/>
          </a:prstGeom>
        </p:spPr>
        <p:txBody>
          <a:bodyPr lIns="91425" tIns="91425" rIns="91425" bIns="91425" anchor="b" anchorCtr="0">
            <a:noAutofit/>
          </a:bodyPr>
          <a:lstStyle/>
          <a:p>
            <a:pPr>
              <a:buNone/>
            </a:pPr>
            <a:r>
              <a:rPr lang="en"/>
              <a:t>Example: </a:t>
            </a:r>
            <a:r>
              <a:rPr lang="en">
                <a:latin typeface="Courier New"/>
                <a:ea typeface="Courier New"/>
                <a:cs typeface="Courier New"/>
                <a:sym typeface="Courier New"/>
              </a:rPr>
              <a:t>argTest.py</a:t>
            </a:r>
          </a:p>
        </p:txBody>
      </p:sp>
      <p:sp>
        <p:nvSpPr>
          <p:cNvPr id="107" name="Shape 107"/>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import</a:t>
            </a:r>
            <a:r>
              <a:rPr lang="en" sz="1800" dirty="0">
                <a:latin typeface="Courier New"/>
                <a:ea typeface="Courier New"/>
                <a:cs typeface="Courier New"/>
                <a:sym typeface="Courier New"/>
              </a:rPr>
              <a:t> sys</a:t>
            </a:r>
          </a:p>
          <a:p>
            <a:endParaRPr lang="en" sz="1800" dirty="0">
              <a:latin typeface="Courier New"/>
              <a:ea typeface="Courier New"/>
              <a:cs typeface="Courier New"/>
              <a:sym typeface="Courier New"/>
            </a:endParaRPr>
          </a:p>
          <a:p>
            <a:pPr lvl="0" rtl="0">
              <a:buNone/>
            </a:pPr>
            <a:r>
              <a:rPr lang="en" sz="1800" dirty="0">
                <a:latin typeface="Courier New"/>
                <a:ea typeface="Courier New"/>
                <a:cs typeface="Courier New"/>
                <a:sym typeface="Courier New"/>
              </a:rPr>
              <a:t>scriptName = sys.argv[0]</a:t>
            </a:r>
          </a:p>
          <a:p>
            <a:pPr lvl="0" rtl="0">
              <a:buNone/>
            </a:pPr>
            <a:r>
              <a:rPr lang="en" sz="1800" dirty="0">
                <a:latin typeface="Courier New"/>
                <a:ea typeface="Courier New"/>
                <a:cs typeface="Courier New"/>
                <a:sym typeface="Courier New"/>
              </a:rPr>
              <a:t>arg1 = sys.argv[1]</a:t>
            </a:r>
          </a:p>
          <a:p>
            <a:pPr lvl="0" rtl="0">
              <a:buNone/>
            </a:pPr>
            <a:r>
              <a:rPr lang="en" sz="1800" dirty="0">
                <a:latin typeface="Courier New"/>
                <a:ea typeface="Courier New"/>
                <a:cs typeface="Courier New"/>
                <a:sym typeface="Courier New"/>
              </a:rPr>
              <a:t>arg2 = sys.argv[2]</a:t>
            </a:r>
          </a:p>
          <a:p>
            <a:pPr lvl="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"Script", scriptName, "had args:", arg1, arg2</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None/>
            </a:pPr>
            <a:r>
              <a:rPr lang="en" sz="2400" dirty="0"/>
              <a:t>Result</a:t>
            </a:r>
          </a:p>
          <a:p>
            <a:pPr lvl="0" rtl="0">
              <a:buNone/>
            </a:pPr>
            <a:r>
              <a:rPr lang="en" sz="1800" dirty="0">
                <a:latin typeface="Courier New"/>
                <a:ea typeface="Courier New"/>
                <a:cs typeface="Courier New"/>
                <a:sym typeface="Courier New"/>
              </a:rPr>
              <a:t>&gt; python argTest.py apple banana</a:t>
            </a:r>
          </a:p>
          <a:p>
            <a:pPr>
              <a:buNone/>
            </a:pPr>
            <a:r>
              <a:rPr lang="en" sz="1800" dirty="0">
                <a:latin typeface="Courier New"/>
                <a:ea typeface="Courier New"/>
                <a:cs typeface="Courier New"/>
                <a:sym typeface="Courier New"/>
              </a:rPr>
              <a:t>Script argTest.py had args: apple banana</a:t>
            </a:r>
          </a:p>
        </p:txBody>
      </p:sp>
    </p:spTree>
    <p:extLst>
      <p:ext uri="{BB962C8B-B14F-4D97-AF65-F5344CB8AC3E}">
        <p14:creationId xmlns:p14="http://schemas.microsoft.com/office/powerpoint/2010/main" val="1762971494"/>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b" anchorCtr="0">
            <a:noAutofit/>
          </a:bodyPr>
          <a:lstStyle/>
          <a:p>
            <a:pPr lvl="0" rtl="0">
              <a:buNone/>
            </a:pPr>
            <a:r>
              <a:rPr lang="en"/>
              <a:t>Example: </a:t>
            </a:r>
            <a:r>
              <a:rPr lang="en">
                <a:latin typeface="Courier New"/>
                <a:ea typeface="Courier New"/>
                <a:cs typeface="Courier New"/>
                <a:sym typeface="Courier New"/>
              </a:rPr>
              <a:t>argTest.py</a:t>
            </a:r>
          </a:p>
        </p:txBody>
      </p:sp>
      <p:sp>
        <p:nvSpPr>
          <p:cNvPr id="113" name="Shape 113"/>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import</a:t>
            </a:r>
            <a:r>
              <a:rPr lang="en" sz="1800" dirty="0">
                <a:latin typeface="Courier New"/>
                <a:ea typeface="Courier New"/>
                <a:cs typeface="Courier New"/>
                <a:sym typeface="Courier New"/>
              </a:rPr>
              <a:t> sys</a:t>
            </a:r>
          </a:p>
          <a:p>
            <a:endParaRPr lang="en" sz="1800" dirty="0">
              <a:latin typeface="Courier New"/>
              <a:ea typeface="Courier New"/>
              <a:cs typeface="Courier New"/>
              <a:sym typeface="Courier New"/>
            </a:endParaRPr>
          </a:p>
          <a:p>
            <a:pPr lvl="0" rtl="0">
              <a:buNone/>
            </a:pPr>
            <a:r>
              <a:rPr lang="en" sz="1800" dirty="0">
                <a:latin typeface="Courier New"/>
                <a:ea typeface="Courier New"/>
                <a:cs typeface="Courier New"/>
                <a:sym typeface="Courier New"/>
              </a:rPr>
              <a:t>scriptName = sys.argv[0]</a:t>
            </a:r>
          </a:p>
          <a:p>
            <a:pPr lvl="0" rtl="0">
              <a:buNone/>
            </a:pPr>
            <a:r>
              <a:rPr lang="en" sz="1800" dirty="0">
                <a:latin typeface="Courier New"/>
                <a:ea typeface="Courier New"/>
                <a:cs typeface="Courier New"/>
                <a:sym typeface="Courier New"/>
              </a:rPr>
              <a:t>arg1 = sys.argv[1]</a:t>
            </a:r>
          </a:p>
          <a:p>
            <a:pPr lvl="0" rtl="0">
              <a:buNone/>
            </a:pPr>
            <a:r>
              <a:rPr lang="en" sz="1800" dirty="0">
                <a:latin typeface="Courier New"/>
                <a:ea typeface="Courier New"/>
                <a:cs typeface="Courier New"/>
                <a:sym typeface="Courier New"/>
              </a:rPr>
              <a:t>arg2 = sys.argv[2]</a:t>
            </a:r>
          </a:p>
          <a:p>
            <a:pPr lvl="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"Script", scriptName, "had args:", arg1, arg2</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None/>
            </a:pPr>
            <a:r>
              <a:rPr lang="en" sz="2400" dirty="0"/>
              <a:t>What if we did this? (only one arg provided)</a:t>
            </a:r>
          </a:p>
          <a:p>
            <a:pPr lvl="0" rtl="0">
              <a:buNone/>
            </a:pPr>
            <a:r>
              <a:rPr lang="en" sz="1800" dirty="0">
                <a:latin typeface="Courier New"/>
                <a:ea typeface="Courier New"/>
                <a:cs typeface="Courier New"/>
                <a:sym typeface="Courier New"/>
              </a:rPr>
              <a:t>&gt; python argTest.py apple</a:t>
            </a: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1720420210"/>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lIns="91425" tIns="91425" rIns="91425" bIns="91425" anchor="b" anchorCtr="0">
            <a:noAutofit/>
          </a:bodyPr>
          <a:lstStyle/>
          <a:p>
            <a:pPr lvl="0" rtl="0">
              <a:buNone/>
            </a:pPr>
            <a:r>
              <a:rPr lang="en"/>
              <a:t>Example: </a:t>
            </a:r>
            <a:r>
              <a:rPr lang="en">
                <a:latin typeface="Courier New"/>
                <a:ea typeface="Courier New"/>
                <a:cs typeface="Courier New"/>
                <a:sym typeface="Courier New"/>
              </a:rPr>
              <a:t>argTest.py</a:t>
            </a:r>
          </a:p>
        </p:txBody>
      </p:sp>
      <p:sp>
        <p:nvSpPr>
          <p:cNvPr id="119" name="Shape 119"/>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import</a:t>
            </a:r>
            <a:r>
              <a:rPr lang="en" sz="1800" dirty="0">
                <a:latin typeface="Courier New"/>
                <a:ea typeface="Courier New"/>
                <a:cs typeface="Courier New"/>
                <a:sym typeface="Courier New"/>
              </a:rPr>
              <a:t> sys</a:t>
            </a:r>
          </a:p>
          <a:p>
            <a:endParaRPr lang="en" sz="1800" dirty="0">
              <a:latin typeface="Courier New"/>
              <a:ea typeface="Courier New"/>
              <a:cs typeface="Courier New"/>
              <a:sym typeface="Courier New"/>
            </a:endParaRPr>
          </a:p>
          <a:p>
            <a:pPr lvl="0" rtl="0">
              <a:buNone/>
            </a:pPr>
            <a:r>
              <a:rPr lang="en" sz="1800" dirty="0">
                <a:latin typeface="Courier New"/>
                <a:ea typeface="Courier New"/>
                <a:cs typeface="Courier New"/>
                <a:sym typeface="Courier New"/>
              </a:rPr>
              <a:t>scriptName = sys.argv[0]</a:t>
            </a:r>
          </a:p>
          <a:p>
            <a:pPr lvl="0" rtl="0">
              <a:buNone/>
            </a:pPr>
            <a:r>
              <a:rPr lang="en" sz="1800" dirty="0">
                <a:latin typeface="Courier New"/>
                <a:ea typeface="Courier New"/>
                <a:cs typeface="Courier New"/>
                <a:sym typeface="Courier New"/>
              </a:rPr>
              <a:t>arg1 = sys.argv[1]</a:t>
            </a:r>
          </a:p>
          <a:p>
            <a:pPr lvl="0" rtl="0">
              <a:buNone/>
            </a:pPr>
            <a:r>
              <a:rPr lang="en" sz="1800" dirty="0">
                <a:latin typeface="Courier New"/>
                <a:ea typeface="Courier New"/>
                <a:cs typeface="Courier New"/>
                <a:sym typeface="Courier New"/>
              </a:rPr>
              <a:t>arg2 = sys.argv[2]</a:t>
            </a:r>
          </a:p>
          <a:p>
            <a:pPr lvl="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"Script", scriptName, "had args:", arg1, arg2</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None/>
            </a:pPr>
            <a:r>
              <a:rPr lang="en" sz="2400" dirty="0"/>
              <a:t>What if we did this? (only one arg provided)</a:t>
            </a:r>
          </a:p>
          <a:p>
            <a:pPr lvl="0" rtl="0">
              <a:buNone/>
            </a:pPr>
            <a:r>
              <a:rPr lang="en" sz="1800" dirty="0">
                <a:latin typeface="Courier New"/>
                <a:ea typeface="Courier New"/>
                <a:cs typeface="Courier New"/>
                <a:sym typeface="Courier New"/>
              </a:rPr>
              <a:t>&gt; python argTest.py apple</a:t>
            </a:r>
          </a:p>
          <a:p>
            <a:pPr lvl="0" rtl="0">
              <a:buNone/>
            </a:pPr>
            <a:r>
              <a:rPr lang="en" sz="1400" dirty="0">
                <a:latin typeface="Courier New"/>
                <a:ea typeface="Courier New"/>
                <a:cs typeface="Courier New"/>
                <a:sym typeface="Courier New"/>
              </a:rPr>
              <a:t>Traceback (most recent call last):</a:t>
            </a:r>
          </a:p>
          <a:p>
            <a:pPr lvl="0" rtl="0">
              <a:buNone/>
            </a:pPr>
            <a:r>
              <a:rPr lang="en" sz="1400" dirty="0">
                <a:latin typeface="Courier New"/>
                <a:ea typeface="Courier New"/>
                <a:cs typeface="Courier New"/>
                <a:sym typeface="Courier New"/>
              </a:rPr>
              <a:t>  File "argTest.py", line 5, in &lt;module&gt;</a:t>
            </a:r>
          </a:p>
          <a:p>
            <a:pPr lvl="0" rtl="0">
              <a:buNone/>
            </a:pPr>
            <a:r>
              <a:rPr lang="en" sz="1400" dirty="0">
                <a:latin typeface="Courier New"/>
                <a:ea typeface="Courier New"/>
                <a:cs typeface="Courier New"/>
                <a:sym typeface="Courier New"/>
              </a:rPr>
              <a:t>    arg2 = sys.argv[2]</a:t>
            </a:r>
          </a:p>
          <a:p>
            <a:pPr lvl="0" rtl="0">
              <a:buNone/>
            </a:pPr>
            <a:r>
              <a:rPr lang="en" sz="1400" dirty="0">
                <a:latin typeface="Courier New"/>
                <a:ea typeface="Courier New"/>
                <a:cs typeface="Courier New"/>
                <a:sym typeface="Courier New"/>
              </a:rPr>
              <a:t>IndexError: list index out of range</a:t>
            </a:r>
          </a:p>
          <a:p>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p:txBody>
      </p:sp>
    </p:spTree>
    <p:extLst>
      <p:ext uri="{BB962C8B-B14F-4D97-AF65-F5344CB8AC3E}">
        <p14:creationId xmlns:p14="http://schemas.microsoft.com/office/powerpoint/2010/main" val="1129222505"/>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b" anchorCtr="0">
            <a:noAutofit/>
          </a:bodyPr>
          <a:lstStyle/>
          <a:p>
            <a:pPr>
              <a:buNone/>
            </a:pPr>
            <a:r>
              <a:rPr lang="en"/>
              <a:t>Example 2: </a:t>
            </a:r>
            <a:r>
              <a:rPr lang="en">
                <a:latin typeface="Courier New"/>
                <a:ea typeface="Courier New"/>
                <a:cs typeface="Courier New"/>
                <a:sym typeface="Courier New"/>
              </a:rPr>
              <a:t>addMe.py</a:t>
            </a:r>
          </a:p>
        </p:txBody>
      </p:sp>
      <p:sp>
        <p:nvSpPr>
          <p:cNvPr id="125" name="Shape 125"/>
          <p:cNvSpPr txBox="1">
            <a:spLocks noGrp="1"/>
          </p:cNvSpPr>
          <p:nvPr>
            <p:ph idx="1"/>
          </p:nvPr>
        </p:nvSpPr>
        <p:spPr>
          <a:prstGeom prst="rect">
            <a:avLst/>
          </a:prstGeom>
        </p:spPr>
        <p:txBody>
          <a:bodyPr lIns="91425" tIns="91425" rIns="91425" bIns="91425" anchor="t" anchorCtr="0">
            <a:noAutofit/>
          </a:bodyPr>
          <a:lstStyle/>
          <a:p>
            <a:pPr marL="0" lvl="0" indent="0" rtl="0">
              <a:buClr>
                <a:srgbClr val="000000"/>
              </a:buClr>
              <a:buSzPct val="61111"/>
              <a:buFont typeface="Arial"/>
              <a:buNone/>
            </a:pPr>
            <a:r>
              <a:rPr lang="en" sz="1600" dirty="0">
                <a:solidFill>
                  <a:srgbClr val="000000"/>
                </a:solidFill>
              </a:rPr>
              <a:t>To gracefully exit when the wrong arguments are provided, you could do something like this:</a:t>
            </a:r>
          </a:p>
          <a:p>
            <a:pPr lvl="0" rtl="0">
              <a:buClr>
                <a:srgbClr val="000000"/>
              </a:buClr>
              <a:buSzPct val="78571"/>
              <a:buFont typeface="Arial"/>
              <a:buNone/>
            </a:pPr>
            <a:endParaRPr lang="en" sz="1400" dirty="0" smtClean="0">
              <a:latin typeface="Courier New"/>
              <a:ea typeface="Courier New"/>
              <a:cs typeface="Courier New"/>
              <a:sym typeface="Courier New"/>
            </a:endParaRPr>
          </a:p>
          <a:p>
            <a:pPr lvl="0" rtl="0">
              <a:buClr>
                <a:srgbClr val="000000"/>
              </a:buClr>
              <a:buSzPct val="78571"/>
              <a:buFont typeface="Arial"/>
              <a:buNone/>
            </a:pPr>
            <a:r>
              <a:rPr lang="en" sz="1400" dirty="0" smtClean="0">
                <a:solidFill>
                  <a:srgbClr val="0070C0"/>
                </a:solidFill>
                <a:latin typeface="Courier New"/>
                <a:ea typeface="Courier New"/>
                <a:cs typeface="Courier New"/>
                <a:sym typeface="Courier New"/>
              </a:rPr>
              <a:t>import</a:t>
            </a:r>
            <a:r>
              <a:rPr lang="en" sz="1400" dirty="0" smtClean="0">
                <a:latin typeface="Courier New"/>
                <a:ea typeface="Courier New"/>
                <a:cs typeface="Courier New"/>
                <a:sym typeface="Courier New"/>
              </a:rPr>
              <a:t> </a:t>
            </a:r>
            <a:r>
              <a:rPr lang="en" sz="1400" dirty="0">
                <a:latin typeface="Courier New"/>
                <a:ea typeface="Courier New"/>
                <a:cs typeface="Courier New"/>
                <a:sym typeface="Courier New"/>
              </a:rPr>
              <a:t>sys</a:t>
            </a:r>
          </a:p>
          <a:p>
            <a:endParaRPr lang="en" sz="1400" dirty="0">
              <a:latin typeface="Courier New"/>
              <a:ea typeface="Courier New"/>
              <a:cs typeface="Courier New"/>
              <a:sym typeface="Courier New"/>
            </a:endParaRPr>
          </a:p>
          <a:p>
            <a:pPr lvl="0" rtl="0">
              <a:buNone/>
            </a:pPr>
            <a:r>
              <a:rPr lang="en" sz="1400" dirty="0">
                <a:solidFill>
                  <a:srgbClr val="0070C0"/>
                </a:solidFill>
                <a:latin typeface="Courier New"/>
                <a:ea typeface="Courier New"/>
                <a:cs typeface="Courier New"/>
                <a:sym typeface="Courier New"/>
              </a:rPr>
              <a:t>if </a:t>
            </a:r>
            <a:r>
              <a:rPr lang="en" sz="1400" dirty="0">
                <a:latin typeface="Courier New"/>
                <a:ea typeface="Courier New"/>
                <a:cs typeface="Courier New"/>
                <a:sym typeface="Courier New"/>
              </a:rPr>
              <a:t>len(sys.argv) == 3:</a:t>
            </a:r>
          </a:p>
          <a:p>
            <a:pPr lvl="0" rtl="0">
              <a:buNone/>
            </a:pPr>
            <a:r>
              <a:rPr lang="en" sz="1400" dirty="0">
                <a:latin typeface="Courier New"/>
                <a:ea typeface="Courier New"/>
                <a:cs typeface="Courier New"/>
                <a:sym typeface="Courier New"/>
              </a:rPr>
              <a:t>	num1 = int(sys.argv[1])</a:t>
            </a:r>
          </a:p>
          <a:p>
            <a:pPr lvl="0" rtl="0">
              <a:buNone/>
            </a:pPr>
            <a:r>
              <a:rPr lang="en" sz="1400" dirty="0">
                <a:latin typeface="Courier New"/>
                <a:ea typeface="Courier New"/>
                <a:cs typeface="Courier New"/>
                <a:sym typeface="Courier New"/>
              </a:rPr>
              <a:t>	num2 = int(sys.argv[2])</a:t>
            </a:r>
          </a:p>
          <a:p>
            <a:pPr lvl="0" rtl="0">
              <a:buNone/>
            </a:pPr>
            <a:r>
              <a:rPr lang="en" sz="1400" dirty="0">
                <a:solidFill>
                  <a:srgbClr val="0070C0"/>
                </a:solidFill>
                <a:latin typeface="Courier New"/>
                <a:ea typeface="Courier New"/>
                <a:cs typeface="Courier New"/>
                <a:sym typeface="Courier New"/>
              </a:rPr>
              <a:t>else:</a:t>
            </a:r>
          </a:p>
          <a:p>
            <a:pPr lvl="0" rtl="0">
              <a:buNone/>
            </a:pPr>
            <a:r>
              <a:rPr lang="en" sz="1400" dirty="0">
                <a:latin typeface="Courier New"/>
                <a:ea typeface="Courier New"/>
                <a:cs typeface="Courier New"/>
                <a:sym typeface="Courier New"/>
              </a:rPr>
              <a:t>	print "You must provide two numbers. Exiting."</a:t>
            </a:r>
          </a:p>
          <a:p>
            <a:pPr lvl="0" rtl="0">
              <a:buNone/>
            </a:pPr>
            <a:r>
              <a:rPr lang="en" sz="1400" dirty="0">
                <a:latin typeface="Courier New"/>
                <a:ea typeface="Courier New"/>
                <a:cs typeface="Courier New"/>
                <a:sym typeface="Courier New"/>
              </a:rPr>
              <a:t>	</a:t>
            </a:r>
            <a:r>
              <a:rPr lang="en" sz="1400" dirty="0" smtClean="0">
                <a:solidFill>
                  <a:srgbClr val="FF0000"/>
                </a:solidFill>
                <a:latin typeface="Courier New"/>
                <a:ea typeface="Courier New"/>
                <a:cs typeface="Courier New"/>
                <a:sym typeface="Courier New"/>
              </a:rPr>
              <a:t>sys.exit()</a:t>
            </a:r>
            <a:endParaRPr lang="en" sz="1400" dirty="0">
              <a:solidFill>
                <a:srgbClr val="FF0000"/>
              </a:solidFill>
              <a:latin typeface="Courier New"/>
              <a:ea typeface="Courier New"/>
              <a:cs typeface="Courier New"/>
              <a:sym typeface="Courier New"/>
            </a:endParaRPr>
          </a:p>
          <a:p>
            <a:endParaRPr lang="en" sz="1400" dirty="0">
              <a:solidFill>
                <a:srgbClr val="0000FF"/>
              </a:solidFill>
              <a:latin typeface="Courier New"/>
              <a:ea typeface="Courier New"/>
              <a:cs typeface="Courier New"/>
              <a:sym typeface="Courier New"/>
            </a:endParaRPr>
          </a:p>
          <a:p>
            <a:pPr lvl="0" rtl="0">
              <a:buClr>
                <a:srgbClr val="000000"/>
              </a:buClr>
              <a:buSzPct val="78571"/>
              <a:buFont typeface="Arial"/>
              <a:buNone/>
            </a:pPr>
            <a:r>
              <a:rPr lang="en" sz="1400" dirty="0">
                <a:solidFill>
                  <a:srgbClr val="0070C0"/>
                </a:solidFill>
                <a:latin typeface="Courier New"/>
                <a:ea typeface="Courier New"/>
                <a:cs typeface="Courier New"/>
                <a:sym typeface="Courier New"/>
              </a:rPr>
              <a:t>print</a:t>
            </a:r>
            <a:r>
              <a:rPr lang="en" sz="1400" dirty="0">
                <a:latin typeface="Courier New"/>
                <a:ea typeface="Courier New"/>
                <a:cs typeface="Courier New"/>
                <a:sym typeface="Courier New"/>
              </a:rPr>
              <a:t> num1 + num2</a:t>
            </a:r>
          </a:p>
          <a:p>
            <a:endParaRPr lang="en" sz="1400" dirty="0">
              <a:latin typeface="Courier New"/>
              <a:ea typeface="Courier New"/>
              <a:cs typeface="Courier New"/>
              <a:sym typeface="Courier New"/>
            </a:endParaRPr>
          </a:p>
          <a:p>
            <a:pPr lvl="0" rtl="0">
              <a:buClr>
                <a:srgbClr val="000000"/>
              </a:buClr>
              <a:buSzPct val="45833"/>
              <a:buFont typeface="Arial"/>
              <a:buNone/>
            </a:pPr>
            <a:r>
              <a:rPr lang="en" sz="2400" dirty="0"/>
              <a:t>Result</a:t>
            </a:r>
          </a:p>
          <a:p>
            <a:pPr lvl="0" rtl="0">
              <a:buClr>
                <a:srgbClr val="000000"/>
              </a:buClr>
              <a:buSzPct val="78571"/>
              <a:buFont typeface="Arial"/>
              <a:buNone/>
            </a:pPr>
            <a:r>
              <a:rPr lang="en" sz="1400" dirty="0">
                <a:latin typeface="Courier New"/>
                <a:ea typeface="Courier New"/>
                <a:cs typeface="Courier New"/>
                <a:sym typeface="Courier New"/>
              </a:rPr>
              <a:t>&gt; python addMe.py 100 50</a:t>
            </a:r>
          </a:p>
          <a:p>
            <a:pPr lvl="0">
              <a:buClr>
                <a:srgbClr val="000000"/>
              </a:buClr>
              <a:buSzPct val="78571"/>
              <a:buFont typeface="Arial"/>
              <a:buNone/>
            </a:pPr>
            <a:r>
              <a:rPr lang="en" sz="1400" dirty="0">
                <a:latin typeface="Courier New"/>
                <a:ea typeface="Courier New"/>
                <a:cs typeface="Courier New"/>
                <a:sym typeface="Courier New"/>
              </a:rPr>
              <a:t>150</a:t>
            </a:r>
          </a:p>
        </p:txBody>
      </p:sp>
      <p:sp>
        <p:nvSpPr>
          <p:cNvPr id="126" name="Shape 126"/>
          <p:cNvSpPr txBox="1"/>
          <p:nvPr/>
        </p:nvSpPr>
        <p:spPr>
          <a:xfrm>
            <a:off x="4191000" y="4953000"/>
            <a:ext cx="4585755" cy="1143000"/>
          </a:xfrm>
          <a:prstGeom prst="rect">
            <a:avLst/>
          </a:prstGeom>
          <a:noFill/>
        </p:spPr>
        <p:txBody>
          <a:bodyPr lIns="91425" tIns="91425" rIns="91425" bIns="91425" anchor="t" anchorCtr="0">
            <a:noAutofit/>
          </a:bodyPr>
          <a:lstStyle/>
          <a:p>
            <a:pPr lvl="0" rtl="0">
              <a:spcBef>
                <a:spcPts val="600"/>
              </a:spcBef>
              <a:buClr>
                <a:srgbClr val="000000"/>
              </a:buClr>
              <a:buSzPct val="45833"/>
              <a:buFont typeface="Arial"/>
              <a:buNone/>
            </a:pPr>
            <a:r>
              <a:rPr lang="en" sz="2400" dirty="0" smtClean="0">
                <a:solidFill>
                  <a:schemeClr val="dk1"/>
                </a:solidFill>
              </a:rPr>
              <a:t>Or:</a:t>
            </a:r>
            <a:endParaRPr lang="en" sz="2400" dirty="0">
              <a:solidFill>
                <a:schemeClr val="dk1"/>
              </a:solidFill>
            </a:endParaRPr>
          </a:p>
          <a:p>
            <a:pPr lvl="0" rtl="0">
              <a:spcBef>
                <a:spcPts val="600"/>
              </a:spcBef>
              <a:buNone/>
            </a:pPr>
            <a:r>
              <a:rPr lang="en" sz="1400" dirty="0">
                <a:solidFill>
                  <a:schemeClr val="dk1"/>
                </a:solidFill>
                <a:latin typeface="Courier New"/>
                <a:ea typeface="Courier New"/>
                <a:cs typeface="Courier New"/>
                <a:sym typeface="Courier New"/>
              </a:rPr>
              <a:t>&gt; python addMe.py 302</a:t>
            </a:r>
          </a:p>
          <a:p>
            <a:pPr lvl="0" rtl="0">
              <a:spcBef>
                <a:spcPts val="600"/>
              </a:spcBef>
              <a:buClr>
                <a:srgbClr val="000000"/>
              </a:buClr>
              <a:buSzPct val="78571"/>
              <a:buFont typeface="Arial"/>
              <a:buNone/>
            </a:pPr>
            <a:r>
              <a:rPr lang="en" sz="1400" dirty="0">
                <a:solidFill>
                  <a:schemeClr val="dk1"/>
                </a:solidFill>
                <a:latin typeface="Courier New"/>
                <a:ea typeface="Courier New"/>
                <a:cs typeface="Courier New"/>
                <a:sym typeface="Courier New"/>
              </a:rPr>
              <a:t>You must provide two numbers. Exiting.</a:t>
            </a:r>
          </a:p>
          <a:p>
            <a:endParaRPr lang="en" sz="14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51189891"/>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b" anchorCtr="0">
            <a:noAutofit/>
          </a:bodyPr>
          <a:lstStyle/>
          <a:p>
            <a:pPr>
              <a:buNone/>
            </a:pPr>
            <a:r>
              <a:rPr lang="en"/>
              <a:t>Example 2: </a:t>
            </a:r>
            <a:r>
              <a:rPr lang="en">
                <a:latin typeface="Courier New"/>
                <a:ea typeface="Courier New"/>
                <a:cs typeface="Courier New"/>
                <a:sym typeface="Courier New"/>
              </a:rPr>
              <a:t>addMe.py</a:t>
            </a:r>
          </a:p>
        </p:txBody>
      </p:sp>
      <p:sp>
        <p:nvSpPr>
          <p:cNvPr id="125" name="Shape 125"/>
          <p:cNvSpPr txBox="1">
            <a:spLocks noGrp="1"/>
          </p:cNvSpPr>
          <p:nvPr>
            <p:ph idx="1"/>
          </p:nvPr>
        </p:nvSpPr>
        <p:spPr>
          <a:prstGeom prst="rect">
            <a:avLst/>
          </a:prstGeom>
        </p:spPr>
        <p:txBody>
          <a:bodyPr lIns="91425" tIns="91425" rIns="91425" bIns="91425" anchor="t" anchorCtr="0">
            <a:noAutofit/>
          </a:bodyPr>
          <a:lstStyle/>
          <a:p>
            <a:pPr marL="0" lvl="0" indent="0" rtl="0">
              <a:buClr>
                <a:srgbClr val="000000"/>
              </a:buClr>
              <a:buSzPct val="61111"/>
              <a:buFont typeface="Arial"/>
              <a:buNone/>
            </a:pPr>
            <a:r>
              <a:rPr lang="en" sz="1600" dirty="0">
                <a:solidFill>
                  <a:srgbClr val="000000"/>
                </a:solidFill>
              </a:rPr>
              <a:t>To gracefully exit when the wrong arguments are provided, you could do something like this:</a:t>
            </a:r>
          </a:p>
          <a:p>
            <a:pPr lvl="0" rtl="0">
              <a:buClr>
                <a:srgbClr val="000000"/>
              </a:buClr>
              <a:buSzPct val="78571"/>
              <a:buFont typeface="Arial"/>
              <a:buNone/>
            </a:pPr>
            <a:endParaRPr lang="en" sz="1400" dirty="0" smtClean="0">
              <a:latin typeface="Courier New"/>
              <a:ea typeface="Courier New"/>
              <a:cs typeface="Courier New"/>
              <a:sym typeface="Courier New"/>
            </a:endParaRPr>
          </a:p>
          <a:p>
            <a:pPr lvl="0" rtl="0">
              <a:buClr>
                <a:srgbClr val="000000"/>
              </a:buClr>
              <a:buSzPct val="78571"/>
              <a:buFont typeface="Arial"/>
              <a:buNone/>
            </a:pPr>
            <a:r>
              <a:rPr lang="en" sz="1400" dirty="0" smtClean="0">
                <a:solidFill>
                  <a:srgbClr val="0070C0"/>
                </a:solidFill>
                <a:latin typeface="Courier New"/>
                <a:ea typeface="Courier New"/>
                <a:cs typeface="Courier New"/>
                <a:sym typeface="Courier New"/>
              </a:rPr>
              <a:t>import</a:t>
            </a:r>
            <a:r>
              <a:rPr lang="en" sz="1400" dirty="0" smtClean="0">
                <a:latin typeface="Courier New"/>
                <a:ea typeface="Courier New"/>
                <a:cs typeface="Courier New"/>
                <a:sym typeface="Courier New"/>
              </a:rPr>
              <a:t> </a:t>
            </a:r>
            <a:r>
              <a:rPr lang="en" sz="1400" dirty="0">
                <a:latin typeface="Courier New"/>
                <a:ea typeface="Courier New"/>
                <a:cs typeface="Courier New"/>
                <a:sym typeface="Courier New"/>
              </a:rPr>
              <a:t>sys</a:t>
            </a:r>
          </a:p>
          <a:p>
            <a:endParaRPr lang="en" sz="1400" dirty="0">
              <a:latin typeface="Courier New"/>
              <a:ea typeface="Courier New"/>
              <a:cs typeface="Courier New"/>
              <a:sym typeface="Courier New"/>
            </a:endParaRPr>
          </a:p>
          <a:p>
            <a:pPr lvl="0" rtl="0">
              <a:buNone/>
            </a:pPr>
            <a:r>
              <a:rPr lang="en" sz="1400" dirty="0">
                <a:solidFill>
                  <a:srgbClr val="0070C0"/>
                </a:solidFill>
                <a:latin typeface="Courier New"/>
                <a:ea typeface="Courier New"/>
                <a:cs typeface="Courier New"/>
                <a:sym typeface="Courier New"/>
              </a:rPr>
              <a:t>if </a:t>
            </a:r>
            <a:r>
              <a:rPr lang="en" sz="1400" dirty="0">
                <a:latin typeface="Courier New"/>
                <a:ea typeface="Courier New"/>
                <a:cs typeface="Courier New"/>
                <a:sym typeface="Courier New"/>
              </a:rPr>
              <a:t>len(sys.argv) == 3:</a:t>
            </a:r>
          </a:p>
          <a:p>
            <a:pPr lvl="0" rtl="0">
              <a:buNone/>
            </a:pPr>
            <a:r>
              <a:rPr lang="en" sz="1400" dirty="0">
                <a:latin typeface="Courier New"/>
                <a:ea typeface="Courier New"/>
                <a:cs typeface="Courier New"/>
                <a:sym typeface="Courier New"/>
              </a:rPr>
              <a:t>	num1 = int(sys.argv[1])</a:t>
            </a:r>
          </a:p>
          <a:p>
            <a:pPr lvl="0" rtl="0">
              <a:buNone/>
            </a:pPr>
            <a:r>
              <a:rPr lang="en" sz="1400" dirty="0">
                <a:latin typeface="Courier New"/>
                <a:ea typeface="Courier New"/>
                <a:cs typeface="Courier New"/>
                <a:sym typeface="Courier New"/>
              </a:rPr>
              <a:t>	num2 = int(sys.argv[2])</a:t>
            </a:r>
          </a:p>
          <a:p>
            <a:pPr lvl="0" rtl="0">
              <a:buNone/>
            </a:pPr>
            <a:r>
              <a:rPr lang="en" sz="1400" dirty="0">
                <a:solidFill>
                  <a:srgbClr val="0070C0"/>
                </a:solidFill>
                <a:latin typeface="Courier New"/>
                <a:ea typeface="Courier New"/>
                <a:cs typeface="Courier New"/>
                <a:sym typeface="Courier New"/>
              </a:rPr>
              <a:t>else:</a:t>
            </a:r>
          </a:p>
          <a:p>
            <a:pPr lvl="0" rtl="0">
              <a:buNone/>
            </a:pPr>
            <a:r>
              <a:rPr lang="en" sz="1400" dirty="0">
                <a:latin typeface="Courier New"/>
                <a:ea typeface="Courier New"/>
                <a:cs typeface="Courier New"/>
                <a:sym typeface="Courier New"/>
              </a:rPr>
              <a:t>	print "You must provide two numbers. Exiting."</a:t>
            </a:r>
          </a:p>
          <a:p>
            <a:pPr lvl="0" rtl="0">
              <a:buNone/>
            </a:pPr>
            <a:r>
              <a:rPr lang="en" sz="1400" dirty="0">
                <a:latin typeface="Courier New"/>
                <a:ea typeface="Courier New"/>
                <a:cs typeface="Courier New"/>
                <a:sym typeface="Courier New"/>
              </a:rPr>
              <a:t>	</a:t>
            </a:r>
            <a:r>
              <a:rPr lang="en" sz="1400" dirty="0" smtClean="0">
                <a:solidFill>
                  <a:srgbClr val="FF0000"/>
                </a:solidFill>
                <a:latin typeface="Courier New"/>
                <a:ea typeface="Courier New"/>
                <a:cs typeface="Courier New"/>
                <a:sym typeface="Courier New"/>
              </a:rPr>
              <a:t>sys.exit()</a:t>
            </a:r>
            <a:endParaRPr lang="en" sz="1400" dirty="0">
              <a:solidFill>
                <a:srgbClr val="FF0000"/>
              </a:solidFill>
              <a:latin typeface="Courier New"/>
              <a:ea typeface="Courier New"/>
              <a:cs typeface="Courier New"/>
              <a:sym typeface="Courier New"/>
            </a:endParaRPr>
          </a:p>
          <a:p>
            <a:endParaRPr lang="en" sz="1400" dirty="0">
              <a:solidFill>
                <a:srgbClr val="0000FF"/>
              </a:solidFill>
              <a:latin typeface="Courier New"/>
              <a:ea typeface="Courier New"/>
              <a:cs typeface="Courier New"/>
              <a:sym typeface="Courier New"/>
            </a:endParaRPr>
          </a:p>
          <a:p>
            <a:pPr lvl="0" rtl="0">
              <a:buClr>
                <a:srgbClr val="000000"/>
              </a:buClr>
              <a:buSzPct val="78571"/>
              <a:buFont typeface="Arial"/>
              <a:buNone/>
            </a:pPr>
            <a:r>
              <a:rPr lang="en" sz="1400" dirty="0">
                <a:solidFill>
                  <a:srgbClr val="0070C0"/>
                </a:solidFill>
                <a:latin typeface="Courier New"/>
                <a:ea typeface="Courier New"/>
                <a:cs typeface="Courier New"/>
                <a:sym typeface="Courier New"/>
              </a:rPr>
              <a:t>print</a:t>
            </a:r>
            <a:r>
              <a:rPr lang="en" sz="1400" dirty="0">
                <a:latin typeface="Courier New"/>
                <a:ea typeface="Courier New"/>
                <a:cs typeface="Courier New"/>
                <a:sym typeface="Courier New"/>
              </a:rPr>
              <a:t> num1 + num2</a:t>
            </a:r>
          </a:p>
          <a:p>
            <a:endParaRPr lang="en" sz="1400" dirty="0">
              <a:latin typeface="Courier New"/>
              <a:ea typeface="Courier New"/>
              <a:cs typeface="Courier New"/>
              <a:sym typeface="Courier New"/>
            </a:endParaRPr>
          </a:p>
          <a:p>
            <a:pPr lvl="0" rtl="0">
              <a:buClr>
                <a:srgbClr val="000000"/>
              </a:buClr>
              <a:buSzPct val="45833"/>
              <a:buFont typeface="Arial"/>
              <a:buNone/>
            </a:pPr>
            <a:r>
              <a:rPr lang="en" sz="2400" dirty="0"/>
              <a:t>Result</a:t>
            </a:r>
          </a:p>
          <a:p>
            <a:pPr lvl="0" rtl="0">
              <a:buClr>
                <a:srgbClr val="000000"/>
              </a:buClr>
              <a:buSzPct val="78571"/>
              <a:buFont typeface="Arial"/>
              <a:buNone/>
            </a:pPr>
            <a:r>
              <a:rPr lang="en" sz="1400" dirty="0">
                <a:latin typeface="Courier New"/>
                <a:ea typeface="Courier New"/>
                <a:cs typeface="Courier New"/>
                <a:sym typeface="Courier New"/>
              </a:rPr>
              <a:t>&gt; python addMe.py 100 50</a:t>
            </a:r>
          </a:p>
          <a:p>
            <a:pPr lvl="0">
              <a:buClr>
                <a:srgbClr val="000000"/>
              </a:buClr>
              <a:buSzPct val="78571"/>
              <a:buFont typeface="Arial"/>
              <a:buNone/>
            </a:pPr>
            <a:r>
              <a:rPr lang="en" sz="1400" dirty="0">
                <a:latin typeface="Courier New"/>
                <a:ea typeface="Courier New"/>
                <a:cs typeface="Courier New"/>
                <a:sym typeface="Courier New"/>
              </a:rPr>
              <a:t>150</a:t>
            </a:r>
          </a:p>
        </p:txBody>
      </p:sp>
      <p:sp>
        <p:nvSpPr>
          <p:cNvPr id="126" name="Shape 126"/>
          <p:cNvSpPr txBox="1"/>
          <p:nvPr/>
        </p:nvSpPr>
        <p:spPr>
          <a:xfrm>
            <a:off x="4191000" y="4953000"/>
            <a:ext cx="4585755" cy="1143000"/>
          </a:xfrm>
          <a:prstGeom prst="rect">
            <a:avLst/>
          </a:prstGeom>
          <a:noFill/>
        </p:spPr>
        <p:txBody>
          <a:bodyPr lIns="91425" tIns="91425" rIns="91425" bIns="91425" anchor="t" anchorCtr="0">
            <a:noAutofit/>
          </a:bodyPr>
          <a:lstStyle/>
          <a:p>
            <a:pPr lvl="0" rtl="0">
              <a:spcBef>
                <a:spcPts val="600"/>
              </a:spcBef>
              <a:buClr>
                <a:srgbClr val="000000"/>
              </a:buClr>
              <a:buSzPct val="45833"/>
              <a:buFont typeface="Arial"/>
              <a:buNone/>
            </a:pPr>
            <a:r>
              <a:rPr lang="en" sz="2400" dirty="0" smtClean="0">
                <a:solidFill>
                  <a:schemeClr val="dk1"/>
                </a:solidFill>
              </a:rPr>
              <a:t>Or:</a:t>
            </a:r>
            <a:endParaRPr lang="en" sz="2400" dirty="0">
              <a:solidFill>
                <a:schemeClr val="dk1"/>
              </a:solidFill>
            </a:endParaRPr>
          </a:p>
          <a:p>
            <a:pPr lvl="0" rtl="0">
              <a:spcBef>
                <a:spcPts val="600"/>
              </a:spcBef>
              <a:buNone/>
            </a:pPr>
            <a:r>
              <a:rPr lang="en" sz="1400" dirty="0">
                <a:solidFill>
                  <a:schemeClr val="dk1"/>
                </a:solidFill>
                <a:latin typeface="Courier New"/>
                <a:ea typeface="Courier New"/>
                <a:cs typeface="Courier New"/>
                <a:sym typeface="Courier New"/>
              </a:rPr>
              <a:t>&gt; python addMe.py 302</a:t>
            </a:r>
          </a:p>
          <a:p>
            <a:pPr lvl="0" rtl="0">
              <a:spcBef>
                <a:spcPts val="600"/>
              </a:spcBef>
              <a:buClr>
                <a:srgbClr val="000000"/>
              </a:buClr>
              <a:buSzPct val="78571"/>
              <a:buFont typeface="Arial"/>
              <a:buNone/>
            </a:pPr>
            <a:r>
              <a:rPr lang="en" sz="1400" dirty="0">
                <a:solidFill>
                  <a:schemeClr val="dk1"/>
                </a:solidFill>
                <a:latin typeface="Courier New"/>
                <a:ea typeface="Courier New"/>
                <a:cs typeface="Courier New"/>
                <a:sym typeface="Courier New"/>
              </a:rPr>
              <a:t>You must provide two numbers. Exiting.</a:t>
            </a:r>
          </a:p>
          <a:p>
            <a:endParaRPr lang="en" sz="1400" dirty="0">
              <a:solidFill>
                <a:schemeClr val="dk1"/>
              </a:solidFill>
              <a:latin typeface="Courier New"/>
              <a:ea typeface="Courier New"/>
              <a:cs typeface="Courier New"/>
              <a:sym typeface="Courier New"/>
            </a:endParaRPr>
          </a:p>
        </p:txBody>
      </p:sp>
      <p:cxnSp>
        <p:nvCxnSpPr>
          <p:cNvPr id="3" name="Straight Arrow Connector 2"/>
          <p:cNvCxnSpPr/>
          <p:nvPr/>
        </p:nvCxnSpPr>
        <p:spPr>
          <a:xfrm flipV="1">
            <a:off x="3124200" y="2743200"/>
            <a:ext cx="1752600" cy="76200"/>
          </a:xfrm>
          <a:prstGeom prst="straightConnector1">
            <a:avLst/>
          </a:prstGeom>
          <a:ln w="1905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876800" y="2309336"/>
            <a:ext cx="4038600" cy="738664"/>
          </a:xfrm>
          <a:prstGeom prst="rect">
            <a:avLst/>
          </a:prstGeom>
          <a:noFill/>
        </p:spPr>
        <p:txBody>
          <a:bodyPr wrap="square" rtlCol="0">
            <a:spAutoFit/>
          </a:bodyPr>
          <a:lstStyle/>
          <a:p>
            <a:r>
              <a:rPr lang="en-US" sz="1400" dirty="0" smtClean="0"/>
              <a:t>Check if the length of the </a:t>
            </a:r>
            <a:r>
              <a:rPr lang="en-US" sz="1200" dirty="0" err="1" smtClean="0">
                <a:latin typeface="Courier New" pitchFamily="49" charset="0"/>
                <a:cs typeface="Courier New" pitchFamily="49" charset="0"/>
              </a:rPr>
              <a:t>argv</a:t>
            </a:r>
            <a:r>
              <a:rPr lang="en-US" sz="1400" dirty="0" smtClean="0"/>
              <a:t> list is what we expect.</a:t>
            </a:r>
          </a:p>
          <a:p>
            <a:r>
              <a:rPr lang="en-US" sz="1400" dirty="0" smtClean="0"/>
              <a:t>*Remember the script name is the first </a:t>
            </a:r>
            <a:r>
              <a:rPr lang="en-US" sz="1400" dirty="0" err="1" smtClean="0"/>
              <a:t>arg</a:t>
            </a:r>
            <a:r>
              <a:rPr lang="en-US" sz="1400" dirty="0" smtClean="0"/>
              <a:t>, so a script with 2 </a:t>
            </a:r>
            <a:r>
              <a:rPr lang="en-US" sz="1400" dirty="0" err="1" smtClean="0"/>
              <a:t>args</a:t>
            </a:r>
            <a:r>
              <a:rPr lang="en-US" sz="1400" dirty="0" smtClean="0"/>
              <a:t> has an </a:t>
            </a:r>
            <a:r>
              <a:rPr lang="en-US" sz="1200" dirty="0" err="1" smtClean="0">
                <a:latin typeface="Courier New" pitchFamily="49" charset="0"/>
                <a:cs typeface="Courier New" pitchFamily="49" charset="0"/>
              </a:rPr>
              <a:t>argv</a:t>
            </a:r>
            <a:r>
              <a:rPr lang="en-US" sz="1400" dirty="0" smtClean="0"/>
              <a:t> of length 3.</a:t>
            </a:r>
          </a:p>
        </p:txBody>
      </p:sp>
      <p:cxnSp>
        <p:nvCxnSpPr>
          <p:cNvPr id="13" name="Straight Arrow Connector 12"/>
          <p:cNvCxnSpPr/>
          <p:nvPr/>
        </p:nvCxnSpPr>
        <p:spPr>
          <a:xfrm>
            <a:off x="2133600" y="4114800"/>
            <a:ext cx="2743200" cy="304800"/>
          </a:xfrm>
          <a:prstGeom prst="straightConnector1">
            <a:avLst/>
          </a:prstGeom>
          <a:ln w="1905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76800" y="4188767"/>
            <a:ext cx="3276600" cy="523220"/>
          </a:xfrm>
          <a:prstGeom prst="rect">
            <a:avLst/>
          </a:prstGeom>
          <a:noFill/>
        </p:spPr>
        <p:txBody>
          <a:bodyPr wrap="square" rtlCol="0">
            <a:spAutoFit/>
          </a:bodyPr>
          <a:lstStyle/>
          <a:p>
            <a:r>
              <a:rPr lang="en-US" sz="1400" dirty="0" smtClean="0"/>
              <a:t>If not, use this piece of code to immediately terminate the whole script.</a:t>
            </a:r>
          </a:p>
        </p:txBody>
      </p:sp>
    </p:spTree>
    <p:extLst>
      <p:ext uri="{BB962C8B-B14F-4D97-AF65-F5344CB8AC3E}">
        <p14:creationId xmlns:p14="http://schemas.microsoft.com/office/powerpoint/2010/main" val="738480709"/>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prstGeom prst="rect">
            <a:avLst/>
          </a:prstGeom>
        </p:spPr>
        <p:txBody>
          <a:bodyPr lIns="91425" tIns="91425" rIns="91425" bIns="91425" anchor="b" anchorCtr="0">
            <a:noAutofit/>
          </a:bodyPr>
          <a:lstStyle/>
          <a:p>
            <a:pPr>
              <a:buNone/>
            </a:pPr>
            <a:r>
              <a:rPr lang="en"/>
              <a:t>Defining your own functions</a:t>
            </a:r>
          </a:p>
        </p:txBody>
      </p:sp>
      <p:sp>
        <p:nvSpPr>
          <p:cNvPr id="30" name="Shape 30"/>
          <p:cNvSpPr txBox="1">
            <a:spLocks noGrp="1"/>
          </p:cNvSpPr>
          <p:nvPr>
            <p:ph idx="1"/>
          </p:nvPr>
        </p:nvSpPr>
        <p:spPr>
          <a:prstGeom prst="rect">
            <a:avLst/>
          </a:prstGeom>
        </p:spPr>
        <p:txBody>
          <a:bodyPr lIns="91425" tIns="91425" rIns="91425" bIns="91425" anchor="t" anchorCtr="0">
            <a:noAutofit/>
          </a:bodyPr>
          <a:lstStyle/>
          <a:p>
            <a:pPr lvl="0" rtl="0">
              <a:buNone/>
            </a:pPr>
            <a:r>
              <a:rPr lang="en"/>
              <a:t>Why do it?</a:t>
            </a:r>
          </a:p>
          <a:p>
            <a:pPr marL="914400" lvl="1" indent="-381000" rtl="0">
              <a:buClr>
                <a:schemeClr val="dk1"/>
              </a:buClr>
              <a:buSzPct val="80000"/>
              <a:buFont typeface="Courier New"/>
              <a:buChar char="o"/>
            </a:pPr>
            <a:r>
              <a:rPr lang="en"/>
              <a:t>Allows you to re-use a certain piece of code without re-writing it</a:t>
            </a:r>
          </a:p>
          <a:p>
            <a:pPr marL="914400" lvl="1" indent="-381000" rtl="0">
              <a:buClr>
                <a:schemeClr val="dk1"/>
              </a:buClr>
              <a:buSzPct val="80000"/>
              <a:buFont typeface="Courier New"/>
              <a:buChar char="o"/>
            </a:pPr>
            <a:r>
              <a:rPr lang="en"/>
              <a:t>Organizes your code into functional pieces</a:t>
            </a:r>
          </a:p>
          <a:p>
            <a:pPr marL="914400" lvl="1" indent="-381000" rtl="0">
              <a:buClr>
                <a:schemeClr val="dk1"/>
              </a:buClr>
              <a:buSzPct val="80000"/>
              <a:buFont typeface="Courier New"/>
              <a:buChar char="o"/>
            </a:pPr>
            <a:r>
              <a:rPr lang="en"/>
              <a:t>Makes your code easier to read and understand</a:t>
            </a:r>
          </a:p>
        </p:txBody>
      </p:sp>
    </p:spTree>
    <p:extLst>
      <p:ext uri="{BB962C8B-B14F-4D97-AF65-F5344CB8AC3E}">
        <p14:creationId xmlns:p14="http://schemas.microsoft.com/office/powerpoint/2010/main" val="129579377"/>
      </p:ext>
    </p:extLst>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command line </a:t>
            </a:r>
            <a:r>
              <a:rPr lang="en-US" dirty="0" err="1" smtClean="0"/>
              <a:t>args</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a:spcAft>
                <a:spcPts val="600"/>
              </a:spcAft>
            </a:pPr>
            <a:r>
              <a:rPr lang="en-US" dirty="0" smtClean="0"/>
              <a:t>If you plan to run your script on multiple datasets, you can simply supply different filenames to the command instead of editing a hard-coded file name</a:t>
            </a:r>
          </a:p>
          <a:p>
            <a:pPr>
              <a:spcAft>
                <a:spcPts val="600"/>
              </a:spcAft>
            </a:pPr>
            <a:r>
              <a:rPr lang="en-US" dirty="0"/>
              <a:t>F</a:t>
            </a:r>
            <a:r>
              <a:rPr lang="en-US" dirty="0" smtClean="0"/>
              <a:t>acilitates the creation of “pipelines”, for the above reason</a:t>
            </a:r>
          </a:p>
          <a:p>
            <a:pPr>
              <a:spcAft>
                <a:spcPts val="600"/>
              </a:spcAft>
            </a:pPr>
            <a:r>
              <a:rPr lang="en-US" dirty="0" smtClean="0"/>
              <a:t>If you are keeping track of what commands you run on your data (which you should!), having all the relevant info as part of the command itself (the file name, certain parameters, etc.) makes what you did more transparent and reproducible.</a:t>
            </a:r>
          </a:p>
          <a:p>
            <a:pPr>
              <a:spcAft>
                <a:spcPts val="600"/>
              </a:spcAft>
            </a:pPr>
            <a:r>
              <a:rPr lang="en-US" dirty="0" smtClean="0"/>
              <a:t>The rule of thumb is: if you NEVER plan to change a variable, no matter what dataset you run your code on, it’s ok to hard code it. Otherwise, consider making it a command line arg.</a:t>
            </a:r>
          </a:p>
          <a:p>
            <a:pPr>
              <a:spcAft>
                <a:spcPts val="600"/>
              </a:spcAft>
            </a:pPr>
            <a:r>
              <a:rPr lang="en-US" dirty="0" smtClean="0"/>
              <a:t>Later we’ll go over how to make more user-friendly command line </a:t>
            </a:r>
            <a:r>
              <a:rPr lang="en-US" dirty="0" err="1" smtClean="0"/>
              <a:t>args</a:t>
            </a:r>
            <a:r>
              <a:rPr lang="en-US" dirty="0" smtClean="0"/>
              <a:t> (e.g. </a:t>
            </a:r>
            <a:r>
              <a:rPr lang="en-US" sz="2900" dirty="0" smtClean="0">
                <a:latin typeface="Courier New" pitchFamily="49" charset="0"/>
                <a:cs typeface="Courier New" pitchFamily="49" charset="0"/>
              </a:rPr>
              <a:t>-h --infile=file.txt --verbose</a:t>
            </a:r>
            <a:r>
              <a:rPr lang="en-US" dirty="0" smtClean="0"/>
              <a:t>)</a:t>
            </a:r>
            <a:endParaRPr lang="en-US" dirty="0"/>
          </a:p>
        </p:txBody>
      </p:sp>
    </p:spTree>
    <p:extLst>
      <p:ext uri="{BB962C8B-B14F-4D97-AF65-F5344CB8AC3E}">
        <p14:creationId xmlns:p14="http://schemas.microsoft.com/office/powerpoint/2010/main" val="1945811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3. Coding best practices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0648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guidelines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Writing </a:t>
            </a:r>
            <a:r>
              <a:rPr lang="en-US" dirty="0"/>
              <a:t>code that is </a:t>
            </a:r>
            <a:r>
              <a:rPr lang="en-US" b="1" dirty="0"/>
              <a:t>clear</a:t>
            </a:r>
            <a:r>
              <a:rPr lang="en-US" dirty="0"/>
              <a:t> is more important than writing code that is </a:t>
            </a:r>
            <a:r>
              <a:rPr lang="en-US" b="1" dirty="0" smtClean="0"/>
              <a:t>concise</a:t>
            </a:r>
            <a:r>
              <a:rPr lang="en-US" dirty="0" smtClean="0"/>
              <a:t> </a:t>
            </a:r>
          </a:p>
          <a:p>
            <a:pPr lvl="2"/>
            <a:r>
              <a:rPr lang="en-US" dirty="0" smtClean="0"/>
              <a:t>so doing something in two steps instead of one is totally fine if it makes your code clearer!</a:t>
            </a:r>
          </a:p>
          <a:p>
            <a:r>
              <a:rPr lang="en-US" dirty="0" smtClean="0"/>
              <a:t>Comment your code </a:t>
            </a:r>
          </a:p>
          <a:p>
            <a:pPr lvl="2"/>
            <a:r>
              <a:rPr lang="en-US" dirty="0" smtClean="0"/>
              <a:t>avoid "obvious" comments</a:t>
            </a:r>
          </a:p>
          <a:p>
            <a:pPr lvl="2"/>
            <a:r>
              <a:rPr lang="en-US" dirty="0" smtClean="0"/>
              <a:t>make sure to keep comments accurate if the code changes</a:t>
            </a:r>
          </a:p>
          <a:p>
            <a:r>
              <a:rPr lang="en-US" dirty="0" smtClean="0"/>
              <a:t>Use descriptive variable names</a:t>
            </a:r>
          </a:p>
          <a:p>
            <a:pPr lvl="2"/>
            <a:r>
              <a:rPr lang="en-US" dirty="0" smtClean="0"/>
              <a:t>this goes hand in hand with clarity</a:t>
            </a:r>
          </a:p>
          <a:p>
            <a:r>
              <a:rPr lang="en-US" dirty="0" smtClean="0"/>
              <a:t>Test your code using small test sets</a:t>
            </a:r>
          </a:p>
          <a:p>
            <a:pPr lvl="2"/>
            <a:r>
              <a:rPr lang="en-US" dirty="0" smtClean="0"/>
              <a:t>especially important for research! small errors can lead to big mistakes...</a:t>
            </a:r>
          </a:p>
          <a:p>
            <a:r>
              <a:rPr lang="en-US" dirty="0" smtClean="0"/>
              <a:t>Avoid copy-pasting code -- if you use the same code multiple times, consider making it a function!</a:t>
            </a:r>
          </a:p>
          <a:p>
            <a:endParaRPr lang="en-US" dirty="0"/>
          </a:p>
        </p:txBody>
      </p:sp>
    </p:spTree>
    <p:extLst>
      <p:ext uri="{BB962C8B-B14F-4D97-AF65-F5344CB8AC3E}">
        <p14:creationId xmlns:p14="http://schemas.microsoft.com/office/powerpoint/2010/main" val="3160730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Zen of Python</a:t>
            </a:r>
            <a:endParaRPr lang="en-US" dirty="0"/>
          </a:p>
        </p:txBody>
      </p:sp>
      <p:sp>
        <p:nvSpPr>
          <p:cNvPr id="4" name="TextBox 3"/>
          <p:cNvSpPr txBox="1"/>
          <p:nvPr/>
        </p:nvSpPr>
        <p:spPr>
          <a:xfrm>
            <a:off x="1905000" y="1524000"/>
            <a:ext cx="5226111" cy="5047536"/>
          </a:xfrm>
          <a:prstGeom prst="rect">
            <a:avLst/>
          </a:prstGeom>
          <a:noFill/>
        </p:spPr>
        <p:txBody>
          <a:bodyPr wrap="none" rtlCol="0">
            <a:spAutoFit/>
          </a:bodyPr>
          <a:lstStyle/>
          <a:p>
            <a:r>
              <a:rPr lang="en-US" sz="1400" dirty="0"/>
              <a:t>&gt;&gt;&gt; import this</a:t>
            </a:r>
          </a:p>
          <a:p>
            <a:r>
              <a:rPr lang="en-US" sz="1400" dirty="0"/>
              <a:t>The Zen of Python, by Tim Peters</a:t>
            </a:r>
          </a:p>
          <a:p>
            <a:endParaRPr lang="en-US" sz="1400" dirty="0"/>
          </a:p>
          <a:p>
            <a:r>
              <a:rPr lang="en-US" sz="1400" dirty="0"/>
              <a:t>Beautiful is better than ugly.</a:t>
            </a:r>
          </a:p>
          <a:p>
            <a:r>
              <a:rPr lang="en-US" sz="1400" b="1" dirty="0"/>
              <a:t>Explicit is better than implicit.</a:t>
            </a:r>
          </a:p>
          <a:p>
            <a:r>
              <a:rPr lang="en-US" sz="1400" dirty="0"/>
              <a:t>Simple is better than complex.</a:t>
            </a:r>
          </a:p>
          <a:p>
            <a:r>
              <a:rPr lang="en-US" sz="1400" dirty="0"/>
              <a:t>Complex is better than complicated.</a:t>
            </a:r>
          </a:p>
          <a:p>
            <a:r>
              <a:rPr lang="en-US" sz="1400" dirty="0"/>
              <a:t>Flat is better than nested.</a:t>
            </a:r>
          </a:p>
          <a:p>
            <a:r>
              <a:rPr lang="en-US" sz="1400" dirty="0"/>
              <a:t>Sparse is better than dense.</a:t>
            </a:r>
          </a:p>
          <a:p>
            <a:r>
              <a:rPr lang="en-US" sz="1400" b="1" dirty="0"/>
              <a:t>Readability counts.</a:t>
            </a:r>
          </a:p>
          <a:p>
            <a:r>
              <a:rPr lang="en-US" sz="1400" dirty="0"/>
              <a:t>Special cases aren't special enough to break the rules.</a:t>
            </a:r>
          </a:p>
          <a:p>
            <a:r>
              <a:rPr lang="en-US" sz="1400" b="1" dirty="0"/>
              <a:t>Although practicality beats purity.</a:t>
            </a:r>
          </a:p>
          <a:p>
            <a:r>
              <a:rPr lang="en-US" sz="1400" b="1" dirty="0"/>
              <a:t>Errors should never pass silently.</a:t>
            </a:r>
          </a:p>
          <a:p>
            <a:r>
              <a:rPr lang="en-US" sz="1400" dirty="0"/>
              <a:t>Unless explicitly silenced.</a:t>
            </a:r>
          </a:p>
          <a:p>
            <a:r>
              <a:rPr lang="en-US" sz="1400" b="1" dirty="0"/>
              <a:t>In the face of ambiguity, refuse the temptation to guess.</a:t>
            </a:r>
          </a:p>
          <a:p>
            <a:r>
              <a:rPr lang="en-US" sz="1400" dirty="0"/>
              <a:t>There should be one-- and preferably only one --obvious way to do it.</a:t>
            </a:r>
          </a:p>
          <a:p>
            <a:r>
              <a:rPr lang="en-US" sz="1400" dirty="0"/>
              <a:t>Although that way may not be obvious at first unless you're Dutch.</a:t>
            </a:r>
          </a:p>
          <a:p>
            <a:r>
              <a:rPr lang="en-US" sz="1400" dirty="0"/>
              <a:t>Now is better than never.</a:t>
            </a:r>
          </a:p>
          <a:p>
            <a:r>
              <a:rPr lang="en-US" sz="1400" dirty="0"/>
              <a:t>Although never is often better than *right* now.</a:t>
            </a:r>
          </a:p>
          <a:p>
            <a:r>
              <a:rPr lang="en-US" sz="1400" dirty="0"/>
              <a:t>If the implementation is hard to explain, it's a bad idea.</a:t>
            </a:r>
          </a:p>
          <a:p>
            <a:r>
              <a:rPr lang="en-US" sz="1400" dirty="0"/>
              <a:t>If the implementation is easy to explain, it may be a good idea.</a:t>
            </a:r>
          </a:p>
          <a:p>
            <a:r>
              <a:rPr lang="en-US" sz="1400" dirty="0"/>
              <a:t>Namespaces are one honking great idea -- let's do more of those!</a:t>
            </a:r>
          </a:p>
          <a:p>
            <a:endParaRPr lang="en-US" sz="1400" dirty="0"/>
          </a:p>
        </p:txBody>
      </p:sp>
    </p:spTree>
    <p:extLst>
      <p:ext uri="{BB962C8B-B14F-4D97-AF65-F5344CB8AC3E}">
        <p14:creationId xmlns:p14="http://schemas.microsoft.com/office/powerpoint/2010/main" val="3118244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additional opinions</a:t>
            </a:r>
            <a:endParaRPr lang="en-US" dirty="0"/>
          </a:p>
        </p:txBody>
      </p:sp>
      <p:sp>
        <p:nvSpPr>
          <p:cNvPr id="3" name="Content Placeholder 2"/>
          <p:cNvSpPr>
            <a:spLocks noGrp="1"/>
          </p:cNvSpPr>
          <p:nvPr>
            <p:ph idx="1"/>
          </p:nvPr>
        </p:nvSpPr>
        <p:spPr>
          <a:xfrm>
            <a:off x="457200" y="1600200"/>
            <a:ext cx="8153400" cy="4525963"/>
          </a:xfrm>
        </p:spPr>
        <p:txBody>
          <a:bodyPr>
            <a:normAutofit fontScale="70000" lnSpcReduction="20000"/>
          </a:bodyPr>
          <a:lstStyle/>
          <a:p>
            <a:r>
              <a:rPr lang="en-US" dirty="0">
                <a:hlinkClick r:id="rId2"/>
              </a:rPr>
              <a:t>https://</a:t>
            </a:r>
            <a:r>
              <a:rPr lang="en-US" dirty="0" smtClean="0">
                <a:hlinkClick r:id="rId2"/>
              </a:rPr>
              <a:t>www.python.org/dev/peps/pep-0008/</a:t>
            </a:r>
            <a:r>
              <a:rPr lang="en-US" dirty="0" smtClean="0"/>
              <a:t> </a:t>
            </a:r>
          </a:p>
          <a:p>
            <a:r>
              <a:rPr lang="en-US" dirty="0">
                <a:hlinkClick r:id="rId3"/>
              </a:rPr>
              <a:t>http://docs.python-guide.org/en/latest/writing/style</a:t>
            </a:r>
            <a:r>
              <a:rPr lang="en-US" dirty="0" smtClean="0">
                <a:hlinkClick r:id="rId3"/>
              </a:rPr>
              <a:t>/</a:t>
            </a:r>
            <a:endParaRPr lang="en-US" dirty="0" smtClean="0"/>
          </a:p>
          <a:p>
            <a:r>
              <a:rPr lang="en-US" dirty="0">
                <a:hlinkClick r:id="rId4"/>
              </a:rPr>
              <a:t>http://code.tutsplus.com/tutorials/top-15-best-practices-for-writing-super-readable-code--</a:t>
            </a:r>
            <a:r>
              <a:rPr lang="en-US" dirty="0" smtClean="0">
                <a:hlinkClick r:id="rId4"/>
              </a:rPr>
              <a:t>net-8118</a:t>
            </a:r>
            <a:endParaRPr lang="en-US" dirty="0" smtClean="0"/>
          </a:p>
          <a:p>
            <a:r>
              <a:rPr lang="en-US" dirty="0" smtClean="0"/>
              <a:t>many more...</a:t>
            </a:r>
            <a:endParaRPr lang="en-US" dirty="0"/>
          </a:p>
          <a:p>
            <a:endParaRPr lang="en-US" dirty="0" smtClean="0"/>
          </a:p>
          <a:p>
            <a:pPr marL="0" indent="0">
              <a:spcAft>
                <a:spcPts val="600"/>
              </a:spcAft>
              <a:buNone/>
            </a:pPr>
            <a:r>
              <a:rPr lang="en-US" b="1" dirty="0" smtClean="0"/>
              <a:t>Note: </a:t>
            </a:r>
            <a:r>
              <a:rPr lang="en-US" dirty="0" smtClean="0"/>
              <a:t>don't worry if you don't do everything in these guidelines (you'll notice I don't do many of them!). Some points are just more important than others, and you should try to understand why something is a guideline before you blindly follow it 100% of the time. </a:t>
            </a:r>
          </a:p>
          <a:p>
            <a:pPr marL="0" indent="0">
              <a:buNone/>
            </a:pPr>
            <a:r>
              <a:rPr lang="en-US" dirty="0" smtClean="0"/>
              <a:t>For more discussion of this:</a:t>
            </a:r>
          </a:p>
          <a:p>
            <a:pPr marL="0" indent="0">
              <a:buNone/>
            </a:pPr>
            <a:r>
              <a:rPr lang="en-US" dirty="0">
                <a:hlinkClick r:id="rId5"/>
              </a:rPr>
              <a:t>http://</a:t>
            </a:r>
            <a:r>
              <a:rPr lang="en-US" dirty="0" smtClean="0">
                <a:hlinkClick r:id="rId5"/>
              </a:rPr>
              <a:t>programmers.stackexchange.com/questions/14856/what-popular-best-practices-are-not-always-best-and-why</a:t>
            </a:r>
            <a:r>
              <a:rPr lang="en-US" dirty="0" smtClean="0"/>
              <a:t> </a:t>
            </a:r>
            <a:endParaRPr lang="en-US" dirty="0"/>
          </a:p>
        </p:txBody>
      </p:sp>
    </p:spTree>
    <p:extLst>
      <p:ext uri="{BB962C8B-B14F-4D97-AF65-F5344CB8AC3E}">
        <p14:creationId xmlns:p14="http://schemas.microsoft.com/office/powerpoint/2010/main" val="34361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prstGeom prst="rect">
            <a:avLst/>
          </a:prstGeom>
        </p:spPr>
        <p:txBody>
          <a:bodyPr lIns="91425" tIns="91425" rIns="91425" bIns="91425" anchor="b" anchorCtr="0">
            <a:noAutofit/>
          </a:bodyPr>
          <a:lstStyle/>
          <a:p>
            <a:pPr>
              <a:buNone/>
            </a:pPr>
            <a:r>
              <a:rPr lang="en"/>
              <a:t>Defining a function</a:t>
            </a:r>
          </a:p>
        </p:txBody>
      </p:sp>
      <p:sp>
        <p:nvSpPr>
          <p:cNvPr id="36" name="Shape 36"/>
          <p:cNvSpPr txBox="1">
            <a:spLocks noGrp="1"/>
          </p:cNvSpPr>
          <p:nvPr>
            <p:ph idx="1"/>
          </p:nvPr>
        </p:nvSpPr>
        <p:spPr>
          <a:prstGeom prst="rect">
            <a:avLst/>
          </a:prstGeom>
        </p:spPr>
        <p:txBody>
          <a:bodyPr lIns="91425" tIns="91425" rIns="91425" bIns="91425" anchor="t" anchorCtr="0">
            <a:noAutofit/>
          </a:bodyPr>
          <a:lstStyle/>
          <a:p>
            <a:pPr lvl="0" rtl="0">
              <a:buNone/>
            </a:pPr>
            <a:r>
              <a:rPr lang="en" sz="2800" dirty="0"/>
              <a:t>Syntax:</a:t>
            </a:r>
          </a:p>
          <a:p>
            <a:pPr marL="457200" lvl="0" indent="0" rtl="0">
              <a:buNone/>
            </a:pPr>
            <a:r>
              <a:rPr lang="en" sz="2000" b="1" dirty="0">
                <a:solidFill>
                  <a:srgbClr val="0070C0"/>
                </a:solidFill>
                <a:latin typeface="Courier New"/>
                <a:ea typeface="Courier New"/>
                <a:cs typeface="Courier New"/>
                <a:sym typeface="Courier New"/>
              </a:rPr>
              <a:t>def</a:t>
            </a:r>
            <a:r>
              <a:rPr lang="en" sz="2000" dirty="0">
                <a:latin typeface="Courier New"/>
                <a:ea typeface="Courier New"/>
                <a:cs typeface="Courier New"/>
                <a:sym typeface="Courier New"/>
              </a:rPr>
              <a:t> </a:t>
            </a:r>
            <a:r>
              <a:rPr lang="en" sz="2000" i="1" dirty="0" smtClean="0">
                <a:solidFill>
                  <a:srgbClr val="FF0066"/>
                </a:solidFill>
                <a:latin typeface="Courier New"/>
                <a:ea typeface="Courier New"/>
                <a:cs typeface="Courier New"/>
                <a:sym typeface="Courier New"/>
              </a:rPr>
              <a:t>function_name</a:t>
            </a:r>
            <a:r>
              <a:rPr lang="en" sz="2000" dirty="0" smtClean="0">
                <a:latin typeface="Courier New"/>
                <a:ea typeface="Courier New"/>
                <a:cs typeface="Courier New"/>
                <a:sym typeface="Courier New"/>
              </a:rPr>
              <a:t>(</a:t>
            </a:r>
            <a:r>
              <a:rPr lang="en" sz="2000" i="1" dirty="0" smtClean="0">
                <a:latin typeface="Courier New"/>
                <a:ea typeface="Courier New"/>
                <a:cs typeface="Courier New"/>
                <a:sym typeface="Courier New"/>
              </a:rPr>
              <a:t>parameters</a:t>
            </a:r>
            <a:r>
              <a:rPr lang="en" sz="2000" dirty="0">
                <a:latin typeface="Courier New"/>
                <a:ea typeface="Courier New"/>
                <a:cs typeface="Courier New"/>
                <a:sym typeface="Courier New"/>
              </a:rPr>
              <a:t>):</a:t>
            </a:r>
          </a:p>
          <a:p>
            <a:pPr marL="457200" lvl="0" indent="0" rtl="0">
              <a:buNone/>
            </a:pPr>
            <a:r>
              <a:rPr lang="en" sz="2000" dirty="0">
                <a:latin typeface="Courier New"/>
                <a:ea typeface="Courier New"/>
                <a:cs typeface="Courier New"/>
                <a:sym typeface="Courier New"/>
              </a:rPr>
              <a:t>	</a:t>
            </a:r>
            <a:r>
              <a:rPr lang="en" sz="2000" i="1" dirty="0" smtClean="0">
                <a:latin typeface="Courier New"/>
                <a:ea typeface="Courier New"/>
                <a:cs typeface="Courier New"/>
                <a:sym typeface="Courier New"/>
              </a:rPr>
              <a:t>statements</a:t>
            </a:r>
          </a:p>
          <a:p>
            <a:pPr marL="457200" lvl="0" indent="0">
              <a:buNone/>
            </a:pPr>
            <a:r>
              <a:rPr lang="en" sz="2000" i="1" dirty="0" smtClean="0">
                <a:latin typeface="Courier New"/>
                <a:ea typeface="Courier New"/>
                <a:cs typeface="Courier New"/>
                <a:sym typeface="Courier New"/>
              </a:rPr>
              <a:t>	var = something</a:t>
            </a:r>
            <a:endParaRPr lang="en" sz="2000" i="1" dirty="0">
              <a:latin typeface="Courier New"/>
              <a:ea typeface="Courier New"/>
              <a:cs typeface="Courier New"/>
              <a:sym typeface="Courier New"/>
            </a:endParaRPr>
          </a:p>
          <a:p>
            <a:pPr marL="457200" lvl="0" indent="0" rtl="0">
              <a:buNone/>
            </a:pPr>
            <a:r>
              <a:rPr lang="en" sz="2000" dirty="0">
                <a:latin typeface="Courier New"/>
                <a:ea typeface="Courier New"/>
                <a:cs typeface="Courier New"/>
                <a:sym typeface="Courier New"/>
              </a:rPr>
              <a:t>	</a:t>
            </a:r>
            <a:r>
              <a:rPr lang="en" sz="2000" b="1" dirty="0">
                <a:solidFill>
                  <a:srgbClr val="0070C0"/>
                </a:solidFill>
                <a:latin typeface="Courier New"/>
                <a:ea typeface="Courier New"/>
                <a:cs typeface="Courier New"/>
                <a:sym typeface="Courier New"/>
              </a:rPr>
              <a:t>return</a:t>
            </a:r>
            <a:r>
              <a:rPr lang="en" sz="2000" dirty="0">
                <a:latin typeface="Courier New"/>
                <a:ea typeface="Courier New"/>
                <a:cs typeface="Courier New"/>
                <a:sym typeface="Courier New"/>
              </a:rPr>
              <a:t> </a:t>
            </a:r>
            <a:r>
              <a:rPr lang="en" sz="2000" i="1" dirty="0" smtClean="0">
                <a:latin typeface="Courier New"/>
                <a:ea typeface="Courier New"/>
                <a:cs typeface="Courier New"/>
                <a:sym typeface="Courier New"/>
              </a:rPr>
              <a:t>var</a:t>
            </a:r>
            <a:endParaRPr lang="en" sz="2000" i="1" dirty="0">
              <a:latin typeface="Courier New"/>
              <a:ea typeface="Courier New"/>
              <a:cs typeface="Courier New"/>
              <a:sym typeface="Courier New"/>
            </a:endParaRPr>
          </a:p>
          <a:p>
            <a:endParaRPr lang="en" sz="2000" dirty="0">
              <a:latin typeface="Courier New"/>
              <a:ea typeface="Courier New"/>
              <a:cs typeface="Courier New"/>
              <a:sym typeface="Courier New"/>
            </a:endParaRPr>
          </a:p>
          <a:p>
            <a:pPr lvl="0" rtl="0">
              <a:buNone/>
            </a:pPr>
            <a:r>
              <a:rPr lang="en" sz="2800" dirty="0"/>
              <a:t>Example:</a:t>
            </a:r>
          </a:p>
          <a:p>
            <a:pPr marL="457200" lvl="0" indent="0" rtl="0">
              <a:buNone/>
            </a:pPr>
            <a:r>
              <a:rPr lang="en" sz="2000" b="1" dirty="0">
                <a:solidFill>
                  <a:srgbClr val="0070C0"/>
                </a:solidFill>
                <a:latin typeface="Courier New"/>
                <a:ea typeface="Courier New"/>
                <a:cs typeface="Courier New"/>
                <a:sym typeface="Courier New"/>
              </a:rPr>
              <a:t>def</a:t>
            </a:r>
            <a:r>
              <a:rPr lang="en" sz="2000" dirty="0">
                <a:latin typeface="Courier New"/>
                <a:ea typeface="Courier New"/>
                <a:cs typeface="Courier New"/>
                <a:sym typeface="Courier New"/>
              </a:rPr>
              <a:t> </a:t>
            </a:r>
            <a:r>
              <a:rPr lang="en" sz="2000" dirty="0">
                <a:solidFill>
                  <a:srgbClr val="FF0066"/>
                </a:solidFill>
                <a:latin typeface="Courier New"/>
                <a:ea typeface="Courier New"/>
                <a:cs typeface="Courier New"/>
                <a:sym typeface="Courier New"/>
              </a:rPr>
              <a:t>strAdd</a:t>
            </a:r>
            <a:r>
              <a:rPr lang="en" sz="2000" dirty="0">
                <a:latin typeface="Courier New"/>
                <a:ea typeface="Courier New"/>
                <a:cs typeface="Courier New"/>
                <a:sym typeface="Courier New"/>
              </a:rPr>
              <a:t>(num1, num2):</a:t>
            </a:r>
          </a:p>
          <a:p>
            <a:pPr marL="457200" lvl="0" indent="0" rtl="0">
              <a:buNone/>
            </a:pPr>
            <a:r>
              <a:rPr lang="en" sz="2000" dirty="0">
                <a:latin typeface="Courier New"/>
                <a:ea typeface="Courier New"/>
                <a:cs typeface="Courier New"/>
                <a:sym typeface="Courier New"/>
              </a:rPr>
              <a:t>	result = int(num1) + int(num2)</a:t>
            </a:r>
          </a:p>
          <a:p>
            <a:pPr marL="457200" indent="0">
              <a:buNone/>
            </a:pPr>
            <a:r>
              <a:rPr lang="en" sz="2000" dirty="0">
                <a:latin typeface="Courier New"/>
                <a:ea typeface="Courier New"/>
                <a:cs typeface="Courier New"/>
                <a:sym typeface="Courier New"/>
              </a:rPr>
              <a:t>	</a:t>
            </a:r>
            <a:r>
              <a:rPr lang="en" sz="2000" b="1" dirty="0">
                <a:solidFill>
                  <a:srgbClr val="0070C0"/>
                </a:solidFill>
                <a:latin typeface="Courier New"/>
                <a:ea typeface="Courier New"/>
                <a:cs typeface="Courier New"/>
                <a:sym typeface="Courier New"/>
              </a:rPr>
              <a:t>return</a:t>
            </a:r>
            <a:r>
              <a:rPr lang="en" sz="2000" dirty="0">
                <a:latin typeface="Courier New"/>
                <a:ea typeface="Courier New"/>
                <a:cs typeface="Courier New"/>
                <a:sym typeface="Courier New"/>
              </a:rPr>
              <a:t> result</a:t>
            </a:r>
          </a:p>
        </p:txBody>
      </p:sp>
    </p:spTree>
    <p:extLst>
      <p:ext uri="{BB962C8B-B14F-4D97-AF65-F5344CB8AC3E}">
        <p14:creationId xmlns:p14="http://schemas.microsoft.com/office/powerpoint/2010/main" val="3599623103"/>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prstGeom prst="rect">
            <a:avLst/>
          </a:prstGeom>
        </p:spPr>
        <p:txBody>
          <a:bodyPr lIns="91425" tIns="91425" rIns="91425" bIns="91425" anchor="b" anchorCtr="0">
            <a:noAutofit/>
          </a:bodyPr>
          <a:lstStyle/>
          <a:p>
            <a:pPr>
              <a:buNone/>
            </a:pPr>
            <a:r>
              <a:rPr lang="en"/>
              <a:t>Defining a function</a:t>
            </a:r>
          </a:p>
        </p:txBody>
      </p:sp>
      <p:sp>
        <p:nvSpPr>
          <p:cNvPr id="36" name="Shape 36"/>
          <p:cNvSpPr txBox="1">
            <a:spLocks noGrp="1"/>
          </p:cNvSpPr>
          <p:nvPr>
            <p:ph idx="1"/>
          </p:nvPr>
        </p:nvSpPr>
        <p:spPr>
          <a:prstGeom prst="rect">
            <a:avLst/>
          </a:prstGeom>
        </p:spPr>
        <p:txBody>
          <a:bodyPr lIns="91425" tIns="91425" rIns="91425" bIns="91425" anchor="t" anchorCtr="0">
            <a:noAutofit/>
          </a:bodyPr>
          <a:lstStyle/>
          <a:p>
            <a:pPr lvl="0" rtl="0">
              <a:buNone/>
            </a:pPr>
            <a:r>
              <a:rPr lang="en" sz="2800" dirty="0"/>
              <a:t>Syntax:</a:t>
            </a:r>
          </a:p>
          <a:p>
            <a:pPr marL="457200" lvl="0" indent="0" rtl="0">
              <a:buNone/>
            </a:pPr>
            <a:r>
              <a:rPr lang="en" sz="2000" b="1" dirty="0">
                <a:solidFill>
                  <a:srgbClr val="0070C0"/>
                </a:solidFill>
                <a:latin typeface="Courier New"/>
                <a:ea typeface="Courier New"/>
                <a:cs typeface="Courier New"/>
                <a:sym typeface="Courier New"/>
              </a:rPr>
              <a:t>def</a:t>
            </a:r>
            <a:r>
              <a:rPr lang="en" sz="2000" dirty="0">
                <a:latin typeface="Courier New"/>
                <a:ea typeface="Courier New"/>
                <a:cs typeface="Courier New"/>
                <a:sym typeface="Courier New"/>
              </a:rPr>
              <a:t> </a:t>
            </a:r>
            <a:r>
              <a:rPr lang="en" sz="2000" i="1" dirty="0" smtClean="0">
                <a:solidFill>
                  <a:srgbClr val="FF0066"/>
                </a:solidFill>
                <a:latin typeface="Courier New"/>
                <a:ea typeface="Courier New"/>
                <a:cs typeface="Courier New"/>
                <a:sym typeface="Courier New"/>
              </a:rPr>
              <a:t>function_name</a:t>
            </a:r>
            <a:r>
              <a:rPr lang="en" sz="2000" dirty="0" smtClean="0">
                <a:latin typeface="Courier New"/>
                <a:ea typeface="Courier New"/>
                <a:cs typeface="Courier New"/>
                <a:sym typeface="Courier New"/>
              </a:rPr>
              <a:t>(</a:t>
            </a:r>
            <a:r>
              <a:rPr lang="en" sz="2000" i="1" dirty="0" smtClean="0">
                <a:latin typeface="Courier New"/>
                <a:ea typeface="Courier New"/>
                <a:cs typeface="Courier New"/>
                <a:sym typeface="Courier New"/>
              </a:rPr>
              <a:t>parameters</a:t>
            </a:r>
            <a:r>
              <a:rPr lang="en" sz="2000" dirty="0">
                <a:latin typeface="Courier New"/>
                <a:ea typeface="Courier New"/>
                <a:cs typeface="Courier New"/>
                <a:sym typeface="Courier New"/>
              </a:rPr>
              <a:t>):</a:t>
            </a:r>
          </a:p>
          <a:p>
            <a:pPr marL="457200" lvl="0" indent="0" rtl="0">
              <a:buNone/>
            </a:pPr>
            <a:r>
              <a:rPr lang="en" sz="2000" dirty="0">
                <a:latin typeface="Courier New"/>
                <a:ea typeface="Courier New"/>
                <a:cs typeface="Courier New"/>
                <a:sym typeface="Courier New"/>
              </a:rPr>
              <a:t>	</a:t>
            </a:r>
            <a:r>
              <a:rPr lang="en" sz="2000" i="1" dirty="0" smtClean="0">
                <a:latin typeface="Courier New"/>
                <a:ea typeface="Courier New"/>
                <a:cs typeface="Courier New"/>
                <a:sym typeface="Courier New"/>
              </a:rPr>
              <a:t>statements</a:t>
            </a:r>
          </a:p>
          <a:p>
            <a:pPr marL="457200" lvl="0" indent="0" rtl="0">
              <a:buNone/>
            </a:pPr>
            <a:r>
              <a:rPr lang="en" sz="2000" i="1" dirty="0">
                <a:latin typeface="Courier New"/>
                <a:ea typeface="Courier New"/>
                <a:cs typeface="Courier New"/>
                <a:sym typeface="Courier New"/>
              </a:rPr>
              <a:t>	</a:t>
            </a:r>
            <a:r>
              <a:rPr lang="en" sz="2000" i="1" dirty="0" smtClean="0">
                <a:latin typeface="Courier New"/>
                <a:ea typeface="Courier New"/>
                <a:cs typeface="Courier New"/>
                <a:sym typeface="Courier New"/>
              </a:rPr>
              <a:t>var = something</a:t>
            </a:r>
            <a:endParaRPr lang="en" sz="2000" i="1" dirty="0">
              <a:latin typeface="Courier New"/>
              <a:ea typeface="Courier New"/>
              <a:cs typeface="Courier New"/>
              <a:sym typeface="Courier New"/>
            </a:endParaRPr>
          </a:p>
          <a:p>
            <a:pPr marL="457200" lvl="0" indent="0" rtl="0">
              <a:buNone/>
            </a:pPr>
            <a:r>
              <a:rPr lang="en" sz="2000" dirty="0">
                <a:latin typeface="Courier New"/>
                <a:ea typeface="Courier New"/>
                <a:cs typeface="Courier New"/>
                <a:sym typeface="Courier New"/>
              </a:rPr>
              <a:t>	</a:t>
            </a:r>
            <a:r>
              <a:rPr lang="en" sz="2000" b="1" dirty="0">
                <a:solidFill>
                  <a:srgbClr val="0070C0"/>
                </a:solidFill>
                <a:latin typeface="Courier New"/>
                <a:ea typeface="Courier New"/>
                <a:cs typeface="Courier New"/>
                <a:sym typeface="Courier New"/>
              </a:rPr>
              <a:t>return</a:t>
            </a:r>
            <a:r>
              <a:rPr lang="en" sz="2000" dirty="0">
                <a:latin typeface="Courier New"/>
                <a:ea typeface="Courier New"/>
                <a:cs typeface="Courier New"/>
                <a:sym typeface="Courier New"/>
              </a:rPr>
              <a:t> </a:t>
            </a:r>
            <a:r>
              <a:rPr lang="en" sz="2000" i="1" dirty="0" smtClean="0">
                <a:latin typeface="Courier New"/>
                <a:ea typeface="Courier New"/>
                <a:cs typeface="Courier New"/>
                <a:sym typeface="Courier New"/>
              </a:rPr>
              <a:t>var</a:t>
            </a:r>
            <a:endParaRPr lang="en" sz="2000" i="1" dirty="0">
              <a:latin typeface="Courier New"/>
              <a:ea typeface="Courier New"/>
              <a:cs typeface="Courier New"/>
              <a:sym typeface="Courier New"/>
            </a:endParaRPr>
          </a:p>
          <a:p>
            <a:endParaRPr lang="en" sz="2000" dirty="0">
              <a:latin typeface="Courier New"/>
              <a:ea typeface="Courier New"/>
              <a:cs typeface="Courier New"/>
              <a:sym typeface="Courier New"/>
            </a:endParaRPr>
          </a:p>
          <a:p>
            <a:pPr lvl="0" rtl="0">
              <a:buNone/>
            </a:pPr>
            <a:r>
              <a:rPr lang="en" sz="2800" dirty="0"/>
              <a:t>Example:</a:t>
            </a:r>
          </a:p>
          <a:p>
            <a:pPr marL="457200" lvl="0" indent="0" rtl="0">
              <a:buNone/>
            </a:pPr>
            <a:r>
              <a:rPr lang="en" sz="2000" b="1" dirty="0">
                <a:solidFill>
                  <a:srgbClr val="0070C0"/>
                </a:solidFill>
                <a:latin typeface="Courier New"/>
                <a:ea typeface="Courier New"/>
                <a:cs typeface="Courier New"/>
                <a:sym typeface="Courier New"/>
              </a:rPr>
              <a:t>def</a:t>
            </a:r>
            <a:r>
              <a:rPr lang="en" sz="2000" dirty="0">
                <a:latin typeface="Courier New"/>
                <a:ea typeface="Courier New"/>
                <a:cs typeface="Courier New"/>
                <a:sym typeface="Courier New"/>
              </a:rPr>
              <a:t> </a:t>
            </a:r>
            <a:r>
              <a:rPr lang="en" sz="2000" dirty="0">
                <a:solidFill>
                  <a:srgbClr val="FF0066"/>
                </a:solidFill>
                <a:latin typeface="Courier New"/>
                <a:ea typeface="Courier New"/>
                <a:cs typeface="Courier New"/>
                <a:sym typeface="Courier New"/>
              </a:rPr>
              <a:t>strAdd</a:t>
            </a:r>
            <a:r>
              <a:rPr lang="en" sz="2000" dirty="0">
                <a:latin typeface="Courier New"/>
                <a:ea typeface="Courier New"/>
                <a:cs typeface="Courier New"/>
                <a:sym typeface="Courier New"/>
              </a:rPr>
              <a:t>(num1, num2):</a:t>
            </a:r>
          </a:p>
          <a:p>
            <a:pPr marL="457200" lvl="0" indent="0" rtl="0">
              <a:buNone/>
            </a:pPr>
            <a:r>
              <a:rPr lang="en" sz="2000" dirty="0">
                <a:latin typeface="Courier New"/>
                <a:ea typeface="Courier New"/>
                <a:cs typeface="Courier New"/>
                <a:sym typeface="Courier New"/>
              </a:rPr>
              <a:t>	result = int(num1) + int(num2)</a:t>
            </a:r>
          </a:p>
          <a:p>
            <a:pPr marL="457200" indent="0">
              <a:buNone/>
            </a:pPr>
            <a:r>
              <a:rPr lang="en" sz="2000" dirty="0">
                <a:latin typeface="Courier New"/>
                <a:ea typeface="Courier New"/>
                <a:cs typeface="Courier New"/>
                <a:sym typeface="Courier New"/>
              </a:rPr>
              <a:t>	</a:t>
            </a:r>
            <a:r>
              <a:rPr lang="en" sz="2000" b="1" dirty="0">
                <a:solidFill>
                  <a:srgbClr val="0070C0"/>
                </a:solidFill>
                <a:latin typeface="Courier New"/>
                <a:ea typeface="Courier New"/>
                <a:cs typeface="Courier New"/>
                <a:sym typeface="Courier New"/>
              </a:rPr>
              <a:t>return</a:t>
            </a:r>
            <a:r>
              <a:rPr lang="en" sz="2000" dirty="0">
                <a:latin typeface="Courier New"/>
                <a:ea typeface="Courier New"/>
                <a:cs typeface="Courier New"/>
                <a:sym typeface="Courier New"/>
              </a:rPr>
              <a:t> result</a:t>
            </a:r>
          </a:p>
        </p:txBody>
      </p:sp>
      <p:sp>
        <p:nvSpPr>
          <p:cNvPr id="2" name="Freeform 1"/>
          <p:cNvSpPr/>
          <p:nvPr/>
        </p:nvSpPr>
        <p:spPr>
          <a:xfrm>
            <a:off x="3190875" y="3514725"/>
            <a:ext cx="1685925" cy="417518"/>
          </a:xfrm>
          <a:custGeom>
            <a:avLst/>
            <a:gdLst>
              <a:gd name="connsiteX0" fmla="*/ 0 w 2143125"/>
              <a:gd name="connsiteY0" fmla="*/ 0 h 417518"/>
              <a:gd name="connsiteX1" fmla="*/ 1200150 w 2143125"/>
              <a:gd name="connsiteY1" fmla="*/ 390525 h 417518"/>
              <a:gd name="connsiteX2" fmla="*/ 2143125 w 2143125"/>
              <a:gd name="connsiteY2" fmla="*/ 352425 h 417518"/>
            </a:gdLst>
            <a:ahLst/>
            <a:cxnLst>
              <a:cxn ang="0">
                <a:pos x="connsiteX0" y="connsiteY0"/>
              </a:cxn>
              <a:cxn ang="0">
                <a:pos x="connsiteX1" y="connsiteY1"/>
              </a:cxn>
              <a:cxn ang="0">
                <a:pos x="connsiteX2" y="connsiteY2"/>
              </a:cxn>
            </a:cxnLst>
            <a:rect l="l" t="t" r="r" b="b"/>
            <a:pathLst>
              <a:path w="2143125" h="417518">
                <a:moveTo>
                  <a:pt x="0" y="0"/>
                </a:moveTo>
                <a:cubicBezTo>
                  <a:pt x="421481" y="165894"/>
                  <a:pt x="842963" y="331788"/>
                  <a:pt x="1200150" y="390525"/>
                </a:cubicBezTo>
                <a:cubicBezTo>
                  <a:pt x="1557337" y="449262"/>
                  <a:pt x="1850231" y="400843"/>
                  <a:pt x="2143125" y="352425"/>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876800" y="3276600"/>
            <a:ext cx="3505200" cy="1184940"/>
          </a:xfrm>
          <a:prstGeom prst="rect">
            <a:avLst/>
          </a:prstGeom>
          <a:noFill/>
        </p:spPr>
        <p:txBody>
          <a:bodyPr wrap="square" rtlCol="0">
            <a:spAutoFit/>
          </a:bodyPr>
          <a:lstStyle/>
          <a:p>
            <a:pPr>
              <a:spcAft>
                <a:spcPts val="600"/>
              </a:spcAft>
            </a:pPr>
            <a:r>
              <a:rPr lang="en-US" sz="1100" dirty="0" smtClean="0"/>
              <a:t>This is the value that the function returns when we use it.  To give a familiar example, the </a:t>
            </a:r>
            <a:r>
              <a:rPr lang="en-US" sz="1050" dirty="0" err="1" smtClean="0">
                <a:latin typeface="Courier New" pitchFamily="49" charset="0"/>
                <a:cs typeface="Courier New" pitchFamily="49" charset="0"/>
              </a:rPr>
              <a:t>int</a:t>
            </a:r>
            <a:r>
              <a:rPr lang="en-US" sz="1050" dirty="0" smtClean="0">
                <a:latin typeface="Courier New" pitchFamily="49" charset="0"/>
                <a:cs typeface="Courier New" pitchFamily="49" charset="0"/>
              </a:rPr>
              <a:t>()</a:t>
            </a:r>
            <a:r>
              <a:rPr lang="en-US" sz="1050" dirty="0" smtClean="0">
                <a:cs typeface="Courier New" pitchFamily="49" charset="0"/>
              </a:rPr>
              <a:t> </a:t>
            </a:r>
            <a:r>
              <a:rPr lang="en-US" sz="1100" dirty="0" smtClean="0"/>
              <a:t>function’s return value is the string converted to an integer.</a:t>
            </a:r>
          </a:p>
          <a:p>
            <a:pPr>
              <a:spcAft>
                <a:spcPts val="600"/>
              </a:spcAft>
            </a:pPr>
            <a:r>
              <a:rPr lang="en-US" sz="1100" dirty="0" smtClean="0"/>
              <a:t>Which value we return must be considered carefully, since no other information inside the function will be accessible when we call it. All we can do is capture the return </a:t>
            </a:r>
            <a:r>
              <a:rPr lang="en-US" sz="1100" dirty="0" smtClean="0"/>
              <a:t>value.</a:t>
            </a:r>
            <a:endParaRPr lang="en-US" sz="1100" dirty="0"/>
          </a:p>
        </p:txBody>
      </p:sp>
    </p:spTree>
    <p:extLst>
      <p:ext uri="{BB962C8B-B14F-4D97-AF65-F5344CB8AC3E}">
        <p14:creationId xmlns:p14="http://schemas.microsoft.com/office/powerpoint/2010/main" val="90540695"/>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a:t>Using </a:t>
            </a:r>
            <a:r>
              <a:rPr lang="en" dirty="0" smtClean="0"/>
              <a:t>a custom </a:t>
            </a:r>
            <a:r>
              <a:rPr lang="en" dirty="0"/>
              <a:t>function</a:t>
            </a:r>
          </a:p>
        </p:txBody>
      </p:sp>
      <p:sp>
        <p:nvSpPr>
          <p:cNvPr id="42" name="Shape 42"/>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149708175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a:t>Using </a:t>
            </a:r>
            <a:r>
              <a:rPr lang="en" dirty="0" smtClean="0"/>
              <a:t>a custom </a:t>
            </a:r>
            <a:r>
              <a:rPr lang="en" dirty="0"/>
              <a:t>function</a:t>
            </a:r>
          </a:p>
        </p:txBody>
      </p:sp>
      <p:sp>
        <p:nvSpPr>
          <p:cNvPr id="42" name="Shape 42"/>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raw_input("First number? ")</a:t>
            </a:r>
          </a:p>
          <a:p>
            <a:pPr marL="0" lvl="0" indent="0" rtl="0">
              <a:buNone/>
            </a:pPr>
            <a:r>
              <a:rPr lang="en" sz="1800" dirty="0">
                <a:latin typeface="Courier New"/>
                <a:ea typeface="Courier New"/>
                <a:cs typeface="Courier New"/>
                <a:sym typeface="Courier New"/>
              </a:rPr>
              <a:t>second = raw_input("Second number? ")</a:t>
            </a: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1008774919"/>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prstGeom prst="rect">
            <a:avLst/>
          </a:prstGeom>
        </p:spPr>
        <p:txBody>
          <a:bodyPr lIns="91425" tIns="91425" rIns="91425" bIns="91425" anchor="b" anchorCtr="0">
            <a:noAutofit/>
          </a:bodyPr>
          <a:lstStyle/>
          <a:p>
            <a:pPr lvl="0" rtl="0">
              <a:buNone/>
            </a:pPr>
            <a:r>
              <a:rPr lang="en" dirty="0"/>
              <a:t>Using </a:t>
            </a:r>
            <a:r>
              <a:rPr lang="en" dirty="0" smtClean="0"/>
              <a:t>a custom </a:t>
            </a:r>
            <a:r>
              <a:rPr lang="en" dirty="0"/>
              <a:t>function</a:t>
            </a:r>
          </a:p>
        </p:txBody>
      </p:sp>
      <p:sp>
        <p:nvSpPr>
          <p:cNvPr id="42" name="Shape 42"/>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def</a:t>
            </a:r>
            <a:r>
              <a:rPr lang="en" sz="1800" dirty="0">
                <a:latin typeface="Courier New"/>
                <a:ea typeface="Courier New"/>
                <a:cs typeface="Courier New"/>
                <a:sym typeface="Courier New"/>
              </a:rPr>
              <a:t>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(num1, num2):</a:t>
            </a:r>
          </a:p>
          <a:p>
            <a:pPr lvl="0" rtl="0">
              <a:buNone/>
            </a:pPr>
            <a:r>
              <a:rPr lang="en" sz="1800" dirty="0">
                <a:latin typeface="Courier New"/>
                <a:ea typeface="Courier New"/>
                <a:cs typeface="Courier New"/>
                <a:sym typeface="Courier New"/>
              </a:rPr>
              <a:t>	result = int(num1) + int(num2)</a:t>
            </a:r>
          </a:p>
          <a:p>
            <a:pPr lvl="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return</a:t>
            </a:r>
            <a:r>
              <a:rPr lang="en" sz="1800" dirty="0">
                <a:latin typeface="Courier New"/>
                <a:ea typeface="Courier New"/>
                <a:cs typeface="Courier New"/>
                <a:sym typeface="Courier New"/>
              </a:rPr>
              <a:t> result</a:t>
            </a:r>
          </a:p>
          <a:p>
            <a:endParaRPr lang="en" sz="1800" dirty="0">
              <a:latin typeface="Courier New"/>
              <a:ea typeface="Courier New"/>
              <a:cs typeface="Courier New"/>
              <a:sym typeface="Courier New"/>
            </a:endParaRPr>
          </a:p>
          <a:p>
            <a:pPr marL="0" lvl="0" indent="0" rtl="0">
              <a:buNone/>
            </a:pPr>
            <a:r>
              <a:rPr lang="en" sz="1800" dirty="0">
                <a:latin typeface="Courier New"/>
                <a:ea typeface="Courier New"/>
                <a:cs typeface="Courier New"/>
                <a:sym typeface="Courier New"/>
              </a:rPr>
              <a:t>first = raw_input("First number? ")</a:t>
            </a:r>
          </a:p>
          <a:p>
            <a:pPr marL="0" lvl="0" indent="0" rtl="0">
              <a:buNone/>
            </a:pPr>
            <a:r>
              <a:rPr lang="en" sz="1800" dirty="0">
                <a:latin typeface="Courier New"/>
                <a:ea typeface="Courier New"/>
                <a:cs typeface="Courier New"/>
                <a:sym typeface="Courier New"/>
              </a:rPr>
              <a:t>second = raw_input("Second number? ")</a:t>
            </a:r>
          </a:p>
          <a:p>
            <a:pPr marL="0" lvl="0" indent="0" rtl="0">
              <a:buNone/>
            </a:pPr>
            <a:r>
              <a:rPr lang="en" sz="1800" dirty="0">
                <a:latin typeface="Courier New"/>
                <a:ea typeface="Courier New"/>
                <a:cs typeface="Courier New"/>
                <a:sym typeface="Courier New"/>
              </a:rPr>
              <a:t>added = </a:t>
            </a:r>
            <a:r>
              <a:rPr lang="en" sz="1800" dirty="0">
                <a:solidFill>
                  <a:srgbClr val="FF0066"/>
                </a:solidFill>
                <a:latin typeface="Courier New"/>
                <a:ea typeface="Courier New"/>
                <a:cs typeface="Courier New"/>
                <a:sym typeface="Courier New"/>
              </a:rPr>
              <a:t>strAdd</a:t>
            </a:r>
            <a:r>
              <a:rPr lang="en" sz="1800" dirty="0">
                <a:latin typeface="Courier New"/>
                <a:ea typeface="Courier New"/>
                <a:cs typeface="Courier New"/>
                <a:sym typeface="Courier New"/>
              </a:rPr>
              <a:t>(first, second)</a:t>
            </a:r>
          </a:p>
          <a:p>
            <a:pPr marL="0" lvl="0" indent="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added</a:t>
            </a:r>
          </a:p>
          <a:p>
            <a:endParaRPr lang="en" sz="1800" dirty="0">
              <a:latin typeface="Courier New"/>
              <a:ea typeface="Courier New"/>
              <a:cs typeface="Courier New"/>
              <a:sym typeface="Courier New"/>
            </a:endParaRPr>
          </a:p>
        </p:txBody>
      </p:sp>
      <p:sp>
        <p:nvSpPr>
          <p:cNvPr id="43" name="Shape 43"/>
          <p:cNvSpPr txBox="1"/>
          <p:nvPr/>
        </p:nvSpPr>
        <p:spPr>
          <a:xfrm>
            <a:off x="5987400" y="1717800"/>
            <a:ext cx="2851800" cy="1050300"/>
          </a:xfrm>
          <a:prstGeom prst="rect">
            <a:avLst/>
          </a:prstGeom>
          <a:noFill/>
        </p:spPr>
        <p:txBody>
          <a:bodyPr lIns="91425" tIns="91425" rIns="91425" bIns="91425" anchor="t" anchorCtr="0">
            <a:noAutofit/>
          </a:bodyPr>
          <a:lstStyle/>
          <a:p>
            <a:pPr>
              <a:buNone/>
            </a:pPr>
            <a:r>
              <a:rPr lang="en" sz="1200" dirty="0"/>
              <a:t>Function must be defined before it can be used (usually we define all our definitions at the very top of the </a:t>
            </a:r>
            <a:r>
              <a:rPr lang="en" sz="1200" dirty="0" smtClean="0"/>
              <a:t>script or in a separate script)</a:t>
            </a:r>
            <a:endParaRPr lang="en" sz="1200" dirty="0"/>
          </a:p>
        </p:txBody>
      </p:sp>
      <p:sp>
        <p:nvSpPr>
          <p:cNvPr id="44" name="Shape 44"/>
          <p:cNvSpPr/>
          <p:nvPr/>
        </p:nvSpPr>
        <p:spPr>
          <a:xfrm>
            <a:off x="5350501" y="1617600"/>
            <a:ext cx="516899" cy="973200"/>
          </a:xfrm>
          <a:prstGeom prst="rightBrace">
            <a:avLst>
              <a:gd name="adj1" fmla="val 8333"/>
              <a:gd name="adj2" fmla="val 50000"/>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5" name="Shape 45"/>
          <p:cNvSpPr txBox="1"/>
          <p:nvPr/>
        </p:nvSpPr>
        <p:spPr>
          <a:xfrm>
            <a:off x="6017650" y="3630175"/>
            <a:ext cx="2760599" cy="457200"/>
          </a:xfrm>
          <a:prstGeom prst="rect">
            <a:avLst/>
          </a:prstGeom>
          <a:noFill/>
        </p:spPr>
        <p:txBody>
          <a:bodyPr lIns="91425" tIns="91425" rIns="91425" bIns="91425" anchor="t" anchorCtr="0">
            <a:noAutofit/>
          </a:bodyPr>
          <a:lstStyle/>
          <a:p>
            <a:pPr>
              <a:buNone/>
            </a:pPr>
            <a:r>
              <a:rPr lang="en" sz="1200" dirty="0"/>
              <a:t>Here is where we </a:t>
            </a:r>
            <a:r>
              <a:rPr lang="en" sz="1200" dirty="0" smtClean="0"/>
              <a:t>“call” </a:t>
            </a:r>
            <a:r>
              <a:rPr lang="en" sz="1200" dirty="0"/>
              <a:t>our function</a:t>
            </a:r>
          </a:p>
        </p:txBody>
      </p:sp>
      <p:cxnSp>
        <p:nvCxnSpPr>
          <p:cNvPr id="46" name="Shape 46"/>
          <p:cNvCxnSpPr/>
          <p:nvPr/>
        </p:nvCxnSpPr>
        <p:spPr>
          <a:xfrm flipH="1">
            <a:off x="4711802" y="3836450"/>
            <a:ext cx="1305848" cy="0"/>
          </a:xfrm>
          <a:prstGeom prst="straightConnector1">
            <a:avLst/>
          </a:prstGeom>
          <a:noFill/>
          <a:ln w="19050" cap="flat">
            <a:solidFill>
              <a:schemeClr val="dk2"/>
            </a:solidFill>
            <a:prstDash val="solid"/>
            <a:round/>
            <a:headEnd type="none" w="med" len="med"/>
            <a:tailEnd type="triangle" w="med" len="med"/>
          </a:ln>
        </p:spPr>
      </p:cxnSp>
      <p:cxnSp>
        <p:nvCxnSpPr>
          <p:cNvPr id="11" name="Shape 46"/>
          <p:cNvCxnSpPr/>
          <p:nvPr/>
        </p:nvCxnSpPr>
        <p:spPr>
          <a:xfrm flipH="1">
            <a:off x="5350501" y="3124200"/>
            <a:ext cx="667149" cy="0"/>
          </a:xfrm>
          <a:prstGeom prst="straightConnector1">
            <a:avLst/>
          </a:prstGeom>
          <a:noFill/>
          <a:ln w="19050" cap="flat">
            <a:solidFill>
              <a:schemeClr val="dk2"/>
            </a:solidFill>
            <a:prstDash val="solid"/>
            <a:round/>
            <a:headEnd type="none" w="med" len="med"/>
            <a:tailEnd type="triangle" w="med" len="med"/>
          </a:ln>
        </p:spPr>
      </p:cxnSp>
      <p:sp>
        <p:nvSpPr>
          <p:cNvPr id="13" name="Shape 45"/>
          <p:cNvSpPr txBox="1"/>
          <p:nvPr/>
        </p:nvSpPr>
        <p:spPr>
          <a:xfrm>
            <a:off x="6019800" y="2895600"/>
            <a:ext cx="2760599" cy="457200"/>
          </a:xfrm>
          <a:prstGeom prst="rect">
            <a:avLst/>
          </a:prstGeom>
          <a:noFill/>
        </p:spPr>
        <p:txBody>
          <a:bodyPr lIns="91425" tIns="91425" rIns="91425" bIns="91425" anchor="t" anchorCtr="0">
            <a:noAutofit/>
          </a:bodyPr>
          <a:lstStyle/>
          <a:p>
            <a:pPr>
              <a:buNone/>
            </a:pPr>
            <a:r>
              <a:rPr lang="en" sz="1200" dirty="0"/>
              <a:t>Here is where </a:t>
            </a:r>
            <a:r>
              <a:rPr lang="en" sz="1200" dirty="0" smtClean="0"/>
              <a:t>execution actually starts (the first un-indented line)</a:t>
            </a:r>
            <a:endParaRPr lang="en" sz="1200" dirty="0"/>
          </a:p>
        </p:txBody>
      </p:sp>
    </p:spTree>
    <p:extLst>
      <p:ext uri="{BB962C8B-B14F-4D97-AF65-F5344CB8AC3E}">
        <p14:creationId xmlns:p14="http://schemas.microsoft.com/office/powerpoint/2010/main" val="3776961608"/>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2993</Words>
  <Application>Microsoft Office PowerPoint</Application>
  <PresentationFormat>On-screen Show (4:3)</PresentationFormat>
  <Paragraphs>576</Paragraphs>
  <Slides>44</Slides>
  <Notes>27</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Writing modular code: Functions &amp; command line args</vt:lpstr>
      <vt:lpstr>Today’s schedule</vt:lpstr>
      <vt:lpstr>1. Defining your own functions</vt:lpstr>
      <vt:lpstr>Defining your own functions</vt:lpstr>
      <vt:lpstr>Defining a function</vt:lpstr>
      <vt:lpstr>Defining a function</vt:lpstr>
      <vt:lpstr>Using a custom function</vt:lpstr>
      <vt:lpstr>Using a custom function</vt:lpstr>
      <vt:lpstr>Using a custom function</vt:lpstr>
      <vt:lpstr>Using a custom function</vt:lpstr>
      <vt:lpstr>Using a custom function</vt:lpstr>
      <vt:lpstr>Using a custom function</vt:lpstr>
      <vt:lpstr>Using a custom function</vt:lpstr>
      <vt:lpstr>Using a custom function</vt:lpstr>
      <vt:lpstr>What will this code print?</vt:lpstr>
      <vt:lpstr>What will this code print?</vt:lpstr>
      <vt:lpstr>A more useful example: counting</vt:lpstr>
      <vt:lpstr>A more useful example: counting</vt:lpstr>
      <vt:lpstr>A more useful example: counting</vt:lpstr>
      <vt:lpstr>Keep your functions in a separate file</vt:lpstr>
      <vt:lpstr>Keep your functions in a separate file</vt:lpstr>
      <vt:lpstr>A note on “scope”</vt:lpstr>
      <vt:lpstr>Example of scope</vt:lpstr>
      <vt:lpstr>Example of scope</vt:lpstr>
      <vt:lpstr>Example of scope</vt:lpstr>
      <vt:lpstr>Example of scope</vt:lpstr>
      <vt:lpstr>Example of scope</vt:lpstr>
      <vt:lpstr>Example of scope</vt:lpstr>
      <vt:lpstr>Example of scope</vt:lpstr>
      <vt:lpstr>Example of scope</vt:lpstr>
      <vt:lpstr>2. Command line args</vt:lpstr>
      <vt:lpstr>Command line arguments</vt:lpstr>
      <vt:lpstr>Command line arguments</vt:lpstr>
      <vt:lpstr>Using argv</vt:lpstr>
      <vt:lpstr>Example: argTest.py</vt:lpstr>
      <vt:lpstr>Example: argTest.py</vt:lpstr>
      <vt:lpstr>Example: argTest.py</vt:lpstr>
      <vt:lpstr>Example 2: addMe.py</vt:lpstr>
      <vt:lpstr>Example 2: addMe.py</vt:lpstr>
      <vt:lpstr>Why use command line args?</vt:lpstr>
      <vt:lpstr>3. Coding best practices</vt:lpstr>
      <vt:lpstr>Some guidelines</vt:lpstr>
      <vt:lpstr>The Zen of Python</vt:lpstr>
      <vt:lpstr>Some additional opinions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modular code: Functions &amp; command line args</dc:title>
  <dc:creator>Sarah</dc:creator>
  <cp:lastModifiedBy>Sarah</cp:lastModifiedBy>
  <cp:revision>26</cp:revision>
  <dcterms:created xsi:type="dcterms:W3CDTF">2013-08-11T21:21:04Z</dcterms:created>
  <dcterms:modified xsi:type="dcterms:W3CDTF">2015-06-19T01:48:00Z</dcterms:modified>
</cp:coreProperties>
</file>