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308" r:id="rId4"/>
    <p:sldId id="258" r:id="rId5"/>
    <p:sldId id="259" r:id="rId6"/>
    <p:sldId id="271" r:id="rId7"/>
    <p:sldId id="272" r:id="rId8"/>
    <p:sldId id="260" r:id="rId9"/>
    <p:sldId id="261" r:id="rId10"/>
    <p:sldId id="273" r:id="rId11"/>
    <p:sldId id="274" r:id="rId12"/>
    <p:sldId id="280" r:id="rId13"/>
    <p:sldId id="275" r:id="rId14"/>
    <p:sldId id="281" r:id="rId15"/>
    <p:sldId id="276" r:id="rId16"/>
    <p:sldId id="277" r:id="rId17"/>
    <p:sldId id="282" r:id="rId18"/>
    <p:sldId id="278" r:id="rId19"/>
    <p:sldId id="279"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309" r:id="rId34"/>
    <p:sldId id="262" r:id="rId35"/>
    <p:sldId id="263" r:id="rId36"/>
    <p:sldId id="316" r:id="rId37"/>
    <p:sldId id="310" r:id="rId38"/>
    <p:sldId id="264" r:id="rId39"/>
    <p:sldId id="265" r:id="rId40"/>
    <p:sldId id="311" r:id="rId41"/>
    <p:sldId id="266" r:id="rId42"/>
    <p:sldId id="267" r:id="rId43"/>
    <p:sldId id="298" r:id="rId44"/>
    <p:sldId id="299" r:id="rId45"/>
    <p:sldId id="300" r:id="rId46"/>
    <p:sldId id="301" r:id="rId47"/>
    <p:sldId id="297" r:id="rId48"/>
    <p:sldId id="312" r:id="rId49"/>
    <p:sldId id="296" r:id="rId50"/>
    <p:sldId id="313" r:id="rId51"/>
    <p:sldId id="317" r:id="rId52"/>
    <p:sldId id="314" r:id="rId53"/>
    <p:sldId id="315" r:id="rId54"/>
    <p:sldId id="318" r:id="rId55"/>
    <p:sldId id="319" r:id="rId56"/>
    <p:sldId id="320" r:id="rId57"/>
    <p:sldId id="321" r:id="rId58"/>
    <p:sldId id="322"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CC00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758" autoAdjust="0"/>
  </p:normalViewPr>
  <p:slideViewPr>
    <p:cSldViewPr>
      <p:cViewPr varScale="1">
        <p:scale>
          <a:sx n="87" d="100"/>
          <a:sy n="87" d="100"/>
        </p:scale>
        <p:origin x="-145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5574D2-9E68-4205-AF9F-791B36D6E753}" type="datetimeFigureOut">
              <a:rPr lang="en-US" smtClean="0"/>
              <a:t>6/23/2015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F86786-D41F-40A6-A47C-8084ACB8E27C}" type="slidenum">
              <a:rPr lang="en-US" smtClean="0"/>
              <a:t>‹#›</a:t>
            </a:fld>
            <a:endParaRPr lang="en-US"/>
          </a:p>
        </p:txBody>
      </p:sp>
    </p:spTree>
    <p:extLst>
      <p:ext uri="{BB962C8B-B14F-4D97-AF65-F5344CB8AC3E}">
        <p14:creationId xmlns:p14="http://schemas.microsoft.com/office/powerpoint/2010/main" val="3259078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a:t>
            </a:r>
            <a:r>
              <a:rPr lang="en-US" baseline="0" dirty="0" smtClean="0"/>
              <a:t> option #3 (import *) seems the easiest, I generally don't recommend it. It makes your code very confusing to anyone else who has to read it later, especially if you are importing several modules. They'll be left wondering where this mysterious function you're using came from. Explicitly stating the module name next to the function clarifies this a lot. Also, when not using the module name, there's potential for problems when two functions have the same name.</a:t>
            </a:r>
            <a:endParaRPr lang="en-US" dirty="0"/>
          </a:p>
        </p:txBody>
      </p:sp>
      <p:sp>
        <p:nvSpPr>
          <p:cNvPr id="4" name="Slide Number Placeholder 3"/>
          <p:cNvSpPr>
            <a:spLocks noGrp="1"/>
          </p:cNvSpPr>
          <p:nvPr>
            <p:ph type="sldNum" sz="quarter" idx="10"/>
          </p:nvPr>
        </p:nvSpPr>
        <p:spPr/>
        <p:txBody>
          <a:bodyPr/>
          <a:lstStyle/>
          <a:p>
            <a:fld id="{23F86786-D41F-40A6-A47C-8084ACB8E27C}" type="slidenum">
              <a:rPr lang="en-US" smtClean="0"/>
              <a:t>6</a:t>
            </a:fld>
            <a:endParaRPr lang="en-US"/>
          </a:p>
        </p:txBody>
      </p:sp>
    </p:spTree>
    <p:extLst>
      <p:ext uri="{BB962C8B-B14F-4D97-AF65-F5344CB8AC3E}">
        <p14:creationId xmlns:p14="http://schemas.microsoft.com/office/powerpoint/2010/main" val="3531709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F86786-D41F-40A6-A47C-8084ACB8E27C}" type="slidenum">
              <a:rPr lang="en-US" smtClean="0"/>
              <a:t>49</a:t>
            </a:fld>
            <a:endParaRPr lang="en-US"/>
          </a:p>
        </p:txBody>
      </p:sp>
    </p:spTree>
    <p:extLst>
      <p:ext uri="{BB962C8B-B14F-4D97-AF65-F5344CB8AC3E}">
        <p14:creationId xmlns:p14="http://schemas.microsoft.com/office/powerpoint/2010/main" val="560923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also make nested lists, or dictionaries</a:t>
            </a:r>
            <a:r>
              <a:rPr lang="en-US" baseline="0" dirty="0" smtClean="0"/>
              <a:t> in lists, or lists in dictionaries... you get the idea. </a:t>
            </a:r>
          </a:p>
          <a:p>
            <a:r>
              <a:rPr lang="en-US" baseline="0" dirty="0" smtClean="0"/>
              <a:t>Each dictionary within the main dictionary is considered a completely separate entity, so it's fine to re-use keys as long as the keys within any single dictionary are unique.</a:t>
            </a:r>
          </a:p>
        </p:txBody>
      </p:sp>
      <p:sp>
        <p:nvSpPr>
          <p:cNvPr id="4" name="Slide Number Placeholder 3"/>
          <p:cNvSpPr>
            <a:spLocks noGrp="1"/>
          </p:cNvSpPr>
          <p:nvPr>
            <p:ph type="sldNum" sz="quarter" idx="10"/>
          </p:nvPr>
        </p:nvSpPr>
        <p:spPr/>
        <p:txBody>
          <a:bodyPr/>
          <a:lstStyle/>
          <a:p>
            <a:fld id="{23F86786-D41F-40A6-A47C-8084ACB8E27C}" type="slidenum">
              <a:rPr lang="en-US" smtClean="0"/>
              <a:t>54</a:t>
            </a:fld>
            <a:endParaRPr lang="en-US"/>
          </a:p>
        </p:txBody>
      </p:sp>
    </p:spTree>
    <p:extLst>
      <p:ext uri="{BB962C8B-B14F-4D97-AF65-F5344CB8AC3E}">
        <p14:creationId xmlns:p14="http://schemas.microsoft.com/office/powerpoint/2010/main" val="111748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else is optional. You really don't need it if you're just going to exit if there's an error. It's mostly useful when</a:t>
            </a:r>
            <a:r>
              <a:rPr lang="en-US" baseline="0" dirty="0" smtClean="0"/>
              <a:t> you don't want to exit after the error, because then it lets you have code that will only be executed if there was no error.</a:t>
            </a:r>
          </a:p>
          <a:p>
            <a:endParaRPr lang="en-US" baseline="0" dirty="0" smtClean="0"/>
          </a:p>
          <a:p>
            <a:r>
              <a:rPr lang="en-US" baseline="0" dirty="0" smtClean="0"/>
              <a:t>You can check for multiple errors at once. You can also create a multi-except (kind of like a multi-</a:t>
            </a:r>
            <a:r>
              <a:rPr lang="en-US" baseline="0" dirty="0" err="1" smtClean="0"/>
              <a:t>elif</a:t>
            </a:r>
            <a:r>
              <a:rPr lang="en-US" baseline="0" dirty="0" smtClean="0"/>
              <a:t>). See the docs for more examples.</a:t>
            </a:r>
            <a:endParaRPr lang="en-US" dirty="0"/>
          </a:p>
        </p:txBody>
      </p:sp>
      <p:sp>
        <p:nvSpPr>
          <p:cNvPr id="4" name="Slide Number Placeholder 3"/>
          <p:cNvSpPr>
            <a:spLocks noGrp="1"/>
          </p:cNvSpPr>
          <p:nvPr>
            <p:ph type="sldNum" sz="quarter" idx="10"/>
          </p:nvPr>
        </p:nvSpPr>
        <p:spPr/>
        <p:txBody>
          <a:bodyPr/>
          <a:lstStyle/>
          <a:p>
            <a:fld id="{23F86786-D41F-40A6-A47C-8084ACB8E27C}" type="slidenum">
              <a:rPr lang="en-US" smtClean="0"/>
              <a:t>55</a:t>
            </a:fld>
            <a:endParaRPr lang="en-US"/>
          </a:p>
        </p:txBody>
      </p:sp>
    </p:spTree>
    <p:extLst>
      <p:ext uri="{BB962C8B-B14F-4D97-AF65-F5344CB8AC3E}">
        <p14:creationId xmlns:p14="http://schemas.microsoft.com/office/powerpoint/2010/main" val="1849885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F86786-D41F-40A6-A47C-8084ACB8E27C}" type="slidenum">
              <a:rPr lang="en-US" smtClean="0"/>
              <a:t>57</a:t>
            </a:fld>
            <a:endParaRPr lang="en-US"/>
          </a:p>
        </p:txBody>
      </p:sp>
    </p:spTree>
    <p:extLst>
      <p:ext uri="{BB962C8B-B14F-4D97-AF65-F5344CB8AC3E}">
        <p14:creationId xmlns:p14="http://schemas.microsoft.com/office/powerpoint/2010/main" val="1185836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BB4078-D3BF-4E98-9285-C74A549E6CF3}" type="datetimeFigureOut">
              <a:rPr lang="en-US" smtClean="0"/>
              <a:t>6/23/2015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944F0-26BA-4474-9523-BBD9BD1DD533}" type="slidenum">
              <a:rPr lang="en-US" smtClean="0"/>
              <a:t>‹#›</a:t>
            </a:fld>
            <a:endParaRPr lang="en-US"/>
          </a:p>
        </p:txBody>
      </p:sp>
    </p:spTree>
    <p:extLst>
      <p:ext uri="{BB962C8B-B14F-4D97-AF65-F5344CB8AC3E}">
        <p14:creationId xmlns:p14="http://schemas.microsoft.com/office/powerpoint/2010/main" val="221528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B4078-D3BF-4E98-9285-C74A549E6CF3}" type="datetimeFigureOut">
              <a:rPr lang="en-US" smtClean="0"/>
              <a:t>6/23/2015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944F0-26BA-4474-9523-BBD9BD1DD533}" type="slidenum">
              <a:rPr lang="en-US" smtClean="0"/>
              <a:t>‹#›</a:t>
            </a:fld>
            <a:endParaRPr lang="en-US"/>
          </a:p>
        </p:txBody>
      </p:sp>
    </p:spTree>
    <p:extLst>
      <p:ext uri="{BB962C8B-B14F-4D97-AF65-F5344CB8AC3E}">
        <p14:creationId xmlns:p14="http://schemas.microsoft.com/office/powerpoint/2010/main" val="3459687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B4078-D3BF-4E98-9285-C74A549E6CF3}" type="datetimeFigureOut">
              <a:rPr lang="en-US" smtClean="0"/>
              <a:t>6/23/2015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944F0-26BA-4474-9523-BBD9BD1DD533}" type="slidenum">
              <a:rPr lang="en-US" smtClean="0"/>
              <a:t>‹#›</a:t>
            </a:fld>
            <a:endParaRPr lang="en-US"/>
          </a:p>
        </p:txBody>
      </p:sp>
    </p:spTree>
    <p:extLst>
      <p:ext uri="{BB962C8B-B14F-4D97-AF65-F5344CB8AC3E}">
        <p14:creationId xmlns:p14="http://schemas.microsoft.com/office/powerpoint/2010/main" val="2924832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B4078-D3BF-4E98-9285-C74A549E6CF3}" type="datetimeFigureOut">
              <a:rPr lang="en-US" smtClean="0"/>
              <a:t>6/23/2015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944F0-26BA-4474-9523-BBD9BD1DD533}" type="slidenum">
              <a:rPr lang="en-US" smtClean="0"/>
              <a:t>‹#›</a:t>
            </a:fld>
            <a:endParaRPr lang="en-US"/>
          </a:p>
        </p:txBody>
      </p:sp>
    </p:spTree>
    <p:extLst>
      <p:ext uri="{BB962C8B-B14F-4D97-AF65-F5344CB8AC3E}">
        <p14:creationId xmlns:p14="http://schemas.microsoft.com/office/powerpoint/2010/main" val="3614005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BB4078-D3BF-4E98-9285-C74A549E6CF3}" type="datetimeFigureOut">
              <a:rPr lang="en-US" smtClean="0"/>
              <a:t>6/23/2015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944F0-26BA-4474-9523-BBD9BD1DD533}" type="slidenum">
              <a:rPr lang="en-US" smtClean="0"/>
              <a:t>‹#›</a:t>
            </a:fld>
            <a:endParaRPr lang="en-US"/>
          </a:p>
        </p:txBody>
      </p:sp>
    </p:spTree>
    <p:extLst>
      <p:ext uri="{BB962C8B-B14F-4D97-AF65-F5344CB8AC3E}">
        <p14:creationId xmlns:p14="http://schemas.microsoft.com/office/powerpoint/2010/main" val="235309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BB4078-D3BF-4E98-9285-C74A549E6CF3}" type="datetimeFigureOut">
              <a:rPr lang="en-US" smtClean="0"/>
              <a:t>6/23/2015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D944F0-26BA-4474-9523-BBD9BD1DD533}" type="slidenum">
              <a:rPr lang="en-US" smtClean="0"/>
              <a:t>‹#›</a:t>
            </a:fld>
            <a:endParaRPr lang="en-US"/>
          </a:p>
        </p:txBody>
      </p:sp>
    </p:spTree>
    <p:extLst>
      <p:ext uri="{BB962C8B-B14F-4D97-AF65-F5344CB8AC3E}">
        <p14:creationId xmlns:p14="http://schemas.microsoft.com/office/powerpoint/2010/main" val="2682495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BB4078-D3BF-4E98-9285-C74A549E6CF3}" type="datetimeFigureOut">
              <a:rPr lang="en-US" smtClean="0"/>
              <a:t>6/23/2015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D944F0-26BA-4474-9523-BBD9BD1DD533}" type="slidenum">
              <a:rPr lang="en-US" smtClean="0"/>
              <a:t>‹#›</a:t>
            </a:fld>
            <a:endParaRPr lang="en-US"/>
          </a:p>
        </p:txBody>
      </p:sp>
    </p:spTree>
    <p:extLst>
      <p:ext uri="{BB962C8B-B14F-4D97-AF65-F5344CB8AC3E}">
        <p14:creationId xmlns:p14="http://schemas.microsoft.com/office/powerpoint/2010/main" val="2916680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BB4078-D3BF-4E98-9285-C74A549E6CF3}" type="datetimeFigureOut">
              <a:rPr lang="en-US" smtClean="0"/>
              <a:t>6/23/2015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D944F0-26BA-4474-9523-BBD9BD1DD533}" type="slidenum">
              <a:rPr lang="en-US" smtClean="0"/>
              <a:t>‹#›</a:t>
            </a:fld>
            <a:endParaRPr lang="en-US"/>
          </a:p>
        </p:txBody>
      </p:sp>
    </p:spTree>
    <p:extLst>
      <p:ext uri="{BB962C8B-B14F-4D97-AF65-F5344CB8AC3E}">
        <p14:creationId xmlns:p14="http://schemas.microsoft.com/office/powerpoint/2010/main" val="2907854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BB4078-D3BF-4E98-9285-C74A549E6CF3}" type="datetimeFigureOut">
              <a:rPr lang="en-US" smtClean="0"/>
              <a:t>6/23/2015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D944F0-26BA-4474-9523-BBD9BD1DD533}" type="slidenum">
              <a:rPr lang="en-US" smtClean="0"/>
              <a:t>‹#›</a:t>
            </a:fld>
            <a:endParaRPr lang="en-US"/>
          </a:p>
        </p:txBody>
      </p:sp>
    </p:spTree>
    <p:extLst>
      <p:ext uri="{BB962C8B-B14F-4D97-AF65-F5344CB8AC3E}">
        <p14:creationId xmlns:p14="http://schemas.microsoft.com/office/powerpoint/2010/main" val="527054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BB4078-D3BF-4E98-9285-C74A549E6CF3}" type="datetimeFigureOut">
              <a:rPr lang="en-US" smtClean="0"/>
              <a:t>6/23/2015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D944F0-26BA-4474-9523-BBD9BD1DD533}" type="slidenum">
              <a:rPr lang="en-US" smtClean="0"/>
              <a:t>‹#›</a:t>
            </a:fld>
            <a:endParaRPr lang="en-US"/>
          </a:p>
        </p:txBody>
      </p:sp>
    </p:spTree>
    <p:extLst>
      <p:ext uri="{BB962C8B-B14F-4D97-AF65-F5344CB8AC3E}">
        <p14:creationId xmlns:p14="http://schemas.microsoft.com/office/powerpoint/2010/main" val="2881758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BB4078-D3BF-4E98-9285-C74A549E6CF3}" type="datetimeFigureOut">
              <a:rPr lang="en-US" smtClean="0"/>
              <a:t>6/23/2015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D944F0-26BA-4474-9523-BBD9BD1DD533}" type="slidenum">
              <a:rPr lang="en-US" smtClean="0"/>
              <a:t>‹#›</a:t>
            </a:fld>
            <a:endParaRPr lang="en-US"/>
          </a:p>
        </p:txBody>
      </p:sp>
    </p:spTree>
    <p:extLst>
      <p:ext uri="{BB962C8B-B14F-4D97-AF65-F5344CB8AC3E}">
        <p14:creationId xmlns:p14="http://schemas.microsoft.com/office/powerpoint/2010/main" val="4015239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B4078-D3BF-4E98-9285-C74A549E6CF3}" type="datetimeFigureOut">
              <a:rPr lang="en-US" smtClean="0"/>
              <a:t>6/23/2015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D944F0-26BA-4474-9523-BBD9BD1DD533}" type="slidenum">
              <a:rPr lang="en-US" smtClean="0"/>
              <a:t>‹#›</a:t>
            </a:fld>
            <a:endParaRPr lang="en-US"/>
          </a:p>
        </p:txBody>
      </p:sp>
    </p:spTree>
    <p:extLst>
      <p:ext uri="{BB962C8B-B14F-4D97-AF65-F5344CB8AC3E}">
        <p14:creationId xmlns:p14="http://schemas.microsoft.com/office/powerpoint/2010/main" val="3933235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docs.python.org/2/library/os.html#module-os" TargetMode="External"/><Relationship Id="rId2" Type="http://schemas.openxmlformats.org/officeDocument/2006/relationships/hyperlink" Target="http://docs.python.org/2/library/os.path.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hyperlink" Target="http://docs.python.org/2/library/glob.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tackoverflow.com/questions/89228/calling-an-external-command-in-python" TargetMode="External"/><Relationship Id="rId2" Type="http://schemas.openxmlformats.org/officeDocument/2006/relationships/hyperlink" Target="http://docs.python.org/2/library/subprocess.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docs.python.org/2/library/time.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scipy.or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docs.python.org/2/library/stdtypes.html#string-methods"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enthought.com/products/canopy/" TargetMode="External"/><Relationship Id="rId2" Type="http://schemas.openxmlformats.org/officeDocument/2006/relationships/hyperlink" Target="http://ipython.org/"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docs.python.org/2/library/optparse.html" TargetMode="External"/><Relationship Id="rId2" Type="http://schemas.openxmlformats.org/officeDocument/2006/relationships/hyperlink" Target="http://www.alexonlinux.com/pythons-optparse-for-human-being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Useful Python modules</a:t>
            </a:r>
            <a:endParaRPr lang="en-US" dirty="0"/>
          </a:p>
        </p:txBody>
      </p:sp>
      <p:sp>
        <p:nvSpPr>
          <p:cNvPr id="3" name="Subtitle 2"/>
          <p:cNvSpPr>
            <a:spLocks noGrp="1"/>
          </p:cNvSpPr>
          <p:nvPr>
            <p:ph type="subTitle" idx="1"/>
          </p:nvPr>
        </p:nvSpPr>
        <p:spPr/>
        <p:txBody>
          <a:bodyPr/>
          <a:lstStyle/>
          <a:p>
            <a:r>
              <a:rPr lang="en-US" dirty="0" smtClean="0"/>
              <a:t>Programming </a:t>
            </a:r>
            <a:r>
              <a:rPr lang="en-US" dirty="0" err="1" smtClean="0"/>
              <a:t>Bootcamp</a:t>
            </a:r>
            <a:r>
              <a:rPr lang="en-US" dirty="0" smtClean="0"/>
              <a:t> 2015</a:t>
            </a:r>
          </a:p>
          <a:p>
            <a:r>
              <a:rPr lang="en-US" dirty="0" smtClean="0"/>
              <a:t>Day 7 – </a:t>
            </a:r>
            <a:r>
              <a:rPr lang="en-US" dirty="0" smtClean="0"/>
              <a:t>6/23/15</a:t>
            </a:r>
          </a:p>
          <a:p>
            <a:r>
              <a:rPr lang="en-US" dirty="0" smtClean="0"/>
              <a:t>Sign in!</a:t>
            </a:r>
            <a:endParaRPr lang="en-US" dirty="0"/>
          </a:p>
        </p:txBody>
      </p:sp>
    </p:spTree>
    <p:extLst>
      <p:ext uri="{BB962C8B-B14F-4D97-AF65-F5344CB8AC3E}">
        <p14:creationId xmlns:p14="http://schemas.microsoft.com/office/powerpoint/2010/main" val="5157158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optparse</a:t>
            </a:r>
            <a:r>
              <a:rPr lang="en-US" dirty="0" smtClean="0"/>
              <a:t> – Set up parser</a:t>
            </a:r>
            <a:endParaRPr lang="en-US" dirty="0"/>
          </a:p>
        </p:txBody>
      </p:sp>
      <p:sp>
        <p:nvSpPr>
          <p:cNvPr id="3" name="Content Placeholder 2"/>
          <p:cNvSpPr>
            <a:spLocks noGrp="1"/>
          </p:cNvSpPr>
          <p:nvPr>
            <p:ph idx="1"/>
          </p:nvPr>
        </p:nvSpPr>
        <p:spPr/>
        <p:txBody>
          <a:bodyPr>
            <a:normAutofit/>
          </a:bodyPr>
          <a:lstStyle/>
          <a:p>
            <a:pPr marL="0" indent="0">
              <a:buNone/>
            </a:pPr>
            <a:endParaRPr lang="en-US" sz="1800" dirty="0" smtClean="0">
              <a:solidFill>
                <a:srgbClr val="0070C0"/>
              </a:solidFill>
              <a:latin typeface="Courier New" pitchFamily="49" charset="0"/>
              <a:cs typeface="Courier New" pitchFamily="49" charset="0"/>
            </a:endParaRPr>
          </a:p>
          <a:p>
            <a:pPr marL="0" indent="0">
              <a:buNone/>
            </a:pPr>
            <a:r>
              <a:rPr lang="en-US" sz="1800" dirty="0" smtClean="0">
                <a:solidFill>
                  <a:srgbClr val="0070C0"/>
                </a:solidFill>
                <a:latin typeface="Courier New" pitchFamily="49" charset="0"/>
                <a:cs typeface="Courier New" pitchFamily="49" charset="0"/>
              </a:rPr>
              <a:t>import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optparse</a:t>
            </a:r>
            <a:endParaRPr lang="en-US" sz="1800" dirty="0" smtClean="0">
              <a:latin typeface="Courier New" pitchFamily="49" charset="0"/>
              <a:cs typeface="Courier New" pitchFamily="49" charset="0"/>
            </a:endParaRPr>
          </a:p>
          <a:p>
            <a:pPr marL="0" indent="0">
              <a:buNone/>
            </a:pPr>
            <a:endParaRPr lang="en-US" sz="1800" dirty="0">
              <a:latin typeface="Courier New" pitchFamily="49" charset="0"/>
              <a:cs typeface="Courier New" pitchFamily="49" charset="0"/>
            </a:endParaRPr>
          </a:p>
          <a:p>
            <a:pPr marL="0" indent="0">
              <a:buNone/>
            </a:pPr>
            <a:r>
              <a:rPr lang="en-US" sz="1800" dirty="0" err="1" smtClean="0">
                <a:latin typeface="Courier New" pitchFamily="49" charset="0"/>
                <a:cs typeface="Courier New" pitchFamily="49" charset="0"/>
              </a:rPr>
              <a:t>msg</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 </a:t>
            </a:r>
            <a:r>
              <a:rPr lang="en-US" sz="1800" dirty="0" smtClean="0">
                <a:solidFill>
                  <a:schemeClr val="tx1">
                    <a:lumMod val="50000"/>
                    <a:lumOff val="50000"/>
                  </a:schemeClr>
                </a:solidFill>
                <a:latin typeface="Courier New" pitchFamily="49" charset="0"/>
                <a:cs typeface="Courier New" pitchFamily="49" charset="0"/>
              </a:rPr>
              <a:t>"Usage</a:t>
            </a:r>
            <a:r>
              <a:rPr lang="en-US" sz="1800" dirty="0">
                <a:solidFill>
                  <a:schemeClr val="tx1">
                    <a:lumMod val="50000"/>
                    <a:lumOff val="50000"/>
                  </a:schemeClr>
                </a:solidFill>
                <a:latin typeface="Courier New" pitchFamily="49" charset="0"/>
                <a:cs typeface="Courier New" pitchFamily="49" charset="0"/>
              </a:rPr>
              <a:t>: %</a:t>
            </a:r>
            <a:r>
              <a:rPr lang="en-US" sz="1800" dirty="0" err="1">
                <a:solidFill>
                  <a:schemeClr val="tx1">
                    <a:lumMod val="50000"/>
                    <a:lumOff val="50000"/>
                  </a:schemeClr>
                </a:solidFill>
                <a:latin typeface="Courier New" pitchFamily="49" charset="0"/>
                <a:cs typeface="Courier New" pitchFamily="49" charset="0"/>
              </a:rPr>
              <a:t>prog</a:t>
            </a:r>
            <a:r>
              <a:rPr lang="en-US" sz="1800" dirty="0">
                <a:solidFill>
                  <a:schemeClr val="tx1">
                    <a:lumMod val="50000"/>
                    <a:lumOff val="50000"/>
                  </a:schemeClr>
                </a:solidFill>
                <a:latin typeface="Courier New" pitchFamily="49" charset="0"/>
                <a:cs typeface="Courier New" pitchFamily="49" charset="0"/>
              </a:rPr>
              <a:t> </a:t>
            </a:r>
            <a:r>
              <a:rPr lang="en-US" sz="1800" dirty="0" smtClean="0">
                <a:solidFill>
                  <a:schemeClr val="tx1">
                    <a:lumMod val="50000"/>
                    <a:lumOff val="50000"/>
                  </a:schemeClr>
                </a:solidFill>
                <a:latin typeface="Courier New" pitchFamily="49" charset="0"/>
                <a:cs typeface="Courier New" pitchFamily="49" charset="0"/>
              </a:rPr>
              <a:t>INFILE [options]"</a:t>
            </a:r>
          </a:p>
          <a:p>
            <a:pPr marL="0" indent="0">
              <a:buNone/>
            </a:pPr>
            <a:r>
              <a:rPr lang="en-US" sz="1800" dirty="0" smtClean="0">
                <a:latin typeface="Courier New" pitchFamily="49" charset="0"/>
                <a:cs typeface="Courier New" pitchFamily="49" charset="0"/>
              </a:rPr>
              <a:t>parser </a:t>
            </a: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optparse.OptionParser</a:t>
            </a:r>
            <a:r>
              <a:rPr lang="en-US" sz="1800" dirty="0" smtClean="0">
                <a:latin typeface="Courier New" pitchFamily="49" charset="0"/>
                <a:cs typeface="Courier New" pitchFamily="49" charset="0"/>
              </a:rPr>
              <a:t>(usage=</a:t>
            </a:r>
            <a:r>
              <a:rPr lang="en-US" sz="1800" dirty="0" err="1" smtClean="0">
                <a:latin typeface="Courier New" pitchFamily="49" charset="0"/>
                <a:cs typeface="Courier New" pitchFamily="49" charset="0"/>
              </a:rPr>
              <a:t>msg</a:t>
            </a:r>
            <a:r>
              <a:rPr lang="en-US" sz="1800" dirty="0" smtClean="0">
                <a:latin typeface="Courier New" pitchFamily="49" charset="0"/>
                <a:cs typeface="Courier New" pitchFamily="49" charset="0"/>
              </a:rPr>
              <a:t>)</a:t>
            </a:r>
          </a:p>
          <a:p>
            <a:pPr marL="0" indent="0">
              <a:buNone/>
            </a:pPr>
            <a:endParaRPr lang="en-US" sz="1800" dirty="0">
              <a:latin typeface="Courier New" pitchFamily="49" charset="0"/>
              <a:cs typeface="Courier New" pitchFamily="49" charset="0"/>
            </a:endParaRPr>
          </a:p>
          <a:p>
            <a:pPr marL="0" indent="0">
              <a:buNone/>
            </a:pPr>
            <a:endParaRPr lang="en-US" sz="1800" dirty="0" smtClean="0">
              <a:latin typeface="Courier New" pitchFamily="49" charset="0"/>
              <a:cs typeface="Courier New" pitchFamily="49" charset="0"/>
            </a:endParaRPr>
          </a:p>
        </p:txBody>
      </p:sp>
      <p:cxnSp>
        <p:nvCxnSpPr>
          <p:cNvPr id="5" name="Straight Arrow Connector 4"/>
          <p:cNvCxnSpPr/>
          <p:nvPr/>
        </p:nvCxnSpPr>
        <p:spPr>
          <a:xfrm flipV="1">
            <a:off x="4572000" y="2209800"/>
            <a:ext cx="762000" cy="304800"/>
          </a:xfrm>
          <a:prstGeom prst="straightConnector1">
            <a:avLst/>
          </a:prstGeom>
          <a:ln w="1905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34000" y="1600200"/>
            <a:ext cx="3352800" cy="954107"/>
          </a:xfrm>
          <a:prstGeom prst="rect">
            <a:avLst/>
          </a:prstGeom>
          <a:noFill/>
        </p:spPr>
        <p:txBody>
          <a:bodyPr wrap="square" rtlCol="0">
            <a:spAutoFit/>
          </a:bodyPr>
          <a:lstStyle/>
          <a:p>
            <a:r>
              <a:rPr lang="en-US" sz="1400" dirty="0" smtClean="0"/>
              <a:t>A "usage message" – this will automatically be printed if the user uses the </a:t>
            </a:r>
            <a:r>
              <a:rPr lang="en-US" sz="1200" dirty="0" smtClean="0">
                <a:latin typeface="Courier New" pitchFamily="49" charset="0"/>
                <a:cs typeface="Courier New" pitchFamily="49" charset="0"/>
              </a:rPr>
              <a:t>-h</a:t>
            </a:r>
            <a:r>
              <a:rPr lang="en-US" sz="1400" dirty="0" smtClean="0"/>
              <a:t> option. </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prog</a:t>
            </a:r>
            <a:r>
              <a:rPr lang="en-US" sz="1200" dirty="0" smtClean="0">
                <a:cs typeface="Courier New" pitchFamily="49" charset="0"/>
              </a:rPr>
              <a:t> </a:t>
            </a:r>
            <a:r>
              <a:rPr lang="en-US" sz="1400" dirty="0" smtClean="0"/>
              <a:t>is automatically replaced with the name of your script.</a:t>
            </a:r>
            <a:endParaRPr lang="en-US" sz="1400" dirty="0"/>
          </a:p>
        </p:txBody>
      </p:sp>
      <p:cxnSp>
        <p:nvCxnSpPr>
          <p:cNvPr id="9" name="Straight Arrow Connector 8"/>
          <p:cNvCxnSpPr/>
          <p:nvPr/>
        </p:nvCxnSpPr>
        <p:spPr>
          <a:xfrm>
            <a:off x="4572000" y="3352800"/>
            <a:ext cx="762000" cy="365367"/>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34000" y="3608957"/>
            <a:ext cx="3429000" cy="954107"/>
          </a:xfrm>
          <a:prstGeom prst="rect">
            <a:avLst/>
          </a:prstGeom>
          <a:noFill/>
        </p:spPr>
        <p:txBody>
          <a:bodyPr wrap="square" rtlCol="0">
            <a:spAutoFit/>
          </a:bodyPr>
          <a:lstStyle/>
          <a:p>
            <a:r>
              <a:rPr lang="en-US" sz="1400" dirty="0" smtClean="0"/>
              <a:t>Creates a "parser". Right now, this parser will not recognize any command line options--we have to explicitly define which options we expect to see. </a:t>
            </a:r>
            <a:endParaRPr lang="en-US" sz="1400" dirty="0"/>
          </a:p>
        </p:txBody>
      </p:sp>
      <p:cxnSp>
        <p:nvCxnSpPr>
          <p:cNvPr id="14" name="Straight Arrow Connector 13"/>
          <p:cNvCxnSpPr/>
          <p:nvPr/>
        </p:nvCxnSpPr>
        <p:spPr>
          <a:xfrm flipH="1">
            <a:off x="3352800" y="2895600"/>
            <a:ext cx="304800" cy="822567"/>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09600" y="3761357"/>
            <a:ext cx="3429000" cy="954107"/>
          </a:xfrm>
          <a:prstGeom prst="rect">
            <a:avLst/>
          </a:prstGeom>
          <a:noFill/>
        </p:spPr>
        <p:txBody>
          <a:bodyPr wrap="square" rtlCol="0">
            <a:spAutoFit/>
          </a:bodyPr>
          <a:lstStyle/>
          <a:p>
            <a:r>
              <a:rPr lang="en-US" sz="1400" dirty="0" smtClean="0"/>
              <a:t>Arguments that are absolutely required should not be added as options, but rather as "bare arguments". This is indicated to the user by listing such requirements here. </a:t>
            </a:r>
            <a:endParaRPr lang="en-US" sz="1400" dirty="0"/>
          </a:p>
        </p:txBody>
      </p:sp>
    </p:spTree>
    <p:extLst>
      <p:ext uri="{BB962C8B-B14F-4D97-AF65-F5344CB8AC3E}">
        <p14:creationId xmlns:p14="http://schemas.microsoft.com/office/powerpoint/2010/main" val="177944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optparse</a:t>
            </a:r>
            <a:r>
              <a:rPr lang="en-US" dirty="0" smtClean="0"/>
              <a:t> – Add options</a:t>
            </a:r>
            <a:endParaRPr lang="en-US" dirty="0"/>
          </a:p>
        </p:txBody>
      </p:sp>
      <p:sp>
        <p:nvSpPr>
          <p:cNvPr id="3" name="Content Placeholder 2"/>
          <p:cNvSpPr>
            <a:spLocks noGrp="1"/>
          </p:cNvSpPr>
          <p:nvPr>
            <p:ph idx="1"/>
          </p:nvPr>
        </p:nvSpPr>
        <p:spPr/>
        <p:txBody>
          <a:bodyPr>
            <a:normAutofit/>
          </a:bodyPr>
          <a:lstStyle/>
          <a:p>
            <a:pPr marL="0" indent="0">
              <a:buNone/>
            </a:pPr>
            <a:endParaRPr lang="en-US" sz="1800" dirty="0" smtClean="0">
              <a:latin typeface="Courier New" pitchFamily="49" charset="0"/>
              <a:cs typeface="Courier New" pitchFamily="49" charset="0"/>
            </a:endParaRPr>
          </a:p>
          <a:p>
            <a:pPr marL="0" indent="0">
              <a:buNone/>
            </a:pPr>
            <a:r>
              <a:rPr lang="en-US" sz="1800" dirty="0" err="1" smtClean="0">
                <a:latin typeface="Courier New" pitchFamily="49" charset="0"/>
                <a:cs typeface="Courier New" pitchFamily="49" charset="0"/>
              </a:rPr>
              <a:t>parser.add_option</a:t>
            </a:r>
            <a:r>
              <a:rPr lang="en-US" sz="1800" dirty="0" smtClean="0">
                <a:latin typeface="Courier New" pitchFamily="49" charset="0"/>
                <a:cs typeface="Courier New" pitchFamily="49" charset="0"/>
              </a:rPr>
              <a:t>(</a:t>
            </a:r>
            <a:r>
              <a:rPr lang="en-US" sz="1800" dirty="0" smtClean="0">
                <a:solidFill>
                  <a:schemeClr val="tx1">
                    <a:lumMod val="50000"/>
                    <a:lumOff val="50000"/>
                  </a:schemeClr>
                </a:solidFill>
                <a:latin typeface="Courier New" pitchFamily="49" charset="0"/>
                <a:cs typeface="Courier New" pitchFamily="49" charset="0"/>
              </a:rPr>
              <a:t>"--out"</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action</a:t>
            </a:r>
            <a:r>
              <a:rPr lang="en-US" sz="1800" dirty="0" smtClean="0">
                <a:latin typeface="Courier New" pitchFamily="49" charset="0"/>
                <a:cs typeface="Courier New" pitchFamily="49" charset="0"/>
              </a:rPr>
              <a:t>=</a:t>
            </a:r>
            <a:r>
              <a:rPr lang="en-US" sz="1800" dirty="0" smtClean="0">
                <a:solidFill>
                  <a:schemeClr val="tx1">
                    <a:lumMod val="50000"/>
                    <a:lumOff val="50000"/>
                  </a:schemeClr>
                </a:solidFill>
                <a:latin typeface="Courier New" pitchFamily="49" charset="0"/>
                <a:cs typeface="Courier New" pitchFamily="49" charset="0"/>
              </a:rPr>
              <a:t>"store"</a:t>
            </a:r>
            <a:r>
              <a:rPr lang="en-US" sz="1800" dirty="0" smtClean="0">
                <a:latin typeface="Courier New" pitchFamily="49" charset="0"/>
                <a:cs typeface="Courier New" pitchFamily="49" charset="0"/>
              </a:rPr>
              <a:t>, </a:t>
            </a:r>
            <a:r>
              <a:rPr lang="en-US" sz="1800" dirty="0" err="1">
                <a:latin typeface="Courier New" pitchFamily="49" charset="0"/>
                <a:cs typeface="Courier New" pitchFamily="49" charset="0"/>
              </a:rPr>
              <a:t>dest</a:t>
            </a:r>
            <a:r>
              <a:rPr lang="en-US" sz="1800" dirty="0" smtClean="0">
                <a:latin typeface="Courier New" pitchFamily="49" charset="0"/>
                <a:cs typeface="Courier New" pitchFamily="49" charset="0"/>
              </a:rPr>
              <a:t>=</a:t>
            </a:r>
            <a:r>
              <a:rPr lang="en-US" sz="1800" dirty="0" smtClean="0">
                <a:solidFill>
                  <a:schemeClr val="tx1">
                    <a:lumMod val="50000"/>
                    <a:lumOff val="50000"/>
                  </a:schemeClr>
                </a:solidFill>
                <a:latin typeface="Courier New" pitchFamily="49" charset="0"/>
                <a:cs typeface="Courier New" pitchFamily="49" charset="0"/>
              </a:rPr>
              <a:t>"OUTFILE"</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default=</a:t>
            </a:r>
            <a:r>
              <a:rPr lang="en-US" sz="1800" dirty="0">
                <a:solidFill>
                  <a:srgbClr val="0070C0"/>
                </a:solidFill>
                <a:latin typeface="Courier New" pitchFamily="49" charset="0"/>
                <a:cs typeface="Courier New" pitchFamily="49" charset="0"/>
              </a:rPr>
              <a:t>None</a:t>
            </a:r>
            <a:r>
              <a:rPr lang="en-US" sz="1800" dirty="0">
                <a:latin typeface="Courier New" pitchFamily="49" charset="0"/>
                <a:cs typeface="Courier New" pitchFamily="49" charset="0"/>
              </a:rPr>
              <a:t>, help</a:t>
            </a:r>
            <a:r>
              <a:rPr lang="en-US" sz="1800" dirty="0" smtClean="0">
                <a:latin typeface="Courier New" pitchFamily="49" charset="0"/>
                <a:cs typeface="Courier New" pitchFamily="49" charset="0"/>
              </a:rPr>
              <a:t>=</a:t>
            </a:r>
            <a:r>
              <a:rPr lang="en-US" sz="1800" dirty="0" smtClean="0">
                <a:solidFill>
                  <a:schemeClr val="tx1">
                    <a:lumMod val="50000"/>
                    <a:lumOff val="50000"/>
                  </a:schemeClr>
                </a:solidFill>
                <a:latin typeface="Courier New" pitchFamily="49" charset="0"/>
                <a:cs typeface="Courier New" pitchFamily="49" charset="0"/>
              </a:rPr>
              <a:t>"Optional </a:t>
            </a:r>
            <a:r>
              <a:rPr lang="en-US" sz="1800" dirty="0">
                <a:solidFill>
                  <a:schemeClr val="tx1">
                    <a:lumMod val="50000"/>
                    <a:lumOff val="50000"/>
                  </a:schemeClr>
                </a:solidFill>
                <a:latin typeface="Courier New" pitchFamily="49" charset="0"/>
                <a:cs typeface="Courier New" pitchFamily="49" charset="0"/>
              </a:rPr>
              <a:t>file to print output</a:t>
            </a:r>
            <a:r>
              <a:rPr lang="en-US" sz="1800" dirty="0" smtClean="0">
                <a:solidFill>
                  <a:schemeClr val="tx1">
                    <a:lumMod val="50000"/>
                    <a:lumOff val="50000"/>
                  </a:schemeClr>
                </a:solidFill>
                <a:latin typeface="Courier New" pitchFamily="49" charset="0"/>
                <a:cs typeface="Courier New" pitchFamily="49" charset="0"/>
              </a:rPr>
              <a:t>."</a:t>
            </a:r>
            <a:r>
              <a:rPr lang="en-US" sz="1800" dirty="0" smtClean="0">
                <a:latin typeface="Courier New" pitchFamily="49" charset="0"/>
                <a:cs typeface="Courier New" pitchFamily="49" charset="0"/>
              </a:rPr>
              <a:t>)</a:t>
            </a:r>
          </a:p>
          <a:p>
            <a:pPr marL="0" indent="0">
              <a:buNone/>
            </a:pPr>
            <a:endParaRPr lang="en-US" sz="1800" dirty="0" smtClean="0">
              <a:latin typeface="Courier New" pitchFamily="49" charset="0"/>
              <a:cs typeface="Courier New" pitchFamily="49" charset="0"/>
            </a:endParaRPr>
          </a:p>
        </p:txBody>
      </p:sp>
    </p:spTree>
    <p:extLst>
      <p:ext uri="{BB962C8B-B14F-4D97-AF65-F5344CB8AC3E}">
        <p14:creationId xmlns:p14="http://schemas.microsoft.com/office/powerpoint/2010/main" val="27347410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optparse</a:t>
            </a:r>
            <a:r>
              <a:rPr lang="en-US" dirty="0" smtClean="0"/>
              <a:t> – Add options</a:t>
            </a:r>
            <a:endParaRPr lang="en-US" dirty="0"/>
          </a:p>
        </p:txBody>
      </p:sp>
      <p:sp>
        <p:nvSpPr>
          <p:cNvPr id="3" name="Content Placeholder 2"/>
          <p:cNvSpPr>
            <a:spLocks noGrp="1"/>
          </p:cNvSpPr>
          <p:nvPr>
            <p:ph idx="1"/>
          </p:nvPr>
        </p:nvSpPr>
        <p:spPr/>
        <p:txBody>
          <a:bodyPr>
            <a:normAutofit/>
          </a:bodyPr>
          <a:lstStyle/>
          <a:p>
            <a:pPr marL="0" indent="0">
              <a:buNone/>
            </a:pPr>
            <a:endParaRPr lang="en-US" sz="1800" dirty="0" smtClean="0">
              <a:latin typeface="Courier New" pitchFamily="49" charset="0"/>
              <a:cs typeface="Courier New" pitchFamily="49" charset="0"/>
            </a:endParaRPr>
          </a:p>
          <a:p>
            <a:pPr marL="0" indent="0">
              <a:buNone/>
            </a:pPr>
            <a:r>
              <a:rPr lang="en-US" sz="1800" dirty="0" err="1" smtClean="0">
                <a:latin typeface="Courier New" pitchFamily="49" charset="0"/>
                <a:cs typeface="Courier New" pitchFamily="49" charset="0"/>
              </a:rPr>
              <a:t>parser.add_option</a:t>
            </a:r>
            <a:r>
              <a:rPr lang="en-US" sz="1800" dirty="0" smtClean="0">
                <a:latin typeface="Courier New" pitchFamily="49" charset="0"/>
                <a:cs typeface="Courier New" pitchFamily="49" charset="0"/>
              </a:rPr>
              <a:t>(</a:t>
            </a:r>
            <a:r>
              <a:rPr lang="en-US" sz="1800" dirty="0" smtClean="0">
                <a:solidFill>
                  <a:schemeClr val="tx1">
                    <a:lumMod val="50000"/>
                    <a:lumOff val="50000"/>
                  </a:schemeClr>
                </a:solidFill>
                <a:latin typeface="Courier New" pitchFamily="49" charset="0"/>
                <a:cs typeface="Courier New" pitchFamily="49" charset="0"/>
              </a:rPr>
              <a:t>"--out"</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action</a:t>
            </a:r>
            <a:r>
              <a:rPr lang="en-US" sz="1800" dirty="0" smtClean="0">
                <a:latin typeface="Courier New" pitchFamily="49" charset="0"/>
                <a:cs typeface="Courier New" pitchFamily="49" charset="0"/>
              </a:rPr>
              <a:t>=</a:t>
            </a:r>
            <a:r>
              <a:rPr lang="en-US" sz="1800" dirty="0" smtClean="0">
                <a:solidFill>
                  <a:schemeClr val="tx1">
                    <a:lumMod val="50000"/>
                    <a:lumOff val="50000"/>
                  </a:schemeClr>
                </a:solidFill>
                <a:latin typeface="Courier New" pitchFamily="49" charset="0"/>
                <a:cs typeface="Courier New" pitchFamily="49" charset="0"/>
              </a:rPr>
              <a:t>"store"</a:t>
            </a:r>
            <a:r>
              <a:rPr lang="en-US" sz="1800" dirty="0" smtClean="0">
                <a:latin typeface="Courier New" pitchFamily="49" charset="0"/>
                <a:cs typeface="Courier New" pitchFamily="49" charset="0"/>
              </a:rPr>
              <a:t>, </a:t>
            </a:r>
            <a:r>
              <a:rPr lang="en-US" sz="1800" dirty="0" err="1">
                <a:latin typeface="Courier New" pitchFamily="49" charset="0"/>
                <a:cs typeface="Courier New" pitchFamily="49" charset="0"/>
              </a:rPr>
              <a:t>dest</a:t>
            </a:r>
            <a:r>
              <a:rPr lang="en-US" sz="1800" dirty="0" smtClean="0">
                <a:latin typeface="Courier New" pitchFamily="49" charset="0"/>
                <a:cs typeface="Courier New" pitchFamily="49" charset="0"/>
              </a:rPr>
              <a:t>=</a:t>
            </a:r>
            <a:r>
              <a:rPr lang="en-US" sz="1800" dirty="0" smtClean="0">
                <a:solidFill>
                  <a:schemeClr val="tx1">
                    <a:lumMod val="50000"/>
                    <a:lumOff val="50000"/>
                  </a:schemeClr>
                </a:solidFill>
                <a:latin typeface="Courier New" pitchFamily="49" charset="0"/>
                <a:cs typeface="Courier New" pitchFamily="49" charset="0"/>
              </a:rPr>
              <a:t>"OUTFILE"</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default=</a:t>
            </a:r>
            <a:r>
              <a:rPr lang="en-US" sz="1800" dirty="0">
                <a:solidFill>
                  <a:srgbClr val="0070C0"/>
                </a:solidFill>
                <a:latin typeface="Courier New" pitchFamily="49" charset="0"/>
                <a:cs typeface="Courier New" pitchFamily="49" charset="0"/>
              </a:rPr>
              <a:t>None</a:t>
            </a:r>
            <a:r>
              <a:rPr lang="en-US" sz="1800" dirty="0">
                <a:latin typeface="Courier New" pitchFamily="49" charset="0"/>
                <a:cs typeface="Courier New" pitchFamily="49" charset="0"/>
              </a:rPr>
              <a:t>, help</a:t>
            </a:r>
            <a:r>
              <a:rPr lang="en-US" sz="1800" dirty="0" smtClean="0">
                <a:latin typeface="Courier New" pitchFamily="49" charset="0"/>
                <a:cs typeface="Courier New" pitchFamily="49" charset="0"/>
              </a:rPr>
              <a:t>=</a:t>
            </a:r>
            <a:r>
              <a:rPr lang="en-US" sz="1800" dirty="0" smtClean="0">
                <a:solidFill>
                  <a:schemeClr val="tx1">
                    <a:lumMod val="50000"/>
                    <a:lumOff val="50000"/>
                  </a:schemeClr>
                </a:solidFill>
                <a:latin typeface="Courier New" pitchFamily="49" charset="0"/>
                <a:cs typeface="Courier New" pitchFamily="49" charset="0"/>
              </a:rPr>
              <a:t>"Optional </a:t>
            </a:r>
            <a:r>
              <a:rPr lang="en-US" sz="1800" dirty="0">
                <a:solidFill>
                  <a:schemeClr val="tx1">
                    <a:lumMod val="50000"/>
                    <a:lumOff val="50000"/>
                  </a:schemeClr>
                </a:solidFill>
                <a:latin typeface="Courier New" pitchFamily="49" charset="0"/>
                <a:cs typeface="Courier New" pitchFamily="49" charset="0"/>
              </a:rPr>
              <a:t>file to print output</a:t>
            </a:r>
            <a:r>
              <a:rPr lang="en-US" sz="1800" dirty="0" smtClean="0">
                <a:solidFill>
                  <a:schemeClr val="tx1">
                    <a:lumMod val="50000"/>
                    <a:lumOff val="50000"/>
                  </a:schemeClr>
                </a:solidFill>
                <a:latin typeface="Courier New" pitchFamily="49" charset="0"/>
                <a:cs typeface="Courier New" pitchFamily="49" charset="0"/>
              </a:rPr>
              <a:t>."</a:t>
            </a:r>
            <a:r>
              <a:rPr lang="en-US" sz="1800" dirty="0" smtClean="0">
                <a:latin typeface="Courier New" pitchFamily="49" charset="0"/>
                <a:cs typeface="Courier New" pitchFamily="49" charset="0"/>
              </a:rPr>
              <a:t>)</a:t>
            </a:r>
          </a:p>
          <a:p>
            <a:pPr marL="0" indent="0">
              <a:buNone/>
            </a:pPr>
            <a:endParaRPr lang="en-US" sz="1800" dirty="0" smtClean="0">
              <a:latin typeface="Courier New" pitchFamily="49" charset="0"/>
              <a:cs typeface="Courier New" pitchFamily="49" charset="0"/>
            </a:endParaRPr>
          </a:p>
        </p:txBody>
      </p:sp>
      <p:sp>
        <p:nvSpPr>
          <p:cNvPr id="4" name="TextBox 3"/>
          <p:cNvSpPr txBox="1"/>
          <p:nvPr/>
        </p:nvSpPr>
        <p:spPr>
          <a:xfrm>
            <a:off x="304800" y="3771037"/>
            <a:ext cx="4191000" cy="1200329"/>
          </a:xfrm>
          <a:prstGeom prst="rect">
            <a:avLst/>
          </a:prstGeom>
          <a:noFill/>
          <a:ln>
            <a:solidFill>
              <a:schemeClr val="tx1"/>
            </a:solidFill>
          </a:ln>
        </p:spPr>
        <p:txBody>
          <a:bodyPr wrap="square" rtlCol="0">
            <a:spAutoFit/>
          </a:bodyPr>
          <a:lstStyle/>
          <a:p>
            <a:r>
              <a:rPr lang="en-US" dirty="0" smtClean="0"/>
              <a:t>This allows the parser to recognize an option called </a:t>
            </a:r>
            <a:r>
              <a:rPr lang="en-US" sz="1600" dirty="0" smtClean="0">
                <a:latin typeface="Courier New" pitchFamily="49" charset="0"/>
                <a:cs typeface="Courier New" pitchFamily="49" charset="0"/>
              </a:rPr>
              <a:t>--out</a:t>
            </a:r>
            <a:r>
              <a:rPr lang="en-US" dirty="0" smtClean="0"/>
              <a:t>.</a:t>
            </a:r>
          </a:p>
          <a:p>
            <a:r>
              <a:rPr lang="en-US" dirty="0" smtClean="0"/>
              <a:t>The user can specify the option like so:</a:t>
            </a:r>
          </a:p>
          <a:p>
            <a:r>
              <a:rPr lang="en-US" dirty="0" smtClean="0"/>
              <a:t>     </a:t>
            </a:r>
            <a:r>
              <a:rPr lang="en-US" sz="1200" dirty="0" smtClean="0">
                <a:latin typeface="Courier New" pitchFamily="49" charset="0"/>
                <a:cs typeface="Courier New" pitchFamily="49" charset="0"/>
              </a:rPr>
              <a:t>python script.py --out=outFile.txt</a:t>
            </a:r>
          </a:p>
        </p:txBody>
      </p:sp>
      <p:sp>
        <p:nvSpPr>
          <p:cNvPr id="5" name="Rectangle 4"/>
          <p:cNvSpPr/>
          <p:nvPr/>
        </p:nvSpPr>
        <p:spPr>
          <a:xfrm>
            <a:off x="6338047" y="2895600"/>
            <a:ext cx="2438400" cy="646331"/>
          </a:xfrm>
          <a:prstGeom prst="rect">
            <a:avLst/>
          </a:prstGeom>
        </p:spPr>
        <p:txBody>
          <a:bodyPr wrap="square">
            <a:spAutoFit/>
          </a:bodyPr>
          <a:lstStyle/>
          <a:p>
            <a:pPr algn="r"/>
            <a:r>
              <a:rPr lang="en-US" sz="1200" dirty="0"/>
              <a:t>If the user specifies this option, the parser will store  the indicated value in a variable called </a:t>
            </a:r>
            <a:r>
              <a:rPr lang="en-US" sz="1200" dirty="0">
                <a:latin typeface="Courier New" pitchFamily="49" charset="0"/>
                <a:cs typeface="Courier New" pitchFamily="49" charset="0"/>
              </a:rPr>
              <a:t>OUTFILE</a:t>
            </a:r>
          </a:p>
        </p:txBody>
      </p:sp>
      <p:cxnSp>
        <p:nvCxnSpPr>
          <p:cNvPr id="7" name="Straight Arrow Connector 6"/>
          <p:cNvCxnSpPr/>
          <p:nvPr/>
        </p:nvCxnSpPr>
        <p:spPr>
          <a:xfrm flipV="1">
            <a:off x="7772400" y="2286000"/>
            <a:ext cx="0" cy="60960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324600" y="3664803"/>
            <a:ext cx="2438400" cy="830997"/>
          </a:xfrm>
          <a:prstGeom prst="rect">
            <a:avLst/>
          </a:prstGeom>
        </p:spPr>
        <p:txBody>
          <a:bodyPr wrap="square">
            <a:spAutoFit/>
          </a:bodyPr>
          <a:lstStyle/>
          <a:p>
            <a:pPr algn="r"/>
            <a:r>
              <a:rPr lang="en-US" sz="1200" dirty="0" smtClean="0"/>
              <a:t>If the option is </a:t>
            </a:r>
            <a:r>
              <a:rPr lang="en-US" sz="1200" b="1" dirty="0" smtClean="0"/>
              <a:t>not</a:t>
            </a:r>
            <a:r>
              <a:rPr lang="en-US" sz="1200" dirty="0" smtClean="0"/>
              <a:t> specified by the user, this default value will be stored in </a:t>
            </a:r>
            <a:r>
              <a:rPr lang="en-US" sz="1200" dirty="0" smtClean="0">
                <a:latin typeface="Courier New" pitchFamily="49" charset="0"/>
                <a:cs typeface="Courier New" pitchFamily="49" charset="0"/>
              </a:rPr>
              <a:t>OUTFILE</a:t>
            </a:r>
            <a:r>
              <a:rPr lang="en-US" sz="1200" dirty="0" smtClean="0">
                <a:cs typeface="Courier New" pitchFamily="49" charset="0"/>
              </a:rPr>
              <a:t>. The default can be pretty much anything you want.</a:t>
            </a:r>
            <a:endParaRPr lang="en-US" sz="1200" dirty="0">
              <a:latin typeface="Courier New" pitchFamily="49" charset="0"/>
              <a:cs typeface="Courier New" pitchFamily="49" charset="0"/>
            </a:endParaRPr>
          </a:p>
        </p:txBody>
      </p:sp>
      <p:cxnSp>
        <p:nvCxnSpPr>
          <p:cNvPr id="17" name="Straight Arrow Connector 16"/>
          <p:cNvCxnSpPr>
            <a:stCxn id="16" idx="1"/>
          </p:cNvCxnSpPr>
          <p:nvPr/>
        </p:nvCxnSpPr>
        <p:spPr>
          <a:xfrm flipH="1" flipV="1">
            <a:off x="1905002" y="2514602"/>
            <a:ext cx="4419598" cy="156570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486400" y="4648200"/>
            <a:ext cx="3276600" cy="830997"/>
          </a:xfrm>
          <a:prstGeom prst="rect">
            <a:avLst/>
          </a:prstGeom>
        </p:spPr>
        <p:txBody>
          <a:bodyPr wrap="square">
            <a:spAutoFit/>
          </a:bodyPr>
          <a:lstStyle/>
          <a:p>
            <a:pPr algn="r"/>
            <a:r>
              <a:rPr lang="en-US" sz="1200" dirty="0" smtClean="0"/>
              <a:t>If the user types </a:t>
            </a:r>
            <a:r>
              <a:rPr lang="en-US" sz="1100" dirty="0" smtClean="0">
                <a:latin typeface="Courier New" pitchFamily="49" charset="0"/>
                <a:cs typeface="Courier New" pitchFamily="49" charset="0"/>
              </a:rPr>
              <a:t>-h</a:t>
            </a:r>
            <a:r>
              <a:rPr lang="en-US" sz="1200" dirty="0" smtClean="0"/>
              <a:t> or </a:t>
            </a:r>
            <a:r>
              <a:rPr lang="en-US" sz="1100" dirty="0" smtClean="0">
                <a:latin typeface="Courier New" pitchFamily="49" charset="0"/>
                <a:cs typeface="Courier New" pitchFamily="49" charset="0"/>
              </a:rPr>
              <a:t>--help</a:t>
            </a:r>
            <a:r>
              <a:rPr lang="en-US" sz="1200" dirty="0" smtClean="0"/>
              <a:t> after the script name, a help message will be printed that contains info about each possible option. The help message for each command is defined here.</a:t>
            </a:r>
            <a:endParaRPr lang="en-US" sz="1200" dirty="0">
              <a:latin typeface="Courier New" pitchFamily="49" charset="0"/>
              <a:cs typeface="Courier New" pitchFamily="49" charset="0"/>
            </a:endParaRPr>
          </a:p>
        </p:txBody>
      </p:sp>
      <p:sp>
        <p:nvSpPr>
          <p:cNvPr id="23" name="Freeform 22"/>
          <p:cNvSpPr/>
          <p:nvPr/>
        </p:nvSpPr>
        <p:spPr>
          <a:xfrm rot="20878130">
            <a:off x="5105547" y="2548480"/>
            <a:ext cx="354131" cy="2487109"/>
          </a:xfrm>
          <a:custGeom>
            <a:avLst/>
            <a:gdLst>
              <a:gd name="connsiteX0" fmla="*/ 707593 w 707593"/>
              <a:gd name="connsiteY0" fmla="*/ 2106706 h 2106706"/>
              <a:gd name="connsiteX1" fmla="*/ 26275 w 707593"/>
              <a:gd name="connsiteY1" fmla="*/ 1165412 h 2106706"/>
              <a:gd name="connsiteX2" fmla="*/ 205569 w 707593"/>
              <a:gd name="connsiteY2" fmla="*/ 0 h 2106706"/>
            </a:gdLst>
            <a:ahLst/>
            <a:cxnLst>
              <a:cxn ang="0">
                <a:pos x="connsiteX0" y="connsiteY0"/>
              </a:cxn>
              <a:cxn ang="0">
                <a:pos x="connsiteX1" y="connsiteY1"/>
              </a:cxn>
              <a:cxn ang="0">
                <a:pos x="connsiteX2" y="connsiteY2"/>
              </a:cxn>
            </a:cxnLst>
            <a:rect l="l" t="t" r="r" b="b"/>
            <a:pathLst>
              <a:path w="707593" h="2106706">
                <a:moveTo>
                  <a:pt x="707593" y="2106706"/>
                </a:moveTo>
                <a:cubicBezTo>
                  <a:pt x="408769" y="1811618"/>
                  <a:pt x="109946" y="1516530"/>
                  <a:pt x="26275" y="1165412"/>
                </a:cubicBezTo>
                <a:cubicBezTo>
                  <a:pt x="-57396" y="814294"/>
                  <a:pt x="74086" y="407147"/>
                  <a:pt x="205569" y="0"/>
                </a:cubicBezTo>
              </a:path>
            </a:pathLst>
          </a:custGeom>
          <a:noFill/>
          <a:ln w="190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11635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optparse</a:t>
            </a:r>
            <a:r>
              <a:rPr lang="en-US" dirty="0" smtClean="0"/>
              <a:t> – Add options</a:t>
            </a:r>
            <a:endParaRPr lang="en-US" dirty="0"/>
          </a:p>
        </p:txBody>
      </p:sp>
      <p:sp>
        <p:nvSpPr>
          <p:cNvPr id="3" name="Content Placeholder 2"/>
          <p:cNvSpPr>
            <a:spLocks noGrp="1"/>
          </p:cNvSpPr>
          <p:nvPr>
            <p:ph idx="1"/>
          </p:nvPr>
        </p:nvSpPr>
        <p:spPr/>
        <p:txBody>
          <a:bodyPr>
            <a:normAutofit/>
          </a:bodyPr>
          <a:lstStyle/>
          <a:p>
            <a:pPr marL="0" indent="0">
              <a:buNone/>
            </a:pPr>
            <a:endParaRPr lang="en-US" sz="1800" dirty="0" smtClean="0">
              <a:latin typeface="Courier New" pitchFamily="49" charset="0"/>
              <a:cs typeface="Courier New" pitchFamily="49" charset="0"/>
            </a:endParaRPr>
          </a:p>
          <a:p>
            <a:pPr marL="0" indent="0">
              <a:buNone/>
            </a:pPr>
            <a:r>
              <a:rPr lang="en-US" sz="1800" dirty="0" err="1" smtClean="0">
                <a:solidFill>
                  <a:schemeClr val="bg1">
                    <a:lumMod val="75000"/>
                  </a:schemeClr>
                </a:solidFill>
                <a:latin typeface="Courier New" pitchFamily="49" charset="0"/>
                <a:cs typeface="Courier New" pitchFamily="49" charset="0"/>
              </a:rPr>
              <a:t>parser.add_option</a:t>
            </a:r>
            <a:r>
              <a:rPr lang="en-US" sz="1800" dirty="0" smtClean="0">
                <a:solidFill>
                  <a:schemeClr val="bg1">
                    <a:lumMod val="75000"/>
                  </a:schemeClr>
                </a:solidFill>
                <a:latin typeface="Courier New" pitchFamily="49" charset="0"/>
                <a:cs typeface="Courier New" pitchFamily="49" charset="0"/>
              </a:rPr>
              <a:t>("--out", </a:t>
            </a:r>
            <a:r>
              <a:rPr lang="en-US" sz="1800" dirty="0">
                <a:solidFill>
                  <a:schemeClr val="bg1">
                    <a:lumMod val="75000"/>
                  </a:schemeClr>
                </a:solidFill>
                <a:latin typeface="Courier New" pitchFamily="49" charset="0"/>
                <a:cs typeface="Courier New" pitchFamily="49" charset="0"/>
              </a:rPr>
              <a:t>action</a:t>
            </a:r>
            <a:r>
              <a:rPr lang="en-US" sz="1800" dirty="0" smtClean="0">
                <a:solidFill>
                  <a:schemeClr val="bg1">
                    <a:lumMod val="75000"/>
                  </a:schemeClr>
                </a:solidFill>
                <a:latin typeface="Courier New" pitchFamily="49" charset="0"/>
                <a:cs typeface="Courier New" pitchFamily="49" charset="0"/>
              </a:rPr>
              <a:t>="store", </a:t>
            </a:r>
            <a:r>
              <a:rPr lang="en-US" sz="1800" dirty="0" err="1">
                <a:solidFill>
                  <a:schemeClr val="bg1">
                    <a:lumMod val="75000"/>
                  </a:schemeClr>
                </a:solidFill>
                <a:latin typeface="Courier New" pitchFamily="49" charset="0"/>
                <a:cs typeface="Courier New" pitchFamily="49" charset="0"/>
              </a:rPr>
              <a:t>dest</a:t>
            </a:r>
            <a:r>
              <a:rPr lang="en-US" sz="1800" dirty="0" smtClean="0">
                <a:solidFill>
                  <a:schemeClr val="bg1">
                    <a:lumMod val="75000"/>
                  </a:schemeClr>
                </a:solidFill>
                <a:latin typeface="Courier New" pitchFamily="49" charset="0"/>
                <a:cs typeface="Courier New" pitchFamily="49" charset="0"/>
              </a:rPr>
              <a:t>="OUTFILE", </a:t>
            </a:r>
            <a:r>
              <a:rPr lang="en-US" sz="1800" dirty="0">
                <a:solidFill>
                  <a:schemeClr val="bg1">
                    <a:lumMod val="75000"/>
                  </a:schemeClr>
                </a:solidFill>
                <a:latin typeface="Courier New" pitchFamily="49" charset="0"/>
                <a:cs typeface="Courier New" pitchFamily="49" charset="0"/>
              </a:rPr>
              <a:t>default=None, help</a:t>
            </a:r>
            <a:r>
              <a:rPr lang="en-US" sz="1800" dirty="0" smtClean="0">
                <a:solidFill>
                  <a:schemeClr val="bg1">
                    <a:lumMod val="75000"/>
                  </a:schemeClr>
                </a:solidFill>
                <a:latin typeface="Courier New" pitchFamily="49" charset="0"/>
                <a:cs typeface="Courier New" pitchFamily="49" charset="0"/>
              </a:rPr>
              <a:t>="Optional </a:t>
            </a:r>
            <a:r>
              <a:rPr lang="en-US" sz="1800" dirty="0">
                <a:solidFill>
                  <a:schemeClr val="bg1">
                    <a:lumMod val="75000"/>
                  </a:schemeClr>
                </a:solidFill>
                <a:latin typeface="Courier New" pitchFamily="49" charset="0"/>
                <a:cs typeface="Courier New" pitchFamily="49" charset="0"/>
              </a:rPr>
              <a:t>file to print output</a:t>
            </a:r>
            <a:r>
              <a:rPr lang="en-US" sz="1800" dirty="0" smtClean="0">
                <a:solidFill>
                  <a:schemeClr val="bg1">
                    <a:lumMod val="75000"/>
                  </a:schemeClr>
                </a:solidFill>
                <a:latin typeface="Courier New" pitchFamily="49" charset="0"/>
                <a:cs typeface="Courier New" pitchFamily="49" charset="0"/>
              </a:rPr>
              <a:t>.")</a:t>
            </a:r>
          </a:p>
          <a:p>
            <a:pPr marL="0" indent="0">
              <a:buNone/>
            </a:pPr>
            <a:r>
              <a:rPr lang="en-US" sz="1800" dirty="0" err="1">
                <a:latin typeface="Courier New" pitchFamily="49" charset="0"/>
                <a:cs typeface="Courier New" pitchFamily="49" charset="0"/>
              </a:rPr>
              <a:t>parser.add_option</a:t>
            </a:r>
            <a:r>
              <a:rPr lang="en-US" sz="1800" dirty="0" smtClean="0">
                <a:latin typeface="Courier New" pitchFamily="49" charset="0"/>
                <a:cs typeface="Courier New" pitchFamily="49" charset="0"/>
              </a:rPr>
              <a:t>(</a:t>
            </a:r>
            <a:r>
              <a:rPr lang="en-US" sz="1800" dirty="0" smtClean="0">
                <a:solidFill>
                  <a:schemeClr val="tx1">
                    <a:lumMod val="50000"/>
                    <a:lumOff val="50000"/>
                  </a:schemeClr>
                </a:solidFill>
                <a:latin typeface="Courier New" pitchFamily="49" charset="0"/>
                <a:cs typeface="Courier New" pitchFamily="49" charset="0"/>
              </a:rPr>
              <a:t>"--</a:t>
            </a:r>
            <a:r>
              <a:rPr lang="en-US" sz="1800" dirty="0" err="1" smtClean="0">
                <a:solidFill>
                  <a:schemeClr val="tx1">
                    <a:lumMod val="50000"/>
                    <a:lumOff val="50000"/>
                  </a:schemeClr>
                </a:solidFill>
                <a:latin typeface="Courier New" pitchFamily="49" charset="0"/>
                <a:cs typeface="Courier New" pitchFamily="49" charset="0"/>
              </a:rPr>
              <a:t>cpu</a:t>
            </a:r>
            <a:r>
              <a:rPr lang="en-US" sz="1800" dirty="0" smtClean="0">
                <a:solidFill>
                  <a:schemeClr val="tx1">
                    <a:lumMod val="50000"/>
                    <a:lumOff val="50000"/>
                  </a:schemeClr>
                </a:solidFill>
                <a:latin typeface="Courier New" pitchFamily="49" charset="0"/>
                <a:cs typeface="Courier New" pitchFamily="49" charset="0"/>
              </a:rPr>
              <a:t>"</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action</a:t>
            </a:r>
            <a:r>
              <a:rPr lang="en-US" sz="1800" dirty="0" smtClean="0">
                <a:latin typeface="Courier New" pitchFamily="49" charset="0"/>
                <a:cs typeface="Courier New" pitchFamily="49" charset="0"/>
              </a:rPr>
              <a:t>=</a:t>
            </a:r>
            <a:r>
              <a:rPr lang="en-US" sz="1800" dirty="0" smtClean="0">
                <a:solidFill>
                  <a:schemeClr val="tx1">
                    <a:lumMod val="50000"/>
                    <a:lumOff val="50000"/>
                  </a:schemeClr>
                </a:solidFill>
                <a:latin typeface="Courier New" pitchFamily="49" charset="0"/>
                <a:cs typeface="Courier New" pitchFamily="49" charset="0"/>
              </a:rPr>
              <a:t>"store"</a:t>
            </a:r>
            <a:r>
              <a:rPr lang="en-US" sz="1800" dirty="0" smtClean="0">
                <a:latin typeface="Courier New" pitchFamily="49" charset="0"/>
                <a:cs typeface="Courier New" pitchFamily="49" charset="0"/>
              </a:rPr>
              <a:t>, </a:t>
            </a:r>
            <a:r>
              <a:rPr lang="en-US" sz="1800" b="1" dirty="0">
                <a:latin typeface="Courier New" pitchFamily="49" charset="0"/>
                <a:cs typeface="Courier New" pitchFamily="49" charset="0"/>
              </a:rPr>
              <a:t>type</a:t>
            </a:r>
            <a:r>
              <a:rPr lang="en-US" sz="1800" b="1" dirty="0" smtClean="0">
                <a:latin typeface="Courier New" pitchFamily="49" charset="0"/>
                <a:cs typeface="Courier New" pitchFamily="49" charset="0"/>
              </a:rPr>
              <a:t>=</a:t>
            </a:r>
            <a:r>
              <a:rPr lang="en-US" sz="1800" b="1" dirty="0" smtClean="0">
                <a:solidFill>
                  <a:schemeClr val="tx1">
                    <a:lumMod val="50000"/>
                    <a:lumOff val="50000"/>
                  </a:schemeClr>
                </a:solidFill>
                <a:latin typeface="Courier New" pitchFamily="49" charset="0"/>
                <a:cs typeface="Courier New" pitchFamily="49" charset="0"/>
              </a:rPr>
              <a:t>'</a:t>
            </a:r>
            <a:r>
              <a:rPr lang="en-US" sz="1800" b="1" dirty="0" err="1" smtClean="0">
                <a:solidFill>
                  <a:schemeClr val="tx1">
                    <a:lumMod val="50000"/>
                    <a:lumOff val="50000"/>
                  </a:schemeClr>
                </a:solidFill>
                <a:latin typeface="Courier New" pitchFamily="49" charset="0"/>
                <a:cs typeface="Courier New" pitchFamily="49" charset="0"/>
              </a:rPr>
              <a:t>int</a:t>
            </a:r>
            <a:r>
              <a:rPr lang="en-US" sz="1800" b="1" dirty="0" smtClean="0">
                <a:solidFill>
                  <a:schemeClr val="tx1">
                    <a:lumMod val="50000"/>
                    <a:lumOff val="50000"/>
                  </a:schemeClr>
                </a:solidFill>
                <a:latin typeface="Courier New" pitchFamily="49" charset="0"/>
                <a:cs typeface="Courier New" pitchFamily="49" charset="0"/>
              </a:rPr>
              <a:t>'</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default=</a:t>
            </a:r>
            <a:r>
              <a:rPr lang="en-US" sz="1800" dirty="0">
                <a:solidFill>
                  <a:srgbClr val="FF0000"/>
                </a:solidFill>
                <a:latin typeface="Courier New" pitchFamily="49" charset="0"/>
                <a:cs typeface="Courier New" pitchFamily="49" charset="0"/>
              </a:rPr>
              <a:t>1</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dest</a:t>
            </a:r>
            <a:r>
              <a:rPr lang="en-US" sz="1800" dirty="0" smtClean="0">
                <a:latin typeface="Courier New" pitchFamily="49" charset="0"/>
                <a:cs typeface="Courier New" pitchFamily="49" charset="0"/>
              </a:rPr>
              <a:t>=</a:t>
            </a:r>
            <a:r>
              <a:rPr lang="en-US" sz="1800" dirty="0" smtClean="0">
                <a:solidFill>
                  <a:schemeClr val="tx1">
                    <a:lumMod val="50000"/>
                    <a:lumOff val="50000"/>
                  </a:schemeClr>
                </a:solidFill>
                <a:latin typeface="Courier New" pitchFamily="49" charset="0"/>
                <a:cs typeface="Courier New" pitchFamily="49" charset="0"/>
              </a:rPr>
              <a:t>"MAX_CPU"</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help</a:t>
            </a:r>
            <a:r>
              <a:rPr lang="en-US" sz="1800" dirty="0" smtClean="0">
                <a:latin typeface="Courier New" pitchFamily="49" charset="0"/>
                <a:cs typeface="Courier New" pitchFamily="49" charset="0"/>
              </a:rPr>
              <a:t>=</a:t>
            </a:r>
            <a:r>
              <a:rPr lang="en-US" sz="1800" dirty="0" smtClean="0">
                <a:solidFill>
                  <a:schemeClr val="tx1">
                    <a:lumMod val="50000"/>
                    <a:lumOff val="50000"/>
                  </a:schemeClr>
                </a:solidFill>
                <a:latin typeface="Courier New" pitchFamily="49" charset="0"/>
                <a:cs typeface="Courier New" pitchFamily="49" charset="0"/>
              </a:rPr>
              <a:t>"Max </a:t>
            </a:r>
            <a:r>
              <a:rPr lang="en-US" sz="1800" dirty="0">
                <a:solidFill>
                  <a:schemeClr val="tx1">
                    <a:lumMod val="50000"/>
                    <a:lumOff val="50000"/>
                  </a:schemeClr>
                </a:solidFill>
                <a:latin typeface="Courier New" pitchFamily="49" charset="0"/>
                <a:cs typeface="Courier New" pitchFamily="49" charset="0"/>
              </a:rPr>
              <a:t>number of CPUs to use. Default is </a:t>
            </a:r>
            <a:r>
              <a:rPr lang="en-US" sz="1800" dirty="0" smtClean="0">
                <a:solidFill>
                  <a:schemeClr val="tx1">
                    <a:lumMod val="50000"/>
                    <a:lumOff val="50000"/>
                  </a:schemeClr>
                </a:solidFill>
                <a:latin typeface="Courier New" pitchFamily="49" charset="0"/>
                <a:cs typeface="Courier New" pitchFamily="49" charset="0"/>
              </a:rPr>
              <a:t>%default."</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marL="0" indent="0">
              <a:buNone/>
            </a:pPr>
            <a:endParaRPr lang="en-US" sz="1800" dirty="0" smtClean="0">
              <a:latin typeface="Courier New" pitchFamily="49" charset="0"/>
              <a:cs typeface="Courier New" pitchFamily="49" charset="0"/>
            </a:endParaRPr>
          </a:p>
        </p:txBody>
      </p:sp>
    </p:spTree>
    <p:extLst>
      <p:ext uri="{BB962C8B-B14F-4D97-AF65-F5344CB8AC3E}">
        <p14:creationId xmlns:p14="http://schemas.microsoft.com/office/powerpoint/2010/main" val="2783391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optparse</a:t>
            </a:r>
            <a:r>
              <a:rPr lang="en-US" dirty="0" smtClean="0"/>
              <a:t> – Add options</a:t>
            </a:r>
            <a:endParaRPr lang="en-US" dirty="0"/>
          </a:p>
        </p:txBody>
      </p:sp>
      <p:sp>
        <p:nvSpPr>
          <p:cNvPr id="3" name="Content Placeholder 2"/>
          <p:cNvSpPr>
            <a:spLocks noGrp="1"/>
          </p:cNvSpPr>
          <p:nvPr>
            <p:ph idx="1"/>
          </p:nvPr>
        </p:nvSpPr>
        <p:spPr/>
        <p:txBody>
          <a:bodyPr>
            <a:normAutofit/>
          </a:bodyPr>
          <a:lstStyle/>
          <a:p>
            <a:pPr marL="0" indent="0">
              <a:buNone/>
            </a:pPr>
            <a:endParaRPr lang="en-US" sz="1800" dirty="0" smtClean="0">
              <a:latin typeface="Courier New" pitchFamily="49" charset="0"/>
              <a:cs typeface="Courier New" pitchFamily="49" charset="0"/>
            </a:endParaRPr>
          </a:p>
          <a:p>
            <a:pPr marL="0" indent="0">
              <a:buNone/>
            </a:pPr>
            <a:r>
              <a:rPr lang="en-US" sz="1800" dirty="0" err="1" smtClean="0">
                <a:solidFill>
                  <a:schemeClr val="bg1">
                    <a:lumMod val="75000"/>
                  </a:schemeClr>
                </a:solidFill>
                <a:latin typeface="Courier New" pitchFamily="49" charset="0"/>
                <a:cs typeface="Courier New" pitchFamily="49" charset="0"/>
              </a:rPr>
              <a:t>parser.add_option</a:t>
            </a:r>
            <a:r>
              <a:rPr lang="en-US" sz="1800" dirty="0" smtClean="0">
                <a:solidFill>
                  <a:schemeClr val="bg1">
                    <a:lumMod val="75000"/>
                  </a:schemeClr>
                </a:solidFill>
                <a:latin typeface="Courier New" pitchFamily="49" charset="0"/>
                <a:cs typeface="Courier New" pitchFamily="49" charset="0"/>
              </a:rPr>
              <a:t>("--out", </a:t>
            </a:r>
            <a:r>
              <a:rPr lang="en-US" sz="1800" dirty="0">
                <a:solidFill>
                  <a:schemeClr val="bg1">
                    <a:lumMod val="75000"/>
                  </a:schemeClr>
                </a:solidFill>
                <a:latin typeface="Courier New" pitchFamily="49" charset="0"/>
                <a:cs typeface="Courier New" pitchFamily="49" charset="0"/>
              </a:rPr>
              <a:t>action</a:t>
            </a:r>
            <a:r>
              <a:rPr lang="en-US" sz="1800" dirty="0" smtClean="0">
                <a:solidFill>
                  <a:schemeClr val="bg1">
                    <a:lumMod val="75000"/>
                  </a:schemeClr>
                </a:solidFill>
                <a:latin typeface="Courier New" pitchFamily="49" charset="0"/>
                <a:cs typeface="Courier New" pitchFamily="49" charset="0"/>
              </a:rPr>
              <a:t>="store", </a:t>
            </a:r>
            <a:r>
              <a:rPr lang="en-US" sz="1800" dirty="0" err="1">
                <a:solidFill>
                  <a:schemeClr val="bg1">
                    <a:lumMod val="75000"/>
                  </a:schemeClr>
                </a:solidFill>
                <a:latin typeface="Courier New" pitchFamily="49" charset="0"/>
                <a:cs typeface="Courier New" pitchFamily="49" charset="0"/>
              </a:rPr>
              <a:t>dest</a:t>
            </a:r>
            <a:r>
              <a:rPr lang="en-US" sz="1800" dirty="0" smtClean="0">
                <a:solidFill>
                  <a:schemeClr val="bg1">
                    <a:lumMod val="75000"/>
                  </a:schemeClr>
                </a:solidFill>
                <a:latin typeface="Courier New" pitchFamily="49" charset="0"/>
                <a:cs typeface="Courier New" pitchFamily="49" charset="0"/>
              </a:rPr>
              <a:t>="OUTFILE", </a:t>
            </a:r>
            <a:r>
              <a:rPr lang="en-US" sz="1800" dirty="0">
                <a:solidFill>
                  <a:schemeClr val="bg1">
                    <a:lumMod val="75000"/>
                  </a:schemeClr>
                </a:solidFill>
                <a:latin typeface="Courier New" pitchFamily="49" charset="0"/>
                <a:cs typeface="Courier New" pitchFamily="49" charset="0"/>
              </a:rPr>
              <a:t>default=None, help</a:t>
            </a:r>
            <a:r>
              <a:rPr lang="en-US" sz="1800" dirty="0" smtClean="0">
                <a:solidFill>
                  <a:schemeClr val="bg1">
                    <a:lumMod val="75000"/>
                  </a:schemeClr>
                </a:solidFill>
                <a:latin typeface="Courier New" pitchFamily="49" charset="0"/>
                <a:cs typeface="Courier New" pitchFamily="49" charset="0"/>
              </a:rPr>
              <a:t>="Optional </a:t>
            </a:r>
            <a:r>
              <a:rPr lang="en-US" sz="1800" dirty="0">
                <a:solidFill>
                  <a:schemeClr val="bg1">
                    <a:lumMod val="75000"/>
                  </a:schemeClr>
                </a:solidFill>
                <a:latin typeface="Courier New" pitchFamily="49" charset="0"/>
                <a:cs typeface="Courier New" pitchFamily="49" charset="0"/>
              </a:rPr>
              <a:t>file to print output</a:t>
            </a:r>
            <a:r>
              <a:rPr lang="en-US" sz="1800" dirty="0" smtClean="0">
                <a:solidFill>
                  <a:schemeClr val="bg1">
                    <a:lumMod val="75000"/>
                  </a:schemeClr>
                </a:solidFill>
                <a:latin typeface="Courier New" pitchFamily="49" charset="0"/>
                <a:cs typeface="Courier New" pitchFamily="49" charset="0"/>
              </a:rPr>
              <a:t>.")</a:t>
            </a:r>
          </a:p>
          <a:p>
            <a:pPr marL="0" indent="0">
              <a:buNone/>
            </a:pPr>
            <a:r>
              <a:rPr lang="en-US" sz="1800" dirty="0" err="1">
                <a:latin typeface="Courier New" pitchFamily="49" charset="0"/>
                <a:cs typeface="Courier New" pitchFamily="49" charset="0"/>
              </a:rPr>
              <a:t>parser.add_option</a:t>
            </a:r>
            <a:r>
              <a:rPr lang="en-US" sz="1800" dirty="0" smtClean="0">
                <a:latin typeface="Courier New" pitchFamily="49" charset="0"/>
                <a:cs typeface="Courier New" pitchFamily="49" charset="0"/>
              </a:rPr>
              <a:t>(</a:t>
            </a:r>
            <a:r>
              <a:rPr lang="en-US" sz="1800" dirty="0" smtClean="0">
                <a:solidFill>
                  <a:schemeClr val="tx1">
                    <a:lumMod val="50000"/>
                    <a:lumOff val="50000"/>
                  </a:schemeClr>
                </a:solidFill>
                <a:latin typeface="Courier New" pitchFamily="49" charset="0"/>
                <a:cs typeface="Courier New" pitchFamily="49" charset="0"/>
              </a:rPr>
              <a:t>"--</a:t>
            </a:r>
            <a:r>
              <a:rPr lang="en-US" sz="1800" dirty="0" err="1" smtClean="0">
                <a:solidFill>
                  <a:schemeClr val="tx1">
                    <a:lumMod val="50000"/>
                    <a:lumOff val="50000"/>
                  </a:schemeClr>
                </a:solidFill>
                <a:latin typeface="Courier New" pitchFamily="49" charset="0"/>
                <a:cs typeface="Courier New" pitchFamily="49" charset="0"/>
              </a:rPr>
              <a:t>cpu</a:t>
            </a:r>
            <a:r>
              <a:rPr lang="en-US" sz="1800" dirty="0" smtClean="0">
                <a:solidFill>
                  <a:schemeClr val="tx1">
                    <a:lumMod val="50000"/>
                    <a:lumOff val="50000"/>
                  </a:schemeClr>
                </a:solidFill>
                <a:latin typeface="Courier New" pitchFamily="49" charset="0"/>
                <a:cs typeface="Courier New" pitchFamily="49" charset="0"/>
              </a:rPr>
              <a:t>"</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action</a:t>
            </a:r>
            <a:r>
              <a:rPr lang="en-US" sz="1800" dirty="0" smtClean="0">
                <a:latin typeface="Courier New" pitchFamily="49" charset="0"/>
                <a:cs typeface="Courier New" pitchFamily="49" charset="0"/>
              </a:rPr>
              <a:t>=</a:t>
            </a:r>
            <a:r>
              <a:rPr lang="en-US" sz="1800" dirty="0" smtClean="0">
                <a:solidFill>
                  <a:schemeClr val="tx1">
                    <a:lumMod val="50000"/>
                    <a:lumOff val="50000"/>
                  </a:schemeClr>
                </a:solidFill>
                <a:latin typeface="Courier New" pitchFamily="49" charset="0"/>
                <a:cs typeface="Courier New" pitchFamily="49" charset="0"/>
              </a:rPr>
              <a:t>"store"</a:t>
            </a:r>
            <a:r>
              <a:rPr lang="en-US" sz="1800" dirty="0" smtClean="0">
                <a:latin typeface="Courier New" pitchFamily="49" charset="0"/>
                <a:cs typeface="Courier New" pitchFamily="49" charset="0"/>
              </a:rPr>
              <a:t>, </a:t>
            </a:r>
            <a:r>
              <a:rPr lang="en-US" sz="1800" b="1" dirty="0">
                <a:latin typeface="Courier New" pitchFamily="49" charset="0"/>
                <a:cs typeface="Courier New" pitchFamily="49" charset="0"/>
              </a:rPr>
              <a:t>type</a:t>
            </a:r>
            <a:r>
              <a:rPr lang="en-US" sz="1800" b="1" dirty="0" smtClean="0">
                <a:latin typeface="Courier New" pitchFamily="49" charset="0"/>
                <a:cs typeface="Courier New" pitchFamily="49" charset="0"/>
              </a:rPr>
              <a:t>=</a:t>
            </a:r>
            <a:r>
              <a:rPr lang="en-US" sz="1800" b="1" dirty="0" smtClean="0">
                <a:solidFill>
                  <a:schemeClr val="tx1">
                    <a:lumMod val="50000"/>
                    <a:lumOff val="50000"/>
                  </a:schemeClr>
                </a:solidFill>
                <a:latin typeface="Courier New" pitchFamily="49" charset="0"/>
                <a:cs typeface="Courier New" pitchFamily="49" charset="0"/>
              </a:rPr>
              <a:t>'</a:t>
            </a:r>
            <a:r>
              <a:rPr lang="en-US" sz="1800" b="1" dirty="0" err="1" smtClean="0">
                <a:solidFill>
                  <a:schemeClr val="tx1">
                    <a:lumMod val="50000"/>
                    <a:lumOff val="50000"/>
                  </a:schemeClr>
                </a:solidFill>
                <a:latin typeface="Courier New" pitchFamily="49" charset="0"/>
                <a:cs typeface="Courier New" pitchFamily="49" charset="0"/>
              </a:rPr>
              <a:t>int</a:t>
            </a:r>
            <a:r>
              <a:rPr lang="en-US" sz="1800" b="1" dirty="0" smtClean="0">
                <a:solidFill>
                  <a:schemeClr val="tx1">
                    <a:lumMod val="50000"/>
                    <a:lumOff val="50000"/>
                  </a:schemeClr>
                </a:solidFill>
                <a:latin typeface="Courier New" pitchFamily="49" charset="0"/>
                <a:cs typeface="Courier New" pitchFamily="49" charset="0"/>
              </a:rPr>
              <a:t>'</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default=</a:t>
            </a:r>
            <a:r>
              <a:rPr lang="en-US" sz="1800" dirty="0">
                <a:solidFill>
                  <a:srgbClr val="FF0000"/>
                </a:solidFill>
                <a:latin typeface="Courier New" pitchFamily="49" charset="0"/>
                <a:cs typeface="Courier New" pitchFamily="49" charset="0"/>
              </a:rPr>
              <a:t>1</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dest</a:t>
            </a:r>
            <a:r>
              <a:rPr lang="en-US" sz="1800" dirty="0" smtClean="0">
                <a:latin typeface="Courier New" pitchFamily="49" charset="0"/>
                <a:cs typeface="Courier New" pitchFamily="49" charset="0"/>
              </a:rPr>
              <a:t>=</a:t>
            </a:r>
            <a:r>
              <a:rPr lang="en-US" sz="1800" dirty="0" smtClean="0">
                <a:solidFill>
                  <a:schemeClr val="tx1">
                    <a:lumMod val="50000"/>
                    <a:lumOff val="50000"/>
                  </a:schemeClr>
                </a:solidFill>
                <a:latin typeface="Courier New" pitchFamily="49" charset="0"/>
                <a:cs typeface="Courier New" pitchFamily="49" charset="0"/>
              </a:rPr>
              <a:t>"MAX_CPU"</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help</a:t>
            </a:r>
            <a:r>
              <a:rPr lang="en-US" sz="1800" dirty="0" smtClean="0">
                <a:latin typeface="Courier New" pitchFamily="49" charset="0"/>
                <a:cs typeface="Courier New" pitchFamily="49" charset="0"/>
              </a:rPr>
              <a:t>=</a:t>
            </a:r>
            <a:r>
              <a:rPr lang="en-US" sz="1800" dirty="0" smtClean="0">
                <a:solidFill>
                  <a:schemeClr val="tx1">
                    <a:lumMod val="50000"/>
                    <a:lumOff val="50000"/>
                  </a:schemeClr>
                </a:solidFill>
                <a:latin typeface="Courier New" pitchFamily="49" charset="0"/>
                <a:cs typeface="Courier New" pitchFamily="49" charset="0"/>
              </a:rPr>
              <a:t>"Max </a:t>
            </a:r>
            <a:r>
              <a:rPr lang="en-US" sz="1800" dirty="0">
                <a:solidFill>
                  <a:schemeClr val="tx1">
                    <a:lumMod val="50000"/>
                    <a:lumOff val="50000"/>
                  </a:schemeClr>
                </a:solidFill>
                <a:latin typeface="Courier New" pitchFamily="49" charset="0"/>
                <a:cs typeface="Courier New" pitchFamily="49" charset="0"/>
              </a:rPr>
              <a:t>number of CPUs to use. Default is </a:t>
            </a:r>
            <a:r>
              <a:rPr lang="en-US" sz="1800" dirty="0" smtClean="0">
                <a:solidFill>
                  <a:schemeClr val="tx1">
                    <a:lumMod val="50000"/>
                    <a:lumOff val="50000"/>
                  </a:schemeClr>
                </a:solidFill>
                <a:latin typeface="Courier New" pitchFamily="49" charset="0"/>
                <a:cs typeface="Courier New" pitchFamily="49" charset="0"/>
              </a:rPr>
              <a:t>%default."</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marL="0" indent="0">
              <a:buNone/>
            </a:pPr>
            <a:endParaRPr lang="en-US" sz="1800" dirty="0" smtClean="0">
              <a:latin typeface="Courier New" pitchFamily="49" charset="0"/>
              <a:cs typeface="Courier New" pitchFamily="49" charset="0"/>
            </a:endParaRPr>
          </a:p>
        </p:txBody>
      </p:sp>
      <p:sp>
        <p:nvSpPr>
          <p:cNvPr id="4" name="TextBox 3"/>
          <p:cNvSpPr txBox="1"/>
          <p:nvPr/>
        </p:nvSpPr>
        <p:spPr>
          <a:xfrm>
            <a:off x="457200" y="4267200"/>
            <a:ext cx="4800600" cy="1200329"/>
          </a:xfrm>
          <a:prstGeom prst="rect">
            <a:avLst/>
          </a:prstGeom>
          <a:noFill/>
          <a:ln>
            <a:solidFill>
              <a:schemeClr val="tx1"/>
            </a:solidFill>
          </a:ln>
        </p:spPr>
        <p:txBody>
          <a:bodyPr wrap="square" rtlCol="0">
            <a:spAutoFit/>
          </a:bodyPr>
          <a:lstStyle/>
          <a:p>
            <a:r>
              <a:rPr lang="en-US" dirty="0" smtClean="0"/>
              <a:t>For this option, we specify that the value supplied to </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cpu</a:t>
            </a:r>
            <a:r>
              <a:rPr lang="en-US" dirty="0" smtClean="0"/>
              <a:t> must be an integer. If the user provides a non-integer, a useful error message will be printed and the program will not run.</a:t>
            </a:r>
            <a:endParaRPr lang="en-US" dirty="0"/>
          </a:p>
        </p:txBody>
      </p:sp>
      <p:cxnSp>
        <p:nvCxnSpPr>
          <p:cNvPr id="6" name="Straight Arrow Connector 5"/>
          <p:cNvCxnSpPr/>
          <p:nvPr/>
        </p:nvCxnSpPr>
        <p:spPr>
          <a:xfrm>
            <a:off x="7566212" y="2839161"/>
            <a:ext cx="0" cy="60960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629400" y="3448761"/>
            <a:ext cx="2209800" cy="830997"/>
          </a:xfrm>
          <a:prstGeom prst="rect">
            <a:avLst/>
          </a:prstGeom>
          <a:noFill/>
        </p:spPr>
        <p:txBody>
          <a:bodyPr wrap="square" rtlCol="0">
            <a:spAutoFit/>
          </a:bodyPr>
          <a:lstStyle/>
          <a:p>
            <a:r>
              <a:rPr lang="en-US" sz="1200" dirty="0" smtClean="0"/>
              <a:t>Indicates that the type must be an int. If we didn't include this, anything would be accepted and converted to a string.</a:t>
            </a:r>
            <a:endParaRPr lang="en-US" sz="1200" dirty="0"/>
          </a:p>
        </p:txBody>
      </p:sp>
      <p:cxnSp>
        <p:nvCxnSpPr>
          <p:cNvPr id="10" name="Straight Arrow Connector 9"/>
          <p:cNvCxnSpPr/>
          <p:nvPr/>
        </p:nvCxnSpPr>
        <p:spPr>
          <a:xfrm>
            <a:off x="3962400" y="3448761"/>
            <a:ext cx="2667000" cy="1047039"/>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629400" y="4451865"/>
            <a:ext cx="2209800" cy="830997"/>
          </a:xfrm>
          <a:prstGeom prst="rect">
            <a:avLst/>
          </a:prstGeom>
          <a:noFill/>
        </p:spPr>
        <p:txBody>
          <a:bodyPr wrap="square" rtlCol="0">
            <a:spAutoFit/>
          </a:bodyPr>
          <a:lstStyle/>
          <a:p>
            <a:r>
              <a:rPr lang="en-US" sz="1200" dirty="0" smtClean="0"/>
              <a:t>The </a:t>
            </a:r>
            <a:r>
              <a:rPr lang="en-US" sz="1100" dirty="0" smtClean="0">
                <a:latin typeface="Courier New" pitchFamily="49" charset="0"/>
                <a:cs typeface="Courier New" pitchFamily="49" charset="0"/>
              </a:rPr>
              <a:t>%default</a:t>
            </a:r>
            <a:r>
              <a:rPr lang="en-US" sz="1200" dirty="0" smtClean="0"/>
              <a:t> placeholder is automatically replaced by the default value when the help message is invoked.  </a:t>
            </a:r>
            <a:endParaRPr lang="en-US" sz="1200" dirty="0"/>
          </a:p>
        </p:txBody>
      </p:sp>
    </p:spTree>
    <p:extLst>
      <p:ext uri="{BB962C8B-B14F-4D97-AF65-F5344CB8AC3E}">
        <p14:creationId xmlns:p14="http://schemas.microsoft.com/office/powerpoint/2010/main" val="10500455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optparse</a:t>
            </a:r>
            <a:r>
              <a:rPr lang="en-US" dirty="0" smtClean="0"/>
              <a:t> – Add options</a:t>
            </a:r>
            <a:endParaRPr lang="en-US" dirty="0"/>
          </a:p>
        </p:txBody>
      </p:sp>
      <p:sp>
        <p:nvSpPr>
          <p:cNvPr id="3" name="Content Placeholder 2"/>
          <p:cNvSpPr>
            <a:spLocks noGrp="1"/>
          </p:cNvSpPr>
          <p:nvPr>
            <p:ph idx="1"/>
          </p:nvPr>
        </p:nvSpPr>
        <p:spPr/>
        <p:txBody>
          <a:bodyPr>
            <a:normAutofit/>
          </a:bodyPr>
          <a:lstStyle/>
          <a:p>
            <a:pPr marL="0" indent="0">
              <a:buNone/>
            </a:pPr>
            <a:endParaRPr lang="en-US" sz="1800" dirty="0" smtClean="0">
              <a:latin typeface="Courier New" pitchFamily="49" charset="0"/>
              <a:cs typeface="Courier New" pitchFamily="49" charset="0"/>
            </a:endParaRPr>
          </a:p>
          <a:p>
            <a:pPr marL="0" indent="0">
              <a:buNone/>
            </a:pPr>
            <a:r>
              <a:rPr lang="en-US" sz="1800" dirty="0" err="1" smtClean="0">
                <a:solidFill>
                  <a:schemeClr val="bg1">
                    <a:lumMod val="75000"/>
                  </a:schemeClr>
                </a:solidFill>
                <a:latin typeface="Courier New" pitchFamily="49" charset="0"/>
                <a:cs typeface="Courier New" pitchFamily="49" charset="0"/>
              </a:rPr>
              <a:t>parser.add_option</a:t>
            </a:r>
            <a:r>
              <a:rPr lang="en-US" sz="1800" dirty="0" smtClean="0">
                <a:solidFill>
                  <a:schemeClr val="bg1">
                    <a:lumMod val="75000"/>
                  </a:schemeClr>
                </a:solidFill>
                <a:latin typeface="Courier New" pitchFamily="49" charset="0"/>
                <a:cs typeface="Courier New" pitchFamily="49" charset="0"/>
              </a:rPr>
              <a:t>("--out", </a:t>
            </a:r>
            <a:r>
              <a:rPr lang="en-US" sz="1800" dirty="0">
                <a:solidFill>
                  <a:schemeClr val="bg1">
                    <a:lumMod val="75000"/>
                  </a:schemeClr>
                </a:solidFill>
                <a:latin typeface="Courier New" pitchFamily="49" charset="0"/>
                <a:cs typeface="Courier New" pitchFamily="49" charset="0"/>
              </a:rPr>
              <a:t>action</a:t>
            </a:r>
            <a:r>
              <a:rPr lang="en-US" sz="1800" dirty="0" smtClean="0">
                <a:solidFill>
                  <a:schemeClr val="bg1">
                    <a:lumMod val="75000"/>
                  </a:schemeClr>
                </a:solidFill>
                <a:latin typeface="Courier New" pitchFamily="49" charset="0"/>
                <a:cs typeface="Courier New" pitchFamily="49" charset="0"/>
              </a:rPr>
              <a:t>="store", </a:t>
            </a:r>
            <a:r>
              <a:rPr lang="en-US" sz="1800" dirty="0" err="1">
                <a:solidFill>
                  <a:schemeClr val="bg1">
                    <a:lumMod val="75000"/>
                  </a:schemeClr>
                </a:solidFill>
                <a:latin typeface="Courier New" pitchFamily="49" charset="0"/>
                <a:cs typeface="Courier New" pitchFamily="49" charset="0"/>
              </a:rPr>
              <a:t>dest</a:t>
            </a:r>
            <a:r>
              <a:rPr lang="en-US" sz="1800" dirty="0" smtClean="0">
                <a:solidFill>
                  <a:schemeClr val="bg1">
                    <a:lumMod val="75000"/>
                  </a:schemeClr>
                </a:solidFill>
                <a:latin typeface="Courier New" pitchFamily="49" charset="0"/>
                <a:cs typeface="Courier New" pitchFamily="49" charset="0"/>
              </a:rPr>
              <a:t>="OUTFILE", </a:t>
            </a:r>
            <a:r>
              <a:rPr lang="en-US" sz="1800" dirty="0">
                <a:solidFill>
                  <a:schemeClr val="bg1">
                    <a:lumMod val="75000"/>
                  </a:schemeClr>
                </a:solidFill>
                <a:latin typeface="Courier New" pitchFamily="49" charset="0"/>
                <a:cs typeface="Courier New" pitchFamily="49" charset="0"/>
              </a:rPr>
              <a:t>default=None, help</a:t>
            </a:r>
            <a:r>
              <a:rPr lang="en-US" sz="1800" dirty="0" smtClean="0">
                <a:solidFill>
                  <a:schemeClr val="bg1">
                    <a:lumMod val="75000"/>
                  </a:schemeClr>
                </a:solidFill>
                <a:latin typeface="Courier New" pitchFamily="49" charset="0"/>
                <a:cs typeface="Courier New" pitchFamily="49" charset="0"/>
              </a:rPr>
              <a:t>="Optional </a:t>
            </a:r>
            <a:r>
              <a:rPr lang="en-US" sz="1800" dirty="0">
                <a:solidFill>
                  <a:schemeClr val="bg1">
                    <a:lumMod val="75000"/>
                  </a:schemeClr>
                </a:solidFill>
                <a:latin typeface="Courier New" pitchFamily="49" charset="0"/>
                <a:cs typeface="Courier New" pitchFamily="49" charset="0"/>
              </a:rPr>
              <a:t>file to print output</a:t>
            </a:r>
            <a:r>
              <a:rPr lang="en-US" sz="1800" dirty="0" smtClean="0">
                <a:solidFill>
                  <a:schemeClr val="bg1">
                    <a:lumMod val="75000"/>
                  </a:schemeClr>
                </a:solidFill>
                <a:latin typeface="Courier New" pitchFamily="49" charset="0"/>
                <a:cs typeface="Courier New" pitchFamily="49" charset="0"/>
              </a:rPr>
              <a:t>.")</a:t>
            </a:r>
          </a:p>
          <a:p>
            <a:pPr marL="0" indent="0">
              <a:buNone/>
            </a:pPr>
            <a:r>
              <a:rPr lang="en-US" sz="1800" dirty="0" err="1">
                <a:solidFill>
                  <a:schemeClr val="bg1">
                    <a:lumMod val="75000"/>
                  </a:schemeClr>
                </a:solidFill>
                <a:latin typeface="Courier New" pitchFamily="49" charset="0"/>
                <a:cs typeface="Courier New" pitchFamily="49" charset="0"/>
              </a:rPr>
              <a:t>parser.add_option</a:t>
            </a:r>
            <a:r>
              <a:rPr lang="en-US" sz="1800" dirty="0" smtClean="0">
                <a:solidFill>
                  <a:schemeClr val="bg1">
                    <a:lumMod val="75000"/>
                  </a:schemeClr>
                </a:solidFill>
                <a:latin typeface="Courier New" pitchFamily="49" charset="0"/>
                <a:cs typeface="Courier New" pitchFamily="49" charset="0"/>
              </a:rPr>
              <a:t>("--</a:t>
            </a:r>
            <a:r>
              <a:rPr lang="en-US" sz="1800" dirty="0" err="1" smtClean="0">
                <a:solidFill>
                  <a:schemeClr val="bg1">
                    <a:lumMod val="75000"/>
                  </a:schemeClr>
                </a:solidFill>
                <a:latin typeface="Courier New" pitchFamily="49" charset="0"/>
                <a:cs typeface="Courier New" pitchFamily="49" charset="0"/>
              </a:rPr>
              <a:t>cpu</a:t>
            </a:r>
            <a:r>
              <a:rPr lang="en-US" sz="1800" dirty="0" smtClean="0">
                <a:solidFill>
                  <a:schemeClr val="bg1">
                    <a:lumMod val="75000"/>
                  </a:schemeClr>
                </a:solidFill>
                <a:latin typeface="Courier New" pitchFamily="49" charset="0"/>
                <a:cs typeface="Courier New" pitchFamily="49" charset="0"/>
              </a:rPr>
              <a:t>", </a:t>
            </a:r>
            <a:r>
              <a:rPr lang="en-US" sz="1800" dirty="0">
                <a:solidFill>
                  <a:schemeClr val="bg1">
                    <a:lumMod val="75000"/>
                  </a:schemeClr>
                </a:solidFill>
                <a:latin typeface="Courier New" pitchFamily="49" charset="0"/>
                <a:cs typeface="Courier New" pitchFamily="49" charset="0"/>
              </a:rPr>
              <a:t>action</a:t>
            </a:r>
            <a:r>
              <a:rPr lang="en-US" sz="1800" dirty="0" smtClean="0">
                <a:solidFill>
                  <a:schemeClr val="bg1">
                    <a:lumMod val="75000"/>
                  </a:schemeClr>
                </a:solidFill>
                <a:latin typeface="Courier New" pitchFamily="49" charset="0"/>
                <a:cs typeface="Courier New" pitchFamily="49" charset="0"/>
              </a:rPr>
              <a:t>="store", </a:t>
            </a:r>
            <a:r>
              <a:rPr lang="en-US" sz="1800" dirty="0">
                <a:solidFill>
                  <a:schemeClr val="bg1">
                    <a:lumMod val="75000"/>
                  </a:schemeClr>
                </a:solidFill>
                <a:latin typeface="Courier New" pitchFamily="49" charset="0"/>
                <a:cs typeface="Courier New" pitchFamily="49" charset="0"/>
              </a:rPr>
              <a:t>type</a:t>
            </a:r>
            <a:r>
              <a:rPr lang="en-US" sz="1800" dirty="0" smtClean="0">
                <a:solidFill>
                  <a:schemeClr val="bg1">
                    <a:lumMod val="75000"/>
                  </a:schemeClr>
                </a:solidFill>
                <a:latin typeface="Courier New" pitchFamily="49" charset="0"/>
                <a:cs typeface="Courier New" pitchFamily="49" charset="0"/>
              </a:rPr>
              <a:t>='</a:t>
            </a:r>
            <a:r>
              <a:rPr lang="en-US" sz="1800" dirty="0" err="1" smtClean="0">
                <a:solidFill>
                  <a:schemeClr val="bg1">
                    <a:lumMod val="75000"/>
                  </a:schemeClr>
                </a:solidFill>
                <a:latin typeface="Courier New" pitchFamily="49" charset="0"/>
                <a:cs typeface="Courier New" pitchFamily="49" charset="0"/>
              </a:rPr>
              <a:t>int</a:t>
            </a:r>
            <a:r>
              <a:rPr lang="en-US" sz="1800" dirty="0" smtClean="0">
                <a:solidFill>
                  <a:schemeClr val="bg1">
                    <a:lumMod val="75000"/>
                  </a:schemeClr>
                </a:solidFill>
                <a:latin typeface="Courier New" pitchFamily="49" charset="0"/>
                <a:cs typeface="Courier New" pitchFamily="49" charset="0"/>
              </a:rPr>
              <a:t>', </a:t>
            </a:r>
            <a:r>
              <a:rPr lang="en-US" sz="1800" dirty="0">
                <a:solidFill>
                  <a:schemeClr val="bg1">
                    <a:lumMod val="75000"/>
                  </a:schemeClr>
                </a:solidFill>
                <a:latin typeface="Courier New" pitchFamily="49" charset="0"/>
                <a:cs typeface="Courier New" pitchFamily="49" charset="0"/>
              </a:rPr>
              <a:t>default=1, </a:t>
            </a:r>
            <a:r>
              <a:rPr lang="en-US" sz="1800" dirty="0" err="1">
                <a:solidFill>
                  <a:schemeClr val="bg1">
                    <a:lumMod val="75000"/>
                  </a:schemeClr>
                </a:solidFill>
                <a:latin typeface="Courier New" pitchFamily="49" charset="0"/>
                <a:cs typeface="Courier New" pitchFamily="49" charset="0"/>
              </a:rPr>
              <a:t>dest</a:t>
            </a:r>
            <a:r>
              <a:rPr lang="en-US" sz="1800" dirty="0" smtClean="0">
                <a:solidFill>
                  <a:schemeClr val="bg1">
                    <a:lumMod val="75000"/>
                  </a:schemeClr>
                </a:solidFill>
                <a:latin typeface="Courier New" pitchFamily="49" charset="0"/>
                <a:cs typeface="Courier New" pitchFamily="49" charset="0"/>
              </a:rPr>
              <a:t>="MAX_CPU", </a:t>
            </a:r>
            <a:r>
              <a:rPr lang="en-US" sz="1800" dirty="0">
                <a:solidFill>
                  <a:schemeClr val="bg1">
                    <a:lumMod val="75000"/>
                  </a:schemeClr>
                </a:solidFill>
                <a:latin typeface="Courier New" pitchFamily="49" charset="0"/>
                <a:cs typeface="Courier New" pitchFamily="49" charset="0"/>
              </a:rPr>
              <a:t>help</a:t>
            </a:r>
            <a:r>
              <a:rPr lang="en-US" sz="1800" dirty="0" smtClean="0">
                <a:solidFill>
                  <a:schemeClr val="bg1">
                    <a:lumMod val="75000"/>
                  </a:schemeClr>
                </a:solidFill>
                <a:latin typeface="Courier New" pitchFamily="49" charset="0"/>
                <a:cs typeface="Courier New" pitchFamily="49" charset="0"/>
              </a:rPr>
              <a:t>="Max </a:t>
            </a:r>
            <a:r>
              <a:rPr lang="en-US" sz="1800" dirty="0">
                <a:solidFill>
                  <a:schemeClr val="bg1">
                    <a:lumMod val="75000"/>
                  </a:schemeClr>
                </a:solidFill>
                <a:latin typeface="Courier New" pitchFamily="49" charset="0"/>
                <a:cs typeface="Courier New" pitchFamily="49" charset="0"/>
              </a:rPr>
              <a:t>number of CPUs to use. Default is </a:t>
            </a:r>
            <a:r>
              <a:rPr lang="en-US" sz="1800" dirty="0" smtClean="0">
                <a:solidFill>
                  <a:schemeClr val="bg1">
                    <a:lumMod val="75000"/>
                  </a:schemeClr>
                </a:solidFill>
                <a:latin typeface="Courier New" pitchFamily="49" charset="0"/>
                <a:cs typeface="Courier New" pitchFamily="49" charset="0"/>
              </a:rPr>
              <a:t>%default.")</a:t>
            </a:r>
            <a:endParaRPr lang="en-US" sz="1800" dirty="0">
              <a:solidFill>
                <a:schemeClr val="bg1">
                  <a:lumMod val="75000"/>
                </a:schemeClr>
              </a:solidFill>
              <a:latin typeface="Courier New" pitchFamily="49" charset="0"/>
              <a:cs typeface="Courier New" pitchFamily="49" charset="0"/>
            </a:endParaRPr>
          </a:p>
          <a:p>
            <a:pPr marL="0" indent="0">
              <a:buNone/>
            </a:pPr>
            <a:r>
              <a:rPr lang="en-US" sz="1800" dirty="0" err="1">
                <a:latin typeface="Courier New" pitchFamily="49" charset="0"/>
                <a:cs typeface="Courier New" pitchFamily="49" charset="0"/>
              </a:rPr>
              <a:t>parser.add_option</a:t>
            </a:r>
            <a:r>
              <a:rPr lang="en-US" sz="1800" dirty="0" smtClean="0">
                <a:latin typeface="Courier New" pitchFamily="49" charset="0"/>
                <a:cs typeface="Courier New" pitchFamily="49" charset="0"/>
              </a:rPr>
              <a:t>(</a:t>
            </a:r>
            <a:r>
              <a:rPr lang="en-US" sz="1800" dirty="0" smtClean="0">
                <a:solidFill>
                  <a:schemeClr val="tx1">
                    <a:lumMod val="50000"/>
                    <a:lumOff val="50000"/>
                  </a:schemeClr>
                </a:solidFill>
                <a:latin typeface="Courier New" pitchFamily="49" charset="0"/>
                <a:cs typeface="Courier New" pitchFamily="49" charset="0"/>
              </a:rPr>
              <a:t>"--e-</a:t>
            </a:r>
            <a:r>
              <a:rPr lang="en-US" sz="1800" dirty="0" err="1" smtClean="0">
                <a:solidFill>
                  <a:schemeClr val="tx1">
                    <a:lumMod val="50000"/>
                    <a:lumOff val="50000"/>
                  </a:schemeClr>
                </a:solidFill>
                <a:latin typeface="Courier New" pitchFamily="49" charset="0"/>
                <a:cs typeface="Courier New" pitchFamily="49" charset="0"/>
              </a:rPr>
              <a:t>val</a:t>
            </a:r>
            <a:r>
              <a:rPr lang="en-US" sz="1800" dirty="0" smtClean="0">
                <a:solidFill>
                  <a:schemeClr val="tx1">
                    <a:lumMod val="50000"/>
                    <a:lumOff val="50000"/>
                  </a:schemeClr>
                </a:solidFill>
                <a:latin typeface="Courier New" pitchFamily="49" charset="0"/>
                <a:cs typeface="Courier New" pitchFamily="49" charset="0"/>
              </a:rPr>
              <a:t>"</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action</a:t>
            </a:r>
            <a:r>
              <a:rPr lang="en-US" sz="1800" dirty="0" smtClean="0">
                <a:latin typeface="Courier New" pitchFamily="49" charset="0"/>
                <a:cs typeface="Courier New" pitchFamily="49" charset="0"/>
              </a:rPr>
              <a:t>=</a:t>
            </a:r>
            <a:r>
              <a:rPr lang="en-US" sz="1800" dirty="0" smtClean="0">
                <a:solidFill>
                  <a:schemeClr val="tx1">
                    <a:lumMod val="50000"/>
                    <a:lumOff val="50000"/>
                  </a:schemeClr>
                </a:solidFill>
                <a:latin typeface="Courier New" pitchFamily="49" charset="0"/>
                <a:cs typeface="Courier New" pitchFamily="49" charset="0"/>
              </a:rPr>
              <a:t>"store"</a:t>
            </a:r>
            <a:r>
              <a:rPr lang="en-US" sz="1800" dirty="0" smtClean="0">
                <a:latin typeface="Courier New" pitchFamily="49" charset="0"/>
                <a:cs typeface="Courier New" pitchFamily="49" charset="0"/>
              </a:rPr>
              <a:t>, </a:t>
            </a:r>
            <a:r>
              <a:rPr lang="en-US" sz="1800" b="1" dirty="0">
                <a:latin typeface="Courier New" pitchFamily="49" charset="0"/>
                <a:cs typeface="Courier New" pitchFamily="49" charset="0"/>
              </a:rPr>
              <a:t>type</a:t>
            </a:r>
            <a:r>
              <a:rPr lang="en-US" sz="1800" b="1" dirty="0" smtClean="0">
                <a:latin typeface="Courier New" pitchFamily="49" charset="0"/>
                <a:cs typeface="Courier New" pitchFamily="49" charset="0"/>
              </a:rPr>
              <a:t>=</a:t>
            </a:r>
            <a:r>
              <a:rPr lang="en-US" sz="1800" b="1" dirty="0" smtClean="0">
                <a:solidFill>
                  <a:schemeClr val="tx1">
                    <a:lumMod val="50000"/>
                    <a:lumOff val="50000"/>
                  </a:schemeClr>
                </a:solidFill>
                <a:latin typeface="Courier New" pitchFamily="49" charset="0"/>
                <a:cs typeface="Courier New" pitchFamily="49" charset="0"/>
              </a:rPr>
              <a:t>'float'</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default=</a:t>
            </a:r>
            <a:r>
              <a:rPr lang="en-US" sz="1800" dirty="0">
                <a:solidFill>
                  <a:srgbClr val="FF0000"/>
                </a:solidFill>
                <a:latin typeface="Courier New" pitchFamily="49" charset="0"/>
                <a:cs typeface="Courier New" pitchFamily="49" charset="0"/>
              </a:rPr>
              <a:t>1.0</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dest</a:t>
            </a:r>
            <a:r>
              <a:rPr lang="en-US" sz="1800" dirty="0" smtClean="0">
                <a:latin typeface="Courier New" pitchFamily="49" charset="0"/>
                <a:cs typeface="Courier New" pitchFamily="49" charset="0"/>
              </a:rPr>
              <a:t>=</a:t>
            </a:r>
            <a:r>
              <a:rPr lang="en-US" sz="1800" dirty="0" smtClean="0">
                <a:solidFill>
                  <a:schemeClr val="tx1">
                    <a:lumMod val="50000"/>
                    <a:lumOff val="50000"/>
                  </a:schemeClr>
                </a:solidFill>
                <a:latin typeface="Courier New" pitchFamily="49" charset="0"/>
                <a:cs typeface="Courier New" pitchFamily="49" charset="0"/>
              </a:rPr>
              <a:t>"E_THRESH"</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help</a:t>
            </a:r>
            <a:r>
              <a:rPr lang="en-US" sz="1800" dirty="0" smtClean="0">
                <a:latin typeface="Courier New" pitchFamily="49" charset="0"/>
                <a:cs typeface="Courier New" pitchFamily="49" charset="0"/>
              </a:rPr>
              <a:t>=</a:t>
            </a:r>
            <a:r>
              <a:rPr lang="en-US" sz="1800" dirty="0" smtClean="0">
                <a:solidFill>
                  <a:schemeClr val="tx1">
                    <a:lumMod val="50000"/>
                    <a:lumOff val="50000"/>
                  </a:schemeClr>
                </a:solidFill>
                <a:latin typeface="Courier New" pitchFamily="49" charset="0"/>
                <a:cs typeface="Courier New" pitchFamily="49" charset="0"/>
              </a:rPr>
              <a:t>"E-value </a:t>
            </a:r>
            <a:r>
              <a:rPr lang="en-US" sz="1800" dirty="0">
                <a:solidFill>
                  <a:schemeClr val="tx1">
                    <a:lumMod val="50000"/>
                    <a:lumOff val="50000"/>
                  </a:schemeClr>
                </a:solidFill>
                <a:latin typeface="Courier New" pitchFamily="49" charset="0"/>
                <a:cs typeface="Courier New" pitchFamily="49" charset="0"/>
              </a:rPr>
              <a:t>threshold. Default is </a:t>
            </a:r>
            <a:r>
              <a:rPr lang="en-US" sz="1800" dirty="0" smtClean="0">
                <a:solidFill>
                  <a:schemeClr val="tx1">
                    <a:lumMod val="50000"/>
                    <a:lumOff val="50000"/>
                  </a:schemeClr>
                </a:solidFill>
                <a:latin typeface="Courier New" pitchFamily="49" charset="0"/>
                <a:cs typeface="Courier New" pitchFamily="49" charset="0"/>
              </a:rPr>
              <a:t>%default."</a:t>
            </a:r>
            <a:r>
              <a:rPr lang="en-US" sz="1800" dirty="0" smtClean="0">
                <a:latin typeface="Courier New" pitchFamily="49" charset="0"/>
                <a:cs typeface="Courier New" pitchFamily="49" charset="0"/>
              </a:rPr>
              <a:t>)</a:t>
            </a:r>
          </a:p>
          <a:p>
            <a:pPr marL="0" indent="0">
              <a:buNone/>
            </a:pPr>
            <a:endParaRPr lang="en-US" sz="1800" dirty="0" smtClean="0">
              <a:latin typeface="Courier New" pitchFamily="49" charset="0"/>
              <a:cs typeface="Courier New" pitchFamily="49" charset="0"/>
            </a:endParaRPr>
          </a:p>
        </p:txBody>
      </p:sp>
    </p:spTree>
    <p:extLst>
      <p:ext uri="{BB962C8B-B14F-4D97-AF65-F5344CB8AC3E}">
        <p14:creationId xmlns:p14="http://schemas.microsoft.com/office/powerpoint/2010/main" val="27833919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optparse</a:t>
            </a:r>
            <a:r>
              <a:rPr lang="en-US" dirty="0" smtClean="0"/>
              <a:t> – Add options</a:t>
            </a:r>
            <a:endParaRPr lang="en-US" dirty="0"/>
          </a:p>
        </p:txBody>
      </p:sp>
      <p:sp>
        <p:nvSpPr>
          <p:cNvPr id="3" name="Content Placeholder 2"/>
          <p:cNvSpPr>
            <a:spLocks noGrp="1"/>
          </p:cNvSpPr>
          <p:nvPr>
            <p:ph idx="1"/>
          </p:nvPr>
        </p:nvSpPr>
        <p:spPr/>
        <p:txBody>
          <a:bodyPr>
            <a:normAutofit/>
          </a:bodyPr>
          <a:lstStyle/>
          <a:p>
            <a:pPr marL="0" indent="0">
              <a:buNone/>
            </a:pPr>
            <a:endParaRPr lang="en-US" sz="1800" dirty="0" smtClean="0">
              <a:latin typeface="Courier New" pitchFamily="49" charset="0"/>
              <a:cs typeface="Courier New" pitchFamily="49" charset="0"/>
            </a:endParaRPr>
          </a:p>
          <a:p>
            <a:pPr marL="0" indent="0">
              <a:buNone/>
            </a:pPr>
            <a:r>
              <a:rPr lang="en-US" sz="1800" dirty="0" err="1" smtClean="0">
                <a:solidFill>
                  <a:schemeClr val="bg1">
                    <a:lumMod val="75000"/>
                  </a:schemeClr>
                </a:solidFill>
                <a:latin typeface="Courier New" pitchFamily="49" charset="0"/>
                <a:cs typeface="Courier New" pitchFamily="49" charset="0"/>
              </a:rPr>
              <a:t>parser.add_option</a:t>
            </a:r>
            <a:r>
              <a:rPr lang="en-US" sz="1800" dirty="0" smtClean="0">
                <a:solidFill>
                  <a:schemeClr val="bg1">
                    <a:lumMod val="75000"/>
                  </a:schemeClr>
                </a:solidFill>
                <a:latin typeface="Courier New" pitchFamily="49" charset="0"/>
                <a:cs typeface="Courier New" pitchFamily="49" charset="0"/>
              </a:rPr>
              <a:t>("--out", </a:t>
            </a:r>
            <a:r>
              <a:rPr lang="en-US" sz="1800" dirty="0">
                <a:solidFill>
                  <a:schemeClr val="bg1">
                    <a:lumMod val="75000"/>
                  </a:schemeClr>
                </a:solidFill>
                <a:latin typeface="Courier New" pitchFamily="49" charset="0"/>
                <a:cs typeface="Courier New" pitchFamily="49" charset="0"/>
              </a:rPr>
              <a:t>action</a:t>
            </a:r>
            <a:r>
              <a:rPr lang="en-US" sz="1800" dirty="0" smtClean="0">
                <a:solidFill>
                  <a:schemeClr val="bg1">
                    <a:lumMod val="75000"/>
                  </a:schemeClr>
                </a:solidFill>
                <a:latin typeface="Courier New" pitchFamily="49" charset="0"/>
                <a:cs typeface="Courier New" pitchFamily="49" charset="0"/>
              </a:rPr>
              <a:t>="store", </a:t>
            </a:r>
            <a:r>
              <a:rPr lang="en-US" sz="1800" dirty="0" err="1">
                <a:solidFill>
                  <a:schemeClr val="bg1">
                    <a:lumMod val="75000"/>
                  </a:schemeClr>
                </a:solidFill>
                <a:latin typeface="Courier New" pitchFamily="49" charset="0"/>
                <a:cs typeface="Courier New" pitchFamily="49" charset="0"/>
              </a:rPr>
              <a:t>dest</a:t>
            </a:r>
            <a:r>
              <a:rPr lang="en-US" sz="1800" dirty="0" smtClean="0">
                <a:solidFill>
                  <a:schemeClr val="bg1">
                    <a:lumMod val="75000"/>
                  </a:schemeClr>
                </a:solidFill>
                <a:latin typeface="Courier New" pitchFamily="49" charset="0"/>
                <a:cs typeface="Courier New" pitchFamily="49" charset="0"/>
              </a:rPr>
              <a:t>="OUTFILE", </a:t>
            </a:r>
            <a:r>
              <a:rPr lang="en-US" sz="1800" dirty="0">
                <a:solidFill>
                  <a:schemeClr val="bg1">
                    <a:lumMod val="75000"/>
                  </a:schemeClr>
                </a:solidFill>
                <a:latin typeface="Courier New" pitchFamily="49" charset="0"/>
                <a:cs typeface="Courier New" pitchFamily="49" charset="0"/>
              </a:rPr>
              <a:t>default=None, help</a:t>
            </a:r>
            <a:r>
              <a:rPr lang="en-US" sz="1800" dirty="0" smtClean="0">
                <a:solidFill>
                  <a:schemeClr val="bg1">
                    <a:lumMod val="75000"/>
                  </a:schemeClr>
                </a:solidFill>
                <a:latin typeface="Courier New" pitchFamily="49" charset="0"/>
                <a:cs typeface="Courier New" pitchFamily="49" charset="0"/>
              </a:rPr>
              <a:t>="Optional </a:t>
            </a:r>
            <a:r>
              <a:rPr lang="en-US" sz="1800" dirty="0">
                <a:solidFill>
                  <a:schemeClr val="bg1">
                    <a:lumMod val="75000"/>
                  </a:schemeClr>
                </a:solidFill>
                <a:latin typeface="Courier New" pitchFamily="49" charset="0"/>
                <a:cs typeface="Courier New" pitchFamily="49" charset="0"/>
              </a:rPr>
              <a:t>file to print output</a:t>
            </a:r>
            <a:r>
              <a:rPr lang="en-US" sz="1800" dirty="0" smtClean="0">
                <a:solidFill>
                  <a:schemeClr val="bg1">
                    <a:lumMod val="75000"/>
                  </a:schemeClr>
                </a:solidFill>
                <a:latin typeface="Courier New" pitchFamily="49" charset="0"/>
                <a:cs typeface="Courier New" pitchFamily="49" charset="0"/>
              </a:rPr>
              <a:t>.")</a:t>
            </a:r>
          </a:p>
          <a:p>
            <a:pPr marL="0" indent="0">
              <a:buNone/>
            </a:pPr>
            <a:r>
              <a:rPr lang="en-US" sz="1800" dirty="0" err="1">
                <a:solidFill>
                  <a:schemeClr val="bg1">
                    <a:lumMod val="75000"/>
                  </a:schemeClr>
                </a:solidFill>
                <a:latin typeface="Courier New" pitchFamily="49" charset="0"/>
                <a:cs typeface="Courier New" pitchFamily="49" charset="0"/>
              </a:rPr>
              <a:t>parser.add_option</a:t>
            </a:r>
            <a:r>
              <a:rPr lang="en-US" sz="1800" dirty="0" smtClean="0">
                <a:solidFill>
                  <a:schemeClr val="bg1">
                    <a:lumMod val="75000"/>
                  </a:schemeClr>
                </a:solidFill>
                <a:latin typeface="Courier New" pitchFamily="49" charset="0"/>
                <a:cs typeface="Courier New" pitchFamily="49" charset="0"/>
              </a:rPr>
              <a:t>("--</a:t>
            </a:r>
            <a:r>
              <a:rPr lang="en-US" sz="1800" dirty="0" err="1" smtClean="0">
                <a:solidFill>
                  <a:schemeClr val="bg1">
                    <a:lumMod val="75000"/>
                  </a:schemeClr>
                </a:solidFill>
                <a:latin typeface="Courier New" pitchFamily="49" charset="0"/>
                <a:cs typeface="Courier New" pitchFamily="49" charset="0"/>
              </a:rPr>
              <a:t>cpu</a:t>
            </a:r>
            <a:r>
              <a:rPr lang="en-US" sz="1800" dirty="0" smtClean="0">
                <a:solidFill>
                  <a:schemeClr val="bg1">
                    <a:lumMod val="75000"/>
                  </a:schemeClr>
                </a:solidFill>
                <a:latin typeface="Courier New" pitchFamily="49" charset="0"/>
                <a:cs typeface="Courier New" pitchFamily="49" charset="0"/>
              </a:rPr>
              <a:t>", </a:t>
            </a:r>
            <a:r>
              <a:rPr lang="en-US" sz="1800" dirty="0">
                <a:solidFill>
                  <a:schemeClr val="bg1">
                    <a:lumMod val="75000"/>
                  </a:schemeClr>
                </a:solidFill>
                <a:latin typeface="Courier New" pitchFamily="49" charset="0"/>
                <a:cs typeface="Courier New" pitchFamily="49" charset="0"/>
              </a:rPr>
              <a:t>action</a:t>
            </a:r>
            <a:r>
              <a:rPr lang="en-US" sz="1800" dirty="0" smtClean="0">
                <a:solidFill>
                  <a:schemeClr val="bg1">
                    <a:lumMod val="75000"/>
                  </a:schemeClr>
                </a:solidFill>
                <a:latin typeface="Courier New" pitchFamily="49" charset="0"/>
                <a:cs typeface="Courier New" pitchFamily="49" charset="0"/>
              </a:rPr>
              <a:t>="store", </a:t>
            </a:r>
            <a:r>
              <a:rPr lang="en-US" sz="1800" dirty="0">
                <a:solidFill>
                  <a:schemeClr val="bg1">
                    <a:lumMod val="75000"/>
                  </a:schemeClr>
                </a:solidFill>
                <a:latin typeface="Courier New" pitchFamily="49" charset="0"/>
                <a:cs typeface="Courier New" pitchFamily="49" charset="0"/>
              </a:rPr>
              <a:t>type</a:t>
            </a:r>
            <a:r>
              <a:rPr lang="en-US" sz="1800" dirty="0" smtClean="0">
                <a:solidFill>
                  <a:schemeClr val="bg1">
                    <a:lumMod val="75000"/>
                  </a:schemeClr>
                </a:solidFill>
                <a:latin typeface="Courier New" pitchFamily="49" charset="0"/>
                <a:cs typeface="Courier New" pitchFamily="49" charset="0"/>
              </a:rPr>
              <a:t>='</a:t>
            </a:r>
            <a:r>
              <a:rPr lang="en-US" sz="1800" dirty="0" err="1" smtClean="0">
                <a:solidFill>
                  <a:schemeClr val="bg1">
                    <a:lumMod val="75000"/>
                  </a:schemeClr>
                </a:solidFill>
                <a:latin typeface="Courier New" pitchFamily="49" charset="0"/>
                <a:cs typeface="Courier New" pitchFamily="49" charset="0"/>
              </a:rPr>
              <a:t>int</a:t>
            </a:r>
            <a:r>
              <a:rPr lang="en-US" sz="1800" dirty="0" smtClean="0">
                <a:solidFill>
                  <a:schemeClr val="bg1">
                    <a:lumMod val="75000"/>
                  </a:schemeClr>
                </a:solidFill>
                <a:latin typeface="Courier New" pitchFamily="49" charset="0"/>
                <a:cs typeface="Courier New" pitchFamily="49" charset="0"/>
              </a:rPr>
              <a:t>', </a:t>
            </a:r>
            <a:r>
              <a:rPr lang="en-US" sz="1800" dirty="0">
                <a:solidFill>
                  <a:schemeClr val="bg1">
                    <a:lumMod val="75000"/>
                  </a:schemeClr>
                </a:solidFill>
                <a:latin typeface="Courier New" pitchFamily="49" charset="0"/>
                <a:cs typeface="Courier New" pitchFamily="49" charset="0"/>
              </a:rPr>
              <a:t>default=1, </a:t>
            </a:r>
            <a:r>
              <a:rPr lang="en-US" sz="1800" dirty="0" err="1">
                <a:solidFill>
                  <a:schemeClr val="bg1">
                    <a:lumMod val="75000"/>
                  </a:schemeClr>
                </a:solidFill>
                <a:latin typeface="Courier New" pitchFamily="49" charset="0"/>
                <a:cs typeface="Courier New" pitchFamily="49" charset="0"/>
              </a:rPr>
              <a:t>dest</a:t>
            </a:r>
            <a:r>
              <a:rPr lang="en-US" sz="1800" dirty="0" smtClean="0">
                <a:solidFill>
                  <a:schemeClr val="bg1">
                    <a:lumMod val="75000"/>
                  </a:schemeClr>
                </a:solidFill>
                <a:latin typeface="Courier New" pitchFamily="49" charset="0"/>
                <a:cs typeface="Courier New" pitchFamily="49" charset="0"/>
              </a:rPr>
              <a:t>="MAX_CPU", </a:t>
            </a:r>
            <a:r>
              <a:rPr lang="en-US" sz="1800" dirty="0">
                <a:solidFill>
                  <a:schemeClr val="bg1">
                    <a:lumMod val="75000"/>
                  </a:schemeClr>
                </a:solidFill>
                <a:latin typeface="Courier New" pitchFamily="49" charset="0"/>
                <a:cs typeface="Courier New" pitchFamily="49" charset="0"/>
              </a:rPr>
              <a:t>help</a:t>
            </a:r>
            <a:r>
              <a:rPr lang="en-US" sz="1800" dirty="0" smtClean="0">
                <a:solidFill>
                  <a:schemeClr val="bg1">
                    <a:lumMod val="75000"/>
                  </a:schemeClr>
                </a:solidFill>
                <a:latin typeface="Courier New" pitchFamily="49" charset="0"/>
                <a:cs typeface="Courier New" pitchFamily="49" charset="0"/>
              </a:rPr>
              <a:t>="Max </a:t>
            </a:r>
            <a:r>
              <a:rPr lang="en-US" sz="1800" dirty="0">
                <a:solidFill>
                  <a:schemeClr val="bg1">
                    <a:lumMod val="75000"/>
                  </a:schemeClr>
                </a:solidFill>
                <a:latin typeface="Courier New" pitchFamily="49" charset="0"/>
                <a:cs typeface="Courier New" pitchFamily="49" charset="0"/>
              </a:rPr>
              <a:t>number of CPUs to use. Default is </a:t>
            </a:r>
            <a:r>
              <a:rPr lang="en-US" sz="1800" dirty="0" smtClean="0">
                <a:solidFill>
                  <a:schemeClr val="bg1">
                    <a:lumMod val="75000"/>
                  </a:schemeClr>
                </a:solidFill>
                <a:latin typeface="Courier New" pitchFamily="49" charset="0"/>
                <a:cs typeface="Courier New" pitchFamily="49" charset="0"/>
              </a:rPr>
              <a:t>%default.")</a:t>
            </a:r>
            <a:endParaRPr lang="en-US" sz="1800" dirty="0">
              <a:solidFill>
                <a:schemeClr val="bg1">
                  <a:lumMod val="75000"/>
                </a:schemeClr>
              </a:solidFill>
              <a:latin typeface="Courier New" pitchFamily="49" charset="0"/>
              <a:cs typeface="Courier New" pitchFamily="49" charset="0"/>
            </a:endParaRPr>
          </a:p>
          <a:p>
            <a:pPr marL="0" indent="0">
              <a:buNone/>
            </a:pPr>
            <a:r>
              <a:rPr lang="en-US" sz="1800" dirty="0" err="1">
                <a:solidFill>
                  <a:schemeClr val="bg1">
                    <a:lumMod val="75000"/>
                  </a:schemeClr>
                </a:solidFill>
                <a:latin typeface="Courier New" pitchFamily="49" charset="0"/>
                <a:cs typeface="Courier New" pitchFamily="49" charset="0"/>
              </a:rPr>
              <a:t>parser.add_option</a:t>
            </a:r>
            <a:r>
              <a:rPr lang="en-US" sz="1800" dirty="0" smtClean="0">
                <a:solidFill>
                  <a:schemeClr val="bg1">
                    <a:lumMod val="75000"/>
                  </a:schemeClr>
                </a:solidFill>
                <a:latin typeface="Courier New" pitchFamily="49" charset="0"/>
                <a:cs typeface="Courier New" pitchFamily="49" charset="0"/>
              </a:rPr>
              <a:t>("--e-</a:t>
            </a:r>
            <a:r>
              <a:rPr lang="en-US" sz="1800" dirty="0" err="1" smtClean="0">
                <a:solidFill>
                  <a:schemeClr val="bg1">
                    <a:lumMod val="75000"/>
                  </a:schemeClr>
                </a:solidFill>
                <a:latin typeface="Courier New" pitchFamily="49" charset="0"/>
                <a:cs typeface="Courier New" pitchFamily="49" charset="0"/>
              </a:rPr>
              <a:t>val</a:t>
            </a:r>
            <a:r>
              <a:rPr lang="en-US" sz="1800" dirty="0" smtClean="0">
                <a:solidFill>
                  <a:schemeClr val="bg1">
                    <a:lumMod val="75000"/>
                  </a:schemeClr>
                </a:solidFill>
                <a:latin typeface="Courier New" pitchFamily="49" charset="0"/>
                <a:cs typeface="Courier New" pitchFamily="49" charset="0"/>
              </a:rPr>
              <a:t>", </a:t>
            </a:r>
            <a:r>
              <a:rPr lang="en-US" sz="1800" dirty="0">
                <a:solidFill>
                  <a:schemeClr val="bg1">
                    <a:lumMod val="75000"/>
                  </a:schemeClr>
                </a:solidFill>
                <a:latin typeface="Courier New" pitchFamily="49" charset="0"/>
                <a:cs typeface="Courier New" pitchFamily="49" charset="0"/>
              </a:rPr>
              <a:t>action</a:t>
            </a:r>
            <a:r>
              <a:rPr lang="en-US" sz="1800" dirty="0" smtClean="0">
                <a:solidFill>
                  <a:schemeClr val="bg1">
                    <a:lumMod val="75000"/>
                  </a:schemeClr>
                </a:solidFill>
                <a:latin typeface="Courier New" pitchFamily="49" charset="0"/>
                <a:cs typeface="Courier New" pitchFamily="49" charset="0"/>
              </a:rPr>
              <a:t>="store", </a:t>
            </a:r>
            <a:r>
              <a:rPr lang="en-US" sz="1800" dirty="0">
                <a:solidFill>
                  <a:schemeClr val="bg1">
                    <a:lumMod val="75000"/>
                  </a:schemeClr>
                </a:solidFill>
                <a:latin typeface="Courier New" pitchFamily="49" charset="0"/>
                <a:cs typeface="Courier New" pitchFamily="49" charset="0"/>
              </a:rPr>
              <a:t>type</a:t>
            </a:r>
            <a:r>
              <a:rPr lang="en-US" sz="1800" dirty="0" smtClean="0">
                <a:solidFill>
                  <a:schemeClr val="bg1">
                    <a:lumMod val="75000"/>
                  </a:schemeClr>
                </a:solidFill>
                <a:latin typeface="Courier New" pitchFamily="49" charset="0"/>
                <a:cs typeface="Courier New" pitchFamily="49" charset="0"/>
              </a:rPr>
              <a:t>='float', </a:t>
            </a:r>
            <a:r>
              <a:rPr lang="en-US" sz="1800" dirty="0">
                <a:solidFill>
                  <a:schemeClr val="bg1">
                    <a:lumMod val="75000"/>
                  </a:schemeClr>
                </a:solidFill>
                <a:latin typeface="Courier New" pitchFamily="49" charset="0"/>
                <a:cs typeface="Courier New" pitchFamily="49" charset="0"/>
              </a:rPr>
              <a:t>default=1.0, </a:t>
            </a:r>
            <a:r>
              <a:rPr lang="en-US" sz="1800" dirty="0" err="1">
                <a:solidFill>
                  <a:schemeClr val="bg1">
                    <a:lumMod val="75000"/>
                  </a:schemeClr>
                </a:solidFill>
                <a:latin typeface="Courier New" pitchFamily="49" charset="0"/>
                <a:cs typeface="Courier New" pitchFamily="49" charset="0"/>
              </a:rPr>
              <a:t>dest</a:t>
            </a:r>
            <a:r>
              <a:rPr lang="en-US" sz="1800" dirty="0" smtClean="0">
                <a:solidFill>
                  <a:schemeClr val="bg1">
                    <a:lumMod val="75000"/>
                  </a:schemeClr>
                </a:solidFill>
                <a:latin typeface="Courier New" pitchFamily="49" charset="0"/>
                <a:cs typeface="Courier New" pitchFamily="49" charset="0"/>
              </a:rPr>
              <a:t>="E_THRESH", </a:t>
            </a:r>
            <a:r>
              <a:rPr lang="en-US" sz="1800" dirty="0">
                <a:solidFill>
                  <a:schemeClr val="bg1">
                    <a:lumMod val="75000"/>
                  </a:schemeClr>
                </a:solidFill>
                <a:latin typeface="Courier New" pitchFamily="49" charset="0"/>
                <a:cs typeface="Courier New" pitchFamily="49" charset="0"/>
              </a:rPr>
              <a:t>help</a:t>
            </a:r>
            <a:r>
              <a:rPr lang="en-US" sz="1800" dirty="0" smtClean="0">
                <a:solidFill>
                  <a:schemeClr val="bg1">
                    <a:lumMod val="75000"/>
                  </a:schemeClr>
                </a:solidFill>
                <a:latin typeface="Courier New" pitchFamily="49" charset="0"/>
                <a:cs typeface="Courier New" pitchFamily="49" charset="0"/>
              </a:rPr>
              <a:t>="E-value </a:t>
            </a:r>
            <a:r>
              <a:rPr lang="en-US" sz="1800" dirty="0">
                <a:solidFill>
                  <a:schemeClr val="bg1">
                    <a:lumMod val="75000"/>
                  </a:schemeClr>
                </a:solidFill>
                <a:latin typeface="Courier New" pitchFamily="49" charset="0"/>
                <a:cs typeface="Courier New" pitchFamily="49" charset="0"/>
              </a:rPr>
              <a:t>threshold. Default is </a:t>
            </a:r>
            <a:r>
              <a:rPr lang="en-US" sz="1800" dirty="0" smtClean="0">
                <a:solidFill>
                  <a:schemeClr val="bg1">
                    <a:lumMod val="75000"/>
                  </a:schemeClr>
                </a:solidFill>
                <a:latin typeface="Courier New" pitchFamily="49" charset="0"/>
                <a:cs typeface="Courier New" pitchFamily="49" charset="0"/>
              </a:rPr>
              <a:t>%default.")</a:t>
            </a:r>
          </a:p>
          <a:p>
            <a:pPr marL="0" indent="0">
              <a:buNone/>
            </a:pPr>
            <a:r>
              <a:rPr lang="en-US" sz="1800" dirty="0" err="1" smtClean="0">
                <a:latin typeface="Courier New" pitchFamily="49" charset="0"/>
                <a:cs typeface="Courier New" pitchFamily="49" charset="0"/>
              </a:rPr>
              <a:t>parser.add_option</a:t>
            </a:r>
            <a:r>
              <a:rPr lang="en-US" sz="1800" dirty="0" smtClean="0">
                <a:latin typeface="Courier New" pitchFamily="49" charset="0"/>
                <a:cs typeface="Courier New" pitchFamily="49" charset="0"/>
              </a:rPr>
              <a:t>(</a:t>
            </a:r>
            <a:r>
              <a:rPr lang="en-US" sz="1800" dirty="0" smtClean="0">
                <a:solidFill>
                  <a:schemeClr val="tx1">
                    <a:lumMod val="50000"/>
                    <a:lumOff val="50000"/>
                  </a:schemeClr>
                </a:solidFill>
                <a:latin typeface="Courier New" pitchFamily="49" charset="0"/>
                <a:cs typeface="Courier New" pitchFamily="49" charset="0"/>
              </a:rPr>
              <a:t>"--verbose"</a:t>
            </a:r>
            <a:r>
              <a:rPr lang="en-US" sz="1800" dirty="0" smtClean="0">
                <a:latin typeface="Courier New" pitchFamily="49" charset="0"/>
                <a:cs typeface="Courier New" pitchFamily="49" charset="0"/>
              </a:rPr>
              <a:t>, </a:t>
            </a:r>
            <a:r>
              <a:rPr lang="en-US" sz="1800" b="1" dirty="0">
                <a:latin typeface="Courier New" pitchFamily="49" charset="0"/>
                <a:cs typeface="Courier New" pitchFamily="49" charset="0"/>
              </a:rPr>
              <a:t>action</a:t>
            </a:r>
            <a:r>
              <a:rPr lang="en-US" sz="1800" b="1" dirty="0" smtClean="0">
                <a:latin typeface="Courier New" pitchFamily="49" charset="0"/>
                <a:cs typeface="Courier New" pitchFamily="49" charset="0"/>
              </a:rPr>
              <a:t>=</a:t>
            </a:r>
            <a:r>
              <a:rPr lang="en-US" sz="1800" b="1" dirty="0" smtClean="0">
                <a:solidFill>
                  <a:schemeClr val="tx1">
                    <a:lumMod val="50000"/>
                    <a:lumOff val="50000"/>
                  </a:schemeClr>
                </a:solidFill>
                <a:latin typeface="Courier New" pitchFamily="49" charset="0"/>
                <a:cs typeface="Courier New" pitchFamily="49" charset="0"/>
              </a:rPr>
              <a:t>"</a:t>
            </a:r>
            <a:r>
              <a:rPr lang="en-US" sz="1800" b="1" dirty="0" err="1" smtClean="0">
                <a:solidFill>
                  <a:schemeClr val="tx1">
                    <a:lumMod val="50000"/>
                    <a:lumOff val="50000"/>
                  </a:schemeClr>
                </a:solidFill>
                <a:latin typeface="Courier New" pitchFamily="49" charset="0"/>
                <a:cs typeface="Courier New" pitchFamily="49" charset="0"/>
              </a:rPr>
              <a:t>store_true</a:t>
            </a:r>
            <a:r>
              <a:rPr lang="en-US" sz="1800" b="1" dirty="0" smtClean="0">
                <a:solidFill>
                  <a:schemeClr val="tx1">
                    <a:lumMod val="50000"/>
                    <a:lumOff val="50000"/>
                  </a:schemeClr>
                </a:solidFill>
                <a:latin typeface="Courier New" pitchFamily="49" charset="0"/>
                <a:cs typeface="Courier New" pitchFamily="49" charset="0"/>
              </a:rPr>
              <a:t>"</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default=</a:t>
            </a:r>
            <a:r>
              <a:rPr lang="en-US" sz="1800" dirty="0">
                <a:solidFill>
                  <a:srgbClr val="0070C0"/>
                </a:solidFill>
                <a:latin typeface="Courier New" pitchFamily="49" charset="0"/>
                <a:cs typeface="Courier New" pitchFamily="49" charset="0"/>
              </a:rPr>
              <a:t>False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dest</a:t>
            </a:r>
            <a:r>
              <a:rPr lang="en-US" sz="1800" dirty="0" smtClean="0">
                <a:latin typeface="Courier New" pitchFamily="49" charset="0"/>
                <a:cs typeface="Courier New" pitchFamily="49" charset="0"/>
              </a:rPr>
              <a:t>=</a:t>
            </a:r>
            <a:r>
              <a:rPr lang="en-US" sz="1800" dirty="0" smtClean="0">
                <a:solidFill>
                  <a:schemeClr val="tx1">
                    <a:lumMod val="50000"/>
                    <a:lumOff val="50000"/>
                  </a:schemeClr>
                </a:solidFill>
                <a:latin typeface="Courier New" pitchFamily="49" charset="0"/>
                <a:cs typeface="Courier New" pitchFamily="49" charset="0"/>
              </a:rPr>
              <a:t>"VERBOSE"</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help</a:t>
            </a:r>
            <a:r>
              <a:rPr lang="en-US" sz="1800" dirty="0" smtClean="0">
                <a:latin typeface="Courier New" pitchFamily="49" charset="0"/>
                <a:cs typeface="Courier New" pitchFamily="49" charset="0"/>
              </a:rPr>
              <a:t>=</a:t>
            </a:r>
            <a:r>
              <a:rPr lang="en-US" sz="1800" dirty="0" smtClean="0">
                <a:solidFill>
                  <a:schemeClr val="tx1">
                    <a:lumMod val="50000"/>
                    <a:lumOff val="50000"/>
                  </a:schemeClr>
                </a:solidFill>
                <a:latin typeface="Courier New" pitchFamily="49" charset="0"/>
                <a:cs typeface="Courier New" pitchFamily="49" charset="0"/>
              </a:rPr>
              <a:t>"Print </a:t>
            </a:r>
            <a:r>
              <a:rPr lang="en-US" sz="1800" dirty="0">
                <a:solidFill>
                  <a:schemeClr val="tx1">
                    <a:lumMod val="50000"/>
                    <a:lumOff val="50000"/>
                  </a:schemeClr>
                </a:solidFill>
                <a:latin typeface="Courier New" pitchFamily="49" charset="0"/>
                <a:cs typeface="Courier New" pitchFamily="49" charset="0"/>
              </a:rPr>
              <a:t>progress messages</a:t>
            </a:r>
            <a:r>
              <a:rPr lang="en-US" sz="1800" dirty="0" smtClean="0">
                <a:solidFill>
                  <a:schemeClr val="tx1">
                    <a:lumMod val="50000"/>
                    <a:lumOff val="50000"/>
                  </a:schemeClr>
                </a:solidFill>
                <a:latin typeface="Courier New" pitchFamily="49" charset="0"/>
                <a:cs typeface="Courier New" pitchFamily="49" charset="0"/>
              </a:rPr>
              <a:t>."</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marL="0" indent="0">
              <a:buNone/>
            </a:pPr>
            <a:endParaRPr lang="en-US" sz="1800" dirty="0" smtClean="0">
              <a:latin typeface="Courier New" pitchFamily="49" charset="0"/>
              <a:cs typeface="Courier New" pitchFamily="49" charset="0"/>
            </a:endParaRPr>
          </a:p>
        </p:txBody>
      </p:sp>
    </p:spTree>
    <p:extLst>
      <p:ext uri="{BB962C8B-B14F-4D97-AF65-F5344CB8AC3E}">
        <p14:creationId xmlns:p14="http://schemas.microsoft.com/office/powerpoint/2010/main" val="2783391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optparse</a:t>
            </a:r>
            <a:r>
              <a:rPr lang="en-US" dirty="0" smtClean="0"/>
              <a:t> – Add options</a:t>
            </a:r>
            <a:endParaRPr lang="en-US" dirty="0"/>
          </a:p>
        </p:txBody>
      </p:sp>
      <p:sp>
        <p:nvSpPr>
          <p:cNvPr id="3" name="Content Placeholder 2"/>
          <p:cNvSpPr>
            <a:spLocks noGrp="1"/>
          </p:cNvSpPr>
          <p:nvPr>
            <p:ph idx="1"/>
          </p:nvPr>
        </p:nvSpPr>
        <p:spPr/>
        <p:txBody>
          <a:bodyPr>
            <a:normAutofit/>
          </a:bodyPr>
          <a:lstStyle/>
          <a:p>
            <a:pPr marL="0" indent="0">
              <a:buNone/>
            </a:pPr>
            <a:endParaRPr lang="en-US" sz="1800" dirty="0" smtClean="0">
              <a:latin typeface="Courier New" pitchFamily="49" charset="0"/>
              <a:cs typeface="Courier New" pitchFamily="49" charset="0"/>
            </a:endParaRPr>
          </a:p>
          <a:p>
            <a:pPr marL="0" indent="0">
              <a:buNone/>
            </a:pPr>
            <a:r>
              <a:rPr lang="en-US" sz="1800" dirty="0" err="1" smtClean="0">
                <a:solidFill>
                  <a:schemeClr val="bg1">
                    <a:lumMod val="75000"/>
                  </a:schemeClr>
                </a:solidFill>
                <a:latin typeface="Courier New" pitchFamily="49" charset="0"/>
                <a:cs typeface="Courier New" pitchFamily="49" charset="0"/>
              </a:rPr>
              <a:t>parser.add_option</a:t>
            </a:r>
            <a:r>
              <a:rPr lang="en-US" sz="1800" dirty="0" smtClean="0">
                <a:solidFill>
                  <a:schemeClr val="bg1">
                    <a:lumMod val="75000"/>
                  </a:schemeClr>
                </a:solidFill>
                <a:latin typeface="Courier New" pitchFamily="49" charset="0"/>
                <a:cs typeface="Courier New" pitchFamily="49" charset="0"/>
              </a:rPr>
              <a:t>("--out", </a:t>
            </a:r>
            <a:r>
              <a:rPr lang="en-US" sz="1800" dirty="0">
                <a:solidFill>
                  <a:schemeClr val="bg1">
                    <a:lumMod val="75000"/>
                  </a:schemeClr>
                </a:solidFill>
                <a:latin typeface="Courier New" pitchFamily="49" charset="0"/>
                <a:cs typeface="Courier New" pitchFamily="49" charset="0"/>
              </a:rPr>
              <a:t>action</a:t>
            </a:r>
            <a:r>
              <a:rPr lang="en-US" sz="1800" dirty="0" smtClean="0">
                <a:solidFill>
                  <a:schemeClr val="bg1">
                    <a:lumMod val="75000"/>
                  </a:schemeClr>
                </a:solidFill>
                <a:latin typeface="Courier New" pitchFamily="49" charset="0"/>
                <a:cs typeface="Courier New" pitchFamily="49" charset="0"/>
              </a:rPr>
              <a:t>="store", </a:t>
            </a:r>
            <a:r>
              <a:rPr lang="en-US" sz="1800" dirty="0" err="1">
                <a:solidFill>
                  <a:schemeClr val="bg1">
                    <a:lumMod val="75000"/>
                  </a:schemeClr>
                </a:solidFill>
                <a:latin typeface="Courier New" pitchFamily="49" charset="0"/>
                <a:cs typeface="Courier New" pitchFamily="49" charset="0"/>
              </a:rPr>
              <a:t>dest</a:t>
            </a:r>
            <a:r>
              <a:rPr lang="en-US" sz="1800" dirty="0" smtClean="0">
                <a:solidFill>
                  <a:schemeClr val="bg1">
                    <a:lumMod val="75000"/>
                  </a:schemeClr>
                </a:solidFill>
                <a:latin typeface="Courier New" pitchFamily="49" charset="0"/>
                <a:cs typeface="Courier New" pitchFamily="49" charset="0"/>
              </a:rPr>
              <a:t>="OUTFILE", </a:t>
            </a:r>
            <a:r>
              <a:rPr lang="en-US" sz="1800" dirty="0">
                <a:solidFill>
                  <a:schemeClr val="bg1">
                    <a:lumMod val="75000"/>
                  </a:schemeClr>
                </a:solidFill>
                <a:latin typeface="Courier New" pitchFamily="49" charset="0"/>
                <a:cs typeface="Courier New" pitchFamily="49" charset="0"/>
              </a:rPr>
              <a:t>default=None, help</a:t>
            </a:r>
            <a:r>
              <a:rPr lang="en-US" sz="1800" dirty="0" smtClean="0">
                <a:solidFill>
                  <a:schemeClr val="bg1">
                    <a:lumMod val="75000"/>
                  </a:schemeClr>
                </a:solidFill>
                <a:latin typeface="Courier New" pitchFamily="49" charset="0"/>
                <a:cs typeface="Courier New" pitchFamily="49" charset="0"/>
              </a:rPr>
              <a:t>="Optional </a:t>
            </a:r>
            <a:r>
              <a:rPr lang="en-US" sz="1800" dirty="0">
                <a:solidFill>
                  <a:schemeClr val="bg1">
                    <a:lumMod val="75000"/>
                  </a:schemeClr>
                </a:solidFill>
                <a:latin typeface="Courier New" pitchFamily="49" charset="0"/>
                <a:cs typeface="Courier New" pitchFamily="49" charset="0"/>
              </a:rPr>
              <a:t>file to print output</a:t>
            </a:r>
            <a:r>
              <a:rPr lang="en-US" sz="1800" dirty="0" smtClean="0">
                <a:solidFill>
                  <a:schemeClr val="bg1">
                    <a:lumMod val="75000"/>
                  </a:schemeClr>
                </a:solidFill>
                <a:latin typeface="Courier New" pitchFamily="49" charset="0"/>
                <a:cs typeface="Courier New" pitchFamily="49" charset="0"/>
              </a:rPr>
              <a:t>.")</a:t>
            </a:r>
          </a:p>
          <a:p>
            <a:pPr marL="0" indent="0">
              <a:buNone/>
            </a:pPr>
            <a:r>
              <a:rPr lang="en-US" sz="1800" dirty="0" err="1">
                <a:solidFill>
                  <a:schemeClr val="bg1">
                    <a:lumMod val="75000"/>
                  </a:schemeClr>
                </a:solidFill>
                <a:latin typeface="Courier New" pitchFamily="49" charset="0"/>
                <a:cs typeface="Courier New" pitchFamily="49" charset="0"/>
              </a:rPr>
              <a:t>parser.add_option</a:t>
            </a:r>
            <a:r>
              <a:rPr lang="en-US" sz="1800" dirty="0" smtClean="0">
                <a:solidFill>
                  <a:schemeClr val="bg1">
                    <a:lumMod val="75000"/>
                  </a:schemeClr>
                </a:solidFill>
                <a:latin typeface="Courier New" pitchFamily="49" charset="0"/>
                <a:cs typeface="Courier New" pitchFamily="49" charset="0"/>
              </a:rPr>
              <a:t>("--</a:t>
            </a:r>
            <a:r>
              <a:rPr lang="en-US" sz="1800" dirty="0" err="1" smtClean="0">
                <a:solidFill>
                  <a:schemeClr val="bg1">
                    <a:lumMod val="75000"/>
                  </a:schemeClr>
                </a:solidFill>
                <a:latin typeface="Courier New" pitchFamily="49" charset="0"/>
                <a:cs typeface="Courier New" pitchFamily="49" charset="0"/>
              </a:rPr>
              <a:t>cpu</a:t>
            </a:r>
            <a:r>
              <a:rPr lang="en-US" sz="1800" dirty="0" smtClean="0">
                <a:solidFill>
                  <a:schemeClr val="bg1">
                    <a:lumMod val="75000"/>
                  </a:schemeClr>
                </a:solidFill>
                <a:latin typeface="Courier New" pitchFamily="49" charset="0"/>
                <a:cs typeface="Courier New" pitchFamily="49" charset="0"/>
              </a:rPr>
              <a:t>", </a:t>
            </a:r>
            <a:r>
              <a:rPr lang="en-US" sz="1800" dirty="0">
                <a:solidFill>
                  <a:schemeClr val="bg1">
                    <a:lumMod val="75000"/>
                  </a:schemeClr>
                </a:solidFill>
                <a:latin typeface="Courier New" pitchFamily="49" charset="0"/>
                <a:cs typeface="Courier New" pitchFamily="49" charset="0"/>
              </a:rPr>
              <a:t>action</a:t>
            </a:r>
            <a:r>
              <a:rPr lang="en-US" sz="1800" dirty="0" smtClean="0">
                <a:solidFill>
                  <a:schemeClr val="bg1">
                    <a:lumMod val="75000"/>
                  </a:schemeClr>
                </a:solidFill>
                <a:latin typeface="Courier New" pitchFamily="49" charset="0"/>
                <a:cs typeface="Courier New" pitchFamily="49" charset="0"/>
              </a:rPr>
              <a:t>="store", </a:t>
            </a:r>
            <a:r>
              <a:rPr lang="en-US" sz="1800" dirty="0">
                <a:solidFill>
                  <a:schemeClr val="bg1">
                    <a:lumMod val="75000"/>
                  </a:schemeClr>
                </a:solidFill>
                <a:latin typeface="Courier New" pitchFamily="49" charset="0"/>
                <a:cs typeface="Courier New" pitchFamily="49" charset="0"/>
              </a:rPr>
              <a:t>type</a:t>
            </a:r>
            <a:r>
              <a:rPr lang="en-US" sz="1800" dirty="0" smtClean="0">
                <a:solidFill>
                  <a:schemeClr val="bg1">
                    <a:lumMod val="75000"/>
                  </a:schemeClr>
                </a:solidFill>
                <a:latin typeface="Courier New" pitchFamily="49" charset="0"/>
                <a:cs typeface="Courier New" pitchFamily="49" charset="0"/>
              </a:rPr>
              <a:t>='</a:t>
            </a:r>
            <a:r>
              <a:rPr lang="en-US" sz="1800" dirty="0" err="1" smtClean="0">
                <a:solidFill>
                  <a:schemeClr val="bg1">
                    <a:lumMod val="75000"/>
                  </a:schemeClr>
                </a:solidFill>
                <a:latin typeface="Courier New" pitchFamily="49" charset="0"/>
                <a:cs typeface="Courier New" pitchFamily="49" charset="0"/>
              </a:rPr>
              <a:t>int</a:t>
            </a:r>
            <a:r>
              <a:rPr lang="en-US" sz="1800" dirty="0" smtClean="0">
                <a:solidFill>
                  <a:schemeClr val="bg1">
                    <a:lumMod val="75000"/>
                  </a:schemeClr>
                </a:solidFill>
                <a:latin typeface="Courier New" pitchFamily="49" charset="0"/>
                <a:cs typeface="Courier New" pitchFamily="49" charset="0"/>
              </a:rPr>
              <a:t>', </a:t>
            </a:r>
            <a:r>
              <a:rPr lang="en-US" sz="1800" dirty="0">
                <a:solidFill>
                  <a:schemeClr val="bg1">
                    <a:lumMod val="75000"/>
                  </a:schemeClr>
                </a:solidFill>
                <a:latin typeface="Courier New" pitchFamily="49" charset="0"/>
                <a:cs typeface="Courier New" pitchFamily="49" charset="0"/>
              </a:rPr>
              <a:t>default=1, </a:t>
            </a:r>
            <a:r>
              <a:rPr lang="en-US" sz="1800" dirty="0" err="1">
                <a:solidFill>
                  <a:schemeClr val="bg1">
                    <a:lumMod val="75000"/>
                  </a:schemeClr>
                </a:solidFill>
                <a:latin typeface="Courier New" pitchFamily="49" charset="0"/>
                <a:cs typeface="Courier New" pitchFamily="49" charset="0"/>
              </a:rPr>
              <a:t>dest</a:t>
            </a:r>
            <a:r>
              <a:rPr lang="en-US" sz="1800" dirty="0" smtClean="0">
                <a:solidFill>
                  <a:schemeClr val="bg1">
                    <a:lumMod val="75000"/>
                  </a:schemeClr>
                </a:solidFill>
                <a:latin typeface="Courier New" pitchFamily="49" charset="0"/>
                <a:cs typeface="Courier New" pitchFamily="49" charset="0"/>
              </a:rPr>
              <a:t>="MAX_CPU", </a:t>
            </a:r>
            <a:r>
              <a:rPr lang="en-US" sz="1800" dirty="0">
                <a:solidFill>
                  <a:schemeClr val="bg1">
                    <a:lumMod val="75000"/>
                  </a:schemeClr>
                </a:solidFill>
                <a:latin typeface="Courier New" pitchFamily="49" charset="0"/>
                <a:cs typeface="Courier New" pitchFamily="49" charset="0"/>
              </a:rPr>
              <a:t>help</a:t>
            </a:r>
            <a:r>
              <a:rPr lang="en-US" sz="1800" dirty="0" smtClean="0">
                <a:solidFill>
                  <a:schemeClr val="bg1">
                    <a:lumMod val="75000"/>
                  </a:schemeClr>
                </a:solidFill>
                <a:latin typeface="Courier New" pitchFamily="49" charset="0"/>
                <a:cs typeface="Courier New" pitchFamily="49" charset="0"/>
              </a:rPr>
              <a:t>="Max </a:t>
            </a:r>
            <a:r>
              <a:rPr lang="en-US" sz="1800" dirty="0">
                <a:solidFill>
                  <a:schemeClr val="bg1">
                    <a:lumMod val="75000"/>
                  </a:schemeClr>
                </a:solidFill>
                <a:latin typeface="Courier New" pitchFamily="49" charset="0"/>
                <a:cs typeface="Courier New" pitchFamily="49" charset="0"/>
              </a:rPr>
              <a:t>number of CPUs to use. Default is </a:t>
            </a:r>
            <a:r>
              <a:rPr lang="en-US" sz="1800" dirty="0" smtClean="0">
                <a:solidFill>
                  <a:schemeClr val="bg1">
                    <a:lumMod val="75000"/>
                  </a:schemeClr>
                </a:solidFill>
                <a:latin typeface="Courier New" pitchFamily="49" charset="0"/>
                <a:cs typeface="Courier New" pitchFamily="49" charset="0"/>
              </a:rPr>
              <a:t>%default.")</a:t>
            </a:r>
            <a:endParaRPr lang="en-US" sz="1800" dirty="0">
              <a:solidFill>
                <a:schemeClr val="bg1">
                  <a:lumMod val="75000"/>
                </a:schemeClr>
              </a:solidFill>
              <a:latin typeface="Courier New" pitchFamily="49" charset="0"/>
              <a:cs typeface="Courier New" pitchFamily="49" charset="0"/>
            </a:endParaRPr>
          </a:p>
          <a:p>
            <a:pPr marL="0" indent="0">
              <a:buNone/>
            </a:pPr>
            <a:r>
              <a:rPr lang="en-US" sz="1800" dirty="0" err="1">
                <a:solidFill>
                  <a:schemeClr val="bg1">
                    <a:lumMod val="75000"/>
                  </a:schemeClr>
                </a:solidFill>
                <a:latin typeface="Courier New" pitchFamily="49" charset="0"/>
                <a:cs typeface="Courier New" pitchFamily="49" charset="0"/>
              </a:rPr>
              <a:t>parser.add_option</a:t>
            </a:r>
            <a:r>
              <a:rPr lang="en-US" sz="1800" dirty="0" smtClean="0">
                <a:solidFill>
                  <a:schemeClr val="bg1">
                    <a:lumMod val="75000"/>
                  </a:schemeClr>
                </a:solidFill>
                <a:latin typeface="Courier New" pitchFamily="49" charset="0"/>
                <a:cs typeface="Courier New" pitchFamily="49" charset="0"/>
              </a:rPr>
              <a:t>("--e-</a:t>
            </a:r>
            <a:r>
              <a:rPr lang="en-US" sz="1800" dirty="0" err="1" smtClean="0">
                <a:solidFill>
                  <a:schemeClr val="bg1">
                    <a:lumMod val="75000"/>
                  </a:schemeClr>
                </a:solidFill>
                <a:latin typeface="Courier New" pitchFamily="49" charset="0"/>
                <a:cs typeface="Courier New" pitchFamily="49" charset="0"/>
              </a:rPr>
              <a:t>val</a:t>
            </a:r>
            <a:r>
              <a:rPr lang="en-US" sz="1800" dirty="0" smtClean="0">
                <a:solidFill>
                  <a:schemeClr val="bg1">
                    <a:lumMod val="75000"/>
                  </a:schemeClr>
                </a:solidFill>
                <a:latin typeface="Courier New" pitchFamily="49" charset="0"/>
                <a:cs typeface="Courier New" pitchFamily="49" charset="0"/>
              </a:rPr>
              <a:t>", </a:t>
            </a:r>
            <a:r>
              <a:rPr lang="en-US" sz="1800" dirty="0">
                <a:solidFill>
                  <a:schemeClr val="bg1">
                    <a:lumMod val="75000"/>
                  </a:schemeClr>
                </a:solidFill>
                <a:latin typeface="Courier New" pitchFamily="49" charset="0"/>
                <a:cs typeface="Courier New" pitchFamily="49" charset="0"/>
              </a:rPr>
              <a:t>action</a:t>
            </a:r>
            <a:r>
              <a:rPr lang="en-US" sz="1800" dirty="0" smtClean="0">
                <a:solidFill>
                  <a:schemeClr val="bg1">
                    <a:lumMod val="75000"/>
                  </a:schemeClr>
                </a:solidFill>
                <a:latin typeface="Courier New" pitchFamily="49" charset="0"/>
                <a:cs typeface="Courier New" pitchFamily="49" charset="0"/>
              </a:rPr>
              <a:t>="store", </a:t>
            </a:r>
            <a:r>
              <a:rPr lang="en-US" sz="1800" dirty="0">
                <a:solidFill>
                  <a:schemeClr val="bg1">
                    <a:lumMod val="75000"/>
                  </a:schemeClr>
                </a:solidFill>
                <a:latin typeface="Courier New" pitchFamily="49" charset="0"/>
                <a:cs typeface="Courier New" pitchFamily="49" charset="0"/>
              </a:rPr>
              <a:t>type</a:t>
            </a:r>
            <a:r>
              <a:rPr lang="en-US" sz="1800" dirty="0" smtClean="0">
                <a:solidFill>
                  <a:schemeClr val="bg1">
                    <a:lumMod val="75000"/>
                  </a:schemeClr>
                </a:solidFill>
                <a:latin typeface="Courier New" pitchFamily="49" charset="0"/>
                <a:cs typeface="Courier New" pitchFamily="49" charset="0"/>
              </a:rPr>
              <a:t>='float', </a:t>
            </a:r>
            <a:r>
              <a:rPr lang="en-US" sz="1800" dirty="0">
                <a:solidFill>
                  <a:schemeClr val="bg1">
                    <a:lumMod val="75000"/>
                  </a:schemeClr>
                </a:solidFill>
                <a:latin typeface="Courier New" pitchFamily="49" charset="0"/>
                <a:cs typeface="Courier New" pitchFamily="49" charset="0"/>
              </a:rPr>
              <a:t>default=1.0, </a:t>
            </a:r>
            <a:r>
              <a:rPr lang="en-US" sz="1800" dirty="0" err="1">
                <a:solidFill>
                  <a:schemeClr val="bg1">
                    <a:lumMod val="75000"/>
                  </a:schemeClr>
                </a:solidFill>
                <a:latin typeface="Courier New" pitchFamily="49" charset="0"/>
                <a:cs typeface="Courier New" pitchFamily="49" charset="0"/>
              </a:rPr>
              <a:t>dest</a:t>
            </a:r>
            <a:r>
              <a:rPr lang="en-US" sz="1800" dirty="0" smtClean="0">
                <a:solidFill>
                  <a:schemeClr val="bg1">
                    <a:lumMod val="75000"/>
                  </a:schemeClr>
                </a:solidFill>
                <a:latin typeface="Courier New" pitchFamily="49" charset="0"/>
                <a:cs typeface="Courier New" pitchFamily="49" charset="0"/>
              </a:rPr>
              <a:t>="E_THRESH", </a:t>
            </a:r>
            <a:r>
              <a:rPr lang="en-US" sz="1800" dirty="0">
                <a:solidFill>
                  <a:schemeClr val="bg1">
                    <a:lumMod val="75000"/>
                  </a:schemeClr>
                </a:solidFill>
                <a:latin typeface="Courier New" pitchFamily="49" charset="0"/>
                <a:cs typeface="Courier New" pitchFamily="49" charset="0"/>
              </a:rPr>
              <a:t>help</a:t>
            </a:r>
            <a:r>
              <a:rPr lang="en-US" sz="1800" dirty="0" smtClean="0">
                <a:solidFill>
                  <a:schemeClr val="bg1">
                    <a:lumMod val="75000"/>
                  </a:schemeClr>
                </a:solidFill>
                <a:latin typeface="Courier New" pitchFamily="49" charset="0"/>
                <a:cs typeface="Courier New" pitchFamily="49" charset="0"/>
              </a:rPr>
              <a:t>="E-value </a:t>
            </a:r>
            <a:r>
              <a:rPr lang="en-US" sz="1800" dirty="0">
                <a:solidFill>
                  <a:schemeClr val="bg1">
                    <a:lumMod val="75000"/>
                  </a:schemeClr>
                </a:solidFill>
                <a:latin typeface="Courier New" pitchFamily="49" charset="0"/>
                <a:cs typeface="Courier New" pitchFamily="49" charset="0"/>
              </a:rPr>
              <a:t>threshold. Default is </a:t>
            </a:r>
            <a:r>
              <a:rPr lang="en-US" sz="1800" dirty="0" smtClean="0">
                <a:solidFill>
                  <a:schemeClr val="bg1">
                    <a:lumMod val="75000"/>
                  </a:schemeClr>
                </a:solidFill>
                <a:latin typeface="Courier New" pitchFamily="49" charset="0"/>
                <a:cs typeface="Courier New" pitchFamily="49" charset="0"/>
              </a:rPr>
              <a:t>%default.")</a:t>
            </a:r>
          </a:p>
          <a:p>
            <a:pPr marL="0" indent="0">
              <a:buNone/>
            </a:pPr>
            <a:r>
              <a:rPr lang="en-US" sz="1800" dirty="0" err="1" smtClean="0">
                <a:latin typeface="Courier New" pitchFamily="49" charset="0"/>
                <a:cs typeface="Courier New" pitchFamily="49" charset="0"/>
              </a:rPr>
              <a:t>parser.add_option</a:t>
            </a:r>
            <a:r>
              <a:rPr lang="en-US" sz="1800" dirty="0" smtClean="0">
                <a:latin typeface="Courier New" pitchFamily="49" charset="0"/>
                <a:cs typeface="Courier New" pitchFamily="49" charset="0"/>
              </a:rPr>
              <a:t>(</a:t>
            </a:r>
            <a:r>
              <a:rPr lang="en-US" sz="1800" dirty="0" smtClean="0">
                <a:solidFill>
                  <a:schemeClr val="tx1">
                    <a:lumMod val="50000"/>
                    <a:lumOff val="50000"/>
                  </a:schemeClr>
                </a:solidFill>
                <a:latin typeface="Courier New" pitchFamily="49" charset="0"/>
                <a:cs typeface="Courier New" pitchFamily="49" charset="0"/>
              </a:rPr>
              <a:t>"--verbose"</a:t>
            </a:r>
            <a:r>
              <a:rPr lang="en-US" sz="1800" dirty="0" smtClean="0">
                <a:latin typeface="Courier New" pitchFamily="49" charset="0"/>
                <a:cs typeface="Courier New" pitchFamily="49" charset="0"/>
              </a:rPr>
              <a:t>, </a:t>
            </a:r>
            <a:r>
              <a:rPr lang="en-US" sz="1800" b="1" dirty="0">
                <a:latin typeface="Courier New" pitchFamily="49" charset="0"/>
                <a:cs typeface="Courier New" pitchFamily="49" charset="0"/>
              </a:rPr>
              <a:t>action</a:t>
            </a:r>
            <a:r>
              <a:rPr lang="en-US" sz="1800" b="1" dirty="0" smtClean="0">
                <a:latin typeface="Courier New" pitchFamily="49" charset="0"/>
                <a:cs typeface="Courier New" pitchFamily="49" charset="0"/>
              </a:rPr>
              <a:t>=</a:t>
            </a:r>
            <a:r>
              <a:rPr lang="en-US" sz="1800" b="1" dirty="0" smtClean="0">
                <a:solidFill>
                  <a:schemeClr val="tx1">
                    <a:lumMod val="50000"/>
                    <a:lumOff val="50000"/>
                  </a:schemeClr>
                </a:solidFill>
                <a:latin typeface="Courier New" pitchFamily="49" charset="0"/>
                <a:cs typeface="Courier New" pitchFamily="49" charset="0"/>
              </a:rPr>
              <a:t>"</a:t>
            </a:r>
            <a:r>
              <a:rPr lang="en-US" sz="1800" b="1" dirty="0" err="1" smtClean="0">
                <a:solidFill>
                  <a:schemeClr val="tx1">
                    <a:lumMod val="50000"/>
                    <a:lumOff val="50000"/>
                  </a:schemeClr>
                </a:solidFill>
                <a:latin typeface="Courier New" pitchFamily="49" charset="0"/>
                <a:cs typeface="Courier New" pitchFamily="49" charset="0"/>
              </a:rPr>
              <a:t>store_true</a:t>
            </a:r>
            <a:r>
              <a:rPr lang="en-US" sz="1800" b="1" dirty="0" smtClean="0">
                <a:solidFill>
                  <a:schemeClr val="tx1">
                    <a:lumMod val="50000"/>
                    <a:lumOff val="50000"/>
                  </a:schemeClr>
                </a:solidFill>
                <a:latin typeface="Courier New" pitchFamily="49" charset="0"/>
                <a:cs typeface="Courier New" pitchFamily="49" charset="0"/>
              </a:rPr>
              <a:t>"</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default=</a:t>
            </a:r>
            <a:r>
              <a:rPr lang="en-US" sz="1800" dirty="0">
                <a:solidFill>
                  <a:srgbClr val="0070C0"/>
                </a:solidFill>
                <a:latin typeface="Courier New" pitchFamily="49" charset="0"/>
                <a:cs typeface="Courier New" pitchFamily="49" charset="0"/>
              </a:rPr>
              <a:t>False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dest</a:t>
            </a:r>
            <a:r>
              <a:rPr lang="en-US" sz="1800" dirty="0" smtClean="0">
                <a:latin typeface="Courier New" pitchFamily="49" charset="0"/>
                <a:cs typeface="Courier New" pitchFamily="49" charset="0"/>
              </a:rPr>
              <a:t>=</a:t>
            </a:r>
            <a:r>
              <a:rPr lang="en-US" sz="1800" dirty="0" smtClean="0">
                <a:solidFill>
                  <a:schemeClr val="tx1">
                    <a:lumMod val="50000"/>
                    <a:lumOff val="50000"/>
                  </a:schemeClr>
                </a:solidFill>
                <a:latin typeface="Courier New" pitchFamily="49" charset="0"/>
                <a:cs typeface="Courier New" pitchFamily="49" charset="0"/>
              </a:rPr>
              <a:t>"VERBOSE"</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help</a:t>
            </a:r>
            <a:r>
              <a:rPr lang="en-US" sz="1800" dirty="0" smtClean="0">
                <a:latin typeface="Courier New" pitchFamily="49" charset="0"/>
                <a:cs typeface="Courier New" pitchFamily="49" charset="0"/>
              </a:rPr>
              <a:t>=</a:t>
            </a:r>
            <a:r>
              <a:rPr lang="en-US" sz="1800" dirty="0" smtClean="0">
                <a:solidFill>
                  <a:schemeClr val="tx1">
                    <a:lumMod val="50000"/>
                    <a:lumOff val="50000"/>
                  </a:schemeClr>
                </a:solidFill>
                <a:latin typeface="Courier New" pitchFamily="49" charset="0"/>
                <a:cs typeface="Courier New" pitchFamily="49" charset="0"/>
              </a:rPr>
              <a:t>"Print </a:t>
            </a:r>
            <a:r>
              <a:rPr lang="en-US" sz="1800" dirty="0">
                <a:solidFill>
                  <a:schemeClr val="tx1">
                    <a:lumMod val="50000"/>
                    <a:lumOff val="50000"/>
                  </a:schemeClr>
                </a:solidFill>
                <a:latin typeface="Courier New" pitchFamily="49" charset="0"/>
                <a:cs typeface="Courier New" pitchFamily="49" charset="0"/>
              </a:rPr>
              <a:t>progress messages</a:t>
            </a:r>
            <a:r>
              <a:rPr lang="en-US" sz="1800" dirty="0" smtClean="0">
                <a:solidFill>
                  <a:schemeClr val="tx1">
                    <a:lumMod val="50000"/>
                    <a:lumOff val="50000"/>
                  </a:schemeClr>
                </a:solidFill>
                <a:latin typeface="Courier New" pitchFamily="49" charset="0"/>
                <a:cs typeface="Courier New" pitchFamily="49" charset="0"/>
              </a:rPr>
              <a:t>."</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marL="0" indent="0">
              <a:buNone/>
            </a:pPr>
            <a:endParaRPr lang="en-US" sz="1800" dirty="0" smtClean="0">
              <a:latin typeface="Courier New" pitchFamily="49" charset="0"/>
              <a:cs typeface="Courier New" pitchFamily="49" charset="0"/>
            </a:endParaRPr>
          </a:p>
        </p:txBody>
      </p:sp>
      <p:cxnSp>
        <p:nvCxnSpPr>
          <p:cNvPr id="6" name="Straight Arrow Connector 5"/>
          <p:cNvCxnSpPr/>
          <p:nvPr/>
        </p:nvCxnSpPr>
        <p:spPr>
          <a:xfrm>
            <a:off x="6347012" y="4648200"/>
            <a:ext cx="0" cy="60960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410200" y="5257800"/>
            <a:ext cx="2209800" cy="646331"/>
          </a:xfrm>
          <a:prstGeom prst="rect">
            <a:avLst/>
          </a:prstGeom>
          <a:noFill/>
        </p:spPr>
        <p:txBody>
          <a:bodyPr wrap="square" rtlCol="0">
            <a:spAutoFit/>
          </a:bodyPr>
          <a:lstStyle/>
          <a:p>
            <a:r>
              <a:rPr lang="en-US" sz="1200" dirty="0" smtClean="0"/>
              <a:t>Indicates that this option is a "flag". If it is used, the flag is set to </a:t>
            </a:r>
            <a:r>
              <a:rPr lang="en-US" sz="1100" dirty="0" smtClean="0">
                <a:solidFill>
                  <a:srgbClr val="0070C0"/>
                </a:solidFill>
                <a:latin typeface="Courier New" pitchFamily="49" charset="0"/>
                <a:cs typeface="Courier New" pitchFamily="49" charset="0"/>
              </a:rPr>
              <a:t>True</a:t>
            </a:r>
            <a:r>
              <a:rPr lang="en-US" sz="1200" dirty="0" smtClean="0"/>
              <a:t>, otherwise, </a:t>
            </a:r>
            <a:r>
              <a:rPr lang="en-US" sz="1100" dirty="0" smtClean="0">
                <a:solidFill>
                  <a:srgbClr val="0070C0"/>
                </a:solidFill>
                <a:latin typeface="Courier New" pitchFamily="49" charset="0"/>
                <a:cs typeface="Courier New" pitchFamily="49" charset="0"/>
              </a:rPr>
              <a:t>False</a:t>
            </a:r>
            <a:r>
              <a:rPr lang="en-US" sz="1200" dirty="0" smtClean="0"/>
              <a:t>.</a:t>
            </a:r>
            <a:endParaRPr lang="en-US" sz="1200" dirty="0"/>
          </a:p>
        </p:txBody>
      </p:sp>
    </p:spTree>
    <p:extLst>
      <p:ext uri="{BB962C8B-B14F-4D97-AF65-F5344CB8AC3E}">
        <p14:creationId xmlns:p14="http://schemas.microsoft.com/office/powerpoint/2010/main" val="13746655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optparse</a:t>
            </a:r>
            <a:r>
              <a:rPr lang="en-US" dirty="0" smtClean="0"/>
              <a:t> – Read user's choices</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smtClean="0">
                <a:cs typeface="Courier New" pitchFamily="49" charset="0"/>
              </a:rPr>
              <a:t>After all the options have been added to the parser, we parse the actual command line options that the user specified:</a:t>
            </a:r>
          </a:p>
          <a:p>
            <a:pPr marL="0" indent="0">
              <a:buNone/>
            </a:pPr>
            <a:endParaRPr lang="en-US" sz="1800" dirty="0" smtClean="0">
              <a:cs typeface="Courier New" pitchFamily="49" charset="0"/>
            </a:endParaRPr>
          </a:p>
          <a:p>
            <a:pPr marL="0" indent="0">
              <a:buNone/>
            </a:pP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opts, </a:t>
            </a:r>
            <a:r>
              <a:rPr lang="en-US" sz="1800" dirty="0" err="1" smtClean="0">
                <a:latin typeface="Courier New" pitchFamily="49" charset="0"/>
                <a:cs typeface="Courier New" pitchFamily="49" charset="0"/>
              </a:rPr>
              <a:t>args</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parser.parse_args</a:t>
            </a:r>
            <a:r>
              <a:rPr lang="en-US" sz="1800" dirty="0" smtClean="0">
                <a:latin typeface="Courier New" pitchFamily="49" charset="0"/>
                <a:cs typeface="Courier New" pitchFamily="49" charset="0"/>
              </a:rPr>
              <a:t>()</a:t>
            </a:r>
          </a:p>
          <a:p>
            <a:pPr marL="0" indent="0">
              <a:buNone/>
            </a:pPr>
            <a:endParaRPr lang="en-US" sz="1800" dirty="0">
              <a:latin typeface="Courier New" pitchFamily="49" charset="0"/>
              <a:cs typeface="Courier New" pitchFamily="49" charset="0"/>
            </a:endParaRPr>
          </a:p>
          <a:p>
            <a:pPr marL="0" indent="0">
              <a:buNone/>
            </a:pPr>
            <a:r>
              <a:rPr lang="en-US" sz="1800" dirty="0" smtClean="0">
                <a:cs typeface="Courier New" pitchFamily="49" charset="0"/>
              </a:rPr>
              <a:t>This adds all the option values to their respective variable inside of an object called </a:t>
            </a:r>
            <a:r>
              <a:rPr lang="en-US" sz="1600" dirty="0" smtClean="0">
                <a:latin typeface="Courier New" pitchFamily="49" charset="0"/>
                <a:cs typeface="Courier New" pitchFamily="49" charset="0"/>
              </a:rPr>
              <a:t>opts</a:t>
            </a:r>
            <a:r>
              <a:rPr lang="en-US" sz="1800" dirty="0" smtClean="0">
                <a:cs typeface="Courier New" pitchFamily="49" charset="0"/>
              </a:rPr>
              <a:t>. Any additional "bare" arguments will get put in a list called </a:t>
            </a:r>
            <a:r>
              <a:rPr lang="en-US" sz="1600" dirty="0" err="1" smtClean="0">
                <a:latin typeface="Courier New" pitchFamily="49" charset="0"/>
                <a:cs typeface="Courier New" pitchFamily="49" charset="0"/>
              </a:rPr>
              <a:t>args</a:t>
            </a:r>
            <a:r>
              <a:rPr lang="en-US" sz="1800" dirty="0" smtClean="0">
                <a:cs typeface="Courier New" pitchFamily="49" charset="0"/>
              </a:rPr>
              <a:t>. </a:t>
            </a:r>
          </a:p>
        </p:txBody>
      </p:sp>
    </p:spTree>
    <p:extLst>
      <p:ext uri="{BB962C8B-B14F-4D97-AF65-F5344CB8AC3E}">
        <p14:creationId xmlns:p14="http://schemas.microsoft.com/office/powerpoint/2010/main" val="27833919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optparse</a:t>
            </a:r>
            <a:r>
              <a:rPr lang="en-US" dirty="0" smtClean="0"/>
              <a:t> – All together</a:t>
            </a:r>
            <a:endParaRPr lang="en-US" dirty="0"/>
          </a:p>
        </p:txBody>
      </p:sp>
      <p:sp>
        <p:nvSpPr>
          <p:cNvPr id="3" name="Content Placeholder 2"/>
          <p:cNvSpPr>
            <a:spLocks noGrp="1"/>
          </p:cNvSpPr>
          <p:nvPr>
            <p:ph idx="1"/>
          </p:nvPr>
        </p:nvSpPr>
        <p:spPr/>
        <p:txBody>
          <a:bodyPr>
            <a:normAutofit/>
          </a:bodyPr>
          <a:lstStyle/>
          <a:p>
            <a:pPr marL="0" indent="0">
              <a:buNone/>
            </a:pPr>
            <a:r>
              <a:rPr lang="en-US" sz="1100" dirty="0">
                <a:latin typeface="Courier New" pitchFamily="49" charset="0"/>
                <a:cs typeface="Courier New" pitchFamily="49" charset="0"/>
              </a:rPr>
              <a:t>import </a:t>
            </a:r>
            <a:r>
              <a:rPr lang="en-US" sz="1100" dirty="0" err="1">
                <a:latin typeface="Courier New" pitchFamily="49" charset="0"/>
                <a:cs typeface="Courier New" pitchFamily="49" charset="0"/>
              </a:rPr>
              <a:t>optparse</a:t>
            </a:r>
            <a:endParaRPr lang="en-US" sz="1100" dirty="0">
              <a:latin typeface="Courier New" pitchFamily="49" charset="0"/>
              <a:cs typeface="Courier New" pitchFamily="49" charset="0"/>
            </a:endParaRPr>
          </a:p>
          <a:p>
            <a:pPr marL="0" indent="0">
              <a:buNone/>
            </a:pP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msg</a:t>
            </a:r>
            <a:r>
              <a:rPr lang="en-US" sz="1100" dirty="0">
                <a:latin typeface="Courier New" pitchFamily="49" charset="0"/>
                <a:cs typeface="Courier New" pitchFamily="49" charset="0"/>
              </a:rPr>
              <a:t> = </a:t>
            </a:r>
            <a:r>
              <a:rPr lang="en-US" sz="1100" dirty="0" smtClean="0">
                <a:latin typeface="Courier New" pitchFamily="49" charset="0"/>
                <a:cs typeface="Courier New" pitchFamily="49" charset="0"/>
              </a:rPr>
              <a:t>"Usage</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prog</a:t>
            </a:r>
            <a:r>
              <a:rPr lang="en-US" sz="1100" dirty="0">
                <a:latin typeface="Courier New" pitchFamily="49" charset="0"/>
                <a:cs typeface="Courier New" pitchFamily="49" charset="0"/>
              </a:rPr>
              <a:t> INFILE [options</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parser = </a:t>
            </a:r>
            <a:r>
              <a:rPr lang="en-US" sz="1100" dirty="0" err="1">
                <a:latin typeface="Courier New" pitchFamily="49" charset="0"/>
                <a:cs typeface="Courier New" pitchFamily="49" charset="0"/>
              </a:rPr>
              <a:t>optparse.OptionParser</a:t>
            </a:r>
            <a:r>
              <a:rPr lang="en-US" sz="1100" dirty="0">
                <a:latin typeface="Courier New" pitchFamily="49" charset="0"/>
                <a:cs typeface="Courier New" pitchFamily="49" charset="0"/>
              </a:rPr>
              <a:t>(usage=</a:t>
            </a:r>
            <a:r>
              <a:rPr lang="en-US" sz="1100" dirty="0" err="1">
                <a:latin typeface="Courier New" pitchFamily="49" charset="0"/>
                <a:cs typeface="Courier New" pitchFamily="49" charset="0"/>
              </a:rPr>
              <a:t>msg</a:t>
            </a:r>
            <a:r>
              <a:rPr lang="en-US" sz="1100" dirty="0">
                <a:latin typeface="Courier New" pitchFamily="49" charset="0"/>
                <a:cs typeface="Courier New" pitchFamily="49" charset="0"/>
              </a:rPr>
              <a:t>)</a:t>
            </a:r>
          </a:p>
          <a:p>
            <a:pPr marL="0" indent="0">
              <a:buNone/>
            </a:pPr>
            <a:endParaRPr lang="en-US" sz="1100" dirty="0" smtClean="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("--out",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="OUTFILE", </a:t>
            </a:r>
            <a:r>
              <a:rPr lang="en-US" sz="1100" dirty="0">
                <a:latin typeface="Courier New" pitchFamily="49" charset="0"/>
                <a:cs typeface="Courier New" pitchFamily="49" charset="0"/>
              </a:rPr>
              <a:t>default=None, help</a:t>
            </a:r>
            <a:r>
              <a:rPr lang="en-US" sz="1100" dirty="0" smtClean="0">
                <a:latin typeface="Courier New" pitchFamily="49" charset="0"/>
                <a:cs typeface="Courier New" pitchFamily="49" charset="0"/>
              </a:rPr>
              <a:t>="Optional </a:t>
            </a:r>
            <a:r>
              <a:rPr lang="en-US" sz="1100" dirty="0">
                <a:latin typeface="Courier New" pitchFamily="49" charset="0"/>
                <a:cs typeface="Courier New" pitchFamily="49" charset="0"/>
              </a:rPr>
              <a:t>file to print output</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cpu</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a:latin typeface="Courier New" pitchFamily="49" charset="0"/>
                <a:cs typeface="Courier New" pitchFamily="49" charset="0"/>
              </a:rPr>
              <a:t>type</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int</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default=1,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="MAX_CPU",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="Max </a:t>
            </a:r>
            <a:r>
              <a:rPr lang="en-US" sz="1100" dirty="0">
                <a:latin typeface="Courier New" pitchFamily="49" charset="0"/>
                <a:cs typeface="Courier New" pitchFamily="49" charset="0"/>
              </a:rPr>
              <a:t>number of CPUs to use. Default is </a:t>
            </a:r>
            <a:r>
              <a:rPr lang="en-US" sz="1100" dirty="0" smtClean="0">
                <a:latin typeface="Courier New" pitchFamily="49" charset="0"/>
                <a:cs typeface="Courier New" pitchFamily="49" charset="0"/>
              </a:rPr>
              <a:t>%default.")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("--e-</a:t>
            </a:r>
            <a:r>
              <a:rPr lang="en-US" sz="1100" dirty="0" err="1" smtClean="0">
                <a:latin typeface="Courier New" pitchFamily="49" charset="0"/>
                <a:cs typeface="Courier New" pitchFamily="49" charset="0"/>
              </a:rPr>
              <a:t>val</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a:latin typeface="Courier New" pitchFamily="49" charset="0"/>
                <a:cs typeface="Courier New" pitchFamily="49" charset="0"/>
              </a:rPr>
              <a:t>type</a:t>
            </a:r>
            <a:r>
              <a:rPr lang="en-US" sz="1100" dirty="0" smtClean="0">
                <a:latin typeface="Courier New" pitchFamily="49" charset="0"/>
                <a:cs typeface="Courier New" pitchFamily="49" charset="0"/>
              </a:rPr>
              <a:t>='float', </a:t>
            </a:r>
            <a:r>
              <a:rPr lang="en-US" sz="1100" dirty="0">
                <a:latin typeface="Courier New" pitchFamily="49" charset="0"/>
                <a:cs typeface="Courier New" pitchFamily="49" charset="0"/>
              </a:rPr>
              <a:t>default=1.0,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="E_THRESH",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="E-value </a:t>
            </a:r>
            <a:r>
              <a:rPr lang="en-US" sz="1100" dirty="0">
                <a:latin typeface="Courier New" pitchFamily="49" charset="0"/>
                <a:cs typeface="Courier New" pitchFamily="49" charset="0"/>
              </a:rPr>
              <a:t>threshold. Default is </a:t>
            </a:r>
            <a:r>
              <a:rPr lang="en-US" sz="1100" dirty="0" smtClean="0">
                <a:latin typeface="Courier New" pitchFamily="49" charset="0"/>
                <a:cs typeface="Courier New" pitchFamily="49" charset="0"/>
              </a:rPr>
              <a:t>%default.")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("--verbose",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store_true</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default=False,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="VERBOSE",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="Print </a:t>
            </a:r>
            <a:r>
              <a:rPr lang="en-US" sz="1100" dirty="0">
                <a:latin typeface="Courier New" pitchFamily="49" charset="0"/>
                <a:cs typeface="Courier New" pitchFamily="49" charset="0"/>
              </a:rPr>
              <a:t>progress messages</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endParaRPr lang="en-US" sz="1100" dirty="0" smtClean="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(opts, </a:t>
            </a:r>
            <a:r>
              <a:rPr lang="en-US" sz="1100" dirty="0" err="1">
                <a:latin typeface="Courier New" pitchFamily="49" charset="0"/>
                <a:cs typeface="Courier New" pitchFamily="49" charset="0"/>
              </a:rPr>
              <a:t>args</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parser.parse_args</a:t>
            </a:r>
            <a:r>
              <a:rPr lang="en-US" sz="1100" dirty="0" smtClean="0">
                <a:latin typeface="Courier New" pitchFamily="49" charset="0"/>
                <a:cs typeface="Courier New" pitchFamily="49" charset="0"/>
              </a:rPr>
              <a:t>()</a:t>
            </a:r>
          </a:p>
          <a:p>
            <a:pPr marL="0" indent="0">
              <a:buNone/>
            </a:pPr>
            <a:endParaRPr lang="en-US" sz="1100" dirty="0" smtClean="0">
              <a:latin typeface="Courier New" pitchFamily="49" charset="0"/>
              <a:cs typeface="Courier New" pitchFamily="49" charset="0"/>
            </a:endParaRPr>
          </a:p>
        </p:txBody>
      </p:sp>
    </p:spTree>
    <p:extLst>
      <p:ext uri="{BB962C8B-B14F-4D97-AF65-F5344CB8AC3E}">
        <p14:creationId xmlns:p14="http://schemas.microsoft.com/office/powerpoint/2010/main" val="22193810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schedule</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Review of modules</a:t>
            </a:r>
          </a:p>
          <a:p>
            <a:pPr marL="514350" indent="-514350">
              <a:buFont typeface="+mj-lt"/>
              <a:buAutoNum type="arabicPeriod"/>
            </a:pPr>
            <a:r>
              <a:rPr lang="en-US" dirty="0" smtClean="0"/>
              <a:t>Useful modules</a:t>
            </a:r>
          </a:p>
          <a:p>
            <a:pPr marL="1371600" lvl="2" indent="-571500">
              <a:buFont typeface="+mj-lt"/>
              <a:buAutoNum type="alphaLcParenR"/>
            </a:pPr>
            <a:r>
              <a:rPr lang="en-US" sz="2000" dirty="0" err="1" smtClean="0">
                <a:latin typeface="Courier New" pitchFamily="49" charset="0"/>
                <a:cs typeface="Courier New" pitchFamily="49" charset="0"/>
              </a:rPr>
              <a:t>optparse</a:t>
            </a:r>
            <a:r>
              <a:rPr lang="en-US" sz="2000" dirty="0" smtClean="0">
                <a:latin typeface="Courier New" pitchFamily="49" charset="0"/>
                <a:cs typeface="Courier New" pitchFamily="49" charset="0"/>
              </a:rPr>
              <a:t> </a:t>
            </a:r>
            <a:r>
              <a:rPr lang="en-US" sz="2000" dirty="0" smtClean="0"/>
              <a:t>– fancy command line options</a:t>
            </a:r>
          </a:p>
          <a:p>
            <a:pPr marL="1371600" lvl="2" indent="-571500">
              <a:buFont typeface="+mj-lt"/>
              <a:buAutoNum type="alphaLcParenR"/>
            </a:pPr>
            <a:r>
              <a:rPr lang="en-US" sz="2000" dirty="0" err="1" smtClean="0">
                <a:latin typeface="Courier New" pitchFamily="49" charset="0"/>
                <a:cs typeface="Courier New" pitchFamily="49" charset="0"/>
              </a:rPr>
              <a:t>os</a:t>
            </a:r>
            <a:r>
              <a:rPr lang="en-US" sz="2000" dirty="0" smtClean="0"/>
              <a:t> – doing things with file systems</a:t>
            </a:r>
          </a:p>
          <a:p>
            <a:pPr marL="1371600" lvl="2" indent="-571500">
              <a:buFont typeface="+mj-lt"/>
              <a:buAutoNum type="alphaLcParenR"/>
            </a:pPr>
            <a:r>
              <a:rPr lang="en-US" sz="2000" dirty="0" smtClean="0">
                <a:latin typeface="Courier New" pitchFamily="49" charset="0"/>
                <a:cs typeface="Courier New" pitchFamily="49" charset="0"/>
              </a:rPr>
              <a:t>glob</a:t>
            </a:r>
            <a:r>
              <a:rPr lang="en-US" sz="2000" dirty="0" smtClean="0"/>
              <a:t> – getting lists of files</a:t>
            </a:r>
          </a:p>
          <a:p>
            <a:pPr marL="1371600" lvl="2" indent="-571500">
              <a:buFont typeface="+mj-lt"/>
              <a:buAutoNum type="alphaLcParenR"/>
            </a:pPr>
            <a:r>
              <a:rPr lang="en-US" sz="2000" dirty="0" err="1" smtClean="0">
                <a:latin typeface="Courier New" pitchFamily="49" charset="0"/>
                <a:cs typeface="Courier New" pitchFamily="49" charset="0"/>
              </a:rPr>
              <a:t>subprocess</a:t>
            </a:r>
            <a:r>
              <a:rPr lang="en-US" sz="2000" dirty="0" smtClean="0"/>
              <a:t> – system commands from within python</a:t>
            </a:r>
          </a:p>
          <a:p>
            <a:pPr marL="1371600" lvl="2" indent="-571500">
              <a:buFont typeface="+mj-lt"/>
              <a:buAutoNum type="alphaLcParenR"/>
            </a:pPr>
            <a:r>
              <a:rPr lang="en-US" sz="2000" dirty="0" smtClean="0">
                <a:latin typeface="Courier New" pitchFamily="49" charset="0"/>
                <a:cs typeface="Courier New" pitchFamily="49" charset="0"/>
              </a:rPr>
              <a:t>time</a:t>
            </a:r>
            <a:r>
              <a:rPr lang="en-US" sz="2000" dirty="0" smtClean="0"/>
              <a:t> - get the system time, create a timer</a:t>
            </a:r>
          </a:p>
          <a:p>
            <a:pPr marL="571500" indent="-571500">
              <a:buFont typeface="+mj-lt"/>
              <a:buAutoNum type="arabicPeriod"/>
            </a:pPr>
            <a:r>
              <a:rPr lang="en-US" dirty="0" smtClean="0"/>
              <a:t>Other modules</a:t>
            </a:r>
          </a:p>
          <a:p>
            <a:pPr marL="571500" indent="-571500">
              <a:buFont typeface="+mj-lt"/>
              <a:buAutoNum type="arabicPeriod"/>
            </a:pPr>
            <a:r>
              <a:rPr lang="en-US" dirty="0" smtClean="0"/>
              <a:t>Odds 'n ends</a:t>
            </a:r>
          </a:p>
        </p:txBody>
      </p:sp>
    </p:spTree>
    <p:extLst>
      <p:ext uri="{BB962C8B-B14F-4D97-AF65-F5344CB8AC3E}">
        <p14:creationId xmlns:p14="http://schemas.microsoft.com/office/powerpoint/2010/main" val="47056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optparse</a:t>
            </a:r>
            <a:r>
              <a:rPr lang="en-US" dirty="0" smtClean="0"/>
              <a:t> – All together</a:t>
            </a:r>
            <a:endParaRPr lang="en-US" dirty="0"/>
          </a:p>
        </p:txBody>
      </p:sp>
      <p:sp>
        <p:nvSpPr>
          <p:cNvPr id="3" name="Content Placeholder 2"/>
          <p:cNvSpPr>
            <a:spLocks noGrp="1"/>
          </p:cNvSpPr>
          <p:nvPr>
            <p:ph idx="1"/>
          </p:nvPr>
        </p:nvSpPr>
        <p:spPr/>
        <p:txBody>
          <a:bodyPr>
            <a:normAutofit/>
          </a:bodyPr>
          <a:lstStyle/>
          <a:p>
            <a:pPr marL="0" indent="0">
              <a:buNone/>
            </a:pPr>
            <a:r>
              <a:rPr lang="en-US" sz="1100" dirty="0">
                <a:latin typeface="Courier New" pitchFamily="49" charset="0"/>
                <a:cs typeface="Courier New" pitchFamily="49" charset="0"/>
              </a:rPr>
              <a:t>import </a:t>
            </a:r>
            <a:r>
              <a:rPr lang="en-US" sz="1100" dirty="0" err="1">
                <a:latin typeface="Courier New" pitchFamily="49" charset="0"/>
                <a:cs typeface="Courier New" pitchFamily="49" charset="0"/>
              </a:rPr>
              <a:t>optparse</a:t>
            </a:r>
            <a:endParaRPr lang="en-US" sz="1100" dirty="0">
              <a:latin typeface="Courier New" pitchFamily="49" charset="0"/>
              <a:cs typeface="Courier New" pitchFamily="49" charset="0"/>
            </a:endParaRPr>
          </a:p>
          <a:p>
            <a:pPr marL="0" indent="0">
              <a:buNone/>
            </a:pP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msg</a:t>
            </a:r>
            <a:r>
              <a:rPr lang="en-US" sz="1100" dirty="0">
                <a:latin typeface="Courier New" pitchFamily="49" charset="0"/>
                <a:cs typeface="Courier New" pitchFamily="49" charset="0"/>
              </a:rPr>
              <a:t> = </a:t>
            </a:r>
            <a:r>
              <a:rPr lang="en-US" sz="1100" dirty="0" smtClean="0">
                <a:latin typeface="Courier New" pitchFamily="49" charset="0"/>
                <a:cs typeface="Courier New" pitchFamily="49" charset="0"/>
              </a:rPr>
              <a:t>"Usage</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prog</a:t>
            </a:r>
            <a:r>
              <a:rPr lang="en-US" sz="1100" dirty="0">
                <a:latin typeface="Courier New" pitchFamily="49" charset="0"/>
                <a:cs typeface="Courier New" pitchFamily="49" charset="0"/>
              </a:rPr>
              <a:t> </a:t>
            </a:r>
            <a:r>
              <a:rPr lang="en-US" sz="1100" b="1" dirty="0">
                <a:solidFill>
                  <a:srgbClr val="FF0000"/>
                </a:solidFill>
                <a:latin typeface="Courier New" pitchFamily="49" charset="0"/>
                <a:cs typeface="Courier New" pitchFamily="49" charset="0"/>
              </a:rPr>
              <a:t>INFILE</a:t>
            </a:r>
            <a:r>
              <a:rPr lang="en-US" sz="1100" dirty="0">
                <a:latin typeface="Courier New" pitchFamily="49" charset="0"/>
                <a:cs typeface="Courier New" pitchFamily="49" charset="0"/>
              </a:rPr>
              <a:t> [options</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parser = </a:t>
            </a:r>
            <a:r>
              <a:rPr lang="en-US" sz="1100" dirty="0" err="1">
                <a:latin typeface="Courier New" pitchFamily="49" charset="0"/>
                <a:cs typeface="Courier New" pitchFamily="49" charset="0"/>
              </a:rPr>
              <a:t>optparse.OptionParser</a:t>
            </a:r>
            <a:r>
              <a:rPr lang="en-US" sz="1100" dirty="0">
                <a:latin typeface="Courier New" pitchFamily="49" charset="0"/>
                <a:cs typeface="Courier New" pitchFamily="49" charset="0"/>
              </a:rPr>
              <a:t>(usage=</a:t>
            </a:r>
            <a:r>
              <a:rPr lang="en-US" sz="1100" dirty="0" err="1">
                <a:latin typeface="Courier New" pitchFamily="49" charset="0"/>
                <a:cs typeface="Courier New" pitchFamily="49" charset="0"/>
              </a:rPr>
              <a:t>msg</a:t>
            </a:r>
            <a:r>
              <a:rPr lang="en-US" sz="1100" dirty="0">
                <a:latin typeface="Courier New" pitchFamily="49" charset="0"/>
                <a:cs typeface="Courier New" pitchFamily="49" charset="0"/>
              </a:rPr>
              <a:t>)</a:t>
            </a:r>
          </a:p>
          <a:p>
            <a:pPr marL="0" indent="0">
              <a:buNone/>
            </a:pPr>
            <a:endParaRPr lang="en-US" sz="1100" dirty="0" smtClean="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("--out",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="OUTFILE", </a:t>
            </a:r>
            <a:r>
              <a:rPr lang="en-US" sz="1100" dirty="0">
                <a:latin typeface="Courier New" pitchFamily="49" charset="0"/>
                <a:cs typeface="Courier New" pitchFamily="49" charset="0"/>
              </a:rPr>
              <a:t>default=None, help</a:t>
            </a:r>
            <a:r>
              <a:rPr lang="en-US" sz="1100" dirty="0" smtClean="0">
                <a:latin typeface="Courier New" pitchFamily="49" charset="0"/>
                <a:cs typeface="Courier New" pitchFamily="49" charset="0"/>
              </a:rPr>
              <a:t>="Optional </a:t>
            </a:r>
            <a:r>
              <a:rPr lang="en-US" sz="1100" dirty="0">
                <a:latin typeface="Courier New" pitchFamily="49" charset="0"/>
                <a:cs typeface="Courier New" pitchFamily="49" charset="0"/>
              </a:rPr>
              <a:t>file to print output</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cpu</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a:latin typeface="Courier New" pitchFamily="49" charset="0"/>
                <a:cs typeface="Courier New" pitchFamily="49" charset="0"/>
              </a:rPr>
              <a:t>type</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int</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default=1,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="MAX_CPU",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="Max </a:t>
            </a:r>
            <a:r>
              <a:rPr lang="en-US" sz="1100" dirty="0">
                <a:latin typeface="Courier New" pitchFamily="49" charset="0"/>
                <a:cs typeface="Courier New" pitchFamily="49" charset="0"/>
              </a:rPr>
              <a:t>number of CPUs to use. Default is </a:t>
            </a:r>
            <a:r>
              <a:rPr lang="en-US" sz="1100" dirty="0" smtClean="0">
                <a:latin typeface="Courier New" pitchFamily="49" charset="0"/>
                <a:cs typeface="Courier New" pitchFamily="49" charset="0"/>
              </a:rPr>
              <a:t>%default.")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("--e-</a:t>
            </a:r>
            <a:r>
              <a:rPr lang="en-US" sz="1100" dirty="0" err="1" smtClean="0">
                <a:latin typeface="Courier New" pitchFamily="49" charset="0"/>
                <a:cs typeface="Courier New" pitchFamily="49" charset="0"/>
              </a:rPr>
              <a:t>val</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a:latin typeface="Courier New" pitchFamily="49" charset="0"/>
                <a:cs typeface="Courier New" pitchFamily="49" charset="0"/>
              </a:rPr>
              <a:t>type</a:t>
            </a:r>
            <a:r>
              <a:rPr lang="en-US" sz="1100" dirty="0" smtClean="0">
                <a:latin typeface="Courier New" pitchFamily="49" charset="0"/>
                <a:cs typeface="Courier New" pitchFamily="49" charset="0"/>
              </a:rPr>
              <a:t>='float', </a:t>
            </a:r>
            <a:r>
              <a:rPr lang="en-US" sz="1100" dirty="0">
                <a:latin typeface="Courier New" pitchFamily="49" charset="0"/>
                <a:cs typeface="Courier New" pitchFamily="49" charset="0"/>
              </a:rPr>
              <a:t>default=1.0,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="E_THRESH",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="E-value </a:t>
            </a:r>
            <a:r>
              <a:rPr lang="en-US" sz="1100" dirty="0">
                <a:latin typeface="Courier New" pitchFamily="49" charset="0"/>
                <a:cs typeface="Courier New" pitchFamily="49" charset="0"/>
              </a:rPr>
              <a:t>threshold. Default is </a:t>
            </a:r>
            <a:r>
              <a:rPr lang="en-US" sz="1100" dirty="0" smtClean="0">
                <a:latin typeface="Courier New" pitchFamily="49" charset="0"/>
                <a:cs typeface="Courier New" pitchFamily="49" charset="0"/>
              </a:rPr>
              <a:t>%default.")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("--verbose",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store_true</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default=False,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="VERBOSE",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="Print </a:t>
            </a:r>
            <a:r>
              <a:rPr lang="en-US" sz="1100" dirty="0">
                <a:latin typeface="Courier New" pitchFamily="49" charset="0"/>
                <a:cs typeface="Courier New" pitchFamily="49" charset="0"/>
              </a:rPr>
              <a:t>progress messages</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endParaRPr lang="en-US" sz="1100" dirty="0" smtClean="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(opts, </a:t>
            </a:r>
            <a:r>
              <a:rPr lang="en-US" sz="1100" dirty="0" err="1">
                <a:latin typeface="Courier New" pitchFamily="49" charset="0"/>
                <a:cs typeface="Courier New" pitchFamily="49" charset="0"/>
              </a:rPr>
              <a:t>args</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parser.parse_args</a:t>
            </a:r>
            <a:r>
              <a:rPr lang="en-US" sz="1100" dirty="0" smtClean="0">
                <a:latin typeface="Courier New" pitchFamily="49" charset="0"/>
                <a:cs typeface="Courier New" pitchFamily="49" charset="0"/>
              </a:rPr>
              <a:t>()</a:t>
            </a:r>
          </a:p>
          <a:p>
            <a:pPr marL="0" indent="0">
              <a:buNone/>
            </a:pPr>
            <a:r>
              <a:rPr lang="en-US" sz="1100" dirty="0" err="1" smtClean="0">
                <a:latin typeface="Courier New" pitchFamily="49" charset="0"/>
                <a:cs typeface="Courier New" pitchFamily="49" charset="0"/>
              </a:rPr>
              <a:t>inFile</a:t>
            </a:r>
            <a:r>
              <a:rPr lang="en-US" sz="1100" dirty="0" smtClean="0">
                <a:latin typeface="Courier New" pitchFamily="49" charset="0"/>
                <a:cs typeface="Courier New" pitchFamily="49" charset="0"/>
              </a:rPr>
              <a:t> = </a:t>
            </a:r>
            <a:r>
              <a:rPr lang="en-US" sz="1100" b="1" dirty="0" err="1" smtClean="0">
                <a:solidFill>
                  <a:srgbClr val="FF0000"/>
                </a:solidFill>
                <a:latin typeface="Courier New" pitchFamily="49" charset="0"/>
                <a:cs typeface="Courier New" pitchFamily="49" charset="0"/>
              </a:rPr>
              <a:t>args</a:t>
            </a:r>
            <a:r>
              <a:rPr lang="en-US" sz="1100" b="1" dirty="0" smtClean="0">
                <a:solidFill>
                  <a:srgbClr val="FF0000"/>
                </a:solidFill>
                <a:latin typeface="Courier New" pitchFamily="49" charset="0"/>
                <a:cs typeface="Courier New" pitchFamily="49" charset="0"/>
              </a:rPr>
              <a:t>[0]</a:t>
            </a:r>
          </a:p>
        </p:txBody>
      </p:sp>
      <p:cxnSp>
        <p:nvCxnSpPr>
          <p:cNvPr id="4" name="Straight Arrow Connector 3"/>
          <p:cNvCxnSpPr>
            <a:endCxn id="5" idx="1"/>
          </p:cNvCxnSpPr>
          <p:nvPr/>
        </p:nvCxnSpPr>
        <p:spPr>
          <a:xfrm>
            <a:off x="2590800" y="2209800"/>
            <a:ext cx="3307976" cy="284223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898776" y="4267200"/>
            <a:ext cx="2819400" cy="1569660"/>
          </a:xfrm>
          <a:prstGeom prst="rect">
            <a:avLst/>
          </a:prstGeom>
          <a:noFill/>
        </p:spPr>
        <p:txBody>
          <a:bodyPr wrap="square" rtlCol="0">
            <a:spAutoFit/>
          </a:bodyPr>
          <a:lstStyle/>
          <a:p>
            <a:r>
              <a:rPr lang="en-US" sz="1200" dirty="0" smtClean="0"/>
              <a:t>We are requiring the user to input the name of an input file (that's why it's a bare argument, not an option). </a:t>
            </a:r>
          </a:p>
          <a:p>
            <a:endParaRPr lang="en-US" sz="1200" dirty="0" smtClean="0"/>
          </a:p>
          <a:p>
            <a:r>
              <a:rPr lang="en-US" sz="1200" dirty="0" smtClean="0"/>
              <a:t>As indicated in our usage message, this will be the FIRST bare argument; therefore we can expect it to be put into the first position of the </a:t>
            </a:r>
            <a:r>
              <a:rPr lang="en-US" sz="1100" dirty="0" err="1" smtClean="0">
                <a:latin typeface="Courier New" pitchFamily="49" charset="0"/>
                <a:cs typeface="Courier New" pitchFamily="49" charset="0"/>
              </a:rPr>
              <a:t>args</a:t>
            </a:r>
            <a:r>
              <a:rPr lang="en-US" sz="1200" dirty="0" smtClean="0"/>
              <a:t> list.</a:t>
            </a:r>
            <a:endParaRPr lang="en-US" sz="1200" dirty="0"/>
          </a:p>
        </p:txBody>
      </p:sp>
      <p:cxnSp>
        <p:nvCxnSpPr>
          <p:cNvPr id="7" name="Straight Arrow Connector 6"/>
          <p:cNvCxnSpPr>
            <a:endCxn id="5" idx="1"/>
          </p:cNvCxnSpPr>
          <p:nvPr/>
        </p:nvCxnSpPr>
        <p:spPr>
          <a:xfrm>
            <a:off x="1905000" y="4648200"/>
            <a:ext cx="3993776" cy="40383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63118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optparse</a:t>
            </a:r>
            <a:r>
              <a:rPr lang="en-US" dirty="0" smtClean="0"/>
              <a:t> – Usage</a:t>
            </a:r>
            <a:endParaRPr lang="en-US" dirty="0"/>
          </a:p>
        </p:txBody>
      </p:sp>
      <p:sp>
        <p:nvSpPr>
          <p:cNvPr id="6" name="TextBox 5"/>
          <p:cNvSpPr txBox="1"/>
          <p:nvPr/>
        </p:nvSpPr>
        <p:spPr>
          <a:xfrm>
            <a:off x="4800600" y="1600200"/>
            <a:ext cx="4114800" cy="1846659"/>
          </a:xfrm>
          <a:prstGeom prst="rect">
            <a:avLst/>
          </a:prstGeom>
          <a:noFill/>
        </p:spPr>
        <p:txBody>
          <a:bodyPr wrap="square" rtlCol="0">
            <a:spAutoFit/>
          </a:bodyPr>
          <a:lstStyle/>
          <a:p>
            <a:r>
              <a:rPr lang="en-US" dirty="0" smtClean="0"/>
              <a:t>Command line:</a:t>
            </a:r>
          </a:p>
          <a:p>
            <a:endParaRPr lang="en-US" dirty="0"/>
          </a:p>
          <a:p>
            <a:r>
              <a:rPr lang="en-US" sz="1200" dirty="0" smtClean="0">
                <a:latin typeface="Courier New" pitchFamily="49" charset="0"/>
                <a:cs typeface="Courier New" pitchFamily="49" charset="0"/>
              </a:rPr>
              <a:t>&gt;&gt;&gt; python opt_test.py</a:t>
            </a:r>
          </a:p>
          <a:p>
            <a:endParaRPr lang="en-US" sz="1200" dirty="0" smtClean="0">
              <a:latin typeface="Courier New" pitchFamily="49" charset="0"/>
              <a:cs typeface="Courier New" pitchFamily="49" charset="0"/>
            </a:endParaRPr>
          </a:p>
          <a:p>
            <a:endParaRPr lang="en-US" dirty="0" smtClean="0"/>
          </a:p>
          <a:p>
            <a:endParaRPr lang="en-US" dirty="0"/>
          </a:p>
          <a:p>
            <a:endParaRPr lang="en-US" dirty="0"/>
          </a:p>
        </p:txBody>
      </p:sp>
      <p:sp>
        <p:nvSpPr>
          <p:cNvPr id="8" name="TextBox 7"/>
          <p:cNvSpPr txBox="1"/>
          <p:nvPr/>
        </p:nvSpPr>
        <p:spPr>
          <a:xfrm>
            <a:off x="1905000" y="1313055"/>
            <a:ext cx="1022268" cy="307777"/>
          </a:xfrm>
          <a:prstGeom prst="rect">
            <a:avLst/>
          </a:prstGeom>
          <a:noFill/>
        </p:spPr>
        <p:txBody>
          <a:bodyPr wrap="none" rtlCol="0">
            <a:spAutoFit/>
          </a:bodyPr>
          <a:lstStyle/>
          <a:p>
            <a:r>
              <a:rPr lang="en-US" sz="1400" dirty="0" smtClean="0"/>
              <a:t>opt_test.py</a:t>
            </a:r>
            <a:endParaRPr lang="en-US" sz="1400" dirty="0"/>
          </a:p>
        </p:txBody>
      </p:sp>
      <p:sp>
        <p:nvSpPr>
          <p:cNvPr id="10" name="Content Placeholder 2"/>
          <p:cNvSpPr txBox="1">
            <a:spLocks/>
          </p:cNvSpPr>
          <p:nvPr/>
        </p:nvSpPr>
        <p:spPr>
          <a:xfrm>
            <a:off x="457200" y="1600200"/>
            <a:ext cx="4191000" cy="4876800"/>
          </a:xfrm>
          <a:prstGeom prst="rect">
            <a:avLst/>
          </a:prstGeom>
          <a:ln>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smtClean="0">
                <a:latin typeface="Courier New" pitchFamily="49" charset="0"/>
                <a:cs typeface="Courier New" pitchFamily="49" charset="0"/>
              </a:rPr>
              <a:t>import </a:t>
            </a:r>
            <a:r>
              <a:rPr lang="en-US" sz="1100" dirty="0" err="1" smtClean="0">
                <a:latin typeface="Courier New" pitchFamily="49" charset="0"/>
                <a:cs typeface="Courier New" pitchFamily="49" charset="0"/>
              </a:rPr>
              <a:t>optparse</a:t>
            </a:r>
            <a:endParaRPr lang="en-US" sz="1100" dirty="0" smtClean="0">
              <a:latin typeface="Courier New" pitchFamily="49" charset="0"/>
              <a:cs typeface="Courier New" pitchFamily="49" charset="0"/>
            </a:endParaRPr>
          </a:p>
          <a:p>
            <a:pPr marL="0" indent="0">
              <a:buFont typeface="Arial" pitchFamily="34" charset="0"/>
              <a:buNone/>
            </a:pPr>
            <a:endParaRPr lang="en-US" sz="1100" dirty="0" smtClean="0">
              <a:latin typeface="Courier New" pitchFamily="49" charset="0"/>
              <a:cs typeface="Courier New" pitchFamily="49" charset="0"/>
            </a:endParaRPr>
          </a:p>
          <a:p>
            <a:pPr marL="0" indent="0">
              <a:buFont typeface="Arial" pitchFamily="34" charset="0"/>
              <a:buNone/>
            </a:pPr>
            <a:r>
              <a:rPr lang="en-US" sz="1100" dirty="0" err="1" smtClean="0">
                <a:latin typeface="Courier New" pitchFamily="49" charset="0"/>
                <a:cs typeface="Courier New" pitchFamily="49" charset="0"/>
              </a:rPr>
              <a:t>msg</a:t>
            </a:r>
            <a:r>
              <a:rPr lang="en-US" sz="1100" dirty="0" smtClean="0">
                <a:latin typeface="Courier New" pitchFamily="49" charset="0"/>
                <a:cs typeface="Courier New" pitchFamily="49" charset="0"/>
              </a:rPr>
              <a:t> = "Usage: %</a:t>
            </a:r>
            <a:r>
              <a:rPr lang="en-US" sz="1100" dirty="0" err="1" smtClean="0">
                <a:latin typeface="Courier New" pitchFamily="49" charset="0"/>
                <a:cs typeface="Courier New" pitchFamily="49" charset="0"/>
              </a:rPr>
              <a:t>prog</a:t>
            </a:r>
            <a:r>
              <a:rPr lang="en-US" sz="1100" dirty="0" smtClean="0">
                <a:latin typeface="Courier New" pitchFamily="49" charset="0"/>
                <a:cs typeface="Courier New" pitchFamily="49" charset="0"/>
              </a:rPr>
              <a:t> INFILE [options]"</a:t>
            </a:r>
          </a:p>
          <a:p>
            <a:pPr marL="0" indent="0">
              <a:buFont typeface="Arial" pitchFamily="34" charset="0"/>
              <a:buNone/>
            </a:pPr>
            <a:r>
              <a:rPr lang="en-US" sz="1100" dirty="0" smtClean="0">
                <a:latin typeface="Courier New" pitchFamily="49" charset="0"/>
                <a:cs typeface="Courier New" pitchFamily="49" charset="0"/>
              </a:rPr>
              <a:t>parser = </a:t>
            </a:r>
            <a:r>
              <a:rPr lang="en-US" sz="1100" dirty="0" err="1" smtClean="0">
                <a:latin typeface="Courier New" pitchFamily="49" charset="0"/>
                <a:cs typeface="Courier New" pitchFamily="49" charset="0"/>
              </a:rPr>
              <a:t>optparse.OptionParser</a:t>
            </a:r>
            <a:r>
              <a:rPr lang="en-US" sz="1100" dirty="0" smtClean="0">
                <a:latin typeface="Courier New" pitchFamily="49" charset="0"/>
                <a:cs typeface="Courier New" pitchFamily="49" charset="0"/>
              </a:rPr>
              <a:t>(usage=</a:t>
            </a:r>
            <a:r>
              <a:rPr lang="en-US" sz="1100" dirty="0" err="1" smtClean="0">
                <a:latin typeface="Courier New" pitchFamily="49" charset="0"/>
                <a:cs typeface="Courier New" pitchFamily="49" charset="0"/>
              </a:rPr>
              <a:t>msg</a:t>
            </a:r>
            <a:r>
              <a:rPr lang="en-US" sz="1100" dirty="0" smtClean="0">
                <a:latin typeface="Courier New" pitchFamily="49" charset="0"/>
                <a:cs typeface="Courier New" pitchFamily="49" charset="0"/>
              </a:rPr>
              <a:t>)</a:t>
            </a:r>
          </a:p>
          <a:p>
            <a:pPr marL="0" indent="0">
              <a:buFont typeface="Arial" pitchFamily="34" charset="0"/>
              <a:buNone/>
            </a:pPr>
            <a:endParaRPr lang="en-US" sz="1100" dirty="0" smtClean="0">
              <a:latin typeface="Courier New" pitchFamily="49" charset="0"/>
              <a:cs typeface="Courier New" pitchFamily="49" charset="0"/>
            </a:endParaRPr>
          </a:p>
          <a:p>
            <a:pPr marL="0" indent="0">
              <a:buFont typeface="Arial" pitchFamily="34" charset="0"/>
              <a:buNone/>
            </a:pPr>
            <a:r>
              <a:rPr lang="en-US" sz="1100" dirty="0" err="1" smtClean="0">
                <a:latin typeface="Courier New" pitchFamily="49" charset="0"/>
                <a:cs typeface="Courier New" pitchFamily="49" charset="0"/>
              </a:rPr>
              <a:t>parser.add_option</a:t>
            </a:r>
            <a:r>
              <a:rPr lang="en-US" sz="1100" dirty="0" smtClean="0">
                <a:latin typeface="Courier New" pitchFamily="49" charset="0"/>
                <a:cs typeface="Courier New" pitchFamily="49" charset="0"/>
              </a:rPr>
              <a:t>("--out", action="store", </a:t>
            </a:r>
            <a:r>
              <a:rPr lang="en-US" sz="1100" dirty="0" err="1" smtClean="0">
                <a:latin typeface="Courier New" pitchFamily="49" charset="0"/>
                <a:cs typeface="Courier New" pitchFamily="49" charset="0"/>
              </a:rPr>
              <a:t>dest</a:t>
            </a:r>
            <a:r>
              <a:rPr lang="en-US" sz="1100" dirty="0" smtClean="0">
                <a:latin typeface="Courier New" pitchFamily="49" charset="0"/>
                <a:cs typeface="Courier New" pitchFamily="49" charset="0"/>
              </a:rPr>
              <a:t>="OUTFILE", default=None, help="Optional file to print output.")</a:t>
            </a:r>
          </a:p>
          <a:p>
            <a:pPr marL="0" indent="0">
              <a:buFont typeface="Arial" pitchFamily="34" charset="0"/>
              <a:buNone/>
            </a:pPr>
            <a:r>
              <a:rPr lang="en-US" sz="1100" dirty="0" err="1" smtClean="0">
                <a:latin typeface="Courier New" pitchFamily="49" charset="0"/>
                <a:cs typeface="Courier New" pitchFamily="49" charset="0"/>
              </a:rPr>
              <a:t>parser.add_option</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cpu</a:t>
            </a:r>
            <a:r>
              <a:rPr lang="en-US" sz="1100" dirty="0" smtClean="0">
                <a:latin typeface="Courier New" pitchFamily="49" charset="0"/>
                <a:cs typeface="Courier New" pitchFamily="49" charset="0"/>
              </a:rPr>
              <a:t>", action="store", type='</a:t>
            </a:r>
            <a:r>
              <a:rPr lang="en-US" sz="1100" dirty="0" err="1" smtClean="0">
                <a:latin typeface="Courier New" pitchFamily="49" charset="0"/>
                <a:cs typeface="Courier New" pitchFamily="49" charset="0"/>
              </a:rPr>
              <a:t>int</a:t>
            </a:r>
            <a:r>
              <a:rPr lang="en-US" sz="1100" dirty="0" smtClean="0">
                <a:latin typeface="Courier New" pitchFamily="49" charset="0"/>
                <a:cs typeface="Courier New" pitchFamily="49" charset="0"/>
              </a:rPr>
              <a:t>', default=1, </a:t>
            </a:r>
            <a:r>
              <a:rPr lang="en-US" sz="1100" dirty="0" err="1" smtClean="0">
                <a:latin typeface="Courier New" pitchFamily="49" charset="0"/>
                <a:cs typeface="Courier New" pitchFamily="49" charset="0"/>
              </a:rPr>
              <a:t>dest</a:t>
            </a:r>
            <a:r>
              <a:rPr lang="en-US" sz="1100" dirty="0" smtClean="0">
                <a:latin typeface="Courier New" pitchFamily="49" charset="0"/>
                <a:cs typeface="Courier New" pitchFamily="49" charset="0"/>
              </a:rPr>
              <a:t>="MAX_CPU", help="Max number of CPUs to use. Default is %default.")</a:t>
            </a:r>
          </a:p>
          <a:p>
            <a:pPr marL="0" indent="0">
              <a:buFont typeface="Arial" pitchFamily="34" charset="0"/>
              <a:buNone/>
            </a:pPr>
            <a:r>
              <a:rPr lang="en-US" sz="1100" dirty="0" err="1" smtClean="0">
                <a:latin typeface="Courier New" pitchFamily="49" charset="0"/>
                <a:cs typeface="Courier New" pitchFamily="49" charset="0"/>
              </a:rPr>
              <a:t>parser.add_option</a:t>
            </a:r>
            <a:r>
              <a:rPr lang="en-US" sz="1100" dirty="0" smtClean="0">
                <a:latin typeface="Courier New" pitchFamily="49" charset="0"/>
                <a:cs typeface="Courier New" pitchFamily="49" charset="0"/>
              </a:rPr>
              <a:t>("--e-</a:t>
            </a:r>
            <a:r>
              <a:rPr lang="en-US" sz="1100" dirty="0" err="1" smtClean="0">
                <a:latin typeface="Courier New" pitchFamily="49" charset="0"/>
                <a:cs typeface="Courier New" pitchFamily="49" charset="0"/>
              </a:rPr>
              <a:t>val</a:t>
            </a:r>
            <a:r>
              <a:rPr lang="en-US" sz="1100" dirty="0" smtClean="0">
                <a:latin typeface="Courier New" pitchFamily="49" charset="0"/>
                <a:cs typeface="Courier New" pitchFamily="49" charset="0"/>
              </a:rPr>
              <a:t>", action="store", type='float', default=1.0, </a:t>
            </a:r>
            <a:r>
              <a:rPr lang="en-US" sz="1100" dirty="0" err="1" smtClean="0">
                <a:latin typeface="Courier New" pitchFamily="49" charset="0"/>
                <a:cs typeface="Courier New" pitchFamily="49" charset="0"/>
              </a:rPr>
              <a:t>dest</a:t>
            </a:r>
            <a:r>
              <a:rPr lang="en-US" sz="1100" dirty="0" smtClean="0">
                <a:latin typeface="Courier New" pitchFamily="49" charset="0"/>
                <a:cs typeface="Courier New" pitchFamily="49" charset="0"/>
              </a:rPr>
              <a:t>="E_THRESH", help="E-value threshold. Default is %default.")</a:t>
            </a:r>
          </a:p>
          <a:p>
            <a:pPr marL="0" indent="0">
              <a:buFont typeface="Arial" pitchFamily="34" charset="0"/>
              <a:buNone/>
            </a:pPr>
            <a:r>
              <a:rPr lang="en-US" sz="1100" dirty="0" err="1" smtClean="0">
                <a:latin typeface="Courier New" pitchFamily="49" charset="0"/>
                <a:cs typeface="Courier New" pitchFamily="49" charset="0"/>
              </a:rPr>
              <a:t>parser.add_option</a:t>
            </a:r>
            <a:r>
              <a:rPr lang="en-US" sz="1100" dirty="0" smtClean="0">
                <a:latin typeface="Courier New" pitchFamily="49" charset="0"/>
                <a:cs typeface="Courier New" pitchFamily="49" charset="0"/>
              </a:rPr>
              <a:t>("--verbose", action="</a:t>
            </a:r>
            <a:r>
              <a:rPr lang="en-US" sz="1100" dirty="0" err="1" smtClean="0">
                <a:latin typeface="Courier New" pitchFamily="49" charset="0"/>
                <a:cs typeface="Courier New" pitchFamily="49" charset="0"/>
              </a:rPr>
              <a:t>store_true</a:t>
            </a:r>
            <a:r>
              <a:rPr lang="en-US" sz="1100" dirty="0" smtClean="0">
                <a:latin typeface="Courier New" pitchFamily="49" charset="0"/>
                <a:cs typeface="Courier New" pitchFamily="49" charset="0"/>
              </a:rPr>
              <a:t>", default=False, </a:t>
            </a:r>
            <a:r>
              <a:rPr lang="en-US" sz="1100" dirty="0" err="1" smtClean="0">
                <a:latin typeface="Courier New" pitchFamily="49" charset="0"/>
                <a:cs typeface="Courier New" pitchFamily="49" charset="0"/>
              </a:rPr>
              <a:t>dest</a:t>
            </a:r>
            <a:r>
              <a:rPr lang="en-US" sz="1100" dirty="0" smtClean="0">
                <a:latin typeface="Courier New" pitchFamily="49" charset="0"/>
                <a:cs typeface="Courier New" pitchFamily="49" charset="0"/>
              </a:rPr>
              <a:t>="VERBOSE", help="Print progress messages.")</a:t>
            </a:r>
          </a:p>
          <a:p>
            <a:pPr marL="0" indent="0">
              <a:buFont typeface="Arial" pitchFamily="34" charset="0"/>
              <a:buNone/>
            </a:pPr>
            <a:endParaRPr lang="en-US" sz="1100" dirty="0" smtClean="0">
              <a:latin typeface="Courier New" pitchFamily="49" charset="0"/>
              <a:cs typeface="Courier New" pitchFamily="49" charset="0"/>
            </a:endParaRPr>
          </a:p>
          <a:p>
            <a:pPr marL="0" indent="0">
              <a:buFont typeface="Arial" pitchFamily="34" charset="0"/>
              <a:buNone/>
            </a:pPr>
            <a:r>
              <a:rPr lang="en-US" sz="1100" dirty="0" smtClean="0">
                <a:latin typeface="Courier New" pitchFamily="49" charset="0"/>
                <a:cs typeface="Courier New" pitchFamily="49" charset="0"/>
              </a:rPr>
              <a:t>(opts, </a:t>
            </a:r>
            <a:r>
              <a:rPr lang="en-US" sz="1100" dirty="0" err="1" smtClean="0">
                <a:latin typeface="Courier New" pitchFamily="49" charset="0"/>
                <a:cs typeface="Courier New" pitchFamily="49" charset="0"/>
              </a:rPr>
              <a:t>args</a:t>
            </a:r>
            <a:r>
              <a:rPr lang="en-US" sz="1100" dirty="0" smtClean="0">
                <a:latin typeface="Courier New" pitchFamily="49" charset="0"/>
                <a:cs typeface="Courier New" pitchFamily="49" charset="0"/>
              </a:rPr>
              <a:t>) = </a:t>
            </a:r>
            <a:r>
              <a:rPr lang="en-US" sz="1100" dirty="0" err="1" smtClean="0">
                <a:latin typeface="Courier New" pitchFamily="49" charset="0"/>
                <a:cs typeface="Courier New" pitchFamily="49" charset="0"/>
              </a:rPr>
              <a:t>parser.parse_args</a:t>
            </a:r>
            <a:r>
              <a:rPr lang="en-US" sz="1100" dirty="0" smtClean="0">
                <a:latin typeface="Courier New" pitchFamily="49" charset="0"/>
                <a:cs typeface="Courier New" pitchFamily="49" charset="0"/>
              </a:rPr>
              <a:t>()</a:t>
            </a:r>
          </a:p>
          <a:p>
            <a:pPr marL="0" indent="0">
              <a:buFont typeface="Arial" pitchFamily="34" charset="0"/>
              <a:buNone/>
            </a:pPr>
            <a:r>
              <a:rPr lang="en-US" sz="1100" dirty="0" err="1" smtClean="0">
                <a:latin typeface="Courier New" pitchFamily="49" charset="0"/>
                <a:cs typeface="Courier New" pitchFamily="49" charset="0"/>
              </a:rPr>
              <a:t>inFile</a:t>
            </a:r>
            <a:r>
              <a:rPr lang="en-US" sz="1100" dirty="0" smtClean="0">
                <a:latin typeface="Courier New" pitchFamily="49" charset="0"/>
                <a:cs typeface="Courier New" pitchFamily="49" charset="0"/>
              </a:rPr>
              <a:t> = </a:t>
            </a:r>
            <a:r>
              <a:rPr lang="en-US" sz="1100" dirty="0" err="1" smtClean="0">
                <a:latin typeface="Courier New" pitchFamily="49" charset="0"/>
                <a:cs typeface="Courier New" pitchFamily="49" charset="0"/>
              </a:rPr>
              <a:t>args</a:t>
            </a:r>
            <a:r>
              <a:rPr lang="en-US" sz="1100" dirty="0" smtClean="0">
                <a:latin typeface="Courier New" pitchFamily="49" charset="0"/>
                <a:cs typeface="Courier New" pitchFamily="49" charset="0"/>
              </a:rPr>
              <a:t>[0]</a:t>
            </a:r>
          </a:p>
          <a:p>
            <a:pPr marL="0" indent="0">
              <a:buFont typeface="Arial" pitchFamily="34" charset="0"/>
              <a:buNone/>
            </a:pPr>
            <a:endParaRPr lang="en-US" sz="1100" dirty="0" smtClean="0">
              <a:latin typeface="Courier New" pitchFamily="49" charset="0"/>
              <a:cs typeface="Courier New" pitchFamily="49" charset="0"/>
            </a:endParaRPr>
          </a:p>
          <a:p>
            <a:pPr marL="0" indent="0">
              <a:buNone/>
            </a:pPr>
            <a:r>
              <a:rPr lang="en-US" sz="1100" b="1" dirty="0">
                <a:solidFill>
                  <a:srgbClr val="FF0000"/>
                </a:solidFill>
                <a:latin typeface="Courier New" pitchFamily="49" charset="0"/>
                <a:cs typeface="Courier New" pitchFamily="49" charset="0"/>
              </a:rPr>
              <a:t>print </a:t>
            </a:r>
            <a:r>
              <a:rPr lang="en-US" sz="1100" b="1" dirty="0" smtClean="0">
                <a:solidFill>
                  <a:srgbClr val="FF0000"/>
                </a:solidFill>
                <a:latin typeface="Courier New" pitchFamily="49" charset="0"/>
                <a:cs typeface="Courier New" pitchFamily="49" charset="0"/>
              </a:rPr>
              <a:t>"Opts:", </a:t>
            </a:r>
            <a:r>
              <a:rPr lang="en-US" sz="1100" b="1" dirty="0">
                <a:solidFill>
                  <a:srgbClr val="FF0000"/>
                </a:solidFill>
                <a:latin typeface="Courier New" pitchFamily="49" charset="0"/>
                <a:cs typeface="Courier New" pitchFamily="49" charset="0"/>
              </a:rPr>
              <a:t>opts</a:t>
            </a:r>
          </a:p>
          <a:p>
            <a:pPr marL="0" indent="0">
              <a:buNone/>
            </a:pPr>
            <a:r>
              <a:rPr lang="en-US" sz="1100" b="1" dirty="0">
                <a:solidFill>
                  <a:srgbClr val="FF0000"/>
                </a:solidFill>
                <a:latin typeface="Courier New" pitchFamily="49" charset="0"/>
                <a:cs typeface="Courier New" pitchFamily="49" charset="0"/>
              </a:rPr>
              <a:t>print </a:t>
            </a:r>
            <a:r>
              <a:rPr lang="en-US" sz="1100" b="1" dirty="0" smtClean="0">
                <a:solidFill>
                  <a:srgbClr val="FF0000"/>
                </a:solidFill>
                <a:latin typeface="Courier New" pitchFamily="49" charset="0"/>
                <a:cs typeface="Courier New" pitchFamily="49" charset="0"/>
              </a:rPr>
              <a:t>"</a:t>
            </a:r>
            <a:r>
              <a:rPr lang="en-US" sz="1100" b="1" dirty="0" err="1" smtClean="0">
                <a:solidFill>
                  <a:srgbClr val="FF0000"/>
                </a:solidFill>
                <a:latin typeface="Courier New" pitchFamily="49" charset="0"/>
                <a:cs typeface="Courier New" pitchFamily="49" charset="0"/>
              </a:rPr>
              <a:t>Args</a:t>
            </a:r>
            <a:r>
              <a:rPr lang="en-US" sz="1100" b="1" dirty="0" smtClean="0">
                <a:solidFill>
                  <a:srgbClr val="FF0000"/>
                </a:solidFill>
                <a:latin typeface="Courier New" pitchFamily="49" charset="0"/>
                <a:cs typeface="Courier New" pitchFamily="49" charset="0"/>
              </a:rPr>
              <a:t>:", </a:t>
            </a:r>
            <a:r>
              <a:rPr lang="en-US" sz="1100" b="1" dirty="0" err="1">
                <a:solidFill>
                  <a:srgbClr val="FF0000"/>
                </a:solidFill>
                <a:latin typeface="Courier New" pitchFamily="49" charset="0"/>
                <a:cs typeface="Courier New" pitchFamily="49" charset="0"/>
              </a:rPr>
              <a:t>args</a:t>
            </a:r>
            <a:endParaRPr lang="en-US" sz="1100" b="1" dirty="0">
              <a:solidFill>
                <a:srgbClr val="FF0000"/>
              </a:solidFill>
              <a:latin typeface="Courier New" pitchFamily="49" charset="0"/>
              <a:cs typeface="Courier New" pitchFamily="49" charset="0"/>
            </a:endParaRPr>
          </a:p>
        </p:txBody>
      </p:sp>
    </p:spTree>
    <p:extLst>
      <p:ext uri="{BB962C8B-B14F-4D97-AF65-F5344CB8AC3E}">
        <p14:creationId xmlns:p14="http://schemas.microsoft.com/office/powerpoint/2010/main" val="24915010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optparse</a:t>
            </a:r>
            <a:r>
              <a:rPr lang="en-US" dirty="0" smtClean="0"/>
              <a:t> – Usage</a:t>
            </a:r>
            <a:endParaRPr lang="en-US" dirty="0"/>
          </a:p>
        </p:txBody>
      </p:sp>
      <p:sp>
        <p:nvSpPr>
          <p:cNvPr id="6" name="TextBox 5"/>
          <p:cNvSpPr txBox="1"/>
          <p:nvPr/>
        </p:nvSpPr>
        <p:spPr>
          <a:xfrm>
            <a:off x="4800600" y="1600200"/>
            <a:ext cx="4114800" cy="3416320"/>
          </a:xfrm>
          <a:prstGeom prst="rect">
            <a:avLst/>
          </a:prstGeom>
          <a:noFill/>
        </p:spPr>
        <p:txBody>
          <a:bodyPr wrap="square" rtlCol="0">
            <a:spAutoFit/>
          </a:bodyPr>
          <a:lstStyle/>
          <a:p>
            <a:r>
              <a:rPr lang="en-US" dirty="0" smtClean="0"/>
              <a:t>Command line:</a:t>
            </a:r>
          </a:p>
          <a:p>
            <a:endParaRPr lang="en-US" dirty="0"/>
          </a:p>
          <a:p>
            <a:r>
              <a:rPr lang="en-US" sz="1200" dirty="0" smtClean="0">
                <a:latin typeface="Courier New" pitchFamily="49" charset="0"/>
                <a:cs typeface="Courier New" pitchFamily="49" charset="0"/>
              </a:rPr>
              <a:t>&gt;&gt;&gt; python opt_test.py</a:t>
            </a:r>
          </a:p>
          <a:p>
            <a:endParaRPr lang="en-US" sz="1200" dirty="0" smtClean="0">
              <a:latin typeface="Courier New" pitchFamily="49" charset="0"/>
              <a:cs typeface="Courier New" pitchFamily="49" charset="0"/>
            </a:endParaRPr>
          </a:p>
          <a:p>
            <a:r>
              <a:rPr lang="en-US" sz="1200" dirty="0" err="1">
                <a:latin typeface="Courier New" pitchFamily="49" charset="0"/>
                <a:cs typeface="Courier New" pitchFamily="49" charset="0"/>
              </a:rPr>
              <a:t>Traceback</a:t>
            </a:r>
            <a:r>
              <a:rPr lang="en-US" sz="1200" dirty="0">
                <a:latin typeface="Courier New" pitchFamily="49" charset="0"/>
                <a:cs typeface="Courier New" pitchFamily="49" charset="0"/>
              </a:rPr>
              <a:t> (most recent call last):</a:t>
            </a:r>
          </a:p>
          <a:p>
            <a:r>
              <a:rPr lang="en-US" sz="1200" dirty="0">
                <a:latin typeface="Courier New" pitchFamily="49" charset="0"/>
                <a:cs typeface="Courier New" pitchFamily="49" charset="0"/>
              </a:rPr>
              <a:t>  File </a:t>
            </a:r>
            <a:r>
              <a:rPr lang="en-US" sz="1200" dirty="0" smtClean="0">
                <a:latin typeface="Courier New" pitchFamily="49" charset="0"/>
                <a:cs typeface="Courier New" pitchFamily="49" charset="0"/>
              </a:rPr>
              <a:t>"opt_test.py", </a:t>
            </a:r>
            <a:r>
              <a:rPr lang="en-US" sz="1200" dirty="0">
                <a:latin typeface="Courier New" pitchFamily="49" charset="0"/>
                <a:cs typeface="Courier New" pitchFamily="49" charset="0"/>
              </a:rPr>
              <a:t>line 13, in &lt;module&gt;</a:t>
            </a:r>
          </a:p>
          <a:p>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inFile</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args</a:t>
            </a:r>
            <a:r>
              <a:rPr lang="en-US" sz="1200" dirty="0">
                <a:latin typeface="Courier New" pitchFamily="49" charset="0"/>
                <a:cs typeface="Courier New" pitchFamily="49" charset="0"/>
              </a:rPr>
              <a:t>[0]</a:t>
            </a:r>
          </a:p>
          <a:p>
            <a:r>
              <a:rPr lang="en-US" sz="1200" dirty="0" err="1">
                <a:latin typeface="Courier New" pitchFamily="49" charset="0"/>
                <a:cs typeface="Courier New" pitchFamily="49" charset="0"/>
              </a:rPr>
              <a:t>IndexError</a:t>
            </a:r>
            <a:r>
              <a:rPr lang="en-US" sz="1200" dirty="0">
                <a:latin typeface="Courier New" pitchFamily="49" charset="0"/>
                <a:cs typeface="Courier New" pitchFamily="49" charset="0"/>
              </a:rPr>
              <a:t>: list index out of range</a:t>
            </a:r>
          </a:p>
          <a:p>
            <a:endParaRPr lang="en-US" dirty="0" smtClean="0"/>
          </a:p>
          <a:p>
            <a:endParaRPr lang="en-US" dirty="0"/>
          </a:p>
          <a:p>
            <a:r>
              <a:rPr lang="en-US" dirty="0" smtClean="0"/>
              <a:t>We must specify at least the INFILE!</a:t>
            </a:r>
            <a:endParaRPr lang="en-US" dirty="0"/>
          </a:p>
          <a:p>
            <a:endParaRPr lang="en-US" dirty="0" smtClean="0"/>
          </a:p>
          <a:p>
            <a:endParaRPr lang="en-US" dirty="0"/>
          </a:p>
          <a:p>
            <a:endParaRPr lang="en-US" dirty="0"/>
          </a:p>
        </p:txBody>
      </p:sp>
      <p:sp>
        <p:nvSpPr>
          <p:cNvPr id="8" name="TextBox 7"/>
          <p:cNvSpPr txBox="1"/>
          <p:nvPr/>
        </p:nvSpPr>
        <p:spPr>
          <a:xfrm>
            <a:off x="1905000" y="1313055"/>
            <a:ext cx="1022268" cy="307777"/>
          </a:xfrm>
          <a:prstGeom prst="rect">
            <a:avLst/>
          </a:prstGeom>
          <a:noFill/>
        </p:spPr>
        <p:txBody>
          <a:bodyPr wrap="none" rtlCol="0">
            <a:spAutoFit/>
          </a:bodyPr>
          <a:lstStyle/>
          <a:p>
            <a:r>
              <a:rPr lang="en-US" sz="1400" dirty="0" smtClean="0"/>
              <a:t>opt_test.py</a:t>
            </a:r>
            <a:endParaRPr lang="en-US" sz="1400" dirty="0"/>
          </a:p>
        </p:txBody>
      </p:sp>
      <p:sp>
        <p:nvSpPr>
          <p:cNvPr id="7" name="Content Placeholder 2"/>
          <p:cNvSpPr txBox="1">
            <a:spLocks/>
          </p:cNvSpPr>
          <p:nvPr/>
        </p:nvSpPr>
        <p:spPr>
          <a:xfrm>
            <a:off x="457200" y="1600200"/>
            <a:ext cx="4191000" cy="4876800"/>
          </a:xfrm>
          <a:prstGeom prst="rect">
            <a:avLst/>
          </a:prstGeom>
          <a:ln>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smtClean="0">
                <a:latin typeface="Courier New" pitchFamily="49" charset="0"/>
                <a:cs typeface="Courier New" pitchFamily="49" charset="0"/>
              </a:rPr>
              <a:t>import </a:t>
            </a:r>
            <a:r>
              <a:rPr lang="en-US" sz="1100" dirty="0" err="1" smtClean="0">
                <a:latin typeface="Courier New" pitchFamily="49" charset="0"/>
                <a:cs typeface="Courier New" pitchFamily="49" charset="0"/>
              </a:rPr>
              <a:t>optparse</a:t>
            </a:r>
            <a:endParaRPr lang="en-US" sz="1100" dirty="0" smtClean="0">
              <a:latin typeface="Courier New" pitchFamily="49" charset="0"/>
              <a:cs typeface="Courier New" pitchFamily="49" charset="0"/>
            </a:endParaRPr>
          </a:p>
          <a:p>
            <a:pPr marL="0" indent="0">
              <a:buFont typeface="Arial" pitchFamily="34" charset="0"/>
              <a:buNone/>
            </a:pPr>
            <a:endParaRPr lang="en-US" sz="1100" dirty="0" smtClean="0">
              <a:latin typeface="Courier New" pitchFamily="49" charset="0"/>
              <a:cs typeface="Courier New" pitchFamily="49" charset="0"/>
            </a:endParaRPr>
          </a:p>
          <a:p>
            <a:pPr marL="0" indent="0">
              <a:buFont typeface="Arial" pitchFamily="34" charset="0"/>
              <a:buNone/>
            </a:pPr>
            <a:r>
              <a:rPr lang="en-US" sz="1100" dirty="0" err="1" smtClean="0">
                <a:latin typeface="Courier New" pitchFamily="49" charset="0"/>
                <a:cs typeface="Courier New" pitchFamily="49" charset="0"/>
              </a:rPr>
              <a:t>msg</a:t>
            </a:r>
            <a:r>
              <a:rPr lang="en-US" sz="1100" dirty="0" smtClean="0">
                <a:latin typeface="Courier New" pitchFamily="49" charset="0"/>
                <a:cs typeface="Courier New" pitchFamily="49" charset="0"/>
              </a:rPr>
              <a:t> = "Usage: %</a:t>
            </a:r>
            <a:r>
              <a:rPr lang="en-US" sz="1100" dirty="0" err="1" smtClean="0">
                <a:latin typeface="Courier New" pitchFamily="49" charset="0"/>
                <a:cs typeface="Courier New" pitchFamily="49" charset="0"/>
              </a:rPr>
              <a:t>prog</a:t>
            </a:r>
            <a:r>
              <a:rPr lang="en-US" sz="1100" dirty="0" smtClean="0">
                <a:latin typeface="Courier New" pitchFamily="49" charset="0"/>
                <a:cs typeface="Courier New" pitchFamily="49" charset="0"/>
              </a:rPr>
              <a:t> INFILE [options]"</a:t>
            </a:r>
          </a:p>
          <a:p>
            <a:pPr marL="0" indent="0">
              <a:buFont typeface="Arial" pitchFamily="34" charset="0"/>
              <a:buNone/>
            </a:pPr>
            <a:r>
              <a:rPr lang="en-US" sz="1100" dirty="0" smtClean="0">
                <a:latin typeface="Courier New" pitchFamily="49" charset="0"/>
                <a:cs typeface="Courier New" pitchFamily="49" charset="0"/>
              </a:rPr>
              <a:t>parser = </a:t>
            </a:r>
            <a:r>
              <a:rPr lang="en-US" sz="1100" dirty="0" err="1" smtClean="0">
                <a:latin typeface="Courier New" pitchFamily="49" charset="0"/>
                <a:cs typeface="Courier New" pitchFamily="49" charset="0"/>
              </a:rPr>
              <a:t>optparse.OptionParser</a:t>
            </a:r>
            <a:r>
              <a:rPr lang="en-US" sz="1100" dirty="0" smtClean="0">
                <a:latin typeface="Courier New" pitchFamily="49" charset="0"/>
                <a:cs typeface="Courier New" pitchFamily="49" charset="0"/>
              </a:rPr>
              <a:t>(usage=</a:t>
            </a:r>
            <a:r>
              <a:rPr lang="en-US" sz="1100" dirty="0" err="1" smtClean="0">
                <a:latin typeface="Courier New" pitchFamily="49" charset="0"/>
                <a:cs typeface="Courier New" pitchFamily="49" charset="0"/>
              </a:rPr>
              <a:t>msg</a:t>
            </a:r>
            <a:r>
              <a:rPr lang="en-US" sz="1100" dirty="0" smtClean="0">
                <a:latin typeface="Courier New" pitchFamily="49" charset="0"/>
                <a:cs typeface="Courier New" pitchFamily="49" charset="0"/>
              </a:rPr>
              <a:t>)</a:t>
            </a:r>
          </a:p>
          <a:p>
            <a:pPr marL="0" indent="0">
              <a:buFont typeface="Arial" pitchFamily="34" charset="0"/>
              <a:buNone/>
            </a:pPr>
            <a:endParaRPr lang="en-US" sz="1100" dirty="0" smtClean="0">
              <a:latin typeface="Courier New" pitchFamily="49" charset="0"/>
              <a:cs typeface="Courier New" pitchFamily="49" charset="0"/>
            </a:endParaRPr>
          </a:p>
          <a:p>
            <a:pPr marL="0" indent="0">
              <a:buFont typeface="Arial" pitchFamily="34" charset="0"/>
              <a:buNone/>
            </a:pPr>
            <a:r>
              <a:rPr lang="en-US" sz="1100" dirty="0" err="1" smtClean="0">
                <a:latin typeface="Courier New" pitchFamily="49" charset="0"/>
                <a:cs typeface="Courier New" pitchFamily="49" charset="0"/>
              </a:rPr>
              <a:t>parser.add_option</a:t>
            </a:r>
            <a:r>
              <a:rPr lang="en-US" sz="1100" dirty="0" smtClean="0">
                <a:latin typeface="Courier New" pitchFamily="49" charset="0"/>
                <a:cs typeface="Courier New" pitchFamily="49" charset="0"/>
              </a:rPr>
              <a:t>("--out", action="store", </a:t>
            </a:r>
            <a:r>
              <a:rPr lang="en-US" sz="1100" dirty="0" err="1" smtClean="0">
                <a:latin typeface="Courier New" pitchFamily="49" charset="0"/>
                <a:cs typeface="Courier New" pitchFamily="49" charset="0"/>
              </a:rPr>
              <a:t>dest</a:t>
            </a:r>
            <a:r>
              <a:rPr lang="en-US" sz="1100" dirty="0" smtClean="0">
                <a:latin typeface="Courier New" pitchFamily="49" charset="0"/>
                <a:cs typeface="Courier New" pitchFamily="49" charset="0"/>
              </a:rPr>
              <a:t>="OUTFILE", default=None, help="Optional file to print output.")</a:t>
            </a:r>
          </a:p>
          <a:p>
            <a:pPr marL="0" indent="0">
              <a:buFont typeface="Arial" pitchFamily="34" charset="0"/>
              <a:buNone/>
            </a:pPr>
            <a:r>
              <a:rPr lang="en-US" sz="1100" dirty="0" err="1" smtClean="0">
                <a:latin typeface="Courier New" pitchFamily="49" charset="0"/>
                <a:cs typeface="Courier New" pitchFamily="49" charset="0"/>
              </a:rPr>
              <a:t>parser.add_option</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cpu</a:t>
            </a:r>
            <a:r>
              <a:rPr lang="en-US" sz="1100" dirty="0" smtClean="0">
                <a:latin typeface="Courier New" pitchFamily="49" charset="0"/>
                <a:cs typeface="Courier New" pitchFamily="49" charset="0"/>
              </a:rPr>
              <a:t>", action="store", type='</a:t>
            </a:r>
            <a:r>
              <a:rPr lang="en-US" sz="1100" dirty="0" err="1" smtClean="0">
                <a:latin typeface="Courier New" pitchFamily="49" charset="0"/>
                <a:cs typeface="Courier New" pitchFamily="49" charset="0"/>
              </a:rPr>
              <a:t>int</a:t>
            </a:r>
            <a:r>
              <a:rPr lang="en-US" sz="1100" dirty="0" smtClean="0">
                <a:latin typeface="Courier New" pitchFamily="49" charset="0"/>
                <a:cs typeface="Courier New" pitchFamily="49" charset="0"/>
              </a:rPr>
              <a:t>', default=1, </a:t>
            </a:r>
            <a:r>
              <a:rPr lang="en-US" sz="1100" dirty="0" err="1" smtClean="0">
                <a:latin typeface="Courier New" pitchFamily="49" charset="0"/>
                <a:cs typeface="Courier New" pitchFamily="49" charset="0"/>
              </a:rPr>
              <a:t>dest</a:t>
            </a:r>
            <a:r>
              <a:rPr lang="en-US" sz="1100" dirty="0" smtClean="0">
                <a:latin typeface="Courier New" pitchFamily="49" charset="0"/>
                <a:cs typeface="Courier New" pitchFamily="49" charset="0"/>
              </a:rPr>
              <a:t>="MAX_CPU", help="Max number of CPUs to use. Default is %default.")</a:t>
            </a:r>
          </a:p>
          <a:p>
            <a:pPr marL="0" indent="0">
              <a:buFont typeface="Arial" pitchFamily="34" charset="0"/>
              <a:buNone/>
            </a:pPr>
            <a:r>
              <a:rPr lang="en-US" sz="1100" dirty="0" err="1" smtClean="0">
                <a:latin typeface="Courier New" pitchFamily="49" charset="0"/>
                <a:cs typeface="Courier New" pitchFamily="49" charset="0"/>
              </a:rPr>
              <a:t>parser.add_option</a:t>
            </a:r>
            <a:r>
              <a:rPr lang="en-US" sz="1100" dirty="0" smtClean="0">
                <a:latin typeface="Courier New" pitchFamily="49" charset="0"/>
                <a:cs typeface="Courier New" pitchFamily="49" charset="0"/>
              </a:rPr>
              <a:t>("--e-</a:t>
            </a:r>
            <a:r>
              <a:rPr lang="en-US" sz="1100" dirty="0" err="1" smtClean="0">
                <a:latin typeface="Courier New" pitchFamily="49" charset="0"/>
                <a:cs typeface="Courier New" pitchFamily="49" charset="0"/>
              </a:rPr>
              <a:t>val</a:t>
            </a:r>
            <a:r>
              <a:rPr lang="en-US" sz="1100" dirty="0" smtClean="0">
                <a:latin typeface="Courier New" pitchFamily="49" charset="0"/>
                <a:cs typeface="Courier New" pitchFamily="49" charset="0"/>
              </a:rPr>
              <a:t>", action="store", type='float', default=1.0, </a:t>
            </a:r>
            <a:r>
              <a:rPr lang="en-US" sz="1100" dirty="0" err="1" smtClean="0">
                <a:latin typeface="Courier New" pitchFamily="49" charset="0"/>
                <a:cs typeface="Courier New" pitchFamily="49" charset="0"/>
              </a:rPr>
              <a:t>dest</a:t>
            </a:r>
            <a:r>
              <a:rPr lang="en-US" sz="1100" dirty="0" smtClean="0">
                <a:latin typeface="Courier New" pitchFamily="49" charset="0"/>
                <a:cs typeface="Courier New" pitchFamily="49" charset="0"/>
              </a:rPr>
              <a:t>="E_THRESH", help="E-value threshold. Default is %default.")</a:t>
            </a:r>
          </a:p>
          <a:p>
            <a:pPr marL="0" indent="0">
              <a:buFont typeface="Arial" pitchFamily="34" charset="0"/>
              <a:buNone/>
            </a:pPr>
            <a:r>
              <a:rPr lang="en-US" sz="1100" dirty="0" err="1" smtClean="0">
                <a:latin typeface="Courier New" pitchFamily="49" charset="0"/>
                <a:cs typeface="Courier New" pitchFamily="49" charset="0"/>
              </a:rPr>
              <a:t>parser.add_option</a:t>
            </a:r>
            <a:r>
              <a:rPr lang="en-US" sz="1100" dirty="0" smtClean="0">
                <a:latin typeface="Courier New" pitchFamily="49" charset="0"/>
                <a:cs typeface="Courier New" pitchFamily="49" charset="0"/>
              </a:rPr>
              <a:t>("--verbose", action="</a:t>
            </a:r>
            <a:r>
              <a:rPr lang="en-US" sz="1100" dirty="0" err="1" smtClean="0">
                <a:latin typeface="Courier New" pitchFamily="49" charset="0"/>
                <a:cs typeface="Courier New" pitchFamily="49" charset="0"/>
              </a:rPr>
              <a:t>store_true</a:t>
            </a:r>
            <a:r>
              <a:rPr lang="en-US" sz="1100" dirty="0" smtClean="0">
                <a:latin typeface="Courier New" pitchFamily="49" charset="0"/>
                <a:cs typeface="Courier New" pitchFamily="49" charset="0"/>
              </a:rPr>
              <a:t>", default=False, </a:t>
            </a:r>
            <a:r>
              <a:rPr lang="en-US" sz="1100" dirty="0" err="1" smtClean="0">
                <a:latin typeface="Courier New" pitchFamily="49" charset="0"/>
                <a:cs typeface="Courier New" pitchFamily="49" charset="0"/>
              </a:rPr>
              <a:t>dest</a:t>
            </a:r>
            <a:r>
              <a:rPr lang="en-US" sz="1100" dirty="0" smtClean="0">
                <a:latin typeface="Courier New" pitchFamily="49" charset="0"/>
                <a:cs typeface="Courier New" pitchFamily="49" charset="0"/>
              </a:rPr>
              <a:t>="VERBOSE", help="Print progress messages.")</a:t>
            </a:r>
          </a:p>
          <a:p>
            <a:pPr marL="0" indent="0">
              <a:buFont typeface="Arial" pitchFamily="34" charset="0"/>
              <a:buNone/>
            </a:pPr>
            <a:endParaRPr lang="en-US" sz="1100" dirty="0" smtClean="0">
              <a:latin typeface="Courier New" pitchFamily="49" charset="0"/>
              <a:cs typeface="Courier New" pitchFamily="49" charset="0"/>
            </a:endParaRPr>
          </a:p>
          <a:p>
            <a:pPr marL="0" indent="0">
              <a:buFont typeface="Arial" pitchFamily="34" charset="0"/>
              <a:buNone/>
            </a:pPr>
            <a:r>
              <a:rPr lang="en-US" sz="1100" dirty="0" smtClean="0">
                <a:latin typeface="Courier New" pitchFamily="49" charset="0"/>
                <a:cs typeface="Courier New" pitchFamily="49" charset="0"/>
              </a:rPr>
              <a:t>(opts, </a:t>
            </a:r>
            <a:r>
              <a:rPr lang="en-US" sz="1100" dirty="0" err="1" smtClean="0">
                <a:latin typeface="Courier New" pitchFamily="49" charset="0"/>
                <a:cs typeface="Courier New" pitchFamily="49" charset="0"/>
              </a:rPr>
              <a:t>args</a:t>
            </a:r>
            <a:r>
              <a:rPr lang="en-US" sz="1100" dirty="0" smtClean="0">
                <a:latin typeface="Courier New" pitchFamily="49" charset="0"/>
                <a:cs typeface="Courier New" pitchFamily="49" charset="0"/>
              </a:rPr>
              <a:t>) = </a:t>
            </a:r>
            <a:r>
              <a:rPr lang="en-US" sz="1100" dirty="0" err="1" smtClean="0">
                <a:latin typeface="Courier New" pitchFamily="49" charset="0"/>
                <a:cs typeface="Courier New" pitchFamily="49" charset="0"/>
              </a:rPr>
              <a:t>parser.parse_args</a:t>
            </a:r>
            <a:r>
              <a:rPr lang="en-US" sz="1100" dirty="0" smtClean="0">
                <a:latin typeface="Courier New" pitchFamily="49" charset="0"/>
                <a:cs typeface="Courier New" pitchFamily="49" charset="0"/>
              </a:rPr>
              <a:t>()</a:t>
            </a:r>
          </a:p>
          <a:p>
            <a:pPr marL="0" indent="0">
              <a:buFont typeface="Arial" pitchFamily="34" charset="0"/>
              <a:buNone/>
            </a:pPr>
            <a:r>
              <a:rPr lang="en-US" sz="1100" dirty="0" err="1" smtClean="0">
                <a:latin typeface="Courier New" pitchFamily="49" charset="0"/>
                <a:cs typeface="Courier New" pitchFamily="49" charset="0"/>
              </a:rPr>
              <a:t>inFile</a:t>
            </a:r>
            <a:r>
              <a:rPr lang="en-US" sz="1100" dirty="0" smtClean="0">
                <a:latin typeface="Courier New" pitchFamily="49" charset="0"/>
                <a:cs typeface="Courier New" pitchFamily="49" charset="0"/>
              </a:rPr>
              <a:t> = </a:t>
            </a:r>
            <a:r>
              <a:rPr lang="en-US" sz="1100" dirty="0" err="1" smtClean="0">
                <a:latin typeface="Courier New" pitchFamily="49" charset="0"/>
                <a:cs typeface="Courier New" pitchFamily="49" charset="0"/>
              </a:rPr>
              <a:t>args</a:t>
            </a:r>
            <a:r>
              <a:rPr lang="en-US" sz="1100" dirty="0" smtClean="0">
                <a:latin typeface="Courier New" pitchFamily="49" charset="0"/>
                <a:cs typeface="Courier New" pitchFamily="49" charset="0"/>
              </a:rPr>
              <a:t>[0]</a:t>
            </a:r>
          </a:p>
          <a:p>
            <a:pPr marL="0" indent="0">
              <a:buFont typeface="Arial" pitchFamily="34" charset="0"/>
              <a:buNone/>
            </a:pPr>
            <a:endParaRPr lang="en-US" sz="1100" dirty="0" smtClean="0">
              <a:latin typeface="Courier New" pitchFamily="49" charset="0"/>
              <a:cs typeface="Courier New" pitchFamily="49" charset="0"/>
            </a:endParaRPr>
          </a:p>
          <a:p>
            <a:pPr marL="0" indent="0">
              <a:buNone/>
            </a:pPr>
            <a:r>
              <a:rPr lang="en-US" sz="1100" b="1" dirty="0">
                <a:solidFill>
                  <a:srgbClr val="FF0000"/>
                </a:solidFill>
                <a:latin typeface="Courier New" pitchFamily="49" charset="0"/>
                <a:cs typeface="Courier New" pitchFamily="49" charset="0"/>
              </a:rPr>
              <a:t>print </a:t>
            </a:r>
            <a:r>
              <a:rPr lang="en-US" sz="1100" b="1" dirty="0" smtClean="0">
                <a:solidFill>
                  <a:srgbClr val="FF0000"/>
                </a:solidFill>
                <a:latin typeface="Courier New" pitchFamily="49" charset="0"/>
                <a:cs typeface="Courier New" pitchFamily="49" charset="0"/>
              </a:rPr>
              <a:t>"Opts:", </a:t>
            </a:r>
            <a:r>
              <a:rPr lang="en-US" sz="1100" b="1" dirty="0">
                <a:solidFill>
                  <a:srgbClr val="FF0000"/>
                </a:solidFill>
                <a:latin typeface="Courier New" pitchFamily="49" charset="0"/>
                <a:cs typeface="Courier New" pitchFamily="49" charset="0"/>
              </a:rPr>
              <a:t>opts</a:t>
            </a:r>
          </a:p>
          <a:p>
            <a:pPr marL="0" indent="0">
              <a:buNone/>
            </a:pPr>
            <a:r>
              <a:rPr lang="en-US" sz="1100" b="1" dirty="0">
                <a:solidFill>
                  <a:srgbClr val="FF0000"/>
                </a:solidFill>
                <a:latin typeface="Courier New" pitchFamily="49" charset="0"/>
                <a:cs typeface="Courier New" pitchFamily="49" charset="0"/>
              </a:rPr>
              <a:t>print </a:t>
            </a:r>
            <a:r>
              <a:rPr lang="en-US" sz="1100" b="1" dirty="0" smtClean="0">
                <a:solidFill>
                  <a:srgbClr val="FF0000"/>
                </a:solidFill>
                <a:latin typeface="Courier New" pitchFamily="49" charset="0"/>
                <a:cs typeface="Courier New" pitchFamily="49" charset="0"/>
              </a:rPr>
              <a:t>"</a:t>
            </a:r>
            <a:r>
              <a:rPr lang="en-US" sz="1100" b="1" dirty="0" err="1" smtClean="0">
                <a:solidFill>
                  <a:srgbClr val="FF0000"/>
                </a:solidFill>
                <a:latin typeface="Courier New" pitchFamily="49" charset="0"/>
                <a:cs typeface="Courier New" pitchFamily="49" charset="0"/>
              </a:rPr>
              <a:t>Args</a:t>
            </a:r>
            <a:r>
              <a:rPr lang="en-US" sz="1100" b="1" dirty="0" smtClean="0">
                <a:solidFill>
                  <a:srgbClr val="FF0000"/>
                </a:solidFill>
                <a:latin typeface="Courier New" pitchFamily="49" charset="0"/>
                <a:cs typeface="Courier New" pitchFamily="49" charset="0"/>
              </a:rPr>
              <a:t>:", </a:t>
            </a:r>
            <a:r>
              <a:rPr lang="en-US" sz="1100" b="1" dirty="0" err="1">
                <a:solidFill>
                  <a:srgbClr val="FF0000"/>
                </a:solidFill>
                <a:latin typeface="Courier New" pitchFamily="49" charset="0"/>
                <a:cs typeface="Courier New" pitchFamily="49" charset="0"/>
              </a:rPr>
              <a:t>args</a:t>
            </a:r>
            <a:endParaRPr lang="en-US" sz="1100" b="1" dirty="0">
              <a:solidFill>
                <a:srgbClr val="FF0000"/>
              </a:solidFill>
              <a:latin typeface="Courier New" pitchFamily="49" charset="0"/>
              <a:cs typeface="Courier New" pitchFamily="49" charset="0"/>
            </a:endParaRPr>
          </a:p>
        </p:txBody>
      </p:sp>
    </p:spTree>
    <p:extLst>
      <p:ext uri="{BB962C8B-B14F-4D97-AF65-F5344CB8AC3E}">
        <p14:creationId xmlns:p14="http://schemas.microsoft.com/office/powerpoint/2010/main" val="29439578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optparse</a:t>
            </a:r>
            <a:r>
              <a:rPr lang="en-US" dirty="0" smtClean="0"/>
              <a:t> – Usage</a:t>
            </a:r>
            <a:endParaRPr lang="en-US" dirty="0"/>
          </a:p>
        </p:txBody>
      </p:sp>
      <p:sp>
        <p:nvSpPr>
          <p:cNvPr id="3" name="Content Placeholder 2"/>
          <p:cNvSpPr>
            <a:spLocks noGrp="1"/>
          </p:cNvSpPr>
          <p:nvPr>
            <p:ph idx="1"/>
          </p:nvPr>
        </p:nvSpPr>
        <p:spPr>
          <a:xfrm>
            <a:off x="457200" y="1600200"/>
            <a:ext cx="4191000" cy="4876800"/>
          </a:xfrm>
          <a:ln>
            <a:solidFill>
              <a:schemeClr val="tx1"/>
            </a:solidFill>
          </a:ln>
        </p:spPr>
        <p:txBody>
          <a:bodyPr>
            <a:normAutofit/>
          </a:bodyPr>
          <a:lstStyle/>
          <a:p>
            <a:pPr marL="0" indent="0">
              <a:buNone/>
            </a:pPr>
            <a:r>
              <a:rPr lang="en-US" sz="1100" dirty="0">
                <a:latin typeface="Courier New" pitchFamily="49" charset="0"/>
                <a:cs typeface="Courier New" pitchFamily="49" charset="0"/>
              </a:rPr>
              <a:t>import </a:t>
            </a:r>
            <a:r>
              <a:rPr lang="en-US" sz="1100" dirty="0" err="1">
                <a:latin typeface="Courier New" pitchFamily="49" charset="0"/>
                <a:cs typeface="Courier New" pitchFamily="49" charset="0"/>
              </a:rPr>
              <a:t>optparse</a:t>
            </a:r>
            <a:endParaRPr lang="en-US" sz="1100" dirty="0">
              <a:latin typeface="Courier New" pitchFamily="49" charset="0"/>
              <a:cs typeface="Courier New" pitchFamily="49" charset="0"/>
            </a:endParaRPr>
          </a:p>
          <a:p>
            <a:pPr marL="0" indent="0">
              <a:buNone/>
            </a:pP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msg</a:t>
            </a:r>
            <a:r>
              <a:rPr lang="en-US" sz="1100" dirty="0">
                <a:latin typeface="Courier New" pitchFamily="49" charset="0"/>
                <a:cs typeface="Courier New" pitchFamily="49" charset="0"/>
              </a:rPr>
              <a:t> = </a:t>
            </a:r>
            <a:r>
              <a:rPr lang="en-US" sz="1100" dirty="0" smtClean="0">
                <a:latin typeface="Courier New" pitchFamily="49" charset="0"/>
                <a:cs typeface="Courier New" pitchFamily="49" charset="0"/>
              </a:rPr>
              <a:t>"Usage</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prog</a:t>
            </a:r>
            <a:r>
              <a:rPr lang="en-US" sz="1100" dirty="0">
                <a:latin typeface="Courier New" pitchFamily="49" charset="0"/>
                <a:cs typeface="Courier New" pitchFamily="49" charset="0"/>
              </a:rPr>
              <a:t> INFILE [options</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parser = </a:t>
            </a:r>
            <a:r>
              <a:rPr lang="en-US" sz="1100" dirty="0" err="1">
                <a:latin typeface="Courier New" pitchFamily="49" charset="0"/>
                <a:cs typeface="Courier New" pitchFamily="49" charset="0"/>
              </a:rPr>
              <a:t>optparse.OptionParser</a:t>
            </a:r>
            <a:r>
              <a:rPr lang="en-US" sz="1100" dirty="0">
                <a:latin typeface="Courier New" pitchFamily="49" charset="0"/>
                <a:cs typeface="Courier New" pitchFamily="49" charset="0"/>
              </a:rPr>
              <a:t>(usage=</a:t>
            </a:r>
            <a:r>
              <a:rPr lang="en-US" sz="1100" dirty="0" err="1">
                <a:latin typeface="Courier New" pitchFamily="49" charset="0"/>
                <a:cs typeface="Courier New" pitchFamily="49" charset="0"/>
              </a:rPr>
              <a:t>msg</a:t>
            </a:r>
            <a:r>
              <a:rPr lang="en-US" sz="1100" dirty="0">
                <a:latin typeface="Courier New" pitchFamily="49" charset="0"/>
                <a:cs typeface="Courier New" pitchFamily="49" charset="0"/>
              </a:rPr>
              <a:t>)</a:t>
            </a:r>
          </a:p>
          <a:p>
            <a:pPr marL="0" indent="0">
              <a:buNone/>
            </a:pPr>
            <a:endParaRPr lang="en-US" sz="1100" dirty="0" smtClean="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("--out",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="OUTFILE", </a:t>
            </a:r>
            <a:r>
              <a:rPr lang="en-US" sz="1100" dirty="0">
                <a:latin typeface="Courier New" pitchFamily="49" charset="0"/>
                <a:cs typeface="Courier New" pitchFamily="49" charset="0"/>
              </a:rPr>
              <a:t>default=None, help</a:t>
            </a:r>
            <a:r>
              <a:rPr lang="en-US" sz="1100" dirty="0" smtClean="0">
                <a:latin typeface="Courier New" pitchFamily="49" charset="0"/>
                <a:cs typeface="Courier New" pitchFamily="49" charset="0"/>
              </a:rPr>
              <a:t>="Optional </a:t>
            </a:r>
            <a:r>
              <a:rPr lang="en-US" sz="1100" dirty="0">
                <a:latin typeface="Courier New" pitchFamily="49" charset="0"/>
                <a:cs typeface="Courier New" pitchFamily="49" charset="0"/>
              </a:rPr>
              <a:t>file to print output</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cpu</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a:latin typeface="Courier New" pitchFamily="49" charset="0"/>
                <a:cs typeface="Courier New" pitchFamily="49" charset="0"/>
              </a:rPr>
              <a:t>type</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int</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default=1,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="MAX_CPU",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="Max </a:t>
            </a:r>
            <a:r>
              <a:rPr lang="en-US" sz="1100" dirty="0">
                <a:latin typeface="Courier New" pitchFamily="49" charset="0"/>
                <a:cs typeface="Courier New" pitchFamily="49" charset="0"/>
              </a:rPr>
              <a:t>number of CPUs to use. Default is </a:t>
            </a:r>
            <a:r>
              <a:rPr lang="en-US" sz="1100" dirty="0" smtClean="0">
                <a:latin typeface="Courier New" pitchFamily="49" charset="0"/>
                <a:cs typeface="Courier New" pitchFamily="49" charset="0"/>
              </a:rPr>
              <a:t>%default.")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("--e-</a:t>
            </a:r>
            <a:r>
              <a:rPr lang="en-US" sz="1100" dirty="0" err="1" smtClean="0">
                <a:latin typeface="Courier New" pitchFamily="49" charset="0"/>
                <a:cs typeface="Courier New" pitchFamily="49" charset="0"/>
              </a:rPr>
              <a:t>val</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a:latin typeface="Courier New" pitchFamily="49" charset="0"/>
                <a:cs typeface="Courier New" pitchFamily="49" charset="0"/>
              </a:rPr>
              <a:t>type</a:t>
            </a:r>
            <a:r>
              <a:rPr lang="en-US" sz="1100" dirty="0" smtClean="0">
                <a:latin typeface="Courier New" pitchFamily="49" charset="0"/>
                <a:cs typeface="Courier New" pitchFamily="49" charset="0"/>
              </a:rPr>
              <a:t>='float', </a:t>
            </a:r>
            <a:r>
              <a:rPr lang="en-US" sz="1100" dirty="0">
                <a:latin typeface="Courier New" pitchFamily="49" charset="0"/>
                <a:cs typeface="Courier New" pitchFamily="49" charset="0"/>
              </a:rPr>
              <a:t>default=1.0,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="E_THRESH",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="E-value </a:t>
            </a:r>
            <a:r>
              <a:rPr lang="en-US" sz="1100" dirty="0">
                <a:latin typeface="Courier New" pitchFamily="49" charset="0"/>
                <a:cs typeface="Courier New" pitchFamily="49" charset="0"/>
              </a:rPr>
              <a:t>threshold. Default is </a:t>
            </a:r>
            <a:r>
              <a:rPr lang="en-US" sz="1100" dirty="0" smtClean="0">
                <a:latin typeface="Courier New" pitchFamily="49" charset="0"/>
                <a:cs typeface="Courier New" pitchFamily="49" charset="0"/>
              </a:rPr>
              <a:t>%default.")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("--verbose",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store_true</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default=False,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="VERBOSE",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="Print </a:t>
            </a:r>
            <a:r>
              <a:rPr lang="en-US" sz="1100" dirty="0">
                <a:latin typeface="Courier New" pitchFamily="49" charset="0"/>
                <a:cs typeface="Courier New" pitchFamily="49" charset="0"/>
              </a:rPr>
              <a:t>progress messages</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endParaRPr lang="en-US" sz="1100" dirty="0" smtClean="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(opts, </a:t>
            </a:r>
            <a:r>
              <a:rPr lang="en-US" sz="1100" dirty="0" err="1">
                <a:latin typeface="Courier New" pitchFamily="49" charset="0"/>
                <a:cs typeface="Courier New" pitchFamily="49" charset="0"/>
              </a:rPr>
              <a:t>args</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parser.parse_args</a:t>
            </a:r>
            <a:r>
              <a:rPr lang="en-US" sz="1100" dirty="0" smtClean="0">
                <a:latin typeface="Courier New" pitchFamily="49" charset="0"/>
                <a:cs typeface="Courier New" pitchFamily="49" charset="0"/>
              </a:rPr>
              <a:t>()</a:t>
            </a:r>
          </a:p>
          <a:p>
            <a:pPr marL="0" indent="0">
              <a:buNone/>
            </a:pPr>
            <a:r>
              <a:rPr lang="en-US" sz="1100" dirty="0" err="1" smtClean="0">
                <a:latin typeface="Courier New" pitchFamily="49" charset="0"/>
                <a:cs typeface="Courier New" pitchFamily="49" charset="0"/>
              </a:rPr>
              <a:t>inFile</a:t>
            </a:r>
            <a:r>
              <a:rPr lang="en-US" sz="1100" dirty="0" smtClean="0">
                <a:latin typeface="Courier New" pitchFamily="49" charset="0"/>
                <a:cs typeface="Courier New" pitchFamily="49" charset="0"/>
              </a:rPr>
              <a:t> = </a:t>
            </a:r>
            <a:r>
              <a:rPr lang="en-US" sz="1100" dirty="0" err="1" smtClean="0">
                <a:latin typeface="Courier New" pitchFamily="49" charset="0"/>
                <a:cs typeface="Courier New" pitchFamily="49" charset="0"/>
              </a:rPr>
              <a:t>args</a:t>
            </a:r>
            <a:r>
              <a:rPr lang="en-US" sz="1100" dirty="0" smtClean="0">
                <a:latin typeface="Courier New" pitchFamily="49" charset="0"/>
                <a:cs typeface="Courier New" pitchFamily="49" charset="0"/>
              </a:rPr>
              <a:t>[0]</a:t>
            </a:r>
          </a:p>
          <a:p>
            <a:pPr marL="0" indent="0">
              <a:buNone/>
            </a:pPr>
            <a:endParaRPr lang="en-US" sz="1100" dirty="0">
              <a:latin typeface="Courier New" pitchFamily="49" charset="0"/>
              <a:cs typeface="Courier New" pitchFamily="49" charset="0"/>
            </a:endParaRPr>
          </a:p>
          <a:p>
            <a:pPr marL="0" indent="0">
              <a:buNone/>
            </a:pPr>
            <a:r>
              <a:rPr lang="en-US" sz="1100" b="1" dirty="0" smtClean="0">
                <a:solidFill>
                  <a:srgbClr val="FF0000"/>
                </a:solidFill>
                <a:latin typeface="Courier New" pitchFamily="49" charset="0"/>
                <a:cs typeface="Courier New" pitchFamily="49" charset="0"/>
              </a:rPr>
              <a:t>print "Opts:", opts</a:t>
            </a:r>
          </a:p>
          <a:p>
            <a:pPr marL="0" indent="0">
              <a:buNone/>
            </a:pPr>
            <a:r>
              <a:rPr lang="en-US" sz="1100" b="1" dirty="0" smtClean="0">
                <a:solidFill>
                  <a:srgbClr val="FF0000"/>
                </a:solidFill>
                <a:latin typeface="Courier New" pitchFamily="49" charset="0"/>
                <a:cs typeface="Courier New" pitchFamily="49" charset="0"/>
              </a:rPr>
              <a:t>print "</a:t>
            </a:r>
            <a:r>
              <a:rPr lang="en-US" sz="1100" b="1" dirty="0" err="1" smtClean="0">
                <a:solidFill>
                  <a:srgbClr val="FF0000"/>
                </a:solidFill>
                <a:latin typeface="Courier New" pitchFamily="49" charset="0"/>
                <a:cs typeface="Courier New" pitchFamily="49" charset="0"/>
              </a:rPr>
              <a:t>Args</a:t>
            </a:r>
            <a:r>
              <a:rPr lang="en-US" sz="1100" b="1" dirty="0" smtClean="0">
                <a:solidFill>
                  <a:srgbClr val="FF0000"/>
                </a:solidFill>
                <a:latin typeface="Courier New" pitchFamily="49" charset="0"/>
                <a:cs typeface="Courier New" pitchFamily="49" charset="0"/>
              </a:rPr>
              <a:t>:", </a:t>
            </a:r>
            <a:r>
              <a:rPr lang="en-US" sz="1100" b="1" dirty="0" err="1" smtClean="0">
                <a:solidFill>
                  <a:srgbClr val="FF0000"/>
                </a:solidFill>
                <a:latin typeface="Courier New" pitchFamily="49" charset="0"/>
                <a:cs typeface="Courier New" pitchFamily="49" charset="0"/>
              </a:rPr>
              <a:t>args</a:t>
            </a:r>
            <a:endParaRPr lang="en-US" sz="1100" b="1" dirty="0" smtClean="0">
              <a:solidFill>
                <a:srgbClr val="FF0000"/>
              </a:solidFill>
              <a:latin typeface="Courier New" pitchFamily="49" charset="0"/>
              <a:cs typeface="Courier New" pitchFamily="49" charset="0"/>
            </a:endParaRPr>
          </a:p>
        </p:txBody>
      </p:sp>
      <p:sp>
        <p:nvSpPr>
          <p:cNvPr id="6" name="TextBox 5"/>
          <p:cNvSpPr txBox="1"/>
          <p:nvPr/>
        </p:nvSpPr>
        <p:spPr>
          <a:xfrm>
            <a:off x="4800600" y="1600200"/>
            <a:ext cx="4114800" cy="1292662"/>
          </a:xfrm>
          <a:prstGeom prst="rect">
            <a:avLst/>
          </a:prstGeom>
          <a:noFill/>
        </p:spPr>
        <p:txBody>
          <a:bodyPr wrap="square" rtlCol="0">
            <a:spAutoFit/>
          </a:bodyPr>
          <a:lstStyle/>
          <a:p>
            <a:r>
              <a:rPr lang="en-US" dirty="0" smtClean="0"/>
              <a:t>Command line:</a:t>
            </a:r>
          </a:p>
          <a:p>
            <a:endParaRPr lang="en-US" dirty="0"/>
          </a:p>
          <a:p>
            <a:r>
              <a:rPr lang="en-US" sz="1200" dirty="0" smtClean="0">
                <a:latin typeface="Courier New" pitchFamily="49" charset="0"/>
                <a:cs typeface="Courier New" pitchFamily="49" charset="0"/>
              </a:rPr>
              <a:t>&gt;&gt;&gt; python opt_test.py infile.txt</a:t>
            </a:r>
          </a:p>
          <a:p>
            <a:endParaRPr lang="en-US" sz="1200" dirty="0">
              <a:latin typeface="Courier New" pitchFamily="49" charset="0"/>
              <a:cs typeface="Courier New" pitchFamily="49" charset="0"/>
            </a:endParaRPr>
          </a:p>
          <a:p>
            <a:endParaRPr lang="en-US" dirty="0"/>
          </a:p>
        </p:txBody>
      </p:sp>
      <p:sp>
        <p:nvSpPr>
          <p:cNvPr id="8" name="TextBox 7"/>
          <p:cNvSpPr txBox="1"/>
          <p:nvPr/>
        </p:nvSpPr>
        <p:spPr>
          <a:xfrm>
            <a:off x="1905000" y="1313055"/>
            <a:ext cx="1022268" cy="307777"/>
          </a:xfrm>
          <a:prstGeom prst="rect">
            <a:avLst/>
          </a:prstGeom>
          <a:noFill/>
        </p:spPr>
        <p:txBody>
          <a:bodyPr wrap="none" rtlCol="0">
            <a:spAutoFit/>
          </a:bodyPr>
          <a:lstStyle/>
          <a:p>
            <a:r>
              <a:rPr lang="en-US" sz="1400" dirty="0" smtClean="0"/>
              <a:t>opt_test.py</a:t>
            </a:r>
            <a:endParaRPr lang="en-US" sz="1400" dirty="0"/>
          </a:p>
        </p:txBody>
      </p:sp>
    </p:spTree>
    <p:extLst>
      <p:ext uri="{BB962C8B-B14F-4D97-AF65-F5344CB8AC3E}">
        <p14:creationId xmlns:p14="http://schemas.microsoft.com/office/powerpoint/2010/main" val="29439578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optparse</a:t>
            </a:r>
            <a:r>
              <a:rPr lang="en-US" dirty="0" smtClean="0"/>
              <a:t> – Usage</a:t>
            </a:r>
            <a:endParaRPr lang="en-US" dirty="0"/>
          </a:p>
        </p:txBody>
      </p:sp>
      <p:sp>
        <p:nvSpPr>
          <p:cNvPr id="3" name="Content Placeholder 2"/>
          <p:cNvSpPr>
            <a:spLocks noGrp="1"/>
          </p:cNvSpPr>
          <p:nvPr>
            <p:ph idx="1"/>
          </p:nvPr>
        </p:nvSpPr>
        <p:spPr>
          <a:xfrm>
            <a:off x="457200" y="1600200"/>
            <a:ext cx="4191000" cy="4876800"/>
          </a:xfrm>
          <a:ln>
            <a:solidFill>
              <a:schemeClr val="tx1"/>
            </a:solidFill>
          </a:ln>
        </p:spPr>
        <p:txBody>
          <a:bodyPr>
            <a:normAutofit/>
          </a:bodyPr>
          <a:lstStyle/>
          <a:p>
            <a:pPr marL="0" indent="0">
              <a:buNone/>
            </a:pPr>
            <a:r>
              <a:rPr lang="en-US" sz="1100" dirty="0">
                <a:latin typeface="Courier New" pitchFamily="49" charset="0"/>
                <a:cs typeface="Courier New" pitchFamily="49" charset="0"/>
              </a:rPr>
              <a:t>import </a:t>
            </a:r>
            <a:r>
              <a:rPr lang="en-US" sz="1100" dirty="0" err="1">
                <a:latin typeface="Courier New" pitchFamily="49" charset="0"/>
                <a:cs typeface="Courier New" pitchFamily="49" charset="0"/>
              </a:rPr>
              <a:t>optparse</a:t>
            </a:r>
            <a:endParaRPr lang="en-US" sz="1100" dirty="0">
              <a:latin typeface="Courier New" pitchFamily="49" charset="0"/>
              <a:cs typeface="Courier New" pitchFamily="49" charset="0"/>
            </a:endParaRPr>
          </a:p>
          <a:p>
            <a:pPr marL="0" indent="0">
              <a:buNone/>
            </a:pP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msg</a:t>
            </a:r>
            <a:r>
              <a:rPr lang="en-US" sz="1100" dirty="0">
                <a:latin typeface="Courier New" pitchFamily="49" charset="0"/>
                <a:cs typeface="Courier New" pitchFamily="49" charset="0"/>
              </a:rPr>
              <a:t> = </a:t>
            </a:r>
            <a:r>
              <a:rPr lang="en-US" sz="1100" dirty="0" smtClean="0">
                <a:latin typeface="Courier New" pitchFamily="49" charset="0"/>
                <a:cs typeface="Courier New" pitchFamily="49" charset="0"/>
              </a:rPr>
              <a:t>"Usage</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prog</a:t>
            </a:r>
            <a:r>
              <a:rPr lang="en-US" sz="1100" dirty="0">
                <a:latin typeface="Courier New" pitchFamily="49" charset="0"/>
                <a:cs typeface="Courier New" pitchFamily="49" charset="0"/>
              </a:rPr>
              <a:t> INFILE [options</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parser = </a:t>
            </a:r>
            <a:r>
              <a:rPr lang="en-US" sz="1100" dirty="0" err="1">
                <a:latin typeface="Courier New" pitchFamily="49" charset="0"/>
                <a:cs typeface="Courier New" pitchFamily="49" charset="0"/>
              </a:rPr>
              <a:t>optparse.OptionParser</a:t>
            </a:r>
            <a:r>
              <a:rPr lang="en-US" sz="1100" dirty="0">
                <a:latin typeface="Courier New" pitchFamily="49" charset="0"/>
                <a:cs typeface="Courier New" pitchFamily="49" charset="0"/>
              </a:rPr>
              <a:t>(usage=</a:t>
            </a:r>
            <a:r>
              <a:rPr lang="en-US" sz="1100" dirty="0" err="1">
                <a:latin typeface="Courier New" pitchFamily="49" charset="0"/>
                <a:cs typeface="Courier New" pitchFamily="49" charset="0"/>
              </a:rPr>
              <a:t>msg</a:t>
            </a:r>
            <a:r>
              <a:rPr lang="en-US" sz="1100" dirty="0">
                <a:latin typeface="Courier New" pitchFamily="49" charset="0"/>
                <a:cs typeface="Courier New" pitchFamily="49" charset="0"/>
              </a:rPr>
              <a:t>)</a:t>
            </a:r>
          </a:p>
          <a:p>
            <a:pPr marL="0" indent="0">
              <a:buNone/>
            </a:pPr>
            <a:endParaRPr lang="en-US" sz="1100" dirty="0" smtClean="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("--out",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="OUTFILE", </a:t>
            </a:r>
            <a:r>
              <a:rPr lang="en-US" sz="1100" dirty="0">
                <a:latin typeface="Courier New" pitchFamily="49" charset="0"/>
                <a:cs typeface="Courier New" pitchFamily="49" charset="0"/>
              </a:rPr>
              <a:t>default=None, help</a:t>
            </a:r>
            <a:r>
              <a:rPr lang="en-US" sz="1100" dirty="0" smtClean="0">
                <a:latin typeface="Courier New" pitchFamily="49" charset="0"/>
                <a:cs typeface="Courier New" pitchFamily="49" charset="0"/>
              </a:rPr>
              <a:t>="Optional </a:t>
            </a:r>
            <a:r>
              <a:rPr lang="en-US" sz="1100" dirty="0">
                <a:latin typeface="Courier New" pitchFamily="49" charset="0"/>
                <a:cs typeface="Courier New" pitchFamily="49" charset="0"/>
              </a:rPr>
              <a:t>file to print output</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cpu</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a:latin typeface="Courier New" pitchFamily="49" charset="0"/>
                <a:cs typeface="Courier New" pitchFamily="49" charset="0"/>
              </a:rPr>
              <a:t>type</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int</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default=1,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="MAX_CPU",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="Max </a:t>
            </a:r>
            <a:r>
              <a:rPr lang="en-US" sz="1100" dirty="0">
                <a:latin typeface="Courier New" pitchFamily="49" charset="0"/>
                <a:cs typeface="Courier New" pitchFamily="49" charset="0"/>
              </a:rPr>
              <a:t>number of CPUs to use. Default is </a:t>
            </a:r>
            <a:r>
              <a:rPr lang="en-US" sz="1100" dirty="0" smtClean="0">
                <a:latin typeface="Courier New" pitchFamily="49" charset="0"/>
                <a:cs typeface="Courier New" pitchFamily="49" charset="0"/>
              </a:rPr>
              <a:t>%default.")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("--e-</a:t>
            </a:r>
            <a:r>
              <a:rPr lang="en-US" sz="1100" dirty="0" err="1" smtClean="0">
                <a:latin typeface="Courier New" pitchFamily="49" charset="0"/>
                <a:cs typeface="Courier New" pitchFamily="49" charset="0"/>
              </a:rPr>
              <a:t>val</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a:latin typeface="Courier New" pitchFamily="49" charset="0"/>
                <a:cs typeface="Courier New" pitchFamily="49" charset="0"/>
              </a:rPr>
              <a:t>type</a:t>
            </a:r>
            <a:r>
              <a:rPr lang="en-US" sz="1100" dirty="0" smtClean="0">
                <a:latin typeface="Courier New" pitchFamily="49" charset="0"/>
                <a:cs typeface="Courier New" pitchFamily="49" charset="0"/>
              </a:rPr>
              <a:t>='float', </a:t>
            </a:r>
            <a:r>
              <a:rPr lang="en-US" sz="1100" dirty="0">
                <a:latin typeface="Courier New" pitchFamily="49" charset="0"/>
                <a:cs typeface="Courier New" pitchFamily="49" charset="0"/>
              </a:rPr>
              <a:t>default=1.0,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="E_THRESH",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="E-value </a:t>
            </a:r>
            <a:r>
              <a:rPr lang="en-US" sz="1100" dirty="0">
                <a:latin typeface="Courier New" pitchFamily="49" charset="0"/>
                <a:cs typeface="Courier New" pitchFamily="49" charset="0"/>
              </a:rPr>
              <a:t>threshold. Default is </a:t>
            </a:r>
            <a:r>
              <a:rPr lang="en-US" sz="1100" dirty="0" smtClean="0">
                <a:latin typeface="Courier New" pitchFamily="49" charset="0"/>
                <a:cs typeface="Courier New" pitchFamily="49" charset="0"/>
              </a:rPr>
              <a:t>%default.")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("--verbose",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store_true</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default=False,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="VERBOSE",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="Print </a:t>
            </a:r>
            <a:r>
              <a:rPr lang="en-US" sz="1100" dirty="0">
                <a:latin typeface="Courier New" pitchFamily="49" charset="0"/>
                <a:cs typeface="Courier New" pitchFamily="49" charset="0"/>
              </a:rPr>
              <a:t>progress messages</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endParaRPr lang="en-US" sz="1100" dirty="0" smtClean="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(opts, </a:t>
            </a:r>
            <a:r>
              <a:rPr lang="en-US" sz="1100" dirty="0" err="1">
                <a:latin typeface="Courier New" pitchFamily="49" charset="0"/>
                <a:cs typeface="Courier New" pitchFamily="49" charset="0"/>
              </a:rPr>
              <a:t>args</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parser.parse_args</a:t>
            </a:r>
            <a:r>
              <a:rPr lang="en-US" sz="1100" dirty="0" smtClean="0">
                <a:latin typeface="Courier New" pitchFamily="49" charset="0"/>
                <a:cs typeface="Courier New" pitchFamily="49" charset="0"/>
              </a:rPr>
              <a:t>()</a:t>
            </a:r>
          </a:p>
          <a:p>
            <a:pPr marL="0" indent="0">
              <a:buNone/>
            </a:pPr>
            <a:r>
              <a:rPr lang="en-US" sz="1100" dirty="0" err="1" smtClean="0">
                <a:latin typeface="Courier New" pitchFamily="49" charset="0"/>
                <a:cs typeface="Courier New" pitchFamily="49" charset="0"/>
              </a:rPr>
              <a:t>inFile</a:t>
            </a:r>
            <a:r>
              <a:rPr lang="en-US" sz="1100" dirty="0" smtClean="0">
                <a:latin typeface="Courier New" pitchFamily="49" charset="0"/>
                <a:cs typeface="Courier New" pitchFamily="49" charset="0"/>
              </a:rPr>
              <a:t> = </a:t>
            </a:r>
            <a:r>
              <a:rPr lang="en-US" sz="1100" dirty="0" err="1" smtClean="0">
                <a:latin typeface="Courier New" pitchFamily="49" charset="0"/>
                <a:cs typeface="Courier New" pitchFamily="49" charset="0"/>
              </a:rPr>
              <a:t>args</a:t>
            </a:r>
            <a:r>
              <a:rPr lang="en-US" sz="1100" dirty="0" smtClean="0">
                <a:latin typeface="Courier New" pitchFamily="49" charset="0"/>
                <a:cs typeface="Courier New" pitchFamily="49" charset="0"/>
              </a:rPr>
              <a:t>[0]</a:t>
            </a:r>
          </a:p>
          <a:p>
            <a:pPr marL="0" indent="0">
              <a:buNone/>
            </a:pPr>
            <a:endParaRPr lang="en-US" sz="1100" dirty="0">
              <a:latin typeface="Courier New" pitchFamily="49" charset="0"/>
              <a:cs typeface="Courier New" pitchFamily="49" charset="0"/>
            </a:endParaRPr>
          </a:p>
          <a:p>
            <a:pPr marL="0" indent="0">
              <a:buNone/>
            </a:pPr>
            <a:r>
              <a:rPr lang="en-US" sz="1100" b="1" dirty="0" smtClean="0">
                <a:solidFill>
                  <a:srgbClr val="FF0000"/>
                </a:solidFill>
                <a:latin typeface="Courier New" pitchFamily="49" charset="0"/>
                <a:cs typeface="Courier New" pitchFamily="49" charset="0"/>
              </a:rPr>
              <a:t>print "Opts:", opts</a:t>
            </a:r>
          </a:p>
          <a:p>
            <a:pPr marL="0" indent="0">
              <a:buNone/>
            </a:pPr>
            <a:r>
              <a:rPr lang="en-US" sz="1100" b="1" dirty="0" smtClean="0">
                <a:solidFill>
                  <a:srgbClr val="FF0000"/>
                </a:solidFill>
                <a:latin typeface="Courier New" pitchFamily="49" charset="0"/>
                <a:cs typeface="Courier New" pitchFamily="49" charset="0"/>
              </a:rPr>
              <a:t>print "</a:t>
            </a:r>
            <a:r>
              <a:rPr lang="en-US" sz="1100" b="1" dirty="0" err="1" smtClean="0">
                <a:solidFill>
                  <a:srgbClr val="FF0000"/>
                </a:solidFill>
                <a:latin typeface="Courier New" pitchFamily="49" charset="0"/>
                <a:cs typeface="Courier New" pitchFamily="49" charset="0"/>
              </a:rPr>
              <a:t>Args</a:t>
            </a:r>
            <a:r>
              <a:rPr lang="en-US" sz="1100" b="1" dirty="0" smtClean="0">
                <a:solidFill>
                  <a:srgbClr val="FF0000"/>
                </a:solidFill>
                <a:latin typeface="Courier New" pitchFamily="49" charset="0"/>
                <a:cs typeface="Courier New" pitchFamily="49" charset="0"/>
              </a:rPr>
              <a:t>:", </a:t>
            </a:r>
            <a:r>
              <a:rPr lang="en-US" sz="1100" b="1" dirty="0" err="1" smtClean="0">
                <a:solidFill>
                  <a:srgbClr val="FF0000"/>
                </a:solidFill>
                <a:latin typeface="Courier New" pitchFamily="49" charset="0"/>
                <a:cs typeface="Courier New" pitchFamily="49" charset="0"/>
              </a:rPr>
              <a:t>args</a:t>
            </a:r>
            <a:endParaRPr lang="en-US" sz="1100" b="1" dirty="0" smtClean="0">
              <a:solidFill>
                <a:srgbClr val="FF0000"/>
              </a:solidFill>
              <a:latin typeface="Courier New" pitchFamily="49" charset="0"/>
              <a:cs typeface="Courier New" pitchFamily="49" charset="0"/>
            </a:endParaRPr>
          </a:p>
        </p:txBody>
      </p:sp>
      <p:sp>
        <p:nvSpPr>
          <p:cNvPr id="6" name="TextBox 5"/>
          <p:cNvSpPr txBox="1"/>
          <p:nvPr/>
        </p:nvSpPr>
        <p:spPr>
          <a:xfrm>
            <a:off x="4800600" y="1600200"/>
            <a:ext cx="4114800" cy="2585323"/>
          </a:xfrm>
          <a:prstGeom prst="rect">
            <a:avLst/>
          </a:prstGeom>
          <a:noFill/>
        </p:spPr>
        <p:txBody>
          <a:bodyPr wrap="square" rtlCol="0">
            <a:spAutoFit/>
          </a:bodyPr>
          <a:lstStyle/>
          <a:p>
            <a:r>
              <a:rPr lang="en-US" dirty="0" smtClean="0"/>
              <a:t>Command line:</a:t>
            </a:r>
          </a:p>
          <a:p>
            <a:endParaRPr lang="en-US" dirty="0"/>
          </a:p>
          <a:p>
            <a:r>
              <a:rPr lang="en-US" sz="1200" dirty="0" smtClean="0">
                <a:latin typeface="Courier New" pitchFamily="49" charset="0"/>
                <a:cs typeface="Courier New" pitchFamily="49" charset="0"/>
              </a:rPr>
              <a:t>&gt;&gt;&gt; python opt_test.py infile.txt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Opts: </a:t>
            </a:r>
            <a:r>
              <a:rPr lang="en-US" sz="1200" dirty="0" smtClean="0">
                <a:latin typeface="Courier New" pitchFamily="49" charset="0"/>
                <a:cs typeface="Courier New" pitchFamily="49" charset="0"/>
              </a:rPr>
              <a:t>{'OUTFILE': </a:t>
            </a:r>
            <a:r>
              <a:rPr lang="en-US" sz="1200" dirty="0">
                <a:latin typeface="Courier New" pitchFamily="49" charset="0"/>
                <a:cs typeface="Courier New" pitchFamily="49" charset="0"/>
              </a:rPr>
              <a:t>None, </a:t>
            </a:r>
            <a:r>
              <a:rPr lang="en-US" sz="1200" dirty="0" smtClean="0">
                <a:latin typeface="Courier New" pitchFamily="49" charset="0"/>
                <a:cs typeface="Courier New" pitchFamily="49" charset="0"/>
              </a:rPr>
              <a:t>'MAX_CPU': </a:t>
            </a:r>
            <a:r>
              <a:rPr lang="en-US" sz="1200" dirty="0">
                <a:latin typeface="Courier New" pitchFamily="49" charset="0"/>
                <a:cs typeface="Courier New" pitchFamily="49" charset="0"/>
              </a:rPr>
              <a:t>1, </a:t>
            </a:r>
            <a:r>
              <a:rPr lang="en-US" sz="1200" dirty="0" smtClean="0">
                <a:latin typeface="Courier New" pitchFamily="49" charset="0"/>
                <a:cs typeface="Courier New" pitchFamily="49" charset="0"/>
              </a:rPr>
              <a:t>'E_THRESH': </a:t>
            </a:r>
            <a:r>
              <a:rPr lang="en-US" sz="1200" dirty="0">
                <a:latin typeface="Courier New" pitchFamily="49" charset="0"/>
                <a:cs typeface="Courier New" pitchFamily="49" charset="0"/>
              </a:rPr>
              <a:t>1.0, </a:t>
            </a:r>
            <a:r>
              <a:rPr lang="en-US" sz="1200" dirty="0" smtClean="0">
                <a:latin typeface="Courier New" pitchFamily="49" charset="0"/>
                <a:cs typeface="Courier New" pitchFamily="49" charset="0"/>
              </a:rPr>
              <a:t>'VERBOSE': </a:t>
            </a:r>
            <a:r>
              <a:rPr lang="en-US" sz="1200" dirty="0">
                <a:latin typeface="Courier New" pitchFamily="49" charset="0"/>
                <a:cs typeface="Courier New" pitchFamily="49" charset="0"/>
              </a:rPr>
              <a:t>False}</a:t>
            </a:r>
          </a:p>
          <a:p>
            <a:r>
              <a:rPr lang="en-US" sz="1200" dirty="0" err="1">
                <a:latin typeface="Courier New" pitchFamily="49" charset="0"/>
                <a:cs typeface="Courier New" pitchFamily="49" charset="0"/>
              </a:rPr>
              <a:t>Args</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['infile.py']</a:t>
            </a:r>
            <a:endParaRPr lang="en-US" sz="1200" dirty="0">
              <a:latin typeface="Courier New" pitchFamily="49" charset="0"/>
              <a:cs typeface="Courier New" pitchFamily="49" charset="0"/>
            </a:endParaRPr>
          </a:p>
          <a:p>
            <a:r>
              <a:rPr lang="en-US" sz="1200" dirty="0" smtClean="0">
                <a:latin typeface="Courier New" pitchFamily="49" charset="0"/>
                <a:cs typeface="Courier New" pitchFamily="49" charset="0"/>
              </a:rPr>
              <a:t> </a:t>
            </a:r>
            <a:endParaRPr lang="en-US" dirty="0" smtClean="0">
              <a:latin typeface="Courier New" pitchFamily="49" charset="0"/>
              <a:cs typeface="Courier New" pitchFamily="49" charset="0"/>
            </a:endParaRPr>
          </a:p>
          <a:p>
            <a:r>
              <a:rPr lang="en-US" dirty="0" smtClean="0"/>
              <a:t>This works, and sets all options to their default values.</a:t>
            </a:r>
            <a:endParaRPr lang="en-US" dirty="0"/>
          </a:p>
          <a:p>
            <a:endParaRPr lang="en-US" dirty="0"/>
          </a:p>
        </p:txBody>
      </p:sp>
      <p:sp>
        <p:nvSpPr>
          <p:cNvPr id="8" name="TextBox 7"/>
          <p:cNvSpPr txBox="1"/>
          <p:nvPr/>
        </p:nvSpPr>
        <p:spPr>
          <a:xfrm>
            <a:off x="1905000" y="1313055"/>
            <a:ext cx="1022268" cy="307777"/>
          </a:xfrm>
          <a:prstGeom prst="rect">
            <a:avLst/>
          </a:prstGeom>
          <a:noFill/>
        </p:spPr>
        <p:txBody>
          <a:bodyPr wrap="none" rtlCol="0">
            <a:spAutoFit/>
          </a:bodyPr>
          <a:lstStyle/>
          <a:p>
            <a:r>
              <a:rPr lang="en-US" sz="1400" dirty="0" smtClean="0"/>
              <a:t>opt_test.py</a:t>
            </a:r>
            <a:endParaRPr lang="en-US" sz="1400" dirty="0"/>
          </a:p>
        </p:txBody>
      </p:sp>
    </p:spTree>
    <p:extLst>
      <p:ext uri="{BB962C8B-B14F-4D97-AF65-F5344CB8AC3E}">
        <p14:creationId xmlns:p14="http://schemas.microsoft.com/office/powerpoint/2010/main" val="24403674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optparse</a:t>
            </a:r>
            <a:r>
              <a:rPr lang="en-US" dirty="0" smtClean="0"/>
              <a:t> – Usage</a:t>
            </a:r>
            <a:endParaRPr lang="en-US" dirty="0"/>
          </a:p>
        </p:txBody>
      </p:sp>
      <p:sp>
        <p:nvSpPr>
          <p:cNvPr id="3" name="Content Placeholder 2"/>
          <p:cNvSpPr>
            <a:spLocks noGrp="1"/>
          </p:cNvSpPr>
          <p:nvPr>
            <p:ph idx="1"/>
          </p:nvPr>
        </p:nvSpPr>
        <p:spPr>
          <a:xfrm>
            <a:off x="457200" y="1600200"/>
            <a:ext cx="4191000" cy="4876800"/>
          </a:xfrm>
          <a:ln>
            <a:solidFill>
              <a:schemeClr val="tx1"/>
            </a:solidFill>
          </a:ln>
        </p:spPr>
        <p:txBody>
          <a:bodyPr>
            <a:normAutofit/>
          </a:bodyPr>
          <a:lstStyle/>
          <a:p>
            <a:pPr marL="0" indent="0">
              <a:buNone/>
            </a:pPr>
            <a:r>
              <a:rPr lang="en-US" sz="1100" dirty="0">
                <a:latin typeface="Courier New" pitchFamily="49" charset="0"/>
                <a:cs typeface="Courier New" pitchFamily="49" charset="0"/>
              </a:rPr>
              <a:t>import </a:t>
            </a:r>
            <a:r>
              <a:rPr lang="en-US" sz="1100" dirty="0" err="1">
                <a:latin typeface="Courier New" pitchFamily="49" charset="0"/>
                <a:cs typeface="Courier New" pitchFamily="49" charset="0"/>
              </a:rPr>
              <a:t>optparse</a:t>
            </a:r>
            <a:endParaRPr lang="en-US" sz="1100" dirty="0">
              <a:latin typeface="Courier New" pitchFamily="49" charset="0"/>
              <a:cs typeface="Courier New" pitchFamily="49" charset="0"/>
            </a:endParaRPr>
          </a:p>
          <a:p>
            <a:pPr marL="0" indent="0">
              <a:buNone/>
            </a:pP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msg</a:t>
            </a:r>
            <a:r>
              <a:rPr lang="en-US" sz="1100" dirty="0">
                <a:latin typeface="Courier New" pitchFamily="49" charset="0"/>
                <a:cs typeface="Courier New" pitchFamily="49" charset="0"/>
              </a:rPr>
              <a:t> = </a:t>
            </a:r>
            <a:r>
              <a:rPr lang="en-US" sz="1100" dirty="0" smtClean="0">
                <a:latin typeface="Courier New" pitchFamily="49" charset="0"/>
                <a:cs typeface="Courier New" pitchFamily="49" charset="0"/>
              </a:rPr>
              <a:t>"Usage</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prog</a:t>
            </a:r>
            <a:r>
              <a:rPr lang="en-US" sz="1100" dirty="0">
                <a:latin typeface="Courier New" pitchFamily="49" charset="0"/>
                <a:cs typeface="Courier New" pitchFamily="49" charset="0"/>
              </a:rPr>
              <a:t> INFILE [options</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parser = </a:t>
            </a:r>
            <a:r>
              <a:rPr lang="en-US" sz="1100" dirty="0" err="1">
                <a:latin typeface="Courier New" pitchFamily="49" charset="0"/>
                <a:cs typeface="Courier New" pitchFamily="49" charset="0"/>
              </a:rPr>
              <a:t>optparse.OptionParser</a:t>
            </a:r>
            <a:r>
              <a:rPr lang="en-US" sz="1100" dirty="0">
                <a:latin typeface="Courier New" pitchFamily="49" charset="0"/>
                <a:cs typeface="Courier New" pitchFamily="49" charset="0"/>
              </a:rPr>
              <a:t>(usage=</a:t>
            </a:r>
            <a:r>
              <a:rPr lang="en-US" sz="1100" dirty="0" err="1">
                <a:latin typeface="Courier New" pitchFamily="49" charset="0"/>
                <a:cs typeface="Courier New" pitchFamily="49" charset="0"/>
              </a:rPr>
              <a:t>msg</a:t>
            </a:r>
            <a:r>
              <a:rPr lang="en-US" sz="1100" dirty="0">
                <a:latin typeface="Courier New" pitchFamily="49" charset="0"/>
                <a:cs typeface="Courier New" pitchFamily="49" charset="0"/>
              </a:rPr>
              <a:t>)</a:t>
            </a:r>
          </a:p>
          <a:p>
            <a:pPr marL="0" indent="0">
              <a:buNone/>
            </a:pPr>
            <a:endParaRPr lang="en-US" sz="1100" dirty="0" smtClean="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("--out",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="OUTFILE", </a:t>
            </a:r>
            <a:r>
              <a:rPr lang="en-US" sz="1100" dirty="0">
                <a:latin typeface="Courier New" pitchFamily="49" charset="0"/>
                <a:cs typeface="Courier New" pitchFamily="49" charset="0"/>
              </a:rPr>
              <a:t>default=None, help</a:t>
            </a:r>
            <a:r>
              <a:rPr lang="en-US" sz="1100" dirty="0" smtClean="0">
                <a:latin typeface="Courier New" pitchFamily="49" charset="0"/>
                <a:cs typeface="Courier New" pitchFamily="49" charset="0"/>
              </a:rPr>
              <a:t>="Optional </a:t>
            </a:r>
            <a:r>
              <a:rPr lang="en-US" sz="1100" dirty="0">
                <a:latin typeface="Courier New" pitchFamily="49" charset="0"/>
                <a:cs typeface="Courier New" pitchFamily="49" charset="0"/>
              </a:rPr>
              <a:t>file to print output</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cpu</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a:latin typeface="Courier New" pitchFamily="49" charset="0"/>
                <a:cs typeface="Courier New" pitchFamily="49" charset="0"/>
              </a:rPr>
              <a:t>type</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int</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default=1,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="MAX_CPU",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="Max </a:t>
            </a:r>
            <a:r>
              <a:rPr lang="en-US" sz="1100" dirty="0">
                <a:latin typeface="Courier New" pitchFamily="49" charset="0"/>
                <a:cs typeface="Courier New" pitchFamily="49" charset="0"/>
              </a:rPr>
              <a:t>number of CPUs to use. Default is </a:t>
            </a:r>
            <a:r>
              <a:rPr lang="en-US" sz="1100" dirty="0" smtClean="0">
                <a:latin typeface="Courier New" pitchFamily="49" charset="0"/>
                <a:cs typeface="Courier New" pitchFamily="49" charset="0"/>
              </a:rPr>
              <a:t>%default.")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("--e-</a:t>
            </a:r>
            <a:r>
              <a:rPr lang="en-US" sz="1100" dirty="0" err="1" smtClean="0">
                <a:latin typeface="Courier New" pitchFamily="49" charset="0"/>
                <a:cs typeface="Courier New" pitchFamily="49" charset="0"/>
              </a:rPr>
              <a:t>val</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a:latin typeface="Courier New" pitchFamily="49" charset="0"/>
                <a:cs typeface="Courier New" pitchFamily="49" charset="0"/>
              </a:rPr>
              <a:t>type</a:t>
            </a:r>
            <a:r>
              <a:rPr lang="en-US" sz="1100" dirty="0" smtClean="0">
                <a:latin typeface="Courier New" pitchFamily="49" charset="0"/>
                <a:cs typeface="Courier New" pitchFamily="49" charset="0"/>
              </a:rPr>
              <a:t>='float', </a:t>
            </a:r>
            <a:r>
              <a:rPr lang="en-US" sz="1100" dirty="0">
                <a:latin typeface="Courier New" pitchFamily="49" charset="0"/>
                <a:cs typeface="Courier New" pitchFamily="49" charset="0"/>
              </a:rPr>
              <a:t>default=1.0,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="E_THRESH",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="E-value </a:t>
            </a:r>
            <a:r>
              <a:rPr lang="en-US" sz="1100" dirty="0">
                <a:latin typeface="Courier New" pitchFamily="49" charset="0"/>
                <a:cs typeface="Courier New" pitchFamily="49" charset="0"/>
              </a:rPr>
              <a:t>threshold. Default is </a:t>
            </a:r>
            <a:r>
              <a:rPr lang="en-US" sz="1100" dirty="0" smtClean="0">
                <a:latin typeface="Courier New" pitchFamily="49" charset="0"/>
                <a:cs typeface="Courier New" pitchFamily="49" charset="0"/>
              </a:rPr>
              <a:t>%default.")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("--verbose",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store_true</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default=False,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="VERBOSE",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="Print </a:t>
            </a:r>
            <a:r>
              <a:rPr lang="en-US" sz="1100" dirty="0">
                <a:latin typeface="Courier New" pitchFamily="49" charset="0"/>
                <a:cs typeface="Courier New" pitchFamily="49" charset="0"/>
              </a:rPr>
              <a:t>progress messages</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endParaRPr lang="en-US" sz="1100" dirty="0" smtClean="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(opts, </a:t>
            </a:r>
            <a:r>
              <a:rPr lang="en-US" sz="1100" dirty="0" err="1">
                <a:latin typeface="Courier New" pitchFamily="49" charset="0"/>
                <a:cs typeface="Courier New" pitchFamily="49" charset="0"/>
              </a:rPr>
              <a:t>args</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parser.parse_args</a:t>
            </a:r>
            <a:r>
              <a:rPr lang="en-US" sz="1100" dirty="0" smtClean="0">
                <a:latin typeface="Courier New" pitchFamily="49" charset="0"/>
                <a:cs typeface="Courier New" pitchFamily="49" charset="0"/>
              </a:rPr>
              <a:t>()</a:t>
            </a:r>
          </a:p>
          <a:p>
            <a:pPr marL="0" indent="0">
              <a:buNone/>
            </a:pPr>
            <a:r>
              <a:rPr lang="en-US" sz="1100" dirty="0" err="1" smtClean="0">
                <a:latin typeface="Courier New" pitchFamily="49" charset="0"/>
                <a:cs typeface="Courier New" pitchFamily="49" charset="0"/>
              </a:rPr>
              <a:t>inFile</a:t>
            </a:r>
            <a:r>
              <a:rPr lang="en-US" sz="1100" dirty="0" smtClean="0">
                <a:latin typeface="Courier New" pitchFamily="49" charset="0"/>
                <a:cs typeface="Courier New" pitchFamily="49" charset="0"/>
              </a:rPr>
              <a:t> = </a:t>
            </a:r>
            <a:r>
              <a:rPr lang="en-US" sz="1100" dirty="0" err="1" smtClean="0">
                <a:latin typeface="Courier New" pitchFamily="49" charset="0"/>
                <a:cs typeface="Courier New" pitchFamily="49" charset="0"/>
              </a:rPr>
              <a:t>args</a:t>
            </a:r>
            <a:r>
              <a:rPr lang="en-US" sz="1100" dirty="0" smtClean="0">
                <a:latin typeface="Courier New" pitchFamily="49" charset="0"/>
                <a:cs typeface="Courier New" pitchFamily="49" charset="0"/>
              </a:rPr>
              <a:t>[0]</a:t>
            </a:r>
          </a:p>
          <a:p>
            <a:pPr marL="0" indent="0">
              <a:buNone/>
            </a:pPr>
            <a:endParaRPr lang="en-US" sz="1100" dirty="0">
              <a:latin typeface="Courier New" pitchFamily="49" charset="0"/>
              <a:cs typeface="Courier New" pitchFamily="49" charset="0"/>
            </a:endParaRPr>
          </a:p>
          <a:p>
            <a:pPr marL="0" indent="0">
              <a:buNone/>
            </a:pPr>
            <a:r>
              <a:rPr lang="en-US" sz="1100" b="1" dirty="0" smtClean="0">
                <a:solidFill>
                  <a:srgbClr val="FF0000"/>
                </a:solidFill>
                <a:latin typeface="Courier New" pitchFamily="49" charset="0"/>
                <a:cs typeface="Courier New" pitchFamily="49" charset="0"/>
              </a:rPr>
              <a:t>print "Opts:", opts</a:t>
            </a:r>
          </a:p>
          <a:p>
            <a:pPr marL="0" indent="0">
              <a:buNone/>
            </a:pPr>
            <a:r>
              <a:rPr lang="en-US" sz="1100" b="1" dirty="0" smtClean="0">
                <a:solidFill>
                  <a:srgbClr val="FF0000"/>
                </a:solidFill>
                <a:latin typeface="Courier New" pitchFamily="49" charset="0"/>
                <a:cs typeface="Courier New" pitchFamily="49" charset="0"/>
              </a:rPr>
              <a:t>print "</a:t>
            </a:r>
            <a:r>
              <a:rPr lang="en-US" sz="1100" b="1" dirty="0" err="1" smtClean="0">
                <a:solidFill>
                  <a:srgbClr val="FF0000"/>
                </a:solidFill>
                <a:latin typeface="Courier New" pitchFamily="49" charset="0"/>
                <a:cs typeface="Courier New" pitchFamily="49" charset="0"/>
              </a:rPr>
              <a:t>Args</a:t>
            </a:r>
            <a:r>
              <a:rPr lang="en-US" sz="1100" b="1" dirty="0" smtClean="0">
                <a:solidFill>
                  <a:srgbClr val="FF0000"/>
                </a:solidFill>
                <a:latin typeface="Courier New" pitchFamily="49" charset="0"/>
                <a:cs typeface="Courier New" pitchFamily="49" charset="0"/>
              </a:rPr>
              <a:t>:", </a:t>
            </a:r>
            <a:r>
              <a:rPr lang="en-US" sz="1100" b="1" dirty="0" err="1" smtClean="0">
                <a:solidFill>
                  <a:srgbClr val="FF0000"/>
                </a:solidFill>
                <a:latin typeface="Courier New" pitchFamily="49" charset="0"/>
                <a:cs typeface="Courier New" pitchFamily="49" charset="0"/>
              </a:rPr>
              <a:t>args</a:t>
            </a:r>
            <a:endParaRPr lang="en-US" sz="1100" b="1" dirty="0" smtClean="0">
              <a:solidFill>
                <a:srgbClr val="FF0000"/>
              </a:solidFill>
              <a:latin typeface="Courier New" pitchFamily="49" charset="0"/>
              <a:cs typeface="Courier New" pitchFamily="49" charset="0"/>
            </a:endParaRPr>
          </a:p>
        </p:txBody>
      </p:sp>
      <p:sp>
        <p:nvSpPr>
          <p:cNvPr id="6" name="TextBox 5"/>
          <p:cNvSpPr txBox="1"/>
          <p:nvPr/>
        </p:nvSpPr>
        <p:spPr>
          <a:xfrm>
            <a:off x="4800600" y="1600200"/>
            <a:ext cx="4114800" cy="1477328"/>
          </a:xfrm>
          <a:prstGeom prst="rect">
            <a:avLst/>
          </a:prstGeom>
          <a:noFill/>
        </p:spPr>
        <p:txBody>
          <a:bodyPr wrap="square" rtlCol="0">
            <a:spAutoFit/>
          </a:bodyPr>
          <a:lstStyle/>
          <a:p>
            <a:r>
              <a:rPr lang="en-US" dirty="0" smtClean="0"/>
              <a:t>Command line:</a:t>
            </a:r>
          </a:p>
          <a:p>
            <a:endParaRPr lang="en-US" dirty="0"/>
          </a:p>
          <a:p>
            <a:r>
              <a:rPr lang="en-US" sz="1200" dirty="0" smtClean="0">
                <a:latin typeface="Courier New" pitchFamily="49" charset="0"/>
                <a:cs typeface="Courier New" pitchFamily="49" charset="0"/>
              </a:rPr>
              <a:t>&gt;&gt;&gt; python opt_test.py infile.txt </a:t>
            </a:r>
            <a:br>
              <a:rPr lang="en-US" sz="1200" dirty="0" smtClean="0">
                <a:latin typeface="Courier New" pitchFamily="49" charset="0"/>
                <a:cs typeface="Courier New" pitchFamily="49" charset="0"/>
              </a:rPr>
            </a:br>
            <a:r>
              <a:rPr lang="en-US" sz="1200" dirty="0" smtClean="0">
                <a:latin typeface="Courier New" pitchFamily="49" charset="0"/>
                <a:cs typeface="Courier New" pitchFamily="49" charset="0"/>
              </a:rPr>
              <a:t>--out=outfile.txt</a:t>
            </a:r>
          </a:p>
          <a:p>
            <a:endParaRPr lang="en-US" sz="1200" dirty="0">
              <a:latin typeface="Courier New" pitchFamily="49" charset="0"/>
              <a:cs typeface="Courier New" pitchFamily="49" charset="0"/>
            </a:endParaRPr>
          </a:p>
          <a:p>
            <a:endParaRPr lang="en-US" dirty="0"/>
          </a:p>
        </p:txBody>
      </p:sp>
      <p:sp>
        <p:nvSpPr>
          <p:cNvPr id="8" name="TextBox 7"/>
          <p:cNvSpPr txBox="1"/>
          <p:nvPr/>
        </p:nvSpPr>
        <p:spPr>
          <a:xfrm>
            <a:off x="1905000" y="1313055"/>
            <a:ext cx="1022268" cy="307777"/>
          </a:xfrm>
          <a:prstGeom prst="rect">
            <a:avLst/>
          </a:prstGeom>
          <a:noFill/>
        </p:spPr>
        <p:txBody>
          <a:bodyPr wrap="none" rtlCol="0">
            <a:spAutoFit/>
          </a:bodyPr>
          <a:lstStyle/>
          <a:p>
            <a:r>
              <a:rPr lang="en-US" sz="1400" dirty="0" smtClean="0"/>
              <a:t>opt_test.py</a:t>
            </a:r>
            <a:endParaRPr lang="en-US" sz="1400" dirty="0"/>
          </a:p>
        </p:txBody>
      </p:sp>
    </p:spTree>
    <p:extLst>
      <p:ext uri="{BB962C8B-B14F-4D97-AF65-F5344CB8AC3E}">
        <p14:creationId xmlns:p14="http://schemas.microsoft.com/office/powerpoint/2010/main" val="36053690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optparse</a:t>
            </a:r>
            <a:r>
              <a:rPr lang="en-US" dirty="0" smtClean="0"/>
              <a:t> – Usage</a:t>
            </a:r>
            <a:endParaRPr lang="en-US" dirty="0"/>
          </a:p>
        </p:txBody>
      </p:sp>
      <p:sp>
        <p:nvSpPr>
          <p:cNvPr id="3" name="Content Placeholder 2"/>
          <p:cNvSpPr>
            <a:spLocks noGrp="1"/>
          </p:cNvSpPr>
          <p:nvPr>
            <p:ph idx="1"/>
          </p:nvPr>
        </p:nvSpPr>
        <p:spPr>
          <a:xfrm>
            <a:off x="457200" y="1600200"/>
            <a:ext cx="4191000" cy="4876800"/>
          </a:xfrm>
          <a:ln>
            <a:solidFill>
              <a:schemeClr val="tx1"/>
            </a:solidFill>
          </a:ln>
        </p:spPr>
        <p:txBody>
          <a:bodyPr>
            <a:normAutofit/>
          </a:bodyPr>
          <a:lstStyle/>
          <a:p>
            <a:pPr marL="0" indent="0">
              <a:buNone/>
            </a:pPr>
            <a:r>
              <a:rPr lang="en-US" sz="1100" dirty="0">
                <a:latin typeface="Courier New" pitchFamily="49" charset="0"/>
                <a:cs typeface="Courier New" pitchFamily="49" charset="0"/>
              </a:rPr>
              <a:t>import </a:t>
            </a:r>
            <a:r>
              <a:rPr lang="en-US" sz="1100" dirty="0" err="1">
                <a:latin typeface="Courier New" pitchFamily="49" charset="0"/>
                <a:cs typeface="Courier New" pitchFamily="49" charset="0"/>
              </a:rPr>
              <a:t>optparse</a:t>
            </a:r>
            <a:endParaRPr lang="en-US" sz="1100" dirty="0">
              <a:latin typeface="Courier New" pitchFamily="49" charset="0"/>
              <a:cs typeface="Courier New" pitchFamily="49" charset="0"/>
            </a:endParaRPr>
          </a:p>
          <a:p>
            <a:pPr marL="0" indent="0">
              <a:buNone/>
            </a:pP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msg</a:t>
            </a:r>
            <a:r>
              <a:rPr lang="en-US" sz="1100" dirty="0">
                <a:latin typeface="Courier New" pitchFamily="49" charset="0"/>
                <a:cs typeface="Courier New" pitchFamily="49" charset="0"/>
              </a:rPr>
              <a:t> = </a:t>
            </a:r>
            <a:r>
              <a:rPr lang="en-US" sz="1100" dirty="0" smtClean="0">
                <a:latin typeface="Courier New" pitchFamily="49" charset="0"/>
                <a:cs typeface="Courier New" pitchFamily="49" charset="0"/>
              </a:rPr>
              <a:t>"Usage</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prog</a:t>
            </a:r>
            <a:r>
              <a:rPr lang="en-US" sz="1100" dirty="0">
                <a:latin typeface="Courier New" pitchFamily="49" charset="0"/>
                <a:cs typeface="Courier New" pitchFamily="49" charset="0"/>
              </a:rPr>
              <a:t> INFILE [options</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parser = </a:t>
            </a:r>
            <a:r>
              <a:rPr lang="en-US" sz="1100" dirty="0" err="1">
                <a:latin typeface="Courier New" pitchFamily="49" charset="0"/>
                <a:cs typeface="Courier New" pitchFamily="49" charset="0"/>
              </a:rPr>
              <a:t>optparse.OptionParser</a:t>
            </a:r>
            <a:r>
              <a:rPr lang="en-US" sz="1100" dirty="0">
                <a:latin typeface="Courier New" pitchFamily="49" charset="0"/>
                <a:cs typeface="Courier New" pitchFamily="49" charset="0"/>
              </a:rPr>
              <a:t>(usage=</a:t>
            </a:r>
            <a:r>
              <a:rPr lang="en-US" sz="1100" dirty="0" err="1">
                <a:latin typeface="Courier New" pitchFamily="49" charset="0"/>
                <a:cs typeface="Courier New" pitchFamily="49" charset="0"/>
              </a:rPr>
              <a:t>msg</a:t>
            </a:r>
            <a:r>
              <a:rPr lang="en-US" sz="1100" dirty="0">
                <a:latin typeface="Courier New" pitchFamily="49" charset="0"/>
                <a:cs typeface="Courier New" pitchFamily="49" charset="0"/>
              </a:rPr>
              <a:t>)</a:t>
            </a:r>
          </a:p>
          <a:p>
            <a:pPr marL="0" indent="0">
              <a:buNone/>
            </a:pPr>
            <a:endParaRPr lang="en-US" sz="1100" dirty="0" smtClean="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("--out",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="OUTFILE", </a:t>
            </a:r>
            <a:r>
              <a:rPr lang="en-US" sz="1100" dirty="0">
                <a:latin typeface="Courier New" pitchFamily="49" charset="0"/>
                <a:cs typeface="Courier New" pitchFamily="49" charset="0"/>
              </a:rPr>
              <a:t>default=None, help</a:t>
            </a:r>
            <a:r>
              <a:rPr lang="en-US" sz="1100" dirty="0" smtClean="0">
                <a:latin typeface="Courier New" pitchFamily="49" charset="0"/>
                <a:cs typeface="Courier New" pitchFamily="49" charset="0"/>
              </a:rPr>
              <a:t>="Optional </a:t>
            </a:r>
            <a:r>
              <a:rPr lang="en-US" sz="1100" dirty="0">
                <a:latin typeface="Courier New" pitchFamily="49" charset="0"/>
                <a:cs typeface="Courier New" pitchFamily="49" charset="0"/>
              </a:rPr>
              <a:t>file to print output</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cpu</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a:latin typeface="Courier New" pitchFamily="49" charset="0"/>
                <a:cs typeface="Courier New" pitchFamily="49" charset="0"/>
              </a:rPr>
              <a:t>type</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int</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default=1,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="MAX_CPU",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="Max </a:t>
            </a:r>
            <a:r>
              <a:rPr lang="en-US" sz="1100" dirty="0">
                <a:latin typeface="Courier New" pitchFamily="49" charset="0"/>
                <a:cs typeface="Courier New" pitchFamily="49" charset="0"/>
              </a:rPr>
              <a:t>number of CPUs to use. Default is </a:t>
            </a:r>
            <a:r>
              <a:rPr lang="en-US" sz="1100" dirty="0" smtClean="0">
                <a:latin typeface="Courier New" pitchFamily="49" charset="0"/>
                <a:cs typeface="Courier New" pitchFamily="49" charset="0"/>
              </a:rPr>
              <a:t>%default.")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("--e-</a:t>
            </a:r>
            <a:r>
              <a:rPr lang="en-US" sz="1100" dirty="0" err="1" smtClean="0">
                <a:latin typeface="Courier New" pitchFamily="49" charset="0"/>
                <a:cs typeface="Courier New" pitchFamily="49" charset="0"/>
              </a:rPr>
              <a:t>val</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a:latin typeface="Courier New" pitchFamily="49" charset="0"/>
                <a:cs typeface="Courier New" pitchFamily="49" charset="0"/>
              </a:rPr>
              <a:t>type</a:t>
            </a:r>
            <a:r>
              <a:rPr lang="en-US" sz="1100" dirty="0" smtClean="0">
                <a:latin typeface="Courier New" pitchFamily="49" charset="0"/>
                <a:cs typeface="Courier New" pitchFamily="49" charset="0"/>
              </a:rPr>
              <a:t>='float', </a:t>
            </a:r>
            <a:r>
              <a:rPr lang="en-US" sz="1100" dirty="0">
                <a:latin typeface="Courier New" pitchFamily="49" charset="0"/>
                <a:cs typeface="Courier New" pitchFamily="49" charset="0"/>
              </a:rPr>
              <a:t>default=1.0,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="E_THRESH",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="E-value </a:t>
            </a:r>
            <a:r>
              <a:rPr lang="en-US" sz="1100" dirty="0">
                <a:latin typeface="Courier New" pitchFamily="49" charset="0"/>
                <a:cs typeface="Courier New" pitchFamily="49" charset="0"/>
              </a:rPr>
              <a:t>threshold. Default is </a:t>
            </a:r>
            <a:r>
              <a:rPr lang="en-US" sz="1100" dirty="0" smtClean="0">
                <a:latin typeface="Courier New" pitchFamily="49" charset="0"/>
                <a:cs typeface="Courier New" pitchFamily="49" charset="0"/>
              </a:rPr>
              <a:t>%default.")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("--verbose",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store_true</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default=False,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="VERBOSE",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="Print </a:t>
            </a:r>
            <a:r>
              <a:rPr lang="en-US" sz="1100" dirty="0">
                <a:latin typeface="Courier New" pitchFamily="49" charset="0"/>
                <a:cs typeface="Courier New" pitchFamily="49" charset="0"/>
              </a:rPr>
              <a:t>progress messages</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endParaRPr lang="en-US" sz="1100" dirty="0" smtClean="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(opts, </a:t>
            </a:r>
            <a:r>
              <a:rPr lang="en-US" sz="1100" dirty="0" err="1">
                <a:latin typeface="Courier New" pitchFamily="49" charset="0"/>
                <a:cs typeface="Courier New" pitchFamily="49" charset="0"/>
              </a:rPr>
              <a:t>args</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parser.parse_args</a:t>
            </a:r>
            <a:r>
              <a:rPr lang="en-US" sz="1100" dirty="0" smtClean="0">
                <a:latin typeface="Courier New" pitchFamily="49" charset="0"/>
                <a:cs typeface="Courier New" pitchFamily="49" charset="0"/>
              </a:rPr>
              <a:t>()</a:t>
            </a:r>
          </a:p>
          <a:p>
            <a:pPr marL="0" indent="0">
              <a:buNone/>
            </a:pPr>
            <a:r>
              <a:rPr lang="en-US" sz="1100" dirty="0" err="1" smtClean="0">
                <a:latin typeface="Courier New" pitchFamily="49" charset="0"/>
                <a:cs typeface="Courier New" pitchFamily="49" charset="0"/>
              </a:rPr>
              <a:t>inFile</a:t>
            </a:r>
            <a:r>
              <a:rPr lang="en-US" sz="1100" dirty="0" smtClean="0">
                <a:latin typeface="Courier New" pitchFamily="49" charset="0"/>
                <a:cs typeface="Courier New" pitchFamily="49" charset="0"/>
              </a:rPr>
              <a:t> = </a:t>
            </a:r>
            <a:r>
              <a:rPr lang="en-US" sz="1100" dirty="0" err="1" smtClean="0">
                <a:latin typeface="Courier New" pitchFamily="49" charset="0"/>
                <a:cs typeface="Courier New" pitchFamily="49" charset="0"/>
              </a:rPr>
              <a:t>args</a:t>
            </a:r>
            <a:r>
              <a:rPr lang="en-US" sz="1100" dirty="0" smtClean="0">
                <a:latin typeface="Courier New" pitchFamily="49" charset="0"/>
                <a:cs typeface="Courier New" pitchFamily="49" charset="0"/>
              </a:rPr>
              <a:t>[0]</a:t>
            </a:r>
          </a:p>
          <a:p>
            <a:pPr marL="0" indent="0">
              <a:buNone/>
            </a:pPr>
            <a:endParaRPr lang="en-US" sz="1100" dirty="0">
              <a:latin typeface="Courier New" pitchFamily="49" charset="0"/>
              <a:cs typeface="Courier New" pitchFamily="49" charset="0"/>
            </a:endParaRPr>
          </a:p>
          <a:p>
            <a:pPr marL="0" indent="0">
              <a:buNone/>
            </a:pPr>
            <a:r>
              <a:rPr lang="en-US" sz="1100" b="1" dirty="0" smtClean="0">
                <a:solidFill>
                  <a:srgbClr val="FF0000"/>
                </a:solidFill>
                <a:latin typeface="Courier New" pitchFamily="49" charset="0"/>
                <a:cs typeface="Courier New" pitchFamily="49" charset="0"/>
              </a:rPr>
              <a:t>print "Opts:", opts</a:t>
            </a:r>
          </a:p>
          <a:p>
            <a:pPr marL="0" indent="0">
              <a:buNone/>
            </a:pPr>
            <a:r>
              <a:rPr lang="en-US" sz="1100" b="1" dirty="0" smtClean="0">
                <a:solidFill>
                  <a:srgbClr val="FF0000"/>
                </a:solidFill>
                <a:latin typeface="Courier New" pitchFamily="49" charset="0"/>
                <a:cs typeface="Courier New" pitchFamily="49" charset="0"/>
              </a:rPr>
              <a:t>print "</a:t>
            </a:r>
            <a:r>
              <a:rPr lang="en-US" sz="1100" b="1" dirty="0" err="1" smtClean="0">
                <a:solidFill>
                  <a:srgbClr val="FF0000"/>
                </a:solidFill>
                <a:latin typeface="Courier New" pitchFamily="49" charset="0"/>
                <a:cs typeface="Courier New" pitchFamily="49" charset="0"/>
              </a:rPr>
              <a:t>Args</a:t>
            </a:r>
            <a:r>
              <a:rPr lang="en-US" sz="1100" b="1" dirty="0" smtClean="0">
                <a:solidFill>
                  <a:srgbClr val="FF0000"/>
                </a:solidFill>
                <a:latin typeface="Courier New" pitchFamily="49" charset="0"/>
                <a:cs typeface="Courier New" pitchFamily="49" charset="0"/>
              </a:rPr>
              <a:t>:", </a:t>
            </a:r>
            <a:r>
              <a:rPr lang="en-US" sz="1100" b="1" dirty="0" err="1" smtClean="0">
                <a:solidFill>
                  <a:srgbClr val="FF0000"/>
                </a:solidFill>
                <a:latin typeface="Courier New" pitchFamily="49" charset="0"/>
                <a:cs typeface="Courier New" pitchFamily="49" charset="0"/>
              </a:rPr>
              <a:t>args</a:t>
            </a:r>
            <a:endParaRPr lang="en-US" sz="1100" b="1" dirty="0" smtClean="0">
              <a:solidFill>
                <a:srgbClr val="FF0000"/>
              </a:solidFill>
              <a:latin typeface="Courier New" pitchFamily="49" charset="0"/>
              <a:cs typeface="Courier New" pitchFamily="49" charset="0"/>
            </a:endParaRPr>
          </a:p>
        </p:txBody>
      </p:sp>
      <p:sp>
        <p:nvSpPr>
          <p:cNvPr id="6" name="TextBox 5"/>
          <p:cNvSpPr txBox="1"/>
          <p:nvPr/>
        </p:nvSpPr>
        <p:spPr>
          <a:xfrm>
            <a:off x="4800600" y="1600200"/>
            <a:ext cx="4114800" cy="2831544"/>
          </a:xfrm>
          <a:prstGeom prst="rect">
            <a:avLst/>
          </a:prstGeom>
          <a:noFill/>
        </p:spPr>
        <p:txBody>
          <a:bodyPr wrap="square" rtlCol="0">
            <a:spAutoFit/>
          </a:bodyPr>
          <a:lstStyle/>
          <a:p>
            <a:r>
              <a:rPr lang="en-US" dirty="0" smtClean="0"/>
              <a:t>Command line:</a:t>
            </a:r>
          </a:p>
          <a:p>
            <a:endParaRPr lang="en-US" dirty="0"/>
          </a:p>
          <a:p>
            <a:r>
              <a:rPr lang="en-US" sz="1200" dirty="0" smtClean="0">
                <a:latin typeface="Courier New" pitchFamily="49" charset="0"/>
                <a:cs typeface="Courier New" pitchFamily="49" charset="0"/>
              </a:rPr>
              <a:t>&gt;&gt;&gt; python opt_test.py infile.txt </a:t>
            </a:r>
            <a:br>
              <a:rPr lang="en-US" sz="1200" dirty="0" smtClean="0">
                <a:latin typeface="Courier New" pitchFamily="49" charset="0"/>
                <a:cs typeface="Courier New" pitchFamily="49" charset="0"/>
              </a:rPr>
            </a:br>
            <a:r>
              <a:rPr lang="en-US" sz="1200" dirty="0" smtClean="0">
                <a:latin typeface="Courier New" pitchFamily="49" charset="0"/>
                <a:cs typeface="Courier New" pitchFamily="49" charset="0"/>
              </a:rPr>
              <a:t>--out=outfile.txt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Opts: </a:t>
            </a:r>
            <a:r>
              <a:rPr lang="en-US" sz="1200" dirty="0" smtClean="0">
                <a:latin typeface="Courier New" pitchFamily="49" charset="0"/>
                <a:cs typeface="Courier New" pitchFamily="49" charset="0"/>
              </a:rPr>
              <a:t>{'OUTFILE': 'outfile.txt', 'MAX_CPU': </a:t>
            </a:r>
            <a:r>
              <a:rPr lang="en-US" sz="1200" dirty="0">
                <a:latin typeface="Courier New" pitchFamily="49" charset="0"/>
                <a:cs typeface="Courier New" pitchFamily="49" charset="0"/>
              </a:rPr>
              <a:t>1, </a:t>
            </a:r>
            <a:r>
              <a:rPr lang="en-US" sz="1200" dirty="0" smtClean="0">
                <a:latin typeface="Courier New" pitchFamily="49" charset="0"/>
                <a:cs typeface="Courier New" pitchFamily="49" charset="0"/>
              </a:rPr>
              <a:t>'E_THRESH': </a:t>
            </a:r>
            <a:r>
              <a:rPr lang="en-US" sz="1200" dirty="0">
                <a:latin typeface="Courier New" pitchFamily="49" charset="0"/>
                <a:cs typeface="Courier New" pitchFamily="49" charset="0"/>
              </a:rPr>
              <a:t>1.0, </a:t>
            </a:r>
            <a:r>
              <a:rPr lang="en-US" sz="1200" dirty="0" smtClean="0">
                <a:latin typeface="Courier New" pitchFamily="49" charset="0"/>
                <a:cs typeface="Courier New" pitchFamily="49" charset="0"/>
              </a:rPr>
              <a:t>'VERBOSE': </a:t>
            </a:r>
            <a:r>
              <a:rPr lang="en-US" sz="1200" dirty="0">
                <a:latin typeface="Courier New" pitchFamily="49" charset="0"/>
                <a:cs typeface="Courier New" pitchFamily="49" charset="0"/>
              </a:rPr>
              <a:t>False}</a:t>
            </a:r>
          </a:p>
          <a:p>
            <a:r>
              <a:rPr lang="en-US" sz="1200" dirty="0" err="1">
                <a:latin typeface="Courier New" pitchFamily="49" charset="0"/>
                <a:cs typeface="Courier New" pitchFamily="49" charset="0"/>
              </a:rPr>
              <a:t>Args</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['infile.py']</a:t>
            </a:r>
          </a:p>
          <a:p>
            <a:endParaRPr lang="en-US" sz="1200" dirty="0">
              <a:latin typeface="Courier New" pitchFamily="49" charset="0"/>
              <a:cs typeface="Courier New" pitchFamily="49" charset="0"/>
            </a:endParaRPr>
          </a:p>
          <a:p>
            <a:r>
              <a:rPr lang="en-US" sz="1400" dirty="0" smtClean="0">
                <a:cs typeface="Courier New" pitchFamily="49" charset="0"/>
              </a:rPr>
              <a:t>This also works, and changes the output file name to outfile.txt.</a:t>
            </a:r>
            <a:endParaRPr lang="en-US" sz="1400" dirty="0">
              <a:cs typeface="Courier New" pitchFamily="49" charset="0"/>
            </a:endParaRPr>
          </a:p>
          <a:p>
            <a:endParaRPr lang="en-US" dirty="0"/>
          </a:p>
        </p:txBody>
      </p:sp>
      <p:sp>
        <p:nvSpPr>
          <p:cNvPr id="8" name="TextBox 7"/>
          <p:cNvSpPr txBox="1"/>
          <p:nvPr/>
        </p:nvSpPr>
        <p:spPr>
          <a:xfrm>
            <a:off x="1905000" y="1313055"/>
            <a:ext cx="1022268" cy="307777"/>
          </a:xfrm>
          <a:prstGeom prst="rect">
            <a:avLst/>
          </a:prstGeom>
          <a:noFill/>
        </p:spPr>
        <p:txBody>
          <a:bodyPr wrap="none" rtlCol="0">
            <a:spAutoFit/>
          </a:bodyPr>
          <a:lstStyle/>
          <a:p>
            <a:r>
              <a:rPr lang="en-US" sz="1400" dirty="0" smtClean="0"/>
              <a:t>opt_test.py</a:t>
            </a:r>
            <a:endParaRPr lang="en-US" sz="1400" dirty="0"/>
          </a:p>
        </p:txBody>
      </p:sp>
    </p:spTree>
    <p:extLst>
      <p:ext uri="{BB962C8B-B14F-4D97-AF65-F5344CB8AC3E}">
        <p14:creationId xmlns:p14="http://schemas.microsoft.com/office/powerpoint/2010/main" val="35407120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optparse</a:t>
            </a:r>
            <a:r>
              <a:rPr lang="en-US" dirty="0" smtClean="0"/>
              <a:t> – Usage</a:t>
            </a:r>
            <a:endParaRPr lang="en-US" dirty="0"/>
          </a:p>
        </p:txBody>
      </p:sp>
      <p:sp>
        <p:nvSpPr>
          <p:cNvPr id="3" name="Content Placeholder 2"/>
          <p:cNvSpPr>
            <a:spLocks noGrp="1"/>
          </p:cNvSpPr>
          <p:nvPr>
            <p:ph idx="1"/>
          </p:nvPr>
        </p:nvSpPr>
        <p:spPr>
          <a:xfrm>
            <a:off x="457200" y="1600200"/>
            <a:ext cx="4191000" cy="4876800"/>
          </a:xfrm>
          <a:ln>
            <a:solidFill>
              <a:schemeClr val="tx1"/>
            </a:solidFill>
          </a:ln>
        </p:spPr>
        <p:txBody>
          <a:bodyPr>
            <a:normAutofit/>
          </a:bodyPr>
          <a:lstStyle/>
          <a:p>
            <a:pPr marL="0" indent="0">
              <a:buNone/>
            </a:pPr>
            <a:r>
              <a:rPr lang="en-US" sz="1100" dirty="0">
                <a:latin typeface="Courier New" pitchFamily="49" charset="0"/>
                <a:cs typeface="Courier New" pitchFamily="49" charset="0"/>
              </a:rPr>
              <a:t>import </a:t>
            </a:r>
            <a:r>
              <a:rPr lang="en-US" sz="1100" dirty="0" err="1">
                <a:latin typeface="Courier New" pitchFamily="49" charset="0"/>
                <a:cs typeface="Courier New" pitchFamily="49" charset="0"/>
              </a:rPr>
              <a:t>optparse</a:t>
            </a:r>
            <a:endParaRPr lang="en-US" sz="1100" dirty="0">
              <a:latin typeface="Courier New" pitchFamily="49" charset="0"/>
              <a:cs typeface="Courier New" pitchFamily="49" charset="0"/>
            </a:endParaRPr>
          </a:p>
          <a:p>
            <a:pPr marL="0" indent="0">
              <a:buNone/>
            </a:pP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msg</a:t>
            </a:r>
            <a:r>
              <a:rPr lang="en-US" sz="1100" dirty="0">
                <a:latin typeface="Courier New" pitchFamily="49" charset="0"/>
                <a:cs typeface="Courier New" pitchFamily="49" charset="0"/>
              </a:rPr>
              <a:t> = </a:t>
            </a:r>
            <a:r>
              <a:rPr lang="en-US" sz="1100" dirty="0" smtClean="0">
                <a:latin typeface="Courier New" pitchFamily="49" charset="0"/>
                <a:cs typeface="Courier New" pitchFamily="49" charset="0"/>
              </a:rPr>
              <a:t>"Usage</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prog</a:t>
            </a:r>
            <a:r>
              <a:rPr lang="en-US" sz="1100" dirty="0">
                <a:latin typeface="Courier New" pitchFamily="49" charset="0"/>
                <a:cs typeface="Courier New" pitchFamily="49" charset="0"/>
              </a:rPr>
              <a:t> INFILE [options</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parser = </a:t>
            </a:r>
            <a:r>
              <a:rPr lang="en-US" sz="1100" dirty="0" err="1">
                <a:latin typeface="Courier New" pitchFamily="49" charset="0"/>
                <a:cs typeface="Courier New" pitchFamily="49" charset="0"/>
              </a:rPr>
              <a:t>optparse.OptionParser</a:t>
            </a:r>
            <a:r>
              <a:rPr lang="en-US" sz="1100" dirty="0">
                <a:latin typeface="Courier New" pitchFamily="49" charset="0"/>
                <a:cs typeface="Courier New" pitchFamily="49" charset="0"/>
              </a:rPr>
              <a:t>(usage=</a:t>
            </a:r>
            <a:r>
              <a:rPr lang="en-US" sz="1100" dirty="0" err="1">
                <a:latin typeface="Courier New" pitchFamily="49" charset="0"/>
                <a:cs typeface="Courier New" pitchFamily="49" charset="0"/>
              </a:rPr>
              <a:t>msg</a:t>
            </a:r>
            <a:r>
              <a:rPr lang="en-US" sz="1100" dirty="0">
                <a:latin typeface="Courier New" pitchFamily="49" charset="0"/>
                <a:cs typeface="Courier New" pitchFamily="49" charset="0"/>
              </a:rPr>
              <a:t>)</a:t>
            </a:r>
          </a:p>
          <a:p>
            <a:pPr marL="0" indent="0">
              <a:buNone/>
            </a:pPr>
            <a:endParaRPr lang="en-US" sz="1100" dirty="0" smtClean="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("--out",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="OUTFILE", </a:t>
            </a:r>
            <a:r>
              <a:rPr lang="en-US" sz="1100" dirty="0">
                <a:latin typeface="Courier New" pitchFamily="49" charset="0"/>
                <a:cs typeface="Courier New" pitchFamily="49" charset="0"/>
              </a:rPr>
              <a:t>default=None, help</a:t>
            </a:r>
            <a:r>
              <a:rPr lang="en-US" sz="1100" dirty="0" smtClean="0">
                <a:latin typeface="Courier New" pitchFamily="49" charset="0"/>
                <a:cs typeface="Courier New" pitchFamily="49" charset="0"/>
              </a:rPr>
              <a:t>="Optional </a:t>
            </a:r>
            <a:r>
              <a:rPr lang="en-US" sz="1100" dirty="0">
                <a:latin typeface="Courier New" pitchFamily="49" charset="0"/>
                <a:cs typeface="Courier New" pitchFamily="49" charset="0"/>
              </a:rPr>
              <a:t>file to print output</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cpu</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a:latin typeface="Courier New" pitchFamily="49" charset="0"/>
                <a:cs typeface="Courier New" pitchFamily="49" charset="0"/>
              </a:rPr>
              <a:t>type</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int</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default=1,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="MAX_CPU",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="Max </a:t>
            </a:r>
            <a:r>
              <a:rPr lang="en-US" sz="1100" dirty="0">
                <a:latin typeface="Courier New" pitchFamily="49" charset="0"/>
                <a:cs typeface="Courier New" pitchFamily="49" charset="0"/>
              </a:rPr>
              <a:t>number of CPUs to use. Default is </a:t>
            </a:r>
            <a:r>
              <a:rPr lang="en-US" sz="1100" dirty="0" smtClean="0">
                <a:latin typeface="Courier New" pitchFamily="49" charset="0"/>
                <a:cs typeface="Courier New" pitchFamily="49" charset="0"/>
              </a:rPr>
              <a:t>%default.")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("--e-</a:t>
            </a:r>
            <a:r>
              <a:rPr lang="en-US" sz="1100" dirty="0" err="1" smtClean="0">
                <a:latin typeface="Courier New" pitchFamily="49" charset="0"/>
                <a:cs typeface="Courier New" pitchFamily="49" charset="0"/>
              </a:rPr>
              <a:t>val</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a:latin typeface="Courier New" pitchFamily="49" charset="0"/>
                <a:cs typeface="Courier New" pitchFamily="49" charset="0"/>
              </a:rPr>
              <a:t>type</a:t>
            </a:r>
            <a:r>
              <a:rPr lang="en-US" sz="1100" dirty="0" smtClean="0">
                <a:latin typeface="Courier New" pitchFamily="49" charset="0"/>
                <a:cs typeface="Courier New" pitchFamily="49" charset="0"/>
              </a:rPr>
              <a:t>='float', </a:t>
            </a:r>
            <a:r>
              <a:rPr lang="en-US" sz="1100" dirty="0">
                <a:latin typeface="Courier New" pitchFamily="49" charset="0"/>
                <a:cs typeface="Courier New" pitchFamily="49" charset="0"/>
              </a:rPr>
              <a:t>default=1.0,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="E_THRESH",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="E-value </a:t>
            </a:r>
            <a:r>
              <a:rPr lang="en-US" sz="1100" dirty="0">
                <a:latin typeface="Courier New" pitchFamily="49" charset="0"/>
                <a:cs typeface="Courier New" pitchFamily="49" charset="0"/>
              </a:rPr>
              <a:t>threshold. Default is </a:t>
            </a:r>
            <a:r>
              <a:rPr lang="en-US" sz="1100" dirty="0" smtClean="0">
                <a:latin typeface="Courier New" pitchFamily="49" charset="0"/>
                <a:cs typeface="Courier New" pitchFamily="49" charset="0"/>
              </a:rPr>
              <a:t>%default.")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("--verbose",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store_true</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default=False,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="VERBOSE",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="Print </a:t>
            </a:r>
            <a:r>
              <a:rPr lang="en-US" sz="1100" dirty="0">
                <a:latin typeface="Courier New" pitchFamily="49" charset="0"/>
                <a:cs typeface="Courier New" pitchFamily="49" charset="0"/>
              </a:rPr>
              <a:t>progress messages</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endParaRPr lang="en-US" sz="1100" dirty="0" smtClean="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(opts, </a:t>
            </a:r>
            <a:r>
              <a:rPr lang="en-US" sz="1100" dirty="0" err="1">
                <a:latin typeface="Courier New" pitchFamily="49" charset="0"/>
                <a:cs typeface="Courier New" pitchFamily="49" charset="0"/>
              </a:rPr>
              <a:t>args</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parser.parse_args</a:t>
            </a:r>
            <a:r>
              <a:rPr lang="en-US" sz="1100" dirty="0" smtClean="0">
                <a:latin typeface="Courier New" pitchFamily="49" charset="0"/>
                <a:cs typeface="Courier New" pitchFamily="49" charset="0"/>
              </a:rPr>
              <a:t>()</a:t>
            </a:r>
          </a:p>
          <a:p>
            <a:pPr marL="0" indent="0">
              <a:buNone/>
            </a:pPr>
            <a:r>
              <a:rPr lang="en-US" sz="1100" dirty="0" err="1" smtClean="0">
                <a:latin typeface="Courier New" pitchFamily="49" charset="0"/>
                <a:cs typeface="Courier New" pitchFamily="49" charset="0"/>
              </a:rPr>
              <a:t>inFile</a:t>
            </a:r>
            <a:r>
              <a:rPr lang="en-US" sz="1100" dirty="0" smtClean="0">
                <a:latin typeface="Courier New" pitchFamily="49" charset="0"/>
                <a:cs typeface="Courier New" pitchFamily="49" charset="0"/>
              </a:rPr>
              <a:t> = </a:t>
            </a:r>
            <a:r>
              <a:rPr lang="en-US" sz="1100" dirty="0" err="1" smtClean="0">
                <a:latin typeface="Courier New" pitchFamily="49" charset="0"/>
                <a:cs typeface="Courier New" pitchFamily="49" charset="0"/>
              </a:rPr>
              <a:t>args</a:t>
            </a:r>
            <a:r>
              <a:rPr lang="en-US" sz="1100" dirty="0" smtClean="0">
                <a:latin typeface="Courier New" pitchFamily="49" charset="0"/>
                <a:cs typeface="Courier New" pitchFamily="49" charset="0"/>
              </a:rPr>
              <a:t>[0]</a:t>
            </a:r>
          </a:p>
          <a:p>
            <a:pPr marL="0" indent="0">
              <a:buNone/>
            </a:pPr>
            <a:endParaRPr lang="en-US" sz="1100" dirty="0">
              <a:latin typeface="Courier New" pitchFamily="49" charset="0"/>
              <a:cs typeface="Courier New" pitchFamily="49" charset="0"/>
            </a:endParaRPr>
          </a:p>
          <a:p>
            <a:pPr marL="0" indent="0">
              <a:buNone/>
            </a:pPr>
            <a:r>
              <a:rPr lang="en-US" sz="1100" b="1" dirty="0" smtClean="0">
                <a:solidFill>
                  <a:srgbClr val="FF0000"/>
                </a:solidFill>
                <a:latin typeface="Courier New" pitchFamily="49" charset="0"/>
                <a:cs typeface="Courier New" pitchFamily="49" charset="0"/>
              </a:rPr>
              <a:t>print "Opts:", opts</a:t>
            </a:r>
          </a:p>
          <a:p>
            <a:pPr marL="0" indent="0">
              <a:buNone/>
            </a:pPr>
            <a:r>
              <a:rPr lang="en-US" sz="1100" b="1" dirty="0" smtClean="0">
                <a:solidFill>
                  <a:srgbClr val="FF0000"/>
                </a:solidFill>
                <a:latin typeface="Courier New" pitchFamily="49" charset="0"/>
                <a:cs typeface="Courier New" pitchFamily="49" charset="0"/>
              </a:rPr>
              <a:t>print "</a:t>
            </a:r>
            <a:r>
              <a:rPr lang="en-US" sz="1100" b="1" dirty="0" err="1" smtClean="0">
                <a:solidFill>
                  <a:srgbClr val="FF0000"/>
                </a:solidFill>
                <a:latin typeface="Courier New" pitchFamily="49" charset="0"/>
                <a:cs typeface="Courier New" pitchFamily="49" charset="0"/>
              </a:rPr>
              <a:t>Args</a:t>
            </a:r>
            <a:r>
              <a:rPr lang="en-US" sz="1100" b="1" dirty="0" smtClean="0">
                <a:solidFill>
                  <a:srgbClr val="FF0000"/>
                </a:solidFill>
                <a:latin typeface="Courier New" pitchFamily="49" charset="0"/>
                <a:cs typeface="Courier New" pitchFamily="49" charset="0"/>
              </a:rPr>
              <a:t>:", </a:t>
            </a:r>
            <a:r>
              <a:rPr lang="en-US" sz="1100" b="1" dirty="0" err="1" smtClean="0">
                <a:solidFill>
                  <a:srgbClr val="FF0000"/>
                </a:solidFill>
                <a:latin typeface="Courier New" pitchFamily="49" charset="0"/>
                <a:cs typeface="Courier New" pitchFamily="49" charset="0"/>
              </a:rPr>
              <a:t>args</a:t>
            </a:r>
            <a:endParaRPr lang="en-US" sz="1100" b="1" dirty="0" smtClean="0">
              <a:solidFill>
                <a:srgbClr val="FF0000"/>
              </a:solidFill>
              <a:latin typeface="Courier New" pitchFamily="49" charset="0"/>
              <a:cs typeface="Courier New" pitchFamily="49" charset="0"/>
            </a:endParaRPr>
          </a:p>
        </p:txBody>
      </p:sp>
      <p:sp>
        <p:nvSpPr>
          <p:cNvPr id="6" name="TextBox 5"/>
          <p:cNvSpPr txBox="1"/>
          <p:nvPr/>
        </p:nvSpPr>
        <p:spPr>
          <a:xfrm>
            <a:off x="4800600" y="1600200"/>
            <a:ext cx="4114800" cy="830997"/>
          </a:xfrm>
          <a:prstGeom prst="rect">
            <a:avLst/>
          </a:prstGeom>
          <a:noFill/>
        </p:spPr>
        <p:txBody>
          <a:bodyPr wrap="square" rtlCol="0">
            <a:spAutoFit/>
          </a:bodyPr>
          <a:lstStyle/>
          <a:p>
            <a:r>
              <a:rPr lang="en-US" dirty="0" smtClean="0"/>
              <a:t>Command line:</a:t>
            </a:r>
          </a:p>
          <a:p>
            <a:endParaRPr lang="en-US" dirty="0"/>
          </a:p>
          <a:p>
            <a:r>
              <a:rPr lang="en-US" sz="1200" dirty="0" smtClean="0">
                <a:latin typeface="Courier New" pitchFamily="49" charset="0"/>
                <a:cs typeface="Courier New" pitchFamily="49" charset="0"/>
              </a:rPr>
              <a:t>&gt;&gt;&gt; python opt_test.py infile.txt --</a:t>
            </a:r>
            <a:r>
              <a:rPr lang="en-US" sz="1200" dirty="0" err="1" smtClean="0">
                <a:latin typeface="Courier New" pitchFamily="49" charset="0"/>
                <a:cs typeface="Courier New" pitchFamily="49" charset="0"/>
              </a:rPr>
              <a:t>cpu</a:t>
            </a:r>
            <a:r>
              <a:rPr lang="en-US" sz="1200" dirty="0" smtClean="0">
                <a:latin typeface="Courier New" pitchFamily="49" charset="0"/>
                <a:cs typeface="Courier New" pitchFamily="49" charset="0"/>
              </a:rPr>
              <a:t>=X</a:t>
            </a:r>
          </a:p>
        </p:txBody>
      </p:sp>
      <p:sp>
        <p:nvSpPr>
          <p:cNvPr id="8" name="TextBox 7"/>
          <p:cNvSpPr txBox="1"/>
          <p:nvPr/>
        </p:nvSpPr>
        <p:spPr>
          <a:xfrm>
            <a:off x="1905000" y="1313055"/>
            <a:ext cx="1022268" cy="307777"/>
          </a:xfrm>
          <a:prstGeom prst="rect">
            <a:avLst/>
          </a:prstGeom>
          <a:noFill/>
        </p:spPr>
        <p:txBody>
          <a:bodyPr wrap="none" rtlCol="0">
            <a:spAutoFit/>
          </a:bodyPr>
          <a:lstStyle/>
          <a:p>
            <a:r>
              <a:rPr lang="en-US" sz="1400" dirty="0" smtClean="0"/>
              <a:t>opt_test.py</a:t>
            </a:r>
            <a:endParaRPr lang="en-US" sz="1400" dirty="0"/>
          </a:p>
        </p:txBody>
      </p:sp>
    </p:spTree>
    <p:extLst>
      <p:ext uri="{BB962C8B-B14F-4D97-AF65-F5344CB8AC3E}">
        <p14:creationId xmlns:p14="http://schemas.microsoft.com/office/powerpoint/2010/main" val="30533831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optparse</a:t>
            </a:r>
            <a:r>
              <a:rPr lang="en-US" dirty="0" smtClean="0"/>
              <a:t> – Usage</a:t>
            </a:r>
            <a:endParaRPr lang="en-US" dirty="0"/>
          </a:p>
        </p:txBody>
      </p:sp>
      <p:sp>
        <p:nvSpPr>
          <p:cNvPr id="3" name="Content Placeholder 2"/>
          <p:cNvSpPr>
            <a:spLocks noGrp="1"/>
          </p:cNvSpPr>
          <p:nvPr>
            <p:ph idx="1"/>
          </p:nvPr>
        </p:nvSpPr>
        <p:spPr>
          <a:xfrm>
            <a:off x="457200" y="1600200"/>
            <a:ext cx="4191000" cy="4876800"/>
          </a:xfrm>
          <a:ln>
            <a:solidFill>
              <a:schemeClr val="tx1"/>
            </a:solidFill>
          </a:ln>
        </p:spPr>
        <p:txBody>
          <a:bodyPr>
            <a:normAutofit/>
          </a:bodyPr>
          <a:lstStyle/>
          <a:p>
            <a:pPr marL="0" indent="0">
              <a:buNone/>
            </a:pPr>
            <a:r>
              <a:rPr lang="en-US" sz="1100" dirty="0">
                <a:latin typeface="Courier New" pitchFamily="49" charset="0"/>
                <a:cs typeface="Courier New" pitchFamily="49" charset="0"/>
              </a:rPr>
              <a:t>import </a:t>
            </a:r>
            <a:r>
              <a:rPr lang="en-US" sz="1100" dirty="0" err="1">
                <a:latin typeface="Courier New" pitchFamily="49" charset="0"/>
                <a:cs typeface="Courier New" pitchFamily="49" charset="0"/>
              </a:rPr>
              <a:t>optparse</a:t>
            </a:r>
            <a:endParaRPr lang="en-US" sz="1100" dirty="0">
              <a:latin typeface="Courier New" pitchFamily="49" charset="0"/>
              <a:cs typeface="Courier New" pitchFamily="49" charset="0"/>
            </a:endParaRPr>
          </a:p>
          <a:p>
            <a:pPr marL="0" indent="0">
              <a:buNone/>
            </a:pP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msg</a:t>
            </a:r>
            <a:r>
              <a:rPr lang="en-US" sz="1100" dirty="0">
                <a:latin typeface="Courier New" pitchFamily="49" charset="0"/>
                <a:cs typeface="Courier New" pitchFamily="49" charset="0"/>
              </a:rPr>
              <a:t> = </a:t>
            </a:r>
            <a:r>
              <a:rPr lang="en-US" sz="1100" dirty="0" smtClean="0">
                <a:latin typeface="Courier New" pitchFamily="49" charset="0"/>
                <a:cs typeface="Courier New" pitchFamily="49" charset="0"/>
              </a:rPr>
              <a:t>"Usage</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prog</a:t>
            </a:r>
            <a:r>
              <a:rPr lang="en-US" sz="1100" dirty="0">
                <a:latin typeface="Courier New" pitchFamily="49" charset="0"/>
                <a:cs typeface="Courier New" pitchFamily="49" charset="0"/>
              </a:rPr>
              <a:t> INFILE [options</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parser = </a:t>
            </a:r>
            <a:r>
              <a:rPr lang="en-US" sz="1100" dirty="0" err="1">
                <a:latin typeface="Courier New" pitchFamily="49" charset="0"/>
                <a:cs typeface="Courier New" pitchFamily="49" charset="0"/>
              </a:rPr>
              <a:t>optparse.OptionParser</a:t>
            </a:r>
            <a:r>
              <a:rPr lang="en-US" sz="1100" dirty="0">
                <a:latin typeface="Courier New" pitchFamily="49" charset="0"/>
                <a:cs typeface="Courier New" pitchFamily="49" charset="0"/>
              </a:rPr>
              <a:t>(usage=</a:t>
            </a:r>
            <a:r>
              <a:rPr lang="en-US" sz="1100" dirty="0" err="1">
                <a:latin typeface="Courier New" pitchFamily="49" charset="0"/>
                <a:cs typeface="Courier New" pitchFamily="49" charset="0"/>
              </a:rPr>
              <a:t>msg</a:t>
            </a:r>
            <a:r>
              <a:rPr lang="en-US" sz="1100" dirty="0">
                <a:latin typeface="Courier New" pitchFamily="49" charset="0"/>
                <a:cs typeface="Courier New" pitchFamily="49" charset="0"/>
              </a:rPr>
              <a:t>)</a:t>
            </a:r>
          </a:p>
          <a:p>
            <a:pPr marL="0" indent="0">
              <a:buNone/>
            </a:pPr>
            <a:endParaRPr lang="en-US" sz="1100" dirty="0" smtClean="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("--out",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="OUTFILE", </a:t>
            </a:r>
            <a:r>
              <a:rPr lang="en-US" sz="1100" dirty="0">
                <a:latin typeface="Courier New" pitchFamily="49" charset="0"/>
                <a:cs typeface="Courier New" pitchFamily="49" charset="0"/>
              </a:rPr>
              <a:t>default=None, help</a:t>
            </a:r>
            <a:r>
              <a:rPr lang="en-US" sz="1100" dirty="0" smtClean="0">
                <a:latin typeface="Courier New" pitchFamily="49" charset="0"/>
                <a:cs typeface="Courier New" pitchFamily="49" charset="0"/>
              </a:rPr>
              <a:t>="Optional </a:t>
            </a:r>
            <a:r>
              <a:rPr lang="en-US" sz="1100" dirty="0">
                <a:latin typeface="Courier New" pitchFamily="49" charset="0"/>
                <a:cs typeface="Courier New" pitchFamily="49" charset="0"/>
              </a:rPr>
              <a:t>file to print output</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cpu</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a:latin typeface="Courier New" pitchFamily="49" charset="0"/>
                <a:cs typeface="Courier New" pitchFamily="49" charset="0"/>
              </a:rPr>
              <a:t>type</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int</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default=1,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="MAX_CPU",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="Max </a:t>
            </a:r>
            <a:r>
              <a:rPr lang="en-US" sz="1100" dirty="0">
                <a:latin typeface="Courier New" pitchFamily="49" charset="0"/>
                <a:cs typeface="Courier New" pitchFamily="49" charset="0"/>
              </a:rPr>
              <a:t>number of CPUs to use. Default is </a:t>
            </a:r>
            <a:r>
              <a:rPr lang="en-US" sz="1100" dirty="0" smtClean="0">
                <a:latin typeface="Courier New" pitchFamily="49" charset="0"/>
                <a:cs typeface="Courier New" pitchFamily="49" charset="0"/>
              </a:rPr>
              <a:t>%default.")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("--e-</a:t>
            </a:r>
            <a:r>
              <a:rPr lang="en-US" sz="1100" dirty="0" err="1" smtClean="0">
                <a:latin typeface="Courier New" pitchFamily="49" charset="0"/>
                <a:cs typeface="Courier New" pitchFamily="49" charset="0"/>
              </a:rPr>
              <a:t>val</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a:latin typeface="Courier New" pitchFamily="49" charset="0"/>
                <a:cs typeface="Courier New" pitchFamily="49" charset="0"/>
              </a:rPr>
              <a:t>type</a:t>
            </a:r>
            <a:r>
              <a:rPr lang="en-US" sz="1100" dirty="0" smtClean="0">
                <a:latin typeface="Courier New" pitchFamily="49" charset="0"/>
                <a:cs typeface="Courier New" pitchFamily="49" charset="0"/>
              </a:rPr>
              <a:t>='float', </a:t>
            </a:r>
            <a:r>
              <a:rPr lang="en-US" sz="1100" dirty="0">
                <a:latin typeface="Courier New" pitchFamily="49" charset="0"/>
                <a:cs typeface="Courier New" pitchFamily="49" charset="0"/>
              </a:rPr>
              <a:t>default=1.0,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="E_THRESH",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="E-value </a:t>
            </a:r>
            <a:r>
              <a:rPr lang="en-US" sz="1100" dirty="0">
                <a:latin typeface="Courier New" pitchFamily="49" charset="0"/>
                <a:cs typeface="Courier New" pitchFamily="49" charset="0"/>
              </a:rPr>
              <a:t>threshold. Default is </a:t>
            </a:r>
            <a:r>
              <a:rPr lang="en-US" sz="1100" dirty="0" smtClean="0">
                <a:latin typeface="Courier New" pitchFamily="49" charset="0"/>
                <a:cs typeface="Courier New" pitchFamily="49" charset="0"/>
              </a:rPr>
              <a:t>%default.")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("--verbose",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store_true</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default=False,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="VERBOSE",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="Print </a:t>
            </a:r>
            <a:r>
              <a:rPr lang="en-US" sz="1100" dirty="0">
                <a:latin typeface="Courier New" pitchFamily="49" charset="0"/>
                <a:cs typeface="Courier New" pitchFamily="49" charset="0"/>
              </a:rPr>
              <a:t>progress messages</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endParaRPr lang="en-US" sz="1100" dirty="0" smtClean="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(opts, </a:t>
            </a:r>
            <a:r>
              <a:rPr lang="en-US" sz="1100" dirty="0" err="1">
                <a:latin typeface="Courier New" pitchFamily="49" charset="0"/>
                <a:cs typeface="Courier New" pitchFamily="49" charset="0"/>
              </a:rPr>
              <a:t>args</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parser.parse_args</a:t>
            </a:r>
            <a:r>
              <a:rPr lang="en-US" sz="1100" dirty="0" smtClean="0">
                <a:latin typeface="Courier New" pitchFamily="49" charset="0"/>
                <a:cs typeface="Courier New" pitchFamily="49" charset="0"/>
              </a:rPr>
              <a:t>()</a:t>
            </a:r>
          </a:p>
          <a:p>
            <a:pPr marL="0" indent="0">
              <a:buNone/>
            </a:pPr>
            <a:r>
              <a:rPr lang="en-US" sz="1100" dirty="0" err="1" smtClean="0">
                <a:latin typeface="Courier New" pitchFamily="49" charset="0"/>
                <a:cs typeface="Courier New" pitchFamily="49" charset="0"/>
              </a:rPr>
              <a:t>inFile</a:t>
            </a:r>
            <a:r>
              <a:rPr lang="en-US" sz="1100" dirty="0" smtClean="0">
                <a:latin typeface="Courier New" pitchFamily="49" charset="0"/>
                <a:cs typeface="Courier New" pitchFamily="49" charset="0"/>
              </a:rPr>
              <a:t> = </a:t>
            </a:r>
            <a:r>
              <a:rPr lang="en-US" sz="1100" dirty="0" err="1" smtClean="0">
                <a:latin typeface="Courier New" pitchFamily="49" charset="0"/>
                <a:cs typeface="Courier New" pitchFamily="49" charset="0"/>
              </a:rPr>
              <a:t>args</a:t>
            </a:r>
            <a:r>
              <a:rPr lang="en-US" sz="1100" dirty="0" smtClean="0">
                <a:latin typeface="Courier New" pitchFamily="49" charset="0"/>
                <a:cs typeface="Courier New" pitchFamily="49" charset="0"/>
              </a:rPr>
              <a:t>[0]</a:t>
            </a:r>
          </a:p>
          <a:p>
            <a:pPr marL="0" indent="0">
              <a:buNone/>
            </a:pPr>
            <a:endParaRPr lang="en-US" sz="1100" dirty="0">
              <a:latin typeface="Courier New" pitchFamily="49" charset="0"/>
              <a:cs typeface="Courier New" pitchFamily="49" charset="0"/>
            </a:endParaRPr>
          </a:p>
          <a:p>
            <a:pPr marL="0" indent="0">
              <a:buNone/>
            </a:pPr>
            <a:r>
              <a:rPr lang="en-US" sz="1100" b="1" dirty="0" smtClean="0">
                <a:solidFill>
                  <a:srgbClr val="FF0000"/>
                </a:solidFill>
                <a:latin typeface="Courier New" pitchFamily="49" charset="0"/>
                <a:cs typeface="Courier New" pitchFamily="49" charset="0"/>
              </a:rPr>
              <a:t>print "Opts:", opts</a:t>
            </a:r>
          </a:p>
          <a:p>
            <a:pPr marL="0" indent="0">
              <a:buNone/>
            </a:pPr>
            <a:r>
              <a:rPr lang="en-US" sz="1100" b="1" dirty="0" smtClean="0">
                <a:solidFill>
                  <a:srgbClr val="FF0000"/>
                </a:solidFill>
                <a:latin typeface="Courier New" pitchFamily="49" charset="0"/>
                <a:cs typeface="Courier New" pitchFamily="49" charset="0"/>
              </a:rPr>
              <a:t>print "</a:t>
            </a:r>
            <a:r>
              <a:rPr lang="en-US" sz="1100" b="1" dirty="0" err="1" smtClean="0">
                <a:solidFill>
                  <a:srgbClr val="FF0000"/>
                </a:solidFill>
                <a:latin typeface="Courier New" pitchFamily="49" charset="0"/>
                <a:cs typeface="Courier New" pitchFamily="49" charset="0"/>
              </a:rPr>
              <a:t>Args</a:t>
            </a:r>
            <a:r>
              <a:rPr lang="en-US" sz="1100" b="1" dirty="0" smtClean="0">
                <a:solidFill>
                  <a:srgbClr val="FF0000"/>
                </a:solidFill>
                <a:latin typeface="Courier New" pitchFamily="49" charset="0"/>
                <a:cs typeface="Courier New" pitchFamily="49" charset="0"/>
              </a:rPr>
              <a:t>:", </a:t>
            </a:r>
            <a:r>
              <a:rPr lang="en-US" sz="1100" b="1" dirty="0" err="1" smtClean="0">
                <a:solidFill>
                  <a:srgbClr val="FF0000"/>
                </a:solidFill>
                <a:latin typeface="Courier New" pitchFamily="49" charset="0"/>
                <a:cs typeface="Courier New" pitchFamily="49" charset="0"/>
              </a:rPr>
              <a:t>args</a:t>
            </a:r>
            <a:endParaRPr lang="en-US" sz="1100" b="1" dirty="0" smtClean="0">
              <a:solidFill>
                <a:srgbClr val="FF0000"/>
              </a:solidFill>
              <a:latin typeface="Courier New" pitchFamily="49" charset="0"/>
              <a:cs typeface="Courier New" pitchFamily="49" charset="0"/>
            </a:endParaRPr>
          </a:p>
        </p:txBody>
      </p:sp>
      <p:sp>
        <p:nvSpPr>
          <p:cNvPr id="6" name="TextBox 5"/>
          <p:cNvSpPr txBox="1"/>
          <p:nvPr/>
        </p:nvSpPr>
        <p:spPr>
          <a:xfrm>
            <a:off x="4800600" y="1600200"/>
            <a:ext cx="4114800" cy="2585323"/>
          </a:xfrm>
          <a:prstGeom prst="rect">
            <a:avLst/>
          </a:prstGeom>
          <a:noFill/>
        </p:spPr>
        <p:txBody>
          <a:bodyPr wrap="square" rtlCol="0">
            <a:spAutoFit/>
          </a:bodyPr>
          <a:lstStyle/>
          <a:p>
            <a:r>
              <a:rPr lang="en-US" dirty="0" smtClean="0"/>
              <a:t>Command line:</a:t>
            </a:r>
          </a:p>
          <a:p>
            <a:endParaRPr lang="en-US" dirty="0"/>
          </a:p>
          <a:p>
            <a:r>
              <a:rPr lang="en-US" sz="1200" dirty="0" smtClean="0">
                <a:latin typeface="Courier New" pitchFamily="49" charset="0"/>
                <a:cs typeface="Courier New" pitchFamily="49" charset="0"/>
              </a:rPr>
              <a:t>&gt;&gt;&gt; python opt_test.py infile.txt --</a:t>
            </a:r>
            <a:r>
              <a:rPr lang="en-US" sz="1200" dirty="0" err="1" smtClean="0">
                <a:latin typeface="Courier New" pitchFamily="49" charset="0"/>
                <a:cs typeface="Courier New" pitchFamily="49" charset="0"/>
              </a:rPr>
              <a:t>cpu</a:t>
            </a:r>
            <a:r>
              <a:rPr lang="en-US" sz="1200" dirty="0" smtClean="0">
                <a:latin typeface="Courier New" pitchFamily="49" charset="0"/>
                <a:cs typeface="Courier New" pitchFamily="49" charset="0"/>
              </a:rPr>
              <a:t>=X</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Usage: opt_test.py INFILE [options]</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opt_test.py: error: option --</a:t>
            </a:r>
            <a:r>
              <a:rPr lang="en-US" sz="1200" dirty="0" err="1">
                <a:latin typeface="Courier New" pitchFamily="49" charset="0"/>
                <a:cs typeface="Courier New" pitchFamily="49" charset="0"/>
              </a:rPr>
              <a:t>cpu</a:t>
            </a:r>
            <a:r>
              <a:rPr lang="en-US" sz="1200" dirty="0">
                <a:latin typeface="Courier New" pitchFamily="49" charset="0"/>
                <a:cs typeface="Courier New" pitchFamily="49" charset="0"/>
              </a:rPr>
              <a:t>: invalid integer value: </a:t>
            </a:r>
            <a:r>
              <a:rPr lang="en-US" sz="1200" dirty="0" smtClean="0">
                <a:latin typeface="Courier New" pitchFamily="49" charset="0"/>
                <a:cs typeface="Courier New" pitchFamily="49" charset="0"/>
              </a:rPr>
              <a:t>'X'</a:t>
            </a:r>
            <a:endParaRPr lang="en-US" sz="1200" dirty="0">
              <a:latin typeface="Courier New" pitchFamily="49" charset="0"/>
              <a:cs typeface="Courier New" pitchFamily="49" charset="0"/>
            </a:endParaRPr>
          </a:p>
          <a:p>
            <a:endParaRPr lang="en-US" sz="1200" dirty="0" smtClean="0">
              <a:latin typeface="Courier New" pitchFamily="49" charset="0"/>
              <a:cs typeface="Courier New" pitchFamily="49" charset="0"/>
            </a:endParaRPr>
          </a:p>
          <a:p>
            <a:endParaRPr lang="en-US" sz="1400" dirty="0" smtClean="0">
              <a:cs typeface="Courier New" pitchFamily="49" charset="0"/>
            </a:endParaRPr>
          </a:p>
          <a:p>
            <a:r>
              <a:rPr lang="en-US" sz="1400" dirty="0" smtClean="0">
                <a:cs typeface="Courier New" pitchFamily="49" charset="0"/>
              </a:rPr>
              <a:t>Since --</a:t>
            </a:r>
            <a:r>
              <a:rPr lang="en-US" sz="1400" dirty="0" err="1" smtClean="0">
                <a:cs typeface="Courier New" pitchFamily="49" charset="0"/>
              </a:rPr>
              <a:t>cpu</a:t>
            </a:r>
            <a:r>
              <a:rPr lang="en-US" sz="1400" dirty="0" smtClean="0">
                <a:cs typeface="Courier New" pitchFamily="49" charset="0"/>
              </a:rPr>
              <a:t> is defined to take an integer, this gives an error.</a:t>
            </a:r>
          </a:p>
        </p:txBody>
      </p:sp>
      <p:sp>
        <p:nvSpPr>
          <p:cNvPr id="8" name="TextBox 7"/>
          <p:cNvSpPr txBox="1"/>
          <p:nvPr/>
        </p:nvSpPr>
        <p:spPr>
          <a:xfrm>
            <a:off x="1905000" y="1313055"/>
            <a:ext cx="1022268" cy="307777"/>
          </a:xfrm>
          <a:prstGeom prst="rect">
            <a:avLst/>
          </a:prstGeom>
          <a:noFill/>
        </p:spPr>
        <p:txBody>
          <a:bodyPr wrap="none" rtlCol="0">
            <a:spAutoFit/>
          </a:bodyPr>
          <a:lstStyle/>
          <a:p>
            <a:r>
              <a:rPr lang="en-US" sz="1400" dirty="0" smtClean="0"/>
              <a:t>opt_test.py</a:t>
            </a:r>
            <a:endParaRPr lang="en-US" sz="1400" dirty="0"/>
          </a:p>
        </p:txBody>
      </p:sp>
    </p:spTree>
    <p:extLst>
      <p:ext uri="{BB962C8B-B14F-4D97-AF65-F5344CB8AC3E}">
        <p14:creationId xmlns:p14="http://schemas.microsoft.com/office/powerpoint/2010/main" val="13967998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optparse</a:t>
            </a:r>
            <a:r>
              <a:rPr lang="en-US" dirty="0" smtClean="0"/>
              <a:t> – Usage</a:t>
            </a:r>
            <a:endParaRPr lang="en-US" dirty="0"/>
          </a:p>
        </p:txBody>
      </p:sp>
      <p:sp>
        <p:nvSpPr>
          <p:cNvPr id="3" name="Content Placeholder 2"/>
          <p:cNvSpPr>
            <a:spLocks noGrp="1"/>
          </p:cNvSpPr>
          <p:nvPr>
            <p:ph idx="1"/>
          </p:nvPr>
        </p:nvSpPr>
        <p:spPr>
          <a:xfrm>
            <a:off x="457200" y="1600200"/>
            <a:ext cx="4191000" cy="4876800"/>
          </a:xfrm>
          <a:ln>
            <a:solidFill>
              <a:schemeClr val="tx1"/>
            </a:solidFill>
          </a:ln>
        </p:spPr>
        <p:txBody>
          <a:bodyPr>
            <a:normAutofit/>
          </a:bodyPr>
          <a:lstStyle/>
          <a:p>
            <a:pPr marL="0" indent="0">
              <a:buNone/>
            </a:pPr>
            <a:r>
              <a:rPr lang="en-US" sz="1100" dirty="0">
                <a:latin typeface="Courier New" pitchFamily="49" charset="0"/>
                <a:cs typeface="Courier New" pitchFamily="49" charset="0"/>
              </a:rPr>
              <a:t>import </a:t>
            </a:r>
            <a:r>
              <a:rPr lang="en-US" sz="1100" dirty="0" err="1">
                <a:latin typeface="Courier New" pitchFamily="49" charset="0"/>
                <a:cs typeface="Courier New" pitchFamily="49" charset="0"/>
              </a:rPr>
              <a:t>optparse</a:t>
            </a:r>
            <a:endParaRPr lang="en-US" sz="1100" dirty="0">
              <a:latin typeface="Courier New" pitchFamily="49" charset="0"/>
              <a:cs typeface="Courier New" pitchFamily="49" charset="0"/>
            </a:endParaRPr>
          </a:p>
          <a:p>
            <a:pPr marL="0" indent="0">
              <a:buNone/>
            </a:pP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msg</a:t>
            </a:r>
            <a:r>
              <a:rPr lang="en-US" sz="1100" dirty="0">
                <a:latin typeface="Courier New" pitchFamily="49" charset="0"/>
                <a:cs typeface="Courier New" pitchFamily="49" charset="0"/>
              </a:rPr>
              <a:t> = </a:t>
            </a:r>
            <a:r>
              <a:rPr lang="en-US" sz="1100" dirty="0" smtClean="0">
                <a:latin typeface="Courier New" pitchFamily="49" charset="0"/>
                <a:cs typeface="Courier New" pitchFamily="49" charset="0"/>
              </a:rPr>
              <a:t>"Usage</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prog</a:t>
            </a:r>
            <a:r>
              <a:rPr lang="en-US" sz="1100" dirty="0">
                <a:latin typeface="Courier New" pitchFamily="49" charset="0"/>
                <a:cs typeface="Courier New" pitchFamily="49" charset="0"/>
              </a:rPr>
              <a:t> INFILE [options</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parser = </a:t>
            </a:r>
            <a:r>
              <a:rPr lang="en-US" sz="1100" dirty="0" err="1">
                <a:latin typeface="Courier New" pitchFamily="49" charset="0"/>
                <a:cs typeface="Courier New" pitchFamily="49" charset="0"/>
              </a:rPr>
              <a:t>optparse.OptionParser</a:t>
            </a:r>
            <a:r>
              <a:rPr lang="en-US" sz="1100" dirty="0">
                <a:latin typeface="Courier New" pitchFamily="49" charset="0"/>
                <a:cs typeface="Courier New" pitchFamily="49" charset="0"/>
              </a:rPr>
              <a:t>(usage=</a:t>
            </a:r>
            <a:r>
              <a:rPr lang="en-US" sz="1100" dirty="0" err="1">
                <a:latin typeface="Courier New" pitchFamily="49" charset="0"/>
                <a:cs typeface="Courier New" pitchFamily="49" charset="0"/>
              </a:rPr>
              <a:t>msg</a:t>
            </a:r>
            <a:r>
              <a:rPr lang="en-US" sz="1100" dirty="0">
                <a:latin typeface="Courier New" pitchFamily="49" charset="0"/>
                <a:cs typeface="Courier New" pitchFamily="49" charset="0"/>
              </a:rPr>
              <a:t>)</a:t>
            </a:r>
          </a:p>
          <a:p>
            <a:pPr marL="0" indent="0">
              <a:buNone/>
            </a:pPr>
            <a:endParaRPr lang="en-US" sz="1100" dirty="0" smtClean="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("--out",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="OUTFILE", </a:t>
            </a:r>
            <a:r>
              <a:rPr lang="en-US" sz="1100" dirty="0">
                <a:latin typeface="Courier New" pitchFamily="49" charset="0"/>
                <a:cs typeface="Courier New" pitchFamily="49" charset="0"/>
              </a:rPr>
              <a:t>default=None, help</a:t>
            </a:r>
            <a:r>
              <a:rPr lang="en-US" sz="1100" dirty="0" smtClean="0">
                <a:latin typeface="Courier New" pitchFamily="49" charset="0"/>
                <a:cs typeface="Courier New" pitchFamily="49" charset="0"/>
              </a:rPr>
              <a:t>="Optional </a:t>
            </a:r>
            <a:r>
              <a:rPr lang="en-US" sz="1100" dirty="0">
                <a:latin typeface="Courier New" pitchFamily="49" charset="0"/>
                <a:cs typeface="Courier New" pitchFamily="49" charset="0"/>
              </a:rPr>
              <a:t>file to print output</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cpu</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a:latin typeface="Courier New" pitchFamily="49" charset="0"/>
                <a:cs typeface="Courier New" pitchFamily="49" charset="0"/>
              </a:rPr>
              <a:t>type</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int</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default=1,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="MAX_CPU",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="Max </a:t>
            </a:r>
            <a:r>
              <a:rPr lang="en-US" sz="1100" dirty="0">
                <a:latin typeface="Courier New" pitchFamily="49" charset="0"/>
                <a:cs typeface="Courier New" pitchFamily="49" charset="0"/>
              </a:rPr>
              <a:t>number of CPUs to use. Default is </a:t>
            </a:r>
            <a:r>
              <a:rPr lang="en-US" sz="1100" dirty="0" smtClean="0">
                <a:latin typeface="Courier New" pitchFamily="49" charset="0"/>
                <a:cs typeface="Courier New" pitchFamily="49" charset="0"/>
              </a:rPr>
              <a:t>%default.")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("--e-</a:t>
            </a:r>
            <a:r>
              <a:rPr lang="en-US" sz="1100" dirty="0" err="1" smtClean="0">
                <a:latin typeface="Courier New" pitchFamily="49" charset="0"/>
                <a:cs typeface="Courier New" pitchFamily="49" charset="0"/>
              </a:rPr>
              <a:t>val</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a:latin typeface="Courier New" pitchFamily="49" charset="0"/>
                <a:cs typeface="Courier New" pitchFamily="49" charset="0"/>
              </a:rPr>
              <a:t>type</a:t>
            </a:r>
            <a:r>
              <a:rPr lang="en-US" sz="1100" dirty="0" smtClean="0">
                <a:latin typeface="Courier New" pitchFamily="49" charset="0"/>
                <a:cs typeface="Courier New" pitchFamily="49" charset="0"/>
              </a:rPr>
              <a:t>='float', </a:t>
            </a:r>
            <a:r>
              <a:rPr lang="en-US" sz="1100" dirty="0">
                <a:latin typeface="Courier New" pitchFamily="49" charset="0"/>
                <a:cs typeface="Courier New" pitchFamily="49" charset="0"/>
              </a:rPr>
              <a:t>default=1.0,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="E_THRESH",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="E-value </a:t>
            </a:r>
            <a:r>
              <a:rPr lang="en-US" sz="1100" dirty="0">
                <a:latin typeface="Courier New" pitchFamily="49" charset="0"/>
                <a:cs typeface="Courier New" pitchFamily="49" charset="0"/>
              </a:rPr>
              <a:t>threshold. Default is </a:t>
            </a:r>
            <a:r>
              <a:rPr lang="en-US" sz="1100" dirty="0" smtClean="0">
                <a:latin typeface="Courier New" pitchFamily="49" charset="0"/>
                <a:cs typeface="Courier New" pitchFamily="49" charset="0"/>
              </a:rPr>
              <a:t>%default.")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("--verbose",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store_true</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default=False,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="VERBOSE",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="Print </a:t>
            </a:r>
            <a:r>
              <a:rPr lang="en-US" sz="1100" dirty="0">
                <a:latin typeface="Courier New" pitchFamily="49" charset="0"/>
                <a:cs typeface="Courier New" pitchFamily="49" charset="0"/>
              </a:rPr>
              <a:t>progress messages</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endParaRPr lang="en-US" sz="1100" dirty="0" smtClean="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(opts, </a:t>
            </a:r>
            <a:r>
              <a:rPr lang="en-US" sz="1100" dirty="0" err="1">
                <a:latin typeface="Courier New" pitchFamily="49" charset="0"/>
                <a:cs typeface="Courier New" pitchFamily="49" charset="0"/>
              </a:rPr>
              <a:t>args</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parser.parse_args</a:t>
            </a:r>
            <a:r>
              <a:rPr lang="en-US" sz="1100" dirty="0" smtClean="0">
                <a:latin typeface="Courier New" pitchFamily="49" charset="0"/>
                <a:cs typeface="Courier New" pitchFamily="49" charset="0"/>
              </a:rPr>
              <a:t>()</a:t>
            </a:r>
          </a:p>
          <a:p>
            <a:pPr marL="0" indent="0">
              <a:buNone/>
            </a:pPr>
            <a:r>
              <a:rPr lang="en-US" sz="1100" dirty="0" err="1" smtClean="0">
                <a:latin typeface="Courier New" pitchFamily="49" charset="0"/>
                <a:cs typeface="Courier New" pitchFamily="49" charset="0"/>
              </a:rPr>
              <a:t>inFile</a:t>
            </a:r>
            <a:r>
              <a:rPr lang="en-US" sz="1100" dirty="0" smtClean="0">
                <a:latin typeface="Courier New" pitchFamily="49" charset="0"/>
                <a:cs typeface="Courier New" pitchFamily="49" charset="0"/>
              </a:rPr>
              <a:t> = </a:t>
            </a:r>
            <a:r>
              <a:rPr lang="en-US" sz="1100" dirty="0" err="1" smtClean="0">
                <a:latin typeface="Courier New" pitchFamily="49" charset="0"/>
                <a:cs typeface="Courier New" pitchFamily="49" charset="0"/>
              </a:rPr>
              <a:t>args</a:t>
            </a:r>
            <a:r>
              <a:rPr lang="en-US" sz="1100" dirty="0" smtClean="0">
                <a:latin typeface="Courier New" pitchFamily="49" charset="0"/>
                <a:cs typeface="Courier New" pitchFamily="49" charset="0"/>
              </a:rPr>
              <a:t>[0]</a:t>
            </a:r>
          </a:p>
          <a:p>
            <a:pPr marL="0" indent="0">
              <a:buNone/>
            </a:pPr>
            <a:endParaRPr lang="en-US" sz="1100" dirty="0">
              <a:latin typeface="Courier New" pitchFamily="49" charset="0"/>
              <a:cs typeface="Courier New" pitchFamily="49" charset="0"/>
            </a:endParaRPr>
          </a:p>
          <a:p>
            <a:pPr marL="0" indent="0">
              <a:buNone/>
            </a:pPr>
            <a:r>
              <a:rPr lang="en-US" sz="1100" b="1" dirty="0" smtClean="0">
                <a:solidFill>
                  <a:srgbClr val="FF0000"/>
                </a:solidFill>
                <a:latin typeface="Courier New" pitchFamily="49" charset="0"/>
                <a:cs typeface="Courier New" pitchFamily="49" charset="0"/>
              </a:rPr>
              <a:t>print "Opts:", opts</a:t>
            </a:r>
          </a:p>
          <a:p>
            <a:pPr marL="0" indent="0">
              <a:buNone/>
            </a:pPr>
            <a:r>
              <a:rPr lang="en-US" sz="1100" b="1" dirty="0" smtClean="0">
                <a:solidFill>
                  <a:srgbClr val="FF0000"/>
                </a:solidFill>
                <a:latin typeface="Courier New" pitchFamily="49" charset="0"/>
                <a:cs typeface="Courier New" pitchFamily="49" charset="0"/>
              </a:rPr>
              <a:t>print "</a:t>
            </a:r>
            <a:r>
              <a:rPr lang="en-US" sz="1100" b="1" dirty="0" err="1" smtClean="0">
                <a:solidFill>
                  <a:srgbClr val="FF0000"/>
                </a:solidFill>
                <a:latin typeface="Courier New" pitchFamily="49" charset="0"/>
                <a:cs typeface="Courier New" pitchFamily="49" charset="0"/>
              </a:rPr>
              <a:t>Args</a:t>
            </a:r>
            <a:r>
              <a:rPr lang="en-US" sz="1100" b="1" dirty="0" smtClean="0">
                <a:solidFill>
                  <a:srgbClr val="FF0000"/>
                </a:solidFill>
                <a:latin typeface="Courier New" pitchFamily="49" charset="0"/>
                <a:cs typeface="Courier New" pitchFamily="49" charset="0"/>
              </a:rPr>
              <a:t>:", </a:t>
            </a:r>
            <a:r>
              <a:rPr lang="en-US" sz="1100" b="1" dirty="0" err="1" smtClean="0">
                <a:solidFill>
                  <a:srgbClr val="FF0000"/>
                </a:solidFill>
                <a:latin typeface="Courier New" pitchFamily="49" charset="0"/>
                <a:cs typeface="Courier New" pitchFamily="49" charset="0"/>
              </a:rPr>
              <a:t>args</a:t>
            </a:r>
            <a:endParaRPr lang="en-US" sz="1100" b="1" dirty="0" smtClean="0">
              <a:solidFill>
                <a:srgbClr val="FF0000"/>
              </a:solidFill>
              <a:latin typeface="Courier New" pitchFamily="49" charset="0"/>
              <a:cs typeface="Courier New" pitchFamily="49" charset="0"/>
            </a:endParaRPr>
          </a:p>
        </p:txBody>
      </p:sp>
      <p:sp>
        <p:nvSpPr>
          <p:cNvPr id="6" name="TextBox 5"/>
          <p:cNvSpPr txBox="1"/>
          <p:nvPr/>
        </p:nvSpPr>
        <p:spPr>
          <a:xfrm>
            <a:off x="4800600" y="1600200"/>
            <a:ext cx="4114800" cy="830997"/>
          </a:xfrm>
          <a:prstGeom prst="rect">
            <a:avLst/>
          </a:prstGeom>
          <a:noFill/>
        </p:spPr>
        <p:txBody>
          <a:bodyPr wrap="square" rtlCol="0">
            <a:spAutoFit/>
          </a:bodyPr>
          <a:lstStyle/>
          <a:p>
            <a:r>
              <a:rPr lang="en-US" dirty="0" smtClean="0"/>
              <a:t>Command line:</a:t>
            </a:r>
          </a:p>
          <a:p>
            <a:endParaRPr lang="en-US" dirty="0"/>
          </a:p>
          <a:p>
            <a:r>
              <a:rPr lang="en-US" sz="1200" dirty="0" smtClean="0">
                <a:latin typeface="Courier New" pitchFamily="49" charset="0"/>
                <a:cs typeface="Courier New" pitchFamily="49" charset="0"/>
              </a:rPr>
              <a:t>&gt;&gt;&gt; python opt_test.py --help</a:t>
            </a:r>
          </a:p>
        </p:txBody>
      </p:sp>
      <p:sp>
        <p:nvSpPr>
          <p:cNvPr id="8" name="TextBox 7"/>
          <p:cNvSpPr txBox="1"/>
          <p:nvPr/>
        </p:nvSpPr>
        <p:spPr>
          <a:xfrm>
            <a:off x="1905000" y="1313055"/>
            <a:ext cx="1022268" cy="307777"/>
          </a:xfrm>
          <a:prstGeom prst="rect">
            <a:avLst/>
          </a:prstGeom>
          <a:noFill/>
        </p:spPr>
        <p:txBody>
          <a:bodyPr wrap="none" rtlCol="0">
            <a:spAutoFit/>
          </a:bodyPr>
          <a:lstStyle/>
          <a:p>
            <a:r>
              <a:rPr lang="en-US" sz="1400" dirty="0" smtClean="0"/>
              <a:t>opt_test.py</a:t>
            </a:r>
            <a:endParaRPr lang="en-US" sz="1400" dirty="0"/>
          </a:p>
        </p:txBody>
      </p:sp>
    </p:spTree>
    <p:extLst>
      <p:ext uri="{BB962C8B-B14F-4D97-AF65-F5344CB8AC3E}">
        <p14:creationId xmlns:p14="http://schemas.microsoft.com/office/powerpoint/2010/main" val="2537210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1. Review of modules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715917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optparse</a:t>
            </a:r>
            <a:r>
              <a:rPr lang="en-US" dirty="0" smtClean="0"/>
              <a:t> – Usage</a:t>
            </a:r>
            <a:endParaRPr lang="en-US" dirty="0"/>
          </a:p>
        </p:txBody>
      </p:sp>
      <p:sp>
        <p:nvSpPr>
          <p:cNvPr id="3" name="Content Placeholder 2"/>
          <p:cNvSpPr>
            <a:spLocks noGrp="1"/>
          </p:cNvSpPr>
          <p:nvPr>
            <p:ph idx="1"/>
          </p:nvPr>
        </p:nvSpPr>
        <p:spPr>
          <a:xfrm>
            <a:off x="457200" y="1600200"/>
            <a:ext cx="4191000" cy="4876800"/>
          </a:xfrm>
          <a:ln>
            <a:solidFill>
              <a:schemeClr val="tx1"/>
            </a:solidFill>
          </a:ln>
        </p:spPr>
        <p:txBody>
          <a:bodyPr>
            <a:normAutofit/>
          </a:bodyPr>
          <a:lstStyle/>
          <a:p>
            <a:pPr marL="0" indent="0">
              <a:buNone/>
            </a:pPr>
            <a:r>
              <a:rPr lang="en-US" sz="1100" dirty="0">
                <a:latin typeface="Courier New" pitchFamily="49" charset="0"/>
                <a:cs typeface="Courier New" pitchFamily="49" charset="0"/>
              </a:rPr>
              <a:t>import </a:t>
            </a:r>
            <a:r>
              <a:rPr lang="en-US" sz="1100" dirty="0" err="1">
                <a:latin typeface="Courier New" pitchFamily="49" charset="0"/>
                <a:cs typeface="Courier New" pitchFamily="49" charset="0"/>
              </a:rPr>
              <a:t>optparse</a:t>
            </a:r>
            <a:endParaRPr lang="en-US" sz="1100" dirty="0">
              <a:latin typeface="Courier New" pitchFamily="49" charset="0"/>
              <a:cs typeface="Courier New" pitchFamily="49" charset="0"/>
            </a:endParaRPr>
          </a:p>
          <a:p>
            <a:pPr marL="0" indent="0">
              <a:buNone/>
            </a:pP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msg</a:t>
            </a:r>
            <a:r>
              <a:rPr lang="en-US" sz="1100" dirty="0">
                <a:latin typeface="Courier New" pitchFamily="49" charset="0"/>
                <a:cs typeface="Courier New" pitchFamily="49" charset="0"/>
              </a:rPr>
              <a:t> = </a:t>
            </a:r>
            <a:r>
              <a:rPr lang="en-US" sz="1100" dirty="0" smtClean="0">
                <a:latin typeface="Courier New" pitchFamily="49" charset="0"/>
                <a:cs typeface="Courier New" pitchFamily="49" charset="0"/>
              </a:rPr>
              <a:t>"Usage</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prog</a:t>
            </a:r>
            <a:r>
              <a:rPr lang="en-US" sz="1100" dirty="0">
                <a:latin typeface="Courier New" pitchFamily="49" charset="0"/>
                <a:cs typeface="Courier New" pitchFamily="49" charset="0"/>
              </a:rPr>
              <a:t> INFILE [options</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parser = </a:t>
            </a:r>
            <a:r>
              <a:rPr lang="en-US" sz="1100" dirty="0" err="1">
                <a:latin typeface="Courier New" pitchFamily="49" charset="0"/>
                <a:cs typeface="Courier New" pitchFamily="49" charset="0"/>
              </a:rPr>
              <a:t>optparse.OptionParser</a:t>
            </a:r>
            <a:r>
              <a:rPr lang="en-US" sz="1100" dirty="0">
                <a:latin typeface="Courier New" pitchFamily="49" charset="0"/>
                <a:cs typeface="Courier New" pitchFamily="49" charset="0"/>
              </a:rPr>
              <a:t>(usage=</a:t>
            </a:r>
            <a:r>
              <a:rPr lang="en-US" sz="1100" dirty="0" err="1">
                <a:latin typeface="Courier New" pitchFamily="49" charset="0"/>
                <a:cs typeface="Courier New" pitchFamily="49" charset="0"/>
              </a:rPr>
              <a:t>msg</a:t>
            </a:r>
            <a:r>
              <a:rPr lang="en-US" sz="1100" dirty="0">
                <a:latin typeface="Courier New" pitchFamily="49" charset="0"/>
                <a:cs typeface="Courier New" pitchFamily="49" charset="0"/>
              </a:rPr>
              <a:t>)</a:t>
            </a:r>
          </a:p>
          <a:p>
            <a:pPr marL="0" indent="0">
              <a:buNone/>
            </a:pPr>
            <a:endParaRPr lang="en-US" sz="1100" dirty="0" smtClean="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("--out",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="OUTFILE", </a:t>
            </a:r>
            <a:r>
              <a:rPr lang="en-US" sz="1100" dirty="0">
                <a:latin typeface="Courier New" pitchFamily="49" charset="0"/>
                <a:cs typeface="Courier New" pitchFamily="49" charset="0"/>
              </a:rPr>
              <a:t>default=None, help</a:t>
            </a:r>
            <a:r>
              <a:rPr lang="en-US" sz="1100" dirty="0" smtClean="0">
                <a:latin typeface="Courier New" pitchFamily="49" charset="0"/>
                <a:cs typeface="Courier New" pitchFamily="49" charset="0"/>
              </a:rPr>
              <a:t>="Optional </a:t>
            </a:r>
            <a:r>
              <a:rPr lang="en-US" sz="1100" dirty="0">
                <a:latin typeface="Courier New" pitchFamily="49" charset="0"/>
                <a:cs typeface="Courier New" pitchFamily="49" charset="0"/>
              </a:rPr>
              <a:t>file to print output</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cpu</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a:latin typeface="Courier New" pitchFamily="49" charset="0"/>
                <a:cs typeface="Courier New" pitchFamily="49" charset="0"/>
              </a:rPr>
              <a:t>type</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int</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default=1,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="MAX_CPU",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="Max </a:t>
            </a:r>
            <a:r>
              <a:rPr lang="en-US" sz="1100" dirty="0">
                <a:latin typeface="Courier New" pitchFamily="49" charset="0"/>
                <a:cs typeface="Courier New" pitchFamily="49" charset="0"/>
              </a:rPr>
              <a:t>number of CPUs to use. Default is </a:t>
            </a:r>
            <a:r>
              <a:rPr lang="en-US" sz="1100" dirty="0" smtClean="0">
                <a:latin typeface="Courier New" pitchFamily="49" charset="0"/>
                <a:cs typeface="Courier New" pitchFamily="49" charset="0"/>
              </a:rPr>
              <a:t>%default.")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("--e-</a:t>
            </a:r>
            <a:r>
              <a:rPr lang="en-US" sz="1100" dirty="0" err="1" smtClean="0">
                <a:latin typeface="Courier New" pitchFamily="49" charset="0"/>
                <a:cs typeface="Courier New" pitchFamily="49" charset="0"/>
              </a:rPr>
              <a:t>val</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a:latin typeface="Courier New" pitchFamily="49" charset="0"/>
                <a:cs typeface="Courier New" pitchFamily="49" charset="0"/>
              </a:rPr>
              <a:t>type</a:t>
            </a:r>
            <a:r>
              <a:rPr lang="en-US" sz="1100" dirty="0" smtClean="0">
                <a:latin typeface="Courier New" pitchFamily="49" charset="0"/>
                <a:cs typeface="Courier New" pitchFamily="49" charset="0"/>
              </a:rPr>
              <a:t>='float', </a:t>
            </a:r>
            <a:r>
              <a:rPr lang="en-US" sz="1100" dirty="0">
                <a:latin typeface="Courier New" pitchFamily="49" charset="0"/>
                <a:cs typeface="Courier New" pitchFamily="49" charset="0"/>
              </a:rPr>
              <a:t>default=1.0,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="E_THRESH",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="E-value </a:t>
            </a:r>
            <a:r>
              <a:rPr lang="en-US" sz="1100" dirty="0">
                <a:latin typeface="Courier New" pitchFamily="49" charset="0"/>
                <a:cs typeface="Courier New" pitchFamily="49" charset="0"/>
              </a:rPr>
              <a:t>threshold. Default is </a:t>
            </a:r>
            <a:r>
              <a:rPr lang="en-US" sz="1100" dirty="0" smtClean="0">
                <a:latin typeface="Courier New" pitchFamily="49" charset="0"/>
                <a:cs typeface="Courier New" pitchFamily="49" charset="0"/>
              </a:rPr>
              <a:t>%default.")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("--verbose",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store_true</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default=False,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="VERBOSE",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="Print </a:t>
            </a:r>
            <a:r>
              <a:rPr lang="en-US" sz="1100" dirty="0">
                <a:latin typeface="Courier New" pitchFamily="49" charset="0"/>
                <a:cs typeface="Courier New" pitchFamily="49" charset="0"/>
              </a:rPr>
              <a:t>progress messages</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endParaRPr lang="en-US" sz="1100" dirty="0" smtClean="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(opts, </a:t>
            </a:r>
            <a:r>
              <a:rPr lang="en-US" sz="1100" dirty="0" err="1">
                <a:latin typeface="Courier New" pitchFamily="49" charset="0"/>
                <a:cs typeface="Courier New" pitchFamily="49" charset="0"/>
              </a:rPr>
              <a:t>args</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parser.parse_args</a:t>
            </a:r>
            <a:r>
              <a:rPr lang="en-US" sz="1100" dirty="0" smtClean="0">
                <a:latin typeface="Courier New" pitchFamily="49" charset="0"/>
                <a:cs typeface="Courier New" pitchFamily="49" charset="0"/>
              </a:rPr>
              <a:t>()</a:t>
            </a:r>
          </a:p>
          <a:p>
            <a:pPr marL="0" indent="0">
              <a:buNone/>
            </a:pPr>
            <a:r>
              <a:rPr lang="en-US" sz="1100" dirty="0" err="1" smtClean="0">
                <a:latin typeface="Courier New" pitchFamily="49" charset="0"/>
                <a:cs typeface="Courier New" pitchFamily="49" charset="0"/>
              </a:rPr>
              <a:t>inFile</a:t>
            </a:r>
            <a:r>
              <a:rPr lang="en-US" sz="1100" dirty="0" smtClean="0">
                <a:latin typeface="Courier New" pitchFamily="49" charset="0"/>
                <a:cs typeface="Courier New" pitchFamily="49" charset="0"/>
              </a:rPr>
              <a:t> = </a:t>
            </a:r>
            <a:r>
              <a:rPr lang="en-US" sz="1100" dirty="0" err="1" smtClean="0">
                <a:latin typeface="Courier New" pitchFamily="49" charset="0"/>
                <a:cs typeface="Courier New" pitchFamily="49" charset="0"/>
              </a:rPr>
              <a:t>args</a:t>
            </a:r>
            <a:r>
              <a:rPr lang="en-US" sz="1100" dirty="0" smtClean="0">
                <a:latin typeface="Courier New" pitchFamily="49" charset="0"/>
                <a:cs typeface="Courier New" pitchFamily="49" charset="0"/>
              </a:rPr>
              <a:t>[0]</a:t>
            </a:r>
          </a:p>
          <a:p>
            <a:pPr marL="0" indent="0">
              <a:buNone/>
            </a:pPr>
            <a:endParaRPr lang="en-US" sz="1100" dirty="0">
              <a:latin typeface="Courier New" pitchFamily="49" charset="0"/>
              <a:cs typeface="Courier New" pitchFamily="49" charset="0"/>
            </a:endParaRPr>
          </a:p>
          <a:p>
            <a:pPr marL="0" indent="0">
              <a:buNone/>
            </a:pPr>
            <a:r>
              <a:rPr lang="en-US" sz="1100" b="1" dirty="0" smtClean="0">
                <a:solidFill>
                  <a:srgbClr val="FF0000"/>
                </a:solidFill>
                <a:latin typeface="Courier New" pitchFamily="49" charset="0"/>
                <a:cs typeface="Courier New" pitchFamily="49" charset="0"/>
              </a:rPr>
              <a:t>print "Opts:", opts</a:t>
            </a:r>
          </a:p>
          <a:p>
            <a:pPr marL="0" indent="0">
              <a:buNone/>
            </a:pPr>
            <a:r>
              <a:rPr lang="en-US" sz="1100" b="1" dirty="0" smtClean="0">
                <a:solidFill>
                  <a:srgbClr val="FF0000"/>
                </a:solidFill>
                <a:latin typeface="Courier New" pitchFamily="49" charset="0"/>
                <a:cs typeface="Courier New" pitchFamily="49" charset="0"/>
              </a:rPr>
              <a:t>print "</a:t>
            </a:r>
            <a:r>
              <a:rPr lang="en-US" sz="1100" b="1" dirty="0" err="1" smtClean="0">
                <a:solidFill>
                  <a:srgbClr val="FF0000"/>
                </a:solidFill>
                <a:latin typeface="Courier New" pitchFamily="49" charset="0"/>
                <a:cs typeface="Courier New" pitchFamily="49" charset="0"/>
              </a:rPr>
              <a:t>Args</a:t>
            </a:r>
            <a:r>
              <a:rPr lang="en-US" sz="1100" b="1" dirty="0" smtClean="0">
                <a:solidFill>
                  <a:srgbClr val="FF0000"/>
                </a:solidFill>
                <a:latin typeface="Courier New" pitchFamily="49" charset="0"/>
                <a:cs typeface="Courier New" pitchFamily="49" charset="0"/>
              </a:rPr>
              <a:t>:", </a:t>
            </a:r>
            <a:r>
              <a:rPr lang="en-US" sz="1100" b="1" dirty="0" err="1" smtClean="0">
                <a:solidFill>
                  <a:srgbClr val="FF0000"/>
                </a:solidFill>
                <a:latin typeface="Courier New" pitchFamily="49" charset="0"/>
                <a:cs typeface="Courier New" pitchFamily="49" charset="0"/>
              </a:rPr>
              <a:t>args</a:t>
            </a:r>
            <a:endParaRPr lang="en-US" sz="1100" b="1" dirty="0" smtClean="0">
              <a:solidFill>
                <a:srgbClr val="FF0000"/>
              </a:solidFill>
              <a:latin typeface="Courier New" pitchFamily="49" charset="0"/>
              <a:cs typeface="Courier New" pitchFamily="49" charset="0"/>
            </a:endParaRPr>
          </a:p>
        </p:txBody>
      </p:sp>
      <p:sp>
        <p:nvSpPr>
          <p:cNvPr id="6" name="TextBox 5"/>
          <p:cNvSpPr txBox="1"/>
          <p:nvPr/>
        </p:nvSpPr>
        <p:spPr>
          <a:xfrm>
            <a:off x="4800600" y="1600200"/>
            <a:ext cx="4267200" cy="3031599"/>
          </a:xfrm>
          <a:prstGeom prst="rect">
            <a:avLst/>
          </a:prstGeom>
          <a:noFill/>
        </p:spPr>
        <p:txBody>
          <a:bodyPr wrap="square" rtlCol="0">
            <a:spAutoFit/>
          </a:bodyPr>
          <a:lstStyle/>
          <a:p>
            <a:r>
              <a:rPr lang="en-US" dirty="0" smtClean="0"/>
              <a:t>Command line:</a:t>
            </a:r>
          </a:p>
          <a:p>
            <a:endParaRPr lang="en-US" dirty="0"/>
          </a:p>
          <a:p>
            <a:r>
              <a:rPr lang="en-US" sz="1200" dirty="0" smtClean="0">
                <a:latin typeface="Courier New" pitchFamily="49" charset="0"/>
                <a:cs typeface="Courier New" pitchFamily="49" charset="0"/>
              </a:rPr>
              <a:t>&gt;&gt;&gt; python opt_test.py --help</a:t>
            </a:r>
          </a:p>
          <a:p>
            <a:endParaRPr lang="en-US" sz="800" dirty="0">
              <a:latin typeface="Courier New" pitchFamily="49" charset="0"/>
              <a:cs typeface="Courier New" pitchFamily="49" charset="0"/>
            </a:endParaRPr>
          </a:p>
          <a:p>
            <a:r>
              <a:rPr lang="en-US" sz="900" dirty="0">
                <a:latin typeface="Courier New" pitchFamily="49" charset="0"/>
                <a:cs typeface="Courier New" pitchFamily="49" charset="0"/>
              </a:rPr>
              <a:t>Usage: opt_test.py INFILE [options]</a:t>
            </a:r>
          </a:p>
          <a:p>
            <a:endParaRPr lang="en-US" sz="800" dirty="0">
              <a:latin typeface="Courier New" pitchFamily="49" charset="0"/>
              <a:cs typeface="Courier New" pitchFamily="49" charset="0"/>
            </a:endParaRPr>
          </a:p>
          <a:p>
            <a:r>
              <a:rPr lang="en-US" sz="900" dirty="0">
                <a:latin typeface="Courier New" pitchFamily="49" charset="0"/>
                <a:cs typeface="Courier New" pitchFamily="49" charset="0"/>
              </a:rPr>
              <a:t>Options:</a:t>
            </a:r>
          </a:p>
          <a:p>
            <a:r>
              <a:rPr lang="en-US" sz="900" dirty="0">
                <a:latin typeface="Courier New" pitchFamily="49" charset="0"/>
                <a:cs typeface="Courier New" pitchFamily="49" charset="0"/>
              </a:rPr>
              <a:t>  -h, --help        show this help message and exit</a:t>
            </a:r>
          </a:p>
          <a:p>
            <a:r>
              <a:rPr lang="en-US" sz="900" dirty="0">
                <a:latin typeface="Courier New" pitchFamily="49" charset="0"/>
                <a:cs typeface="Courier New" pitchFamily="49" charset="0"/>
              </a:rPr>
              <a:t>  --out=OUTFILE     Optional file to print output.</a:t>
            </a:r>
          </a:p>
          <a:p>
            <a:r>
              <a:rPr lang="en-US" sz="900" dirty="0">
                <a:latin typeface="Courier New" pitchFamily="49" charset="0"/>
                <a:cs typeface="Courier New" pitchFamily="49" charset="0"/>
              </a:rPr>
              <a:t>  --</a:t>
            </a:r>
            <a:r>
              <a:rPr lang="en-US" sz="900" dirty="0" err="1">
                <a:latin typeface="Courier New" pitchFamily="49" charset="0"/>
                <a:cs typeface="Courier New" pitchFamily="49" charset="0"/>
              </a:rPr>
              <a:t>cpu</a:t>
            </a:r>
            <a:r>
              <a:rPr lang="en-US" sz="900" dirty="0">
                <a:latin typeface="Courier New" pitchFamily="49" charset="0"/>
                <a:cs typeface="Courier New" pitchFamily="49" charset="0"/>
              </a:rPr>
              <a:t>=MAX_CPU     Max number of CPUs to use. Default is </a:t>
            </a:r>
            <a:r>
              <a:rPr lang="en-US" sz="900" dirty="0" smtClean="0">
                <a:latin typeface="Courier New" pitchFamily="49" charset="0"/>
                <a:cs typeface="Courier New" pitchFamily="49" charset="0"/>
              </a:rPr>
              <a:t>1</a:t>
            </a:r>
            <a:endParaRPr lang="en-US" sz="900" dirty="0">
              <a:latin typeface="Courier New" pitchFamily="49" charset="0"/>
              <a:cs typeface="Courier New" pitchFamily="49" charset="0"/>
            </a:endParaRPr>
          </a:p>
          <a:p>
            <a:r>
              <a:rPr lang="en-US" sz="900" dirty="0">
                <a:latin typeface="Courier New" pitchFamily="49" charset="0"/>
                <a:cs typeface="Courier New" pitchFamily="49" charset="0"/>
              </a:rPr>
              <a:t>  --e-</a:t>
            </a:r>
            <a:r>
              <a:rPr lang="en-US" sz="900" dirty="0" err="1">
                <a:latin typeface="Courier New" pitchFamily="49" charset="0"/>
                <a:cs typeface="Courier New" pitchFamily="49" charset="0"/>
              </a:rPr>
              <a:t>val</a:t>
            </a:r>
            <a:r>
              <a:rPr lang="en-US" sz="900" dirty="0">
                <a:latin typeface="Courier New" pitchFamily="49" charset="0"/>
                <a:cs typeface="Courier New" pitchFamily="49" charset="0"/>
              </a:rPr>
              <a:t>=E_THRESH  E-value threshold. Default is </a:t>
            </a:r>
            <a:r>
              <a:rPr lang="en-US" sz="900" dirty="0" smtClean="0">
                <a:latin typeface="Courier New" pitchFamily="49" charset="0"/>
                <a:cs typeface="Courier New" pitchFamily="49" charset="0"/>
              </a:rPr>
              <a:t>1.0</a:t>
            </a:r>
            <a:endParaRPr lang="en-US" sz="900" dirty="0">
              <a:latin typeface="Courier New" pitchFamily="49" charset="0"/>
              <a:cs typeface="Courier New" pitchFamily="49" charset="0"/>
            </a:endParaRPr>
          </a:p>
          <a:p>
            <a:r>
              <a:rPr lang="en-US" sz="900" dirty="0">
                <a:latin typeface="Courier New" pitchFamily="49" charset="0"/>
                <a:cs typeface="Courier New" pitchFamily="49" charset="0"/>
              </a:rPr>
              <a:t>  --verbose         Print progress messages.</a:t>
            </a:r>
          </a:p>
          <a:p>
            <a:endParaRPr lang="en-US" sz="800" dirty="0">
              <a:latin typeface="Courier New" pitchFamily="49" charset="0"/>
              <a:cs typeface="Courier New" pitchFamily="49" charset="0"/>
            </a:endParaRPr>
          </a:p>
          <a:p>
            <a:endParaRPr lang="en-US" sz="1400" dirty="0" smtClean="0">
              <a:cs typeface="Courier New" pitchFamily="49" charset="0"/>
            </a:endParaRPr>
          </a:p>
          <a:p>
            <a:r>
              <a:rPr lang="en-US" sz="1400" dirty="0" smtClean="0">
                <a:cs typeface="Courier New" pitchFamily="49" charset="0"/>
              </a:rPr>
              <a:t>This prints out a nice help message. -h also works. We do not need to define this option, it is automatically created by the parser.</a:t>
            </a:r>
          </a:p>
        </p:txBody>
      </p:sp>
      <p:sp>
        <p:nvSpPr>
          <p:cNvPr id="8" name="TextBox 7"/>
          <p:cNvSpPr txBox="1"/>
          <p:nvPr/>
        </p:nvSpPr>
        <p:spPr>
          <a:xfrm>
            <a:off x="1905000" y="1313055"/>
            <a:ext cx="1022268" cy="307777"/>
          </a:xfrm>
          <a:prstGeom prst="rect">
            <a:avLst/>
          </a:prstGeom>
          <a:noFill/>
        </p:spPr>
        <p:txBody>
          <a:bodyPr wrap="none" rtlCol="0">
            <a:spAutoFit/>
          </a:bodyPr>
          <a:lstStyle/>
          <a:p>
            <a:r>
              <a:rPr lang="en-US" sz="1400" dirty="0" smtClean="0"/>
              <a:t>opt_test.py</a:t>
            </a:r>
            <a:endParaRPr lang="en-US" sz="1400" dirty="0"/>
          </a:p>
        </p:txBody>
      </p:sp>
    </p:spTree>
    <p:extLst>
      <p:ext uri="{BB962C8B-B14F-4D97-AF65-F5344CB8AC3E}">
        <p14:creationId xmlns:p14="http://schemas.microsoft.com/office/powerpoint/2010/main" val="24110873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optparse</a:t>
            </a:r>
            <a:r>
              <a:rPr lang="en-US" dirty="0" smtClean="0"/>
              <a:t> – Using provided data</a:t>
            </a:r>
            <a:endParaRPr lang="en-US" dirty="0"/>
          </a:p>
        </p:txBody>
      </p:sp>
      <p:sp>
        <p:nvSpPr>
          <p:cNvPr id="3" name="Content Placeholder 2"/>
          <p:cNvSpPr>
            <a:spLocks noGrp="1"/>
          </p:cNvSpPr>
          <p:nvPr>
            <p:ph idx="1"/>
          </p:nvPr>
        </p:nvSpPr>
        <p:spPr>
          <a:xfrm>
            <a:off x="457200" y="1600200"/>
            <a:ext cx="8305800" cy="4876800"/>
          </a:xfrm>
          <a:ln>
            <a:noFill/>
          </a:ln>
        </p:spPr>
        <p:txBody>
          <a:bodyPr>
            <a:normAutofit lnSpcReduction="10000"/>
          </a:bodyPr>
          <a:lstStyle/>
          <a:p>
            <a:pPr marL="0" indent="0">
              <a:buNone/>
            </a:pPr>
            <a:r>
              <a:rPr lang="en-US" sz="1100" dirty="0">
                <a:latin typeface="Courier New" pitchFamily="49" charset="0"/>
                <a:cs typeface="Courier New" pitchFamily="49" charset="0"/>
              </a:rPr>
              <a:t>import </a:t>
            </a:r>
            <a:r>
              <a:rPr lang="en-US" sz="1100" dirty="0" err="1">
                <a:latin typeface="Courier New" pitchFamily="49" charset="0"/>
                <a:cs typeface="Courier New" pitchFamily="49" charset="0"/>
              </a:rPr>
              <a:t>optparse</a:t>
            </a:r>
            <a:endParaRPr lang="en-US" sz="1100" dirty="0">
              <a:latin typeface="Courier New" pitchFamily="49" charset="0"/>
              <a:cs typeface="Courier New" pitchFamily="49" charset="0"/>
            </a:endParaRPr>
          </a:p>
          <a:p>
            <a:pPr marL="0" indent="0">
              <a:buNone/>
            </a:pP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msg</a:t>
            </a:r>
            <a:r>
              <a:rPr lang="en-US" sz="1100" dirty="0">
                <a:latin typeface="Courier New" pitchFamily="49" charset="0"/>
                <a:cs typeface="Courier New" pitchFamily="49" charset="0"/>
              </a:rPr>
              <a:t> = </a:t>
            </a:r>
            <a:r>
              <a:rPr lang="en-US" sz="1100" dirty="0" smtClean="0">
                <a:latin typeface="Courier New" pitchFamily="49" charset="0"/>
                <a:cs typeface="Courier New" pitchFamily="49" charset="0"/>
              </a:rPr>
              <a:t>"Usage</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prog</a:t>
            </a:r>
            <a:r>
              <a:rPr lang="en-US" sz="1100" dirty="0">
                <a:latin typeface="Courier New" pitchFamily="49" charset="0"/>
                <a:cs typeface="Courier New" pitchFamily="49" charset="0"/>
              </a:rPr>
              <a:t> INFILE [options</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parser = </a:t>
            </a:r>
            <a:r>
              <a:rPr lang="en-US" sz="1100" dirty="0" err="1">
                <a:latin typeface="Courier New" pitchFamily="49" charset="0"/>
                <a:cs typeface="Courier New" pitchFamily="49" charset="0"/>
              </a:rPr>
              <a:t>optparse.OptionParser</a:t>
            </a:r>
            <a:r>
              <a:rPr lang="en-US" sz="1100" dirty="0">
                <a:latin typeface="Courier New" pitchFamily="49" charset="0"/>
                <a:cs typeface="Courier New" pitchFamily="49" charset="0"/>
              </a:rPr>
              <a:t>(usage=</a:t>
            </a:r>
            <a:r>
              <a:rPr lang="en-US" sz="1100" dirty="0" err="1">
                <a:latin typeface="Courier New" pitchFamily="49" charset="0"/>
                <a:cs typeface="Courier New" pitchFamily="49" charset="0"/>
              </a:rPr>
              <a:t>msg</a:t>
            </a:r>
            <a:r>
              <a:rPr lang="en-US" sz="1100" dirty="0">
                <a:latin typeface="Courier New" pitchFamily="49" charset="0"/>
                <a:cs typeface="Courier New" pitchFamily="49" charset="0"/>
              </a:rPr>
              <a:t>)</a:t>
            </a:r>
          </a:p>
          <a:p>
            <a:pPr marL="0" indent="0">
              <a:buNone/>
            </a:pPr>
            <a:endParaRPr lang="en-US" sz="1100" dirty="0" smtClean="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("--out",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="OUTFILE", </a:t>
            </a:r>
            <a:r>
              <a:rPr lang="en-US" sz="1100" dirty="0">
                <a:latin typeface="Courier New" pitchFamily="49" charset="0"/>
                <a:cs typeface="Courier New" pitchFamily="49" charset="0"/>
              </a:rPr>
              <a:t>default=None, help</a:t>
            </a:r>
            <a:r>
              <a:rPr lang="en-US" sz="1100" dirty="0" smtClean="0">
                <a:latin typeface="Courier New" pitchFamily="49" charset="0"/>
                <a:cs typeface="Courier New" pitchFamily="49" charset="0"/>
              </a:rPr>
              <a:t>="Optional </a:t>
            </a:r>
            <a:r>
              <a:rPr lang="en-US" sz="1100" dirty="0">
                <a:latin typeface="Courier New" pitchFamily="49" charset="0"/>
                <a:cs typeface="Courier New" pitchFamily="49" charset="0"/>
              </a:rPr>
              <a:t>file to print output</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cpu</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a:latin typeface="Courier New" pitchFamily="49" charset="0"/>
                <a:cs typeface="Courier New" pitchFamily="49" charset="0"/>
              </a:rPr>
              <a:t>type</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int</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default=1,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="MAX_CPU",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="Max </a:t>
            </a:r>
            <a:r>
              <a:rPr lang="en-US" sz="1100" dirty="0">
                <a:latin typeface="Courier New" pitchFamily="49" charset="0"/>
                <a:cs typeface="Courier New" pitchFamily="49" charset="0"/>
              </a:rPr>
              <a:t>number of CPUs to use. Default is </a:t>
            </a:r>
            <a:r>
              <a:rPr lang="en-US" sz="1100" dirty="0" smtClean="0">
                <a:latin typeface="Courier New" pitchFamily="49" charset="0"/>
                <a:cs typeface="Courier New" pitchFamily="49" charset="0"/>
              </a:rPr>
              <a:t>%default.")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("--e-</a:t>
            </a:r>
            <a:r>
              <a:rPr lang="en-US" sz="1100" dirty="0" err="1" smtClean="0">
                <a:latin typeface="Courier New" pitchFamily="49" charset="0"/>
                <a:cs typeface="Courier New" pitchFamily="49" charset="0"/>
              </a:rPr>
              <a:t>val</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a:latin typeface="Courier New" pitchFamily="49" charset="0"/>
                <a:cs typeface="Courier New" pitchFamily="49" charset="0"/>
              </a:rPr>
              <a:t>type</a:t>
            </a:r>
            <a:r>
              <a:rPr lang="en-US" sz="1100" dirty="0" smtClean="0">
                <a:latin typeface="Courier New" pitchFamily="49" charset="0"/>
                <a:cs typeface="Courier New" pitchFamily="49" charset="0"/>
              </a:rPr>
              <a:t>='float', </a:t>
            </a:r>
            <a:r>
              <a:rPr lang="en-US" sz="1100" dirty="0">
                <a:latin typeface="Courier New" pitchFamily="49" charset="0"/>
                <a:cs typeface="Courier New" pitchFamily="49" charset="0"/>
              </a:rPr>
              <a:t>default=1.0,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a:t>
            </a:r>
            <a:r>
              <a:rPr lang="en-US" sz="1100" b="1" dirty="0" smtClean="0">
                <a:solidFill>
                  <a:srgbClr val="7030A0"/>
                </a:solidFill>
                <a:latin typeface="Courier New" pitchFamily="49" charset="0"/>
                <a:cs typeface="Courier New" pitchFamily="49" charset="0"/>
              </a:rPr>
              <a:t>E_THRESH</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="E-value </a:t>
            </a:r>
            <a:r>
              <a:rPr lang="en-US" sz="1100" dirty="0">
                <a:latin typeface="Courier New" pitchFamily="49" charset="0"/>
                <a:cs typeface="Courier New" pitchFamily="49" charset="0"/>
              </a:rPr>
              <a:t>threshold. Default is </a:t>
            </a:r>
            <a:r>
              <a:rPr lang="en-US" sz="1100" dirty="0" smtClean="0">
                <a:latin typeface="Courier New" pitchFamily="49" charset="0"/>
                <a:cs typeface="Courier New" pitchFamily="49" charset="0"/>
              </a:rPr>
              <a:t>%default.")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("--verbose",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store_true</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default=False,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a:t>
            </a:r>
            <a:r>
              <a:rPr lang="en-US" sz="1100" b="1" dirty="0" smtClean="0">
                <a:solidFill>
                  <a:srgbClr val="7030A0"/>
                </a:solidFill>
                <a:latin typeface="Courier New" pitchFamily="49" charset="0"/>
                <a:cs typeface="Courier New" pitchFamily="49" charset="0"/>
              </a:rPr>
              <a:t>VERBOSE</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="Print </a:t>
            </a:r>
            <a:r>
              <a:rPr lang="en-US" sz="1100" dirty="0">
                <a:latin typeface="Courier New" pitchFamily="49" charset="0"/>
                <a:cs typeface="Courier New" pitchFamily="49" charset="0"/>
              </a:rPr>
              <a:t>progress messages</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endParaRPr lang="en-US" sz="1100" dirty="0" smtClean="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a:t>
            </a:r>
            <a:r>
              <a:rPr lang="en-US" sz="1100" b="1" dirty="0">
                <a:solidFill>
                  <a:srgbClr val="FF0000"/>
                </a:solidFill>
                <a:latin typeface="Courier New" pitchFamily="49" charset="0"/>
                <a:cs typeface="Courier New" pitchFamily="49" charset="0"/>
              </a:rPr>
              <a:t>opts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args</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parser.parse_args</a:t>
            </a:r>
            <a:r>
              <a:rPr lang="en-US" sz="1100" dirty="0" smtClean="0">
                <a:latin typeface="Courier New" pitchFamily="49" charset="0"/>
                <a:cs typeface="Courier New" pitchFamily="49" charset="0"/>
              </a:rPr>
              <a:t>()</a:t>
            </a:r>
          </a:p>
          <a:p>
            <a:pPr marL="0" indent="0">
              <a:buNone/>
            </a:pPr>
            <a:r>
              <a:rPr lang="en-US" sz="1100" b="1" dirty="0" err="1" smtClean="0">
                <a:solidFill>
                  <a:srgbClr val="7030A0"/>
                </a:solidFill>
                <a:latin typeface="Courier New" pitchFamily="49" charset="0"/>
                <a:cs typeface="Courier New" pitchFamily="49" charset="0"/>
              </a:rPr>
              <a:t>inFile</a:t>
            </a:r>
            <a:r>
              <a:rPr lang="en-US" sz="1100" dirty="0" smtClean="0">
                <a:latin typeface="Courier New" pitchFamily="49" charset="0"/>
                <a:cs typeface="Courier New" pitchFamily="49" charset="0"/>
              </a:rPr>
              <a:t> = </a:t>
            </a:r>
            <a:r>
              <a:rPr lang="en-US" sz="1100" dirty="0" err="1" smtClean="0">
                <a:latin typeface="Courier New" pitchFamily="49" charset="0"/>
                <a:cs typeface="Courier New" pitchFamily="49" charset="0"/>
              </a:rPr>
              <a:t>args</a:t>
            </a:r>
            <a:r>
              <a:rPr lang="en-US" sz="1100" dirty="0" smtClean="0">
                <a:latin typeface="Courier New" pitchFamily="49" charset="0"/>
                <a:cs typeface="Courier New" pitchFamily="49" charset="0"/>
              </a:rPr>
              <a:t>[0]</a:t>
            </a:r>
          </a:p>
          <a:p>
            <a:pPr marL="0" indent="0">
              <a:buNone/>
            </a:pPr>
            <a:endParaRPr lang="en-US" sz="1100" dirty="0" smtClean="0">
              <a:latin typeface="Courier New" pitchFamily="49" charset="0"/>
              <a:cs typeface="Courier New" pitchFamily="49" charset="0"/>
            </a:endParaRPr>
          </a:p>
          <a:p>
            <a:pPr marL="0" indent="0">
              <a:buNone/>
            </a:pPr>
            <a:r>
              <a:rPr lang="en-US" sz="1100" i="1" dirty="0" smtClean="0">
                <a:solidFill>
                  <a:schemeClr val="accent3"/>
                </a:solidFill>
                <a:latin typeface="Courier New" pitchFamily="49" charset="0"/>
                <a:cs typeface="Courier New" pitchFamily="49" charset="0"/>
              </a:rPr>
              <a:t># example of using the option values</a:t>
            </a:r>
          </a:p>
          <a:p>
            <a:pPr marL="0" indent="0">
              <a:buNone/>
            </a:pPr>
            <a:r>
              <a:rPr lang="en-US" sz="1100" dirty="0" smtClean="0">
                <a:latin typeface="Courier New" pitchFamily="49" charset="0"/>
                <a:cs typeface="Courier New" pitchFamily="49" charset="0"/>
              </a:rPr>
              <a:t>if </a:t>
            </a:r>
            <a:r>
              <a:rPr lang="en-US" sz="1100" b="1" dirty="0" err="1" smtClean="0">
                <a:solidFill>
                  <a:srgbClr val="FF0000"/>
                </a:solidFill>
                <a:latin typeface="Courier New" pitchFamily="49" charset="0"/>
                <a:cs typeface="Courier New" pitchFamily="49" charset="0"/>
              </a:rPr>
              <a:t>opts.</a:t>
            </a:r>
            <a:r>
              <a:rPr lang="en-US" sz="1100" b="1" dirty="0" err="1" smtClean="0">
                <a:solidFill>
                  <a:srgbClr val="7030A0"/>
                </a:solidFill>
                <a:latin typeface="Courier New" pitchFamily="49" charset="0"/>
                <a:cs typeface="Courier New" pitchFamily="49" charset="0"/>
              </a:rPr>
              <a:t>VERBOSE</a:t>
            </a:r>
            <a:r>
              <a:rPr lang="en-US" sz="1100" dirty="0" smtClean="0">
                <a:latin typeface="Courier New" pitchFamily="49" charset="0"/>
                <a:cs typeface="Courier New" pitchFamily="49" charset="0"/>
              </a:rPr>
              <a:t> == True:</a:t>
            </a:r>
          </a:p>
          <a:p>
            <a:pPr marL="0" indent="0">
              <a:buNone/>
            </a:pPr>
            <a:r>
              <a:rPr lang="en-US" sz="1100" dirty="0" smtClean="0">
                <a:latin typeface="Courier New" pitchFamily="49" charset="0"/>
                <a:cs typeface="Courier New" pitchFamily="49" charset="0"/>
              </a:rPr>
              <a:t>    print "Reading in file"</a:t>
            </a:r>
          </a:p>
          <a:p>
            <a:pPr marL="0" indent="0">
              <a:buNone/>
            </a:pPr>
            <a:r>
              <a:rPr lang="en-US" sz="1100" dirty="0" smtClean="0">
                <a:latin typeface="Courier New" pitchFamily="49" charset="0"/>
                <a:cs typeface="Courier New" pitchFamily="49" charset="0"/>
              </a:rPr>
              <a:t>ins = open(</a:t>
            </a:r>
            <a:r>
              <a:rPr lang="en-US" sz="1100" b="1" dirty="0" err="1" smtClean="0">
                <a:solidFill>
                  <a:srgbClr val="7030A0"/>
                </a:solidFill>
                <a:latin typeface="Courier New" pitchFamily="49" charset="0"/>
                <a:cs typeface="Courier New" pitchFamily="49" charset="0"/>
              </a:rPr>
              <a:t>inFile</a:t>
            </a:r>
            <a:r>
              <a:rPr lang="en-US" sz="1100" dirty="0" smtClean="0">
                <a:latin typeface="Courier New" pitchFamily="49" charset="0"/>
                <a:cs typeface="Courier New" pitchFamily="49" charset="0"/>
              </a:rPr>
              <a:t>, 'r')</a:t>
            </a:r>
          </a:p>
          <a:p>
            <a:pPr marL="0" indent="0">
              <a:buNone/>
            </a:pPr>
            <a:r>
              <a:rPr lang="en-US" sz="1100" dirty="0" smtClean="0">
                <a:latin typeface="Courier New" pitchFamily="49" charset="0"/>
                <a:cs typeface="Courier New" pitchFamily="49" charset="0"/>
              </a:rPr>
              <a:t>for line in ins:</a:t>
            </a:r>
          </a:p>
          <a:p>
            <a:pPr marL="0" indent="0">
              <a:buNone/>
            </a:pPr>
            <a:r>
              <a:rPr lang="en-US" sz="1100" dirty="0">
                <a:latin typeface="Courier New" pitchFamily="49" charset="0"/>
                <a:cs typeface="Courier New" pitchFamily="49" charset="0"/>
              </a:rPr>
              <a:t> </a:t>
            </a:r>
            <a:r>
              <a:rPr lang="en-US" sz="1100" dirty="0" smtClean="0">
                <a:latin typeface="Courier New" pitchFamily="49" charset="0"/>
                <a:cs typeface="Courier New" pitchFamily="49" charset="0"/>
              </a:rPr>
              <a:t>   cols = </a:t>
            </a:r>
            <a:r>
              <a:rPr lang="en-US" sz="1100" dirty="0" err="1" smtClean="0">
                <a:latin typeface="Courier New" pitchFamily="49" charset="0"/>
                <a:cs typeface="Courier New" pitchFamily="49" charset="0"/>
              </a:rPr>
              <a:t>line.split</a:t>
            </a:r>
            <a:r>
              <a:rPr lang="en-US" sz="1100" dirty="0" smtClean="0">
                <a:latin typeface="Courier New" pitchFamily="49" charset="0"/>
                <a:cs typeface="Courier New" pitchFamily="49" charset="0"/>
              </a:rPr>
              <a:t>()</a:t>
            </a:r>
          </a:p>
          <a:p>
            <a:pPr marL="0" indent="0">
              <a:buNone/>
            </a:pPr>
            <a:r>
              <a:rPr lang="en-US" sz="1100" dirty="0">
                <a:latin typeface="Courier New" pitchFamily="49" charset="0"/>
                <a:cs typeface="Courier New" pitchFamily="49" charset="0"/>
              </a:rPr>
              <a:t> </a:t>
            </a:r>
            <a:r>
              <a:rPr lang="en-US" sz="1100" dirty="0" smtClean="0">
                <a:latin typeface="Courier New" pitchFamily="49" charset="0"/>
                <a:cs typeface="Courier New" pitchFamily="49" charset="0"/>
              </a:rPr>
              <a:t>   if cols[2] &lt;= </a:t>
            </a:r>
            <a:r>
              <a:rPr lang="en-US" sz="1100" b="1" dirty="0" err="1" smtClean="0">
                <a:solidFill>
                  <a:srgbClr val="FF0000"/>
                </a:solidFill>
                <a:latin typeface="Courier New" pitchFamily="49" charset="0"/>
                <a:cs typeface="Courier New" pitchFamily="49" charset="0"/>
              </a:rPr>
              <a:t>opts.</a:t>
            </a:r>
            <a:r>
              <a:rPr lang="en-US" sz="1100" b="1" dirty="0" err="1" smtClean="0">
                <a:solidFill>
                  <a:srgbClr val="7030A0"/>
                </a:solidFill>
                <a:latin typeface="Courier New" pitchFamily="49" charset="0"/>
                <a:cs typeface="Courier New" pitchFamily="49" charset="0"/>
              </a:rPr>
              <a:t>E_THRESH</a:t>
            </a:r>
            <a:r>
              <a:rPr lang="en-US" sz="1100" dirty="0" smtClean="0">
                <a:latin typeface="Courier New" pitchFamily="49" charset="0"/>
                <a:cs typeface="Courier New" pitchFamily="49" charset="0"/>
              </a:rPr>
              <a:t>:</a:t>
            </a:r>
          </a:p>
          <a:p>
            <a:pPr marL="0" indent="0">
              <a:buNone/>
            </a:pPr>
            <a:r>
              <a:rPr lang="en-US" sz="1100" dirty="0" smtClean="0">
                <a:latin typeface="Courier New" pitchFamily="49" charset="0"/>
                <a:cs typeface="Courier New" pitchFamily="49" charset="0"/>
              </a:rPr>
              <a:t>        print cols[0] </a:t>
            </a:r>
            <a:r>
              <a:rPr lang="en-US" sz="1100" i="1" dirty="0" smtClean="0">
                <a:solidFill>
                  <a:schemeClr val="accent3"/>
                </a:solidFill>
                <a:latin typeface="Courier New" pitchFamily="49" charset="0"/>
                <a:cs typeface="Courier New" pitchFamily="49" charset="0"/>
              </a:rPr>
              <a:t>#print only if below threshold</a:t>
            </a:r>
          </a:p>
          <a:p>
            <a:pPr marL="0" indent="0">
              <a:buNone/>
            </a:pPr>
            <a:r>
              <a:rPr lang="en-US" sz="1100" dirty="0" err="1" smtClean="0">
                <a:latin typeface="Courier New" pitchFamily="49" charset="0"/>
                <a:cs typeface="Courier New" pitchFamily="49" charset="0"/>
              </a:rPr>
              <a:t>ins.close</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p:txBody>
      </p:sp>
    </p:spTree>
    <p:extLst>
      <p:ext uri="{BB962C8B-B14F-4D97-AF65-F5344CB8AC3E}">
        <p14:creationId xmlns:p14="http://schemas.microsoft.com/office/powerpoint/2010/main" val="29170390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optparse</a:t>
            </a:r>
            <a:r>
              <a:rPr lang="en-US" dirty="0" smtClean="0"/>
              <a:t> – Using provided data</a:t>
            </a:r>
            <a:endParaRPr lang="en-US" dirty="0"/>
          </a:p>
        </p:txBody>
      </p:sp>
      <p:sp>
        <p:nvSpPr>
          <p:cNvPr id="3" name="Content Placeholder 2"/>
          <p:cNvSpPr>
            <a:spLocks noGrp="1"/>
          </p:cNvSpPr>
          <p:nvPr>
            <p:ph idx="1"/>
          </p:nvPr>
        </p:nvSpPr>
        <p:spPr>
          <a:xfrm>
            <a:off x="457200" y="1600200"/>
            <a:ext cx="8305800" cy="4876800"/>
          </a:xfrm>
          <a:ln>
            <a:noFill/>
          </a:ln>
        </p:spPr>
        <p:txBody>
          <a:bodyPr>
            <a:normAutofit lnSpcReduction="10000"/>
          </a:bodyPr>
          <a:lstStyle/>
          <a:p>
            <a:pPr marL="0" indent="0">
              <a:buNone/>
            </a:pPr>
            <a:r>
              <a:rPr lang="en-US" sz="1100" dirty="0">
                <a:latin typeface="Courier New" pitchFamily="49" charset="0"/>
                <a:cs typeface="Courier New" pitchFamily="49" charset="0"/>
              </a:rPr>
              <a:t>import </a:t>
            </a:r>
            <a:r>
              <a:rPr lang="en-US" sz="1100" dirty="0" err="1">
                <a:latin typeface="Courier New" pitchFamily="49" charset="0"/>
                <a:cs typeface="Courier New" pitchFamily="49" charset="0"/>
              </a:rPr>
              <a:t>optparse</a:t>
            </a:r>
            <a:endParaRPr lang="en-US" sz="1100" dirty="0">
              <a:latin typeface="Courier New" pitchFamily="49" charset="0"/>
              <a:cs typeface="Courier New" pitchFamily="49" charset="0"/>
            </a:endParaRPr>
          </a:p>
          <a:p>
            <a:pPr marL="0" indent="0">
              <a:buNone/>
            </a:pP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msg</a:t>
            </a:r>
            <a:r>
              <a:rPr lang="en-US" sz="1100" dirty="0">
                <a:latin typeface="Courier New" pitchFamily="49" charset="0"/>
                <a:cs typeface="Courier New" pitchFamily="49" charset="0"/>
              </a:rPr>
              <a:t> = </a:t>
            </a:r>
            <a:r>
              <a:rPr lang="en-US" sz="1100" dirty="0" smtClean="0">
                <a:latin typeface="Courier New" pitchFamily="49" charset="0"/>
                <a:cs typeface="Courier New" pitchFamily="49" charset="0"/>
              </a:rPr>
              <a:t>"Usage</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prog</a:t>
            </a:r>
            <a:r>
              <a:rPr lang="en-US" sz="1100" dirty="0">
                <a:latin typeface="Courier New" pitchFamily="49" charset="0"/>
                <a:cs typeface="Courier New" pitchFamily="49" charset="0"/>
              </a:rPr>
              <a:t> INFILE [options</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parser = </a:t>
            </a:r>
            <a:r>
              <a:rPr lang="en-US" sz="1100" dirty="0" err="1">
                <a:latin typeface="Courier New" pitchFamily="49" charset="0"/>
                <a:cs typeface="Courier New" pitchFamily="49" charset="0"/>
              </a:rPr>
              <a:t>optparse.OptionParser</a:t>
            </a:r>
            <a:r>
              <a:rPr lang="en-US" sz="1100" dirty="0">
                <a:latin typeface="Courier New" pitchFamily="49" charset="0"/>
                <a:cs typeface="Courier New" pitchFamily="49" charset="0"/>
              </a:rPr>
              <a:t>(usage=</a:t>
            </a:r>
            <a:r>
              <a:rPr lang="en-US" sz="1100" dirty="0" err="1">
                <a:latin typeface="Courier New" pitchFamily="49" charset="0"/>
                <a:cs typeface="Courier New" pitchFamily="49" charset="0"/>
              </a:rPr>
              <a:t>msg</a:t>
            </a:r>
            <a:r>
              <a:rPr lang="en-US" sz="1100" dirty="0">
                <a:latin typeface="Courier New" pitchFamily="49" charset="0"/>
                <a:cs typeface="Courier New" pitchFamily="49" charset="0"/>
              </a:rPr>
              <a:t>)</a:t>
            </a:r>
          </a:p>
          <a:p>
            <a:pPr marL="0" indent="0">
              <a:buNone/>
            </a:pPr>
            <a:endParaRPr lang="en-US" sz="1100" dirty="0" smtClean="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("--out",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="OUTFILE", </a:t>
            </a:r>
            <a:r>
              <a:rPr lang="en-US" sz="1100" dirty="0">
                <a:latin typeface="Courier New" pitchFamily="49" charset="0"/>
                <a:cs typeface="Courier New" pitchFamily="49" charset="0"/>
              </a:rPr>
              <a:t>default=None, help</a:t>
            </a:r>
            <a:r>
              <a:rPr lang="en-US" sz="1100" dirty="0" smtClean="0">
                <a:latin typeface="Courier New" pitchFamily="49" charset="0"/>
                <a:cs typeface="Courier New" pitchFamily="49" charset="0"/>
              </a:rPr>
              <a:t>="Optional </a:t>
            </a:r>
            <a:r>
              <a:rPr lang="en-US" sz="1100" dirty="0">
                <a:latin typeface="Courier New" pitchFamily="49" charset="0"/>
                <a:cs typeface="Courier New" pitchFamily="49" charset="0"/>
              </a:rPr>
              <a:t>file to print output</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cpu</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a:latin typeface="Courier New" pitchFamily="49" charset="0"/>
                <a:cs typeface="Courier New" pitchFamily="49" charset="0"/>
              </a:rPr>
              <a:t>type</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int</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default=1,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="MAX_CPU",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="Max </a:t>
            </a:r>
            <a:r>
              <a:rPr lang="en-US" sz="1100" dirty="0">
                <a:latin typeface="Courier New" pitchFamily="49" charset="0"/>
                <a:cs typeface="Courier New" pitchFamily="49" charset="0"/>
              </a:rPr>
              <a:t>number of CPUs to use. Default is </a:t>
            </a:r>
            <a:r>
              <a:rPr lang="en-US" sz="1100" dirty="0" smtClean="0">
                <a:latin typeface="Courier New" pitchFamily="49" charset="0"/>
                <a:cs typeface="Courier New" pitchFamily="49" charset="0"/>
              </a:rPr>
              <a:t>%default.")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("--e-</a:t>
            </a:r>
            <a:r>
              <a:rPr lang="en-US" sz="1100" dirty="0" err="1" smtClean="0">
                <a:latin typeface="Courier New" pitchFamily="49" charset="0"/>
                <a:cs typeface="Courier New" pitchFamily="49" charset="0"/>
              </a:rPr>
              <a:t>val</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="store", </a:t>
            </a:r>
            <a:r>
              <a:rPr lang="en-US" sz="1100" dirty="0">
                <a:latin typeface="Courier New" pitchFamily="49" charset="0"/>
                <a:cs typeface="Courier New" pitchFamily="49" charset="0"/>
              </a:rPr>
              <a:t>type</a:t>
            </a:r>
            <a:r>
              <a:rPr lang="en-US" sz="1100" dirty="0" smtClean="0">
                <a:latin typeface="Courier New" pitchFamily="49" charset="0"/>
                <a:cs typeface="Courier New" pitchFamily="49" charset="0"/>
              </a:rPr>
              <a:t>='float', </a:t>
            </a:r>
            <a:r>
              <a:rPr lang="en-US" sz="1100" dirty="0">
                <a:latin typeface="Courier New" pitchFamily="49" charset="0"/>
                <a:cs typeface="Courier New" pitchFamily="49" charset="0"/>
              </a:rPr>
              <a:t>default=1.0,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a:t>
            </a:r>
            <a:r>
              <a:rPr lang="en-US" sz="1100" b="1" dirty="0" smtClean="0">
                <a:solidFill>
                  <a:srgbClr val="7030A0"/>
                </a:solidFill>
                <a:latin typeface="Courier New" pitchFamily="49" charset="0"/>
                <a:cs typeface="Courier New" pitchFamily="49" charset="0"/>
              </a:rPr>
              <a:t>E_THRESH</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="E-value </a:t>
            </a:r>
            <a:r>
              <a:rPr lang="en-US" sz="1100" dirty="0">
                <a:latin typeface="Courier New" pitchFamily="49" charset="0"/>
                <a:cs typeface="Courier New" pitchFamily="49" charset="0"/>
              </a:rPr>
              <a:t>threshold. Default is </a:t>
            </a:r>
            <a:r>
              <a:rPr lang="en-US" sz="1100" dirty="0" smtClean="0">
                <a:latin typeface="Courier New" pitchFamily="49" charset="0"/>
                <a:cs typeface="Courier New" pitchFamily="49" charset="0"/>
              </a:rPr>
              <a:t>%default.")</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parser.add_option</a:t>
            </a:r>
            <a:r>
              <a:rPr lang="en-US" sz="1100" dirty="0" smtClean="0">
                <a:latin typeface="Courier New" pitchFamily="49" charset="0"/>
                <a:cs typeface="Courier New" pitchFamily="49" charset="0"/>
              </a:rPr>
              <a:t>("--verbose", </a:t>
            </a:r>
            <a:r>
              <a:rPr lang="en-US" sz="1100" dirty="0">
                <a:latin typeface="Courier New" pitchFamily="49" charset="0"/>
                <a:cs typeface="Courier New" pitchFamily="49" charset="0"/>
              </a:rPr>
              <a:t>action</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store_true</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default=False, </a:t>
            </a:r>
            <a:r>
              <a:rPr lang="en-US" sz="1100" dirty="0" err="1">
                <a:latin typeface="Courier New" pitchFamily="49" charset="0"/>
                <a:cs typeface="Courier New" pitchFamily="49" charset="0"/>
              </a:rPr>
              <a:t>dest</a:t>
            </a:r>
            <a:r>
              <a:rPr lang="en-US" sz="1100" dirty="0" smtClean="0">
                <a:latin typeface="Courier New" pitchFamily="49" charset="0"/>
                <a:cs typeface="Courier New" pitchFamily="49" charset="0"/>
              </a:rPr>
              <a:t>="</a:t>
            </a:r>
            <a:r>
              <a:rPr lang="en-US" sz="1100" b="1" dirty="0" smtClean="0">
                <a:solidFill>
                  <a:srgbClr val="7030A0"/>
                </a:solidFill>
                <a:latin typeface="Courier New" pitchFamily="49" charset="0"/>
                <a:cs typeface="Courier New" pitchFamily="49" charset="0"/>
              </a:rPr>
              <a:t>VERBOSE</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help</a:t>
            </a:r>
            <a:r>
              <a:rPr lang="en-US" sz="1100" dirty="0" smtClean="0">
                <a:latin typeface="Courier New" pitchFamily="49" charset="0"/>
                <a:cs typeface="Courier New" pitchFamily="49" charset="0"/>
              </a:rPr>
              <a:t>="Print </a:t>
            </a:r>
            <a:r>
              <a:rPr lang="en-US" sz="1100" dirty="0">
                <a:latin typeface="Courier New" pitchFamily="49" charset="0"/>
                <a:cs typeface="Courier New" pitchFamily="49" charset="0"/>
              </a:rPr>
              <a:t>progress messages</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endParaRPr lang="en-US" sz="1100" dirty="0" smtClean="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a:t>
            </a:r>
            <a:r>
              <a:rPr lang="en-US" sz="1100" b="1" dirty="0">
                <a:solidFill>
                  <a:srgbClr val="FF0000"/>
                </a:solidFill>
                <a:latin typeface="Courier New" pitchFamily="49" charset="0"/>
                <a:cs typeface="Courier New" pitchFamily="49" charset="0"/>
              </a:rPr>
              <a:t>opts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args</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parser.parse_args</a:t>
            </a:r>
            <a:r>
              <a:rPr lang="en-US" sz="1100" dirty="0" smtClean="0">
                <a:latin typeface="Courier New" pitchFamily="49" charset="0"/>
                <a:cs typeface="Courier New" pitchFamily="49" charset="0"/>
              </a:rPr>
              <a:t>()</a:t>
            </a:r>
          </a:p>
          <a:p>
            <a:pPr marL="0" indent="0">
              <a:buNone/>
            </a:pPr>
            <a:r>
              <a:rPr lang="en-US" sz="1100" b="1" dirty="0" err="1" smtClean="0">
                <a:solidFill>
                  <a:srgbClr val="7030A0"/>
                </a:solidFill>
                <a:latin typeface="Courier New" pitchFamily="49" charset="0"/>
                <a:cs typeface="Courier New" pitchFamily="49" charset="0"/>
              </a:rPr>
              <a:t>inFile</a:t>
            </a:r>
            <a:r>
              <a:rPr lang="en-US" sz="1100" dirty="0" smtClean="0">
                <a:latin typeface="Courier New" pitchFamily="49" charset="0"/>
                <a:cs typeface="Courier New" pitchFamily="49" charset="0"/>
              </a:rPr>
              <a:t> = </a:t>
            </a:r>
            <a:r>
              <a:rPr lang="en-US" sz="1100" dirty="0" err="1" smtClean="0">
                <a:latin typeface="Courier New" pitchFamily="49" charset="0"/>
                <a:cs typeface="Courier New" pitchFamily="49" charset="0"/>
              </a:rPr>
              <a:t>args</a:t>
            </a:r>
            <a:r>
              <a:rPr lang="en-US" sz="1100" dirty="0" smtClean="0">
                <a:latin typeface="Courier New" pitchFamily="49" charset="0"/>
                <a:cs typeface="Courier New" pitchFamily="49" charset="0"/>
              </a:rPr>
              <a:t>[0]</a:t>
            </a:r>
          </a:p>
          <a:p>
            <a:pPr marL="0" indent="0">
              <a:buNone/>
            </a:pPr>
            <a:endParaRPr lang="en-US" sz="1100" dirty="0" smtClean="0">
              <a:latin typeface="Courier New" pitchFamily="49" charset="0"/>
              <a:cs typeface="Courier New" pitchFamily="49" charset="0"/>
            </a:endParaRPr>
          </a:p>
          <a:p>
            <a:pPr marL="0" indent="0">
              <a:buNone/>
            </a:pPr>
            <a:r>
              <a:rPr lang="en-US" sz="1100" i="1" dirty="0" smtClean="0">
                <a:solidFill>
                  <a:schemeClr val="accent3"/>
                </a:solidFill>
                <a:latin typeface="Courier New" pitchFamily="49" charset="0"/>
                <a:cs typeface="Courier New" pitchFamily="49" charset="0"/>
              </a:rPr>
              <a:t># example of using the option values</a:t>
            </a:r>
          </a:p>
          <a:p>
            <a:pPr marL="0" indent="0">
              <a:buNone/>
            </a:pPr>
            <a:r>
              <a:rPr lang="en-US" sz="1100" dirty="0" smtClean="0">
                <a:latin typeface="Courier New" pitchFamily="49" charset="0"/>
                <a:cs typeface="Courier New" pitchFamily="49" charset="0"/>
              </a:rPr>
              <a:t>if </a:t>
            </a:r>
            <a:r>
              <a:rPr lang="en-US" sz="1100" b="1" dirty="0" err="1" smtClean="0">
                <a:solidFill>
                  <a:srgbClr val="FF0000"/>
                </a:solidFill>
                <a:latin typeface="Courier New" pitchFamily="49" charset="0"/>
                <a:cs typeface="Courier New" pitchFamily="49" charset="0"/>
              </a:rPr>
              <a:t>opts.</a:t>
            </a:r>
            <a:r>
              <a:rPr lang="en-US" sz="1100" b="1" dirty="0" err="1" smtClean="0">
                <a:solidFill>
                  <a:srgbClr val="7030A0"/>
                </a:solidFill>
                <a:latin typeface="Courier New" pitchFamily="49" charset="0"/>
                <a:cs typeface="Courier New" pitchFamily="49" charset="0"/>
              </a:rPr>
              <a:t>VERBOSE</a:t>
            </a:r>
            <a:r>
              <a:rPr lang="en-US" sz="1100" dirty="0" smtClean="0">
                <a:latin typeface="Courier New" pitchFamily="49" charset="0"/>
                <a:cs typeface="Courier New" pitchFamily="49" charset="0"/>
              </a:rPr>
              <a:t> == True:</a:t>
            </a:r>
          </a:p>
          <a:p>
            <a:pPr marL="0" indent="0">
              <a:buNone/>
            </a:pPr>
            <a:r>
              <a:rPr lang="en-US" sz="1100" dirty="0" smtClean="0">
                <a:latin typeface="Courier New" pitchFamily="49" charset="0"/>
                <a:cs typeface="Courier New" pitchFamily="49" charset="0"/>
              </a:rPr>
              <a:t>    print "Reading in file"</a:t>
            </a:r>
          </a:p>
          <a:p>
            <a:pPr marL="0" indent="0">
              <a:buNone/>
            </a:pPr>
            <a:r>
              <a:rPr lang="en-US" sz="1100" dirty="0" smtClean="0">
                <a:latin typeface="Courier New" pitchFamily="49" charset="0"/>
                <a:cs typeface="Courier New" pitchFamily="49" charset="0"/>
              </a:rPr>
              <a:t>ins = open(</a:t>
            </a:r>
            <a:r>
              <a:rPr lang="en-US" sz="1100" b="1" dirty="0" err="1" smtClean="0">
                <a:solidFill>
                  <a:srgbClr val="7030A0"/>
                </a:solidFill>
                <a:latin typeface="Courier New" pitchFamily="49" charset="0"/>
                <a:cs typeface="Courier New" pitchFamily="49" charset="0"/>
              </a:rPr>
              <a:t>inFile</a:t>
            </a:r>
            <a:r>
              <a:rPr lang="en-US" sz="1100" dirty="0" smtClean="0">
                <a:latin typeface="Courier New" pitchFamily="49" charset="0"/>
                <a:cs typeface="Courier New" pitchFamily="49" charset="0"/>
              </a:rPr>
              <a:t>, 'r')</a:t>
            </a:r>
          </a:p>
          <a:p>
            <a:pPr marL="0" indent="0">
              <a:buNone/>
            </a:pPr>
            <a:r>
              <a:rPr lang="en-US" sz="1100" dirty="0" smtClean="0">
                <a:latin typeface="Courier New" pitchFamily="49" charset="0"/>
                <a:cs typeface="Courier New" pitchFamily="49" charset="0"/>
              </a:rPr>
              <a:t>for line in ins:</a:t>
            </a:r>
          </a:p>
          <a:p>
            <a:pPr marL="0" indent="0">
              <a:buNone/>
            </a:pPr>
            <a:r>
              <a:rPr lang="en-US" sz="1100" dirty="0">
                <a:latin typeface="Courier New" pitchFamily="49" charset="0"/>
                <a:cs typeface="Courier New" pitchFamily="49" charset="0"/>
              </a:rPr>
              <a:t> </a:t>
            </a:r>
            <a:r>
              <a:rPr lang="en-US" sz="1100" dirty="0" smtClean="0">
                <a:latin typeface="Courier New" pitchFamily="49" charset="0"/>
                <a:cs typeface="Courier New" pitchFamily="49" charset="0"/>
              </a:rPr>
              <a:t>   cols = </a:t>
            </a:r>
            <a:r>
              <a:rPr lang="en-US" sz="1100" dirty="0" err="1" smtClean="0">
                <a:latin typeface="Courier New" pitchFamily="49" charset="0"/>
                <a:cs typeface="Courier New" pitchFamily="49" charset="0"/>
              </a:rPr>
              <a:t>line.split</a:t>
            </a:r>
            <a:r>
              <a:rPr lang="en-US" sz="1100" dirty="0" smtClean="0">
                <a:latin typeface="Courier New" pitchFamily="49" charset="0"/>
                <a:cs typeface="Courier New" pitchFamily="49" charset="0"/>
              </a:rPr>
              <a:t>()</a:t>
            </a:r>
          </a:p>
          <a:p>
            <a:pPr marL="0" indent="0">
              <a:buNone/>
            </a:pPr>
            <a:r>
              <a:rPr lang="en-US" sz="1100" dirty="0">
                <a:latin typeface="Courier New" pitchFamily="49" charset="0"/>
                <a:cs typeface="Courier New" pitchFamily="49" charset="0"/>
              </a:rPr>
              <a:t> </a:t>
            </a:r>
            <a:r>
              <a:rPr lang="en-US" sz="1100" dirty="0" smtClean="0">
                <a:latin typeface="Courier New" pitchFamily="49" charset="0"/>
                <a:cs typeface="Courier New" pitchFamily="49" charset="0"/>
              </a:rPr>
              <a:t>   if cols[2] &lt;= </a:t>
            </a:r>
            <a:r>
              <a:rPr lang="en-US" sz="1100" b="1" dirty="0" err="1" smtClean="0">
                <a:solidFill>
                  <a:srgbClr val="FF0000"/>
                </a:solidFill>
                <a:latin typeface="Courier New" pitchFamily="49" charset="0"/>
                <a:cs typeface="Courier New" pitchFamily="49" charset="0"/>
              </a:rPr>
              <a:t>opts.</a:t>
            </a:r>
            <a:r>
              <a:rPr lang="en-US" sz="1100" b="1" dirty="0" err="1" smtClean="0">
                <a:solidFill>
                  <a:srgbClr val="7030A0"/>
                </a:solidFill>
                <a:latin typeface="Courier New" pitchFamily="49" charset="0"/>
                <a:cs typeface="Courier New" pitchFamily="49" charset="0"/>
              </a:rPr>
              <a:t>E_THRESH</a:t>
            </a:r>
            <a:r>
              <a:rPr lang="en-US" sz="1100" dirty="0" smtClean="0">
                <a:latin typeface="Courier New" pitchFamily="49" charset="0"/>
                <a:cs typeface="Courier New" pitchFamily="49" charset="0"/>
              </a:rPr>
              <a:t>:</a:t>
            </a:r>
          </a:p>
          <a:p>
            <a:pPr marL="0" indent="0">
              <a:buNone/>
            </a:pPr>
            <a:r>
              <a:rPr lang="en-US" sz="1100" dirty="0" smtClean="0">
                <a:latin typeface="Courier New" pitchFamily="49" charset="0"/>
                <a:cs typeface="Courier New" pitchFamily="49" charset="0"/>
              </a:rPr>
              <a:t>        print cols[0] </a:t>
            </a:r>
            <a:r>
              <a:rPr lang="en-US" sz="1100" i="1" dirty="0" smtClean="0">
                <a:solidFill>
                  <a:schemeClr val="accent3"/>
                </a:solidFill>
                <a:latin typeface="Courier New" pitchFamily="49" charset="0"/>
                <a:cs typeface="Courier New" pitchFamily="49" charset="0"/>
              </a:rPr>
              <a:t>#print only if below threshold</a:t>
            </a:r>
          </a:p>
          <a:p>
            <a:pPr marL="0" indent="0">
              <a:buNone/>
            </a:pPr>
            <a:r>
              <a:rPr lang="en-US" sz="1100" dirty="0" err="1" smtClean="0">
                <a:latin typeface="Courier New" pitchFamily="49" charset="0"/>
                <a:cs typeface="Courier New" pitchFamily="49" charset="0"/>
              </a:rPr>
              <a:t>ins.close</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p:txBody>
      </p:sp>
      <p:sp>
        <p:nvSpPr>
          <p:cNvPr id="4" name="TextBox 3"/>
          <p:cNvSpPr txBox="1"/>
          <p:nvPr/>
        </p:nvSpPr>
        <p:spPr>
          <a:xfrm>
            <a:off x="5334001" y="4495800"/>
            <a:ext cx="3124200" cy="954107"/>
          </a:xfrm>
          <a:prstGeom prst="rect">
            <a:avLst/>
          </a:prstGeom>
          <a:noFill/>
        </p:spPr>
        <p:txBody>
          <a:bodyPr wrap="square" rtlCol="0">
            <a:spAutoFit/>
          </a:bodyPr>
          <a:lstStyle/>
          <a:p>
            <a:pPr algn="ctr"/>
            <a:r>
              <a:rPr lang="en-US" dirty="0" smtClean="0"/>
              <a:t>So the basic syntax for accessing these values is </a:t>
            </a:r>
          </a:p>
          <a:p>
            <a:pPr algn="ctr"/>
            <a:r>
              <a:rPr lang="en-US" sz="2000" dirty="0" err="1" smtClean="0">
                <a:latin typeface="Courier New" pitchFamily="49" charset="0"/>
                <a:cs typeface="Courier New" pitchFamily="49" charset="0"/>
              </a:rPr>
              <a:t>opts.</a:t>
            </a:r>
            <a:r>
              <a:rPr lang="en-US" sz="2000" i="1" dirty="0" err="1" smtClean="0">
                <a:latin typeface="Courier New" pitchFamily="49" charset="0"/>
                <a:cs typeface="Courier New" pitchFamily="49" charset="0"/>
              </a:rPr>
              <a:t>VAR_NAME</a:t>
            </a:r>
            <a:r>
              <a:rPr lang="en-US" dirty="0" smtClean="0"/>
              <a:t>  </a:t>
            </a:r>
            <a:endParaRPr lang="en-US" dirty="0"/>
          </a:p>
        </p:txBody>
      </p:sp>
    </p:spTree>
    <p:extLst>
      <p:ext uri="{BB962C8B-B14F-4D97-AF65-F5344CB8AC3E}">
        <p14:creationId xmlns:p14="http://schemas.microsoft.com/office/powerpoint/2010/main" val="10011431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2b. </a:t>
            </a:r>
            <a:r>
              <a:rPr lang="en-US" dirty="0" err="1" smtClean="0"/>
              <a:t>os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597689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Purpose: </a:t>
            </a:r>
            <a:r>
              <a:rPr lang="en-US" dirty="0" smtClean="0"/>
              <a:t>Useful functions for working with file names/directory paths.</a:t>
            </a:r>
          </a:p>
          <a:p>
            <a:pPr marL="0" indent="0">
              <a:buNone/>
            </a:pPr>
            <a:r>
              <a:rPr lang="en-US" b="1" dirty="0" smtClean="0"/>
              <a:t>Example: </a:t>
            </a:r>
          </a:p>
          <a:p>
            <a:pPr marL="400050" lvl="1" indent="0">
              <a:buNone/>
            </a:pPr>
            <a:r>
              <a:rPr lang="en-US" sz="2000" dirty="0"/>
              <a:t>	</a:t>
            </a:r>
            <a:r>
              <a:rPr lang="en-US" sz="1600" dirty="0" smtClean="0">
                <a:latin typeface="Courier New" panose="02070309020205020404" pitchFamily="49" charset="0"/>
                <a:cs typeface="Courier New" panose="02070309020205020404" pitchFamily="49" charset="0"/>
              </a:rPr>
              <a:t>&gt;&gt;&gt; </a:t>
            </a:r>
            <a:r>
              <a:rPr lang="en-US" sz="1600" dirty="0" err="1" smtClean="0">
                <a:latin typeface="Courier New" panose="02070309020205020404" pitchFamily="49" charset="0"/>
                <a:cs typeface="Courier New" panose="02070309020205020404" pitchFamily="49" charset="0"/>
              </a:rPr>
              <a:t>os.path.exists</a:t>
            </a:r>
            <a:r>
              <a:rPr lang="en-US" sz="1600" dirty="0" smtClean="0">
                <a:latin typeface="Courier New" panose="02070309020205020404" pitchFamily="49" charset="0"/>
                <a:cs typeface="Courier New" panose="02070309020205020404" pitchFamily="49" charset="0"/>
              </a:rPr>
              <a:t>("test_file.txt")</a:t>
            </a:r>
          </a:p>
          <a:p>
            <a:pPr marL="400050"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True</a:t>
            </a:r>
          </a:p>
          <a:p>
            <a:pPr marL="400050"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&gt;&gt;&gt; </a:t>
            </a:r>
            <a:r>
              <a:rPr lang="en-US" sz="1600" dirty="0" err="1">
                <a:latin typeface="Courier New" panose="02070309020205020404" pitchFamily="49" charset="0"/>
                <a:cs typeface="Courier New" panose="02070309020205020404" pitchFamily="49" charset="0"/>
              </a:rPr>
              <a:t>os.mkdir</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newFolder</a:t>
            </a:r>
            <a:r>
              <a:rPr lang="en-US" sz="1600" dirty="0" smtClean="0">
                <a:latin typeface="Courier New" panose="02070309020205020404" pitchFamily="49" charset="0"/>
                <a:cs typeface="Courier New" panose="02070309020205020404" pitchFamily="49" charset="0"/>
              </a:rPr>
              <a:t>")</a:t>
            </a:r>
          </a:p>
          <a:p>
            <a:pPr marL="0" indent="0">
              <a:buNone/>
            </a:pPr>
            <a:endParaRPr lang="en-US" dirty="0"/>
          </a:p>
          <a:p>
            <a:pPr marL="0" indent="0">
              <a:buNone/>
            </a:pPr>
            <a:r>
              <a:rPr lang="en-US" sz="2000" b="1" dirty="0" smtClean="0"/>
              <a:t>More info:</a:t>
            </a:r>
          </a:p>
          <a:p>
            <a:pPr marL="0" indent="0">
              <a:buNone/>
            </a:pPr>
            <a:r>
              <a:rPr lang="en-US" sz="2000" dirty="0">
                <a:hlinkClick r:id="rId2"/>
              </a:rPr>
              <a:t>http://</a:t>
            </a:r>
            <a:r>
              <a:rPr lang="en-US" sz="2000" dirty="0" smtClean="0">
                <a:hlinkClick r:id="rId2"/>
              </a:rPr>
              <a:t>docs.python.org/2/library/os.path.html</a:t>
            </a:r>
            <a:endParaRPr lang="en-US" sz="2000" dirty="0" smtClean="0"/>
          </a:p>
          <a:p>
            <a:pPr marL="0" indent="0">
              <a:buNone/>
            </a:pPr>
            <a:r>
              <a:rPr lang="en-US" sz="2000" dirty="0">
                <a:hlinkClick r:id="rId3"/>
              </a:rPr>
              <a:t>http://docs.python.org/2/library/os.html#module-os</a:t>
            </a:r>
            <a:endParaRPr lang="en-US" sz="2000" dirty="0"/>
          </a:p>
        </p:txBody>
      </p:sp>
    </p:spTree>
    <p:extLst>
      <p:ext uri="{BB962C8B-B14F-4D97-AF65-F5344CB8AC3E}">
        <p14:creationId xmlns:p14="http://schemas.microsoft.com/office/powerpoint/2010/main" val="38653171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os.path</a:t>
            </a:r>
            <a:endParaRPr lang="en-US" dirty="0"/>
          </a:p>
        </p:txBody>
      </p:sp>
      <p:sp>
        <p:nvSpPr>
          <p:cNvPr id="3" name="Content Placeholder 2"/>
          <p:cNvSpPr>
            <a:spLocks noGrp="1"/>
          </p:cNvSpPr>
          <p:nvPr>
            <p:ph idx="1"/>
          </p:nvPr>
        </p:nvSpPr>
        <p:spPr>
          <a:xfrm>
            <a:off x="457200" y="1371600"/>
            <a:ext cx="8229600" cy="5029200"/>
          </a:xfrm>
        </p:spPr>
        <p:txBody>
          <a:bodyPr>
            <a:noAutofit/>
          </a:bodyPr>
          <a:lstStyle/>
          <a:p>
            <a:pPr marL="0" indent="0">
              <a:spcBef>
                <a:spcPts val="0"/>
              </a:spcBef>
              <a:buNone/>
            </a:pPr>
            <a:r>
              <a:rPr lang="en-US" sz="1400" dirty="0">
                <a:latin typeface="Courier New" pitchFamily="49" charset="0"/>
                <a:cs typeface="Courier New" pitchFamily="49" charset="0"/>
              </a:rPr>
              <a:t>&gt;&gt;&gt; </a:t>
            </a:r>
            <a:r>
              <a:rPr lang="en-US" sz="1400" b="1" dirty="0">
                <a:solidFill>
                  <a:srgbClr val="0070C0"/>
                </a:solidFill>
                <a:latin typeface="Courier New" pitchFamily="49" charset="0"/>
                <a:cs typeface="Courier New" pitchFamily="49" charset="0"/>
              </a:rPr>
              <a:t>import</a:t>
            </a:r>
            <a:r>
              <a:rPr lang="en-US" sz="1400" dirty="0">
                <a:latin typeface="Courier New" pitchFamily="49" charset="0"/>
                <a:cs typeface="Courier New" pitchFamily="49" charset="0"/>
              </a:rPr>
              <a:t> </a:t>
            </a:r>
            <a:r>
              <a:rPr lang="en-US" sz="1400" dirty="0" err="1" smtClean="0">
                <a:latin typeface="Courier New" pitchFamily="49" charset="0"/>
                <a:cs typeface="Courier New" pitchFamily="49" charset="0"/>
              </a:rPr>
              <a:t>os</a:t>
            </a: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os.path.exists</a:t>
            </a:r>
            <a:r>
              <a:rPr lang="en-US" sz="1400" dirty="0" smtClean="0">
                <a:latin typeface="Courier New" pitchFamily="49" charset="0"/>
                <a:cs typeface="Courier New" pitchFamily="49" charset="0"/>
              </a:rPr>
              <a:t>(</a:t>
            </a:r>
            <a:r>
              <a:rPr lang="en-US" sz="1400" dirty="0" smtClean="0">
                <a:solidFill>
                  <a:schemeClr val="tx1">
                    <a:lumMod val="50000"/>
                    <a:lumOff val="50000"/>
                  </a:schemeClr>
                </a:solidFill>
                <a:latin typeface="Courier New" pitchFamily="49" charset="0"/>
                <a:cs typeface="Courier New" pitchFamily="49" charset="0"/>
              </a:rPr>
              <a:t>"test_file.txt"</a:t>
            </a:r>
            <a:r>
              <a:rPr lang="en-US" sz="1400" dirty="0" smtClean="0">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#checks if file/directory exists</a:t>
            </a:r>
          </a:p>
          <a:p>
            <a:pPr marL="0" indent="0">
              <a:spcBef>
                <a:spcPts val="0"/>
              </a:spcBef>
              <a:buNone/>
            </a:pPr>
            <a:r>
              <a:rPr lang="en-US" sz="1400" dirty="0" smtClean="0">
                <a:latin typeface="Courier New" pitchFamily="49" charset="0"/>
                <a:cs typeface="Courier New" pitchFamily="49" charset="0"/>
              </a:rPr>
              <a:t>True</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os.path.isfile</a:t>
            </a:r>
            <a:r>
              <a:rPr lang="en-US" sz="1400" dirty="0" smtClean="0">
                <a:latin typeface="Courier New" pitchFamily="49" charset="0"/>
                <a:cs typeface="Courier New" pitchFamily="49" charset="0"/>
              </a:rPr>
              <a:t>(</a:t>
            </a:r>
            <a:r>
              <a:rPr lang="en-US" sz="1400" dirty="0" smtClean="0">
                <a:solidFill>
                  <a:schemeClr val="tx1">
                    <a:lumMod val="50000"/>
                    <a:lumOff val="50000"/>
                  </a:schemeClr>
                </a:solidFill>
                <a:latin typeface="Courier New" pitchFamily="49" charset="0"/>
                <a:cs typeface="Courier New" pitchFamily="49" charset="0"/>
              </a:rPr>
              <a:t>"test_file.txt"</a:t>
            </a:r>
            <a:r>
              <a:rPr lang="en-US" sz="1400" dirty="0" smtClean="0">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#checks if it is a file</a:t>
            </a:r>
          </a:p>
          <a:p>
            <a:pPr marL="0" indent="0">
              <a:spcBef>
                <a:spcPts val="0"/>
              </a:spcBef>
              <a:buNone/>
            </a:pPr>
            <a:r>
              <a:rPr lang="en-US" sz="1400" dirty="0" smtClean="0">
                <a:latin typeface="Courier New" pitchFamily="49" charset="0"/>
                <a:cs typeface="Courier New" pitchFamily="49" charset="0"/>
              </a:rPr>
              <a:t>True</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os.path.isdir</a:t>
            </a:r>
            <a:r>
              <a:rPr lang="en-US" sz="1400" dirty="0" smtClean="0">
                <a:latin typeface="Courier New" pitchFamily="49" charset="0"/>
                <a:cs typeface="Courier New" pitchFamily="49" charset="0"/>
              </a:rPr>
              <a:t>(</a:t>
            </a:r>
            <a:r>
              <a:rPr lang="en-US" sz="1400" dirty="0" smtClean="0">
                <a:solidFill>
                  <a:schemeClr val="tx1">
                    <a:lumMod val="50000"/>
                    <a:lumOff val="50000"/>
                  </a:schemeClr>
                </a:solidFill>
                <a:latin typeface="Courier New" pitchFamily="49" charset="0"/>
                <a:cs typeface="Courier New" pitchFamily="49" charset="0"/>
              </a:rPr>
              <a:t>"test_file.txt"</a:t>
            </a:r>
            <a:r>
              <a:rPr lang="en-US" sz="1400" dirty="0" smtClean="0">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#checks if it is a directory</a:t>
            </a:r>
          </a:p>
          <a:p>
            <a:pPr marL="0" indent="0">
              <a:spcBef>
                <a:spcPts val="0"/>
              </a:spcBef>
              <a:buNone/>
            </a:pPr>
            <a:r>
              <a:rPr lang="en-US" sz="1400" dirty="0" smtClean="0">
                <a:latin typeface="Courier New" pitchFamily="49" charset="0"/>
                <a:cs typeface="Courier New" pitchFamily="49" charset="0"/>
              </a:rPr>
              <a:t>False</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os.path.getsize</a:t>
            </a:r>
            <a:r>
              <a:rPr lang="en-US" sz="1400" dirty="0" smtClean="0">
                <a:latin typeface="Courier New" pitchFamily="49" charset="0"/>
                <a:cs typeface="Courier New" pitchFamily="49" charset="0"/>
              </a:rPr>
              <a:t>(</a:t>
            </a:r>
            <a:r>
              <a:rPr lang="en-US" sz="1400" dirty="0" smtClean="0">
                <a:solidFill>
                  <a:schemeClr val="tx1">
                    <a:lumMod val="50000"/>
                    <a:lumOff val="50000"/>
                  </a:schemeClr>
                </a:solidFill>
                <a:latin typeface="Courier New" pitchFamily="49" charset="0"/>
                <a:cs typeface="Courier New" pitchFamily="49" charset="0"/>
              </a:rPr>
              <a:t>"test_file.txt"</a:t>
            </a:r>
            <a:r>
              <a:rPr lang="en-US" sz="1400" dirty="0" smtClean="0">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#gets size of file</a:t>
            </a:r>
          </a:p>
          <a:p>
            <a:pPr marL="0" indent="0">
              <a:spcBef>
                <a:spcPts val="0"/>
              </a:spcBef>
              <a:buNone/>
            </a:pPr>
            <a:r>
              <a:rPr lang="en-US" sz="1400" dirty="0" smtClean="0">
                <a:latin typeface="Courier New" pitchFamily="49" charset="0"/>
                <a:cs typeface="Courier New" pitchFamily="49" charset="0"/>
              </a:rPr>
              <a:t>18L</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os.path.abspath</a:t>
            </a:r>
            <a:r>
              <a:rPr lang="en-US" sz="1400" dirty="0" smtClean="0">
                <a:latin typeface="Courier New" pitchFamily="49" charset="0"/>
                <a:cs typeface="Courier New" pitchFamily="49" charset="0"/>
              </a:rPr>
              <a:t>(</a:t>
            </a:r>
            <a:r>
              <a:rPr lang="en-US" sz="1400" dirty="0" smtClean="0">
                <a:solidFill>
                  <a:schemeClr val="tx1">
                    <a:lumMod val="50000"/>
                    <a:lumOff val="50000"/>
                  </a:schemeClr>
                </a:solidFill>
                <a:latin typeface="Courier New" pitchFamily="49" charset="0"/>
                <a:cs typeface="Courier New" pitchFamily="49" charset="0"/>
              </a:rPr>
              <a:t>"test_file.txt"</a:t>
            </a:r>
            <a:r>
              <a:rPr lang="en-US" sz="1400" dirty="0" smtClean="0">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#gets absolute/full path of file</a:t>
            </a:r>
          </a:p>
          <a:p>
            <a:pPr marL="0" indent="0">
              <a:spcBef>
                <a:spcPts val="0"/>
              </a:spcBef>
              <a:buNone/>
            </a:pPr>
            <a:r>
              <a:rPr lang="en-US" sz="1200" dirty="0" smtClean="0">
                <a:solidFill>
                  <a:schemeClr val="tx1">
                    <a:lumMod val="50000"/>
                    <a:lumOff val="50000"/>
                  </a:schemeClr>
                </a:solidFill>
                <a:latin typeface="Courier New" pitchFamily="49" charset="0"/>
                <a:cs typeface="Courier New" pitchFamily="49" charset="0"/>
              </a:rPr>
              <a:t>'/</a:t>
            </a:r>
            <a:r>
              <a:rPr lang="en-US" sz="1200" dirty="0" err="1" smtClean="0">
                <a:solidFill>
                  <a:schemeClr val="tx1">
                    <a:lumMod val="50000"/>
                    <a:lumOff val="50000"/>
                  </a:schemeClr>
                </a:solidFill>
                <a:latin typeface="Courier New" pitchFamily="49" charset="0"/>
                <a:cs typeface="Courier New" pitchFamily="49" charset="0"/>
              </a:rPr>
              <a:t>cygdrive</a:t>
            </a:r>
            <a:r>
              <a:rPr lang="en-US" sz="1200" dirty="0" smtClean="0">
                <a:solidFill>
                  <a:schemeClr val="tx1">
                    <a:lumMod val="50000"/>
                    <a:lumOff val="50000"/>
                  </a:schemeClr>
                </a:solidFill>
                <a:latin typeface="Courier New" pitchFamily="49" charset="0"/>
                <a:cs typeface="Courier New" pitchFamily="49" charset="0"/>
              </a:rPr>
              <a:t>/c/Users/Sarah/Dropbox/Python/PythonBootcamp2013/lab8/test_file.txt'</a:t>
            </a:r>
            <a:endParaRPr lang="en-US" sz="1400" dirty="0" smtClean="0">
              <a:solidFill>
                <a:schemeClr val="tx1">
                  <a:lumMod val="50000"/>
                  <a:lumOff val="50000"/>
                </a:schemeClr>
              </a:solidFill>
              <a:latin typeface="Courier New" pitchFamily="49" charset="0"/>
              <a:cs typeface="Courier New" pitchFamily="49" charset="0"/>
            </a:endParaRP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fullPath</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os.path.abspath</a:t>
            </a:r>
            <a:r>
              <a:rPr lang="en-US" sz="1400" dirty="0" smtClean="0">
                <a:latin typeface="Courier New" pitchFamily="49" charset="0"/>
                <a:cs typeface="Courier New" pitchFamily="49" charset="0"/>
              </a:rPr>
              <a:t>(</a:t>
            </a:r>
            <a:r>
              <a:rPr lang="en-US" sz="1400" dirty="0" smtClean="0">
                <a:solidFill>
                  <a:schemeClr val="tx1">
                    <a:lumMod val="50000"/>
                    <a:lumOff val="50000"/>
                  </a:schemeClr>
                </a:solidFill>
                <a:latin typeface="Courier New" pitchFamily="49" charset="0"/>
                <a:cs typeface="Courier New" pitchFamily="49" charset="0"/>
              </a:rPr>
              <a:t>"test_file.txt"</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os.path.basename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fullPath</a:t>
            </a:r>
            <a:r>
              <a:rPr lang="en-US" sz="1400" dirty="0" smtClean="0">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#extracts file name from longer path</a:t>
            </a:r>
          </a:p>
          <a:p>
            <a:pPr marL="0" indent="0">
              <a:spcBef>
                <a:spcPts val="0"/>
              </a:spcBef>
              <a:buNone/>
            </a:pPr>
            <a:r>
              <a:rPr lang="en-US" sz="1400" dirty="0" smtClean="0">
                <a:solidFill>
                  <a:schemeClr val="tx1">
                    <a:lumMod val="50000"/>
                    <a:lumOff val="50000"/>
                  </a:schemeClr>
                </a:solidFill>
                <a:latin typeface="Courier New" pitchFamily="49" charset="0"/>
                <a:cs typeface="Courier New" pitchFamily="49" charset="0"/>
              </a:rPr>
              <a:t>'test_file.txt'</a:t>
            </a: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os.path.dirname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fullPath</a:t>
            </a:r>
            <a:r>
              <a:rPr lang="en-US" sz="1400" dirty="0" smtClean="0">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#extracts path, removes file name</a:t>
            </a:r>
          </a:p>
          <a:p>
            <a:pPr marL="0" indent="0">
              <a:spcBef>
                <a:spcPts val="0"/>
              </a:spcBef>
              <a:buNone/>
            </a:pPr>
            <a:r>
              <a:rPr lang="en-US" sz="1400" dirty="0" smtClean="0">
                <a:solidFill>
                  <a:schemeClr val="tx1">
                    <a:lumMod val="50000"/>
                    <a:lumOff val="50000"/>
                  </a:schemeClr>
                </a:solidFill>
                <a:latin typeface="Courier New" pitchFamily="49" charset="0"/>
                <a:cs typeface="Courier New" pitchFamily="49" charset="0"/>
              </a:rPr>
              <a:t>'/</a:t>
            </a:r>
            <a:r>
              <a:rPr lang="en-US" sz="1400" dirty="0" err="1" smtClean="0">
                <a:solidFill>
                  <a:schemeClr val="tx1">
                    <a:lumMod val="50000"/>
                    <a:lumOff val="50000"/>
                  </a:schemeClr>
                </a:solidFill>
                <a:latin typeface="Courier New" pitchFamily="49" charset="0"/>
                <a:cs typeface="Courier New" pitchFamily="49" charset="0"/>
              </a:rPr>
              <a:t>cygdrive</a:t>
            </a:r>
            <a:r>
              <a:rPr lang="en-US" sz="1400" dirty="0" smtClean="0">
                <a:solidFill>
                  <a:schemeClr val="tx1">
                    <a:lumMod val="50000"/>
                    <a:lumOff val="50000"/>
                  </a:schemeClr>
                </a:solidFill>
                <a:latin typeface="Courier New" pitchFamily="49" charset="0"/>
                <a:cs typeface="Courier New" pitchFamily="49" charset="0"/>
              </a:rPr>
              <a:t>/c/Users/Sarah/Dropbox/Python/PythonBootcamp2013/lab8'</a:t>
            </a:r>
          </a:p>
          <a:p>
            <a:pPr marL="0" indent="0">
              <a:spcBef>
                <a:spcPts val="0"/>
              </a:spcBef>
              <a:buNone/>
            </a:pPr>
            <a:endParaRPr lang="en-US" sz="1400" dirty="0">
              <a:solidFill>
                <a:schemeClr val="tx1">
                  <a:lumMod val="50000"/>
                  <a:lumOff val="50000"/>
                </a:schemeClr>
              </a:solidFill>
              <a:latin typeface="Courier New" pitchFamily="49" charset="0"/>
              <a:cs typeface="Courier New" pitchFamily="49" charset="0"/>
            </a:endParaRPr>
          </a:p>
          <a:p>
            <a:pPr marL="0" indent="0">
              <a:spcBef>
                <a:spcPts val="0"/>
              </a:spcBef>
              <a:buNone/>
            </a:pPr>
            <a:r>
              <a:rPr lang="en-US" sz="1400" dirty="0">
                <a:latin typeface="Courier New" pitchFamily="49" charset="0"/>
                <a:cs typeface="Courier New" pitchFamily="49" charset="0"/>
              </a:rPr>
              <a:t>&gt;&gt;&gt; </a:t>
            </a:r>
            <a:r>
              <a:rPr lang="en-US" sz="1400" dirty="0" err="1">
                <a:latin typeface="Courier New" pitchFamily="49" charset="0"/>
                <a:cs typeface="Courier New" pitchFamily="49" charset="0"/>
              </a:rPr>
              <a:t>os.mkdir</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newFolder</a:t>
            </a:r>
            <a:r>
              <a:rPr lang="en-US" sz="1400" dirty="0" smtClean="0">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#makes a new directory</a:t>
            </a:r>
            <a:endParaRPr lang="en-US" sz="1400" i="1" dirty="0">
              <a:solidFill>
                <a:schemeClr val="accent3"/>
              </a:solidFill>
              <a:latin typeface="Courier New" pitchFamily="49" charset="0"/>
              <a:cs typeface="Courier New" pitchFamily="49" charset="0"/>
            </a:endParaRPr>
          </a:p>
        </p:txBody>
      </p:sp>
    </p:spTree>
    <p:extLst>
      <p:ext uri="{BB962C8B-B14F-4D97-AF65-F5344CB8AC3E}">
        <p14:creationId xmlns:p14="http://schemas.microsoft.com/office/powerpoint/2010/main" val="35567271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on file paths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So far we've mostly worked with input/output files stored in the same directory as our script </a:t>
            </a:r>
          </a:p>
          <a:p>
            <a:r>
              <a:rPr lang="en-US" dirty="0" smtClean="0"/>
              <a:t>What if we want to work with files stored somewhere else?</a:t>
            </a:r>
          </a:p>
          <a:p>
            <a:pPr marL="1257300" lvl="3" indent="0">
              <a:buNone/>
            </a:pPr>
            <a:r>
              <a:rPr lang="en-US" sz="1800" i="1" dirty="0" smtClean="0">
                <a:solidFill>
                  <a:schemeClr val="accent3">
                    <a:lumMod val="75000"/>
                  </a:schemeClr>
                </a:solidFill>
                <a:latin typeface="Courier New" panose="02070309020205020404" pitchFamily="49" charset="0"/>
                <a:cs typeface="Courier New" panose="02070309020205020404" pitchFamily="49" charset="0"/>
              </a:rPr>
              <a:t># open a file in a directory contained </a:t>
            </a:r>
          </a:p>
          <a:p>
            <a:pPr marL="1257300" lvl="3" indent="0">
              <a:buNone/>
            </a:pPr>
            <a:r>
              <a:rPr lang="en-US" sz="1800" i="1" dirty="0" smtClean="0">
                <a:solidFill>
                  <a:schemeClr val="accent3">
                    <a:lumMod val="75000"/>
                  </a:schemeClr>
                </a:solidFill>
                <a:latin typeface="Courier New" panose="02070309020205020404" pitchFamily="49" charset="0"/>
                <a:cs typeface="Courier New" panose="02070309020205020404" pitchFamily="49" charset="0"/>
              </a:rPr>
              <a:t># inside the current directory:</a:t>
            </a:r>
          </a:p>
          <a:p>
            <a:pPr marL="1257300" lvl="3" indent="0">
              <a:buNone/>
            </a:pPr>
            <a:r>
              <a:rPr lang="en-US" sz="1800" dirty="0" err="1" smtClean="0">
                <a:latin typeface="Courier New" panose="02070309020205020404" pitchFamily="49" charset="0"/>
                <a:cs typeface="Courier New" panose="02070309020205020404" pitchFamily="49" charset="0"/>
              </a:rPr>
              <a:t>inFile</a:t>
            </a:r>
            <a:r>
              <a:rPr lang="en-US" sz="1800" dirty="0" smtClean="0">
                <a:latin typeface="Courier New" panose="02070309020205020404" pitchFamily="49" charset="0"/>
                <a:cs typeface="Courier New" panose="02070309020205020404" pitchFamily="49" charset="0"/>
              </a:rPr>
              <a:t> = open("data/input_file.txt", 'r')</a:t>
            </a:r>
          </a:p>
          <a:p>
            <a:pPr marL="1257300" lvl="3" indent="0">
              <a:buNone/>
            </a:pPr>
            <a:endParaRPr lang="en-US" sz="1800" dirty="0">
              <a:latin typeface="Courier New" panose="02070309020205020404" pitchFamily="49" charset="0"/>
              <a:cs typeface="Courier New" panose="02070309020205020404" pitchFamily="49" charset="0"/>
            </a:endParaRPr>
          </a:p>
          <a:p>
            <a:pPr marL="1257300" lvl="3" indent="0">
              <a:buNone/>
            </a:pPr>
            <a:r>
              <a:rPr lang="en-US" sz="1800" i="1" dirty="0" smtClean="0">
                <a:solidFill>
                  <a:schemeClr val="accent3">
                    <a:lumMod val="75000"/>
                  </a:schemeClr>
                </a:solidFill>
                <a:latin typeface="Courier New" panose="02070309020205020404" pitchFamily="49" charset="0"/>
                <a:cs typeface="Courier New" panose="02070309020205020404" pitchFamily="49" charset="0"/>
              </a:rPr>
              <a:t># open a file in the directory that contains</a:t>
            </a:r>
          </a:p>
          <a:p>
            <a:pPr marL="1257300" lvl="3" indent="0">
              <a:buNone/>
            </a:pPr>
            <a:r>
              <a:rPr lang="en-US" sz="1800" i="1" dirty="0" smtClean="0">
                <a:solidFill>
                  <a:schemeClr val="accent3">
                    <a:lumMod val="75000"/>
                  </a:schemeClr>
                </a:solidFill>
                <a:latin typeface="Courier New" panose="02070309020205020404" pitchFamily="49" charset="0"/>
                <a:cs typeface="Courier New" panose="02070309020205020404" pitchFamily="49" charset="0"/>
              </a:rPr>
              <a:t># the current directory (parent directory)</a:t>
            </a:r>
          </a:p>
          <a:p>
            <a:pPr marL="1257300" lvl="3" indent="0">
              <a:buNone/>
            </a:pPr>
            <a:r>
              <a:rPr lang="en-US" sz="1800" dirty="0" err="1" smtClean="0">
                <a:latin typeface="Courier New" panose="02070309020205020404" pitchFamily="49" charset="0"/>
                <a:cs typeface="Courier New" panose="02070309020205020404" pitchFamily="49" charset="0"/>
              </a:rPr>
              <a:t>inFile</a:t>
            </a:r>
            <a:r>
              <a:rPr lang="en-US" sz="1800" dirty="0" smtClean="0">
                <a:latin typeface="Courier New" panose="02070309020205020404" pitchFamily="49" charset="0"/>
                <a:cs typeface="Courier New" panose="02070309020205020404" pitchFamily="49" charset="0"/>
              </a:rPr>
              <a:t> = open("../input_file2.txt", 'r')</a:t>
            </a:r>
          </a:p>
          <a:p>
            <a:pPr marL="1257300" lvl="3" indent="0">
              <a:buNone/>
            </a:pPr>
            <a:endParaRPr lang="en-US" sz="1800" dirty="0">
              <a:latin typeface="Courier New" panose="02070309020205020404" pitchFamily="49" charset="0"/>
              <a:cs typeface="Courier New" panose="02070309020205020404" pitchFamily="49" charset="0"/>
            </a:endParaRPr>
          </a:p>
          <a:p>
            <a:pPr marL="1257300" lvl="3" indent="0">
              <a:buNone/>
            </a:pPr>
            <a:r>
              <a:rPr lang="en-US" sz="1800" i="1" dirty="0" smtClean="0">
                <a:solidFill>
                  <a:schemeClr val="accent3">
                    <a:lumMod val="75000"/>
                  </a:schemeClr>
                </a:solidFill>
                <a:latin typeface="Courier New" panose="02070309020205020404" pitchFamily="49" charset="0"/>
                <a:cs typeface="Courier New" panose="02070309020205020404" pitchFamily="49" charset="0"/>
              </a:rPr>
              <a:t># open a file using an absolute path (i.e. </a:t>
            </a:r>
          </a:p>
          <a:p>
            <a:pPr marL="1257300" lvl="3" indent="0">
              <a:buNone/>
            </a:pPr>
            <a:r>
              <a:rPr lang="en-US" sz="1800" i="1" dirty="0" smtClean="0">
                <a:solidFill>
                  <a:schemeClr val="accent3">
                    <a:lumMod val="75000"/>
                  </a:schemeClr>
                </a:solidFill>
                <a:latin typeface="Courier New" panose="02070309020205020404" pitchFamily="49" charset="0"/>
                <a:cs typeface="Courier New" panose="02070309020205020404" pitchFamily="49" charset="0"/>
              </a:rPr>
              <a:t># a path that will always work, regardless of the </a:t>
            </a:r>
          </a:p>
          <a:p>
            <a:pPr marL="1257300" lvl="3" indent="0">
              <a:buNone/>
            </a:pPr>
            <a:r>
              <a:rPr lang="en-US" sz="1800" i="1" dirty="0" smtClean="0">
                <a:solidFill>
                  <a:schemeClr val="accent3">
                    <a:lumMod val="75000"/>
                  </a:schemeClr>
                </a:solidFill>
                <a:latin typeface="Courier New" panose="02070309020205020404" pitchFamily="49" charset="0"/>
                <a:cs typeface="Courier New" panose="02070309020205020404" pitchFamily="49" charset="0"/>
              </a:rPr>
              <a:t># current directory location)</a:t>
            </a:r>
          </a:p>
          <a:p>
            <a:pPr marL="1257300" lvl="3" indent="0">
              <a:buNone/>
            </a:pPr>
            <a:r>
              <a:rPr lang="en-US" sz="1800" dirty="0" err="1" smtClean="0">
                <a:latin typeface="Courier New" panose="02070309020205020404" pitchFamily="49" charset="0"/>
                <a:cs typeface="Courier New" panose="02070309020205020404" pitchFamily="49" charset="0"/>
              </a:rPr>
              <a:t>inFile</a:t>
            </a:r>
            <a:r>
              <a:rPr lang="en-US" sz="1800" dirty="0" smtClean="0">
                <a:latin typeface="Courier New" panose="02070309020205020404" pitchFamily="49" charset="0"/>
                <a:cs typeface="Courier New" panose="02070309020205020404" pitchFamily="49" charset="0"/>
              </a:rPr>
              <a:t> = open("/home/</a:t>
            </a:r>
            <a:r>
              <a:rPr lang="en-US" sz="1800" dirty="0" err="1" smtClean="0">
                <a:latin typeface="Courier New" panose="02070309020205020404" pitchFamily="49" charset="0"/>
                <a:cs typeface="Courier New" panose="02070309020205020404" pitchFamily="49" charset="0"/>
              </a:rPr>
              <a:t>sarah</a:t>
            </a:r>
            <a:r>
              <a:rPr lang="en-US" sz="1800" dirty="0" smtClean="0">
                <a:latin typeface="Courier New" panose="02070309020205020404" pitchFamily="49" charset="0"/>
                <a:cs typeface="Courier New" panose="02070309020205020404" pitchFamily="49" charset="0"/>
              </a:rPr>
              <a:t>/lab7/data/input_file.txt", 'r')</a:t>
            </a:r>
          </a:p>
          <a:p>
            <a:pPr marL="1257300" lvl="3" indent="0">
              <a:buNone/>
            </a:pPr>
            <a:r>
              <a:rPr lang="en-US" sz="1800" dirty="0" err="1" smtClean="0">
                <a:latin typeface="Courier New" panose="02070309020205020404" pitchFamily="49" charset="0"/>
                <a:cs typeface="Courier New" panose="02070309020205020404" pitchFamily="49" charset="0"/>
              </a:rPr>
              <a:t>inFile</a:t>
            </a:r>
            <a:r>
              <a:rPr lang="en-US" sz="1800" dirty="0" smtClean="0">
                <a:latin typeface="Courier New" panose="02070309020205020404" pitchFamily="49" charset="0"/>
                <a:cs typeface="Courier New" panose="02070309020205020404" pitchFamily="49" charset="0"/>
              </a:rPr>
              <a:t> = open("</a:t>
            </a:r>
            <a:r>
              <a:rPr lang="en-US" sz="1800" dirty="0">
                <a:latin typeface="Courier New" panose="02070309020205020404" pitchFamily="49" charset="0"/>
                <a:cs typeface="Courier New" panose="02070309020205020404" pitchFamily="49" charset="0"/>
              </a:rPr>
              <a:t>/</a:t>
            </a:r>
            <a:r>
              <a:rPr lang="en-US" sz="1800" dirty="0" smtClean="0">
                <a:latin typeface="Courier New" panose="02070309020205020404" pitchFamily="49" charset="0"/>
                <a:cs typeface="Courier New" panose="02070309020205020404" pitchFamily="49" charset="0"/>
              </a:rPr>
              <a:t>home/</a:t>
            </a:r>
            <a:r>
              <a:rPr lang="en-US" sz="1800" dirty="0" err="1" smtClean="0">
                <a:latin typeface="Courier New" panose="02070309020205020404" pitchFamily="49" charset="0"/>
                <a:cs typeface="Courier New" panose="02070309020205020404" pitchFamily="49" charset="0"/>
              </a:rPr>
              <a:t>sarah</a:t>
            </a:r>
            <a:r>
              <a:rPr lang="en-US" sz="1800" dirty="0" smtClean="0">
                <a:latin typeface="Courier New" panose="02070309020205020404" pitchFamily="49" charset="0"/>
                <a:cs typeface="Courier New" panose="02070309020205020404" pitchFamily="49" charset="0"/>
              </a:rPr>
              <a:t>/lab7/input_file2.txt", 'r')</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837966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2c. glob</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116296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t>
            </a: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pPr marL="0" indent="0">
              <a:buNone/>
            </a:pPr>
            <a:r>
              <a:rPr lang="en-US" b="1" dirty="0" smtClean="0"/>
              <a:t>Purpose: </a:t>
            </a:r>
            <a:r>
              <a:rPr lang="en-US" dirty="0" smtClean="0"/>
              <a:t>Get list of files in a folder that match a certain pattern. Good for when you need to read in a large number of files but don't have a list of all their file names.</a:t>
            </a:r>
          </a:p>
          <a:p>
            <a:pPr marL="0" indent="0">
              <a:buNone/>
            </a:pPr>
            <a:r>
              <a:rPr lang="en-US" b="1" dirty="0" smtClean="0"/>
              <a:t>Example:</a:t>
            </a:r>
          </a:p>
          <a:p>
            <a:pPr marL="0" indent="0">
              <a:buNone/>
            </a:pPr>
            <a:r>
              <a:rPr lang="en-US" dirty="0" smtClean="0"/>
              <a:t>    </a:t>
            </a:r>
            <a:r>
              <a:rPr lang="en-US" sz="2400" dirty="0" err="1">
                <a:latin typeface="Courier New" pitchFamily="49" charset="0"/>
                <a:cs typeface="Courier New" pitchFamily="49" charset="0"/>
              </a:rPr>
              <a:t>glob.glob</a:t>
            </a:r>
            <a:r>
              <a:rPr lang="en-US" sz="2400" dirty="0" smtClean="0">
                <a:latin typeface="Courier New" pitchFamily="49" charset="0"/>
                <a:cs typeface="Courier New" pitchFamily="49" charset="0"/>
              </a:rPr>
              <a:t>("../data/sequences</a:t>
            </a:r>
            <a:r>
              <a:rPr lang="en-US" sz="2400" dirty="0">
                <a:latin typeface="Courier New" pitchFamily="49" charset="0"/>
                <a:cs typeface="Courier New" pitchFamily="49" charset="0"/>
              </a:rPr>
              <a:t>/*.</a:t>
            </a:r>
            <a:r>
              <a:rPr lang="en-US" sz="2400" dirty="0" err="1" smtClean="0">
                <a:latin typeface="Courier New" pitchFamily="49" charset="0"/>
                <a:cs typeface="Courier New" pitchFamily="49" charset="0"/>
              </a:rPr>
              <a:t>fasta</a:t>
            </a:r>
            <a:r>
              <a:rPr lang="en-US" sz="2400" dirty="0" smtClean="0">
                <a:latin typeface="Courier New" pitchFamily="49" charset="0"/>
                <a:cs typeface="Courier New" pitchFamily="49" charset="0"/>
              </a:rPr>
              <a:t>")</a:t>
            </a:r>
            <a:endParaRPr lang="en-US" sz="2400" dirty="0">
              <a:latin typeface="Courier New" pitchFamily="49" charset="0"/>
              <a:cs typeface="Courier New" pitchFamily="49" charset="0"/>
            </a:endParaRPr>
          </a:p>
          <a:p>
            <a:pPr marL="0" indent="0">
              <a:buNone/>
            </a:pPr>
            <a:endParaRPr lang="en-US" dirty="0" smtClean="0"/>
          </a:p>
          <a:p>
            <a:pPr marL="0" indent="0">
              <a:buNone/>
            </a:pPr>
            <a:endParaRPr lang="en-US" sz="2000" b="1" dirty="0" smtClean="0"/>
          </a:p>
          <a:p>
            <a:pPr marL="0" indent="0">
              <a:buNone/>
            </a:pPr>
            <a:r>
              <a:rPr lang="en-US" sz="2000" b="1" dirty="0" smtClean="0"/>
              <a:t>More info:</a:t>
            </a:r>
          </a:p>
          <a:p>
            <a:pPr marL="0" indent="0">
              <a:buNone/>
            </a:pPr>
            <a:r>
              <a:rPr lang="en-US" sz="2000" dirty="0" smtClean="0">
                <a:hlinkClick r:id="rId2"/>
              </a:rPr>
              <a:t>http</a:t>
            </a:r>
            <a:r>
              <a:rPr lang="en-US" sz="2000" dirty="0">
                <a:hlinkClick r:id="rId2"/>
              </a:rPr>
              <a:t>://docs.python.org/2/library/glob.html</a:t>
            </a:r>
            <a:endParaRPr lang="en-US" sz="2000" b="1" dirty="0"/>
          </a:p>
        </p:txBody>
      </p:sp>
      <p:sp>
        <p:nvSpPr>
          <p:cNvPr id="4" name="TextBox 3"/>
          <p:cNvSpPr txBox="1"/>
          <p:nvPr/>
        </p:nvSpPr>
        <p:spPr>
          <a:xfrm>
            <a:off x="5866504" y="4648200"/>
            <a:ext cx="3124200" cy="1031051"/>
          </a:xfrm>
          <a:prstGeom prst="rect">
            <a:avLst/>
          </a:prstGeom>
          <a:solidFill>
            <a:schemeClr val="bg2"/>
          </a:solidFill>
          <a:ln>
            <a:solidFill>
              <a:schemeClr val="tx1">
                <a:lumMod val="50000"/>
                <a:lumOff val="50000"/>
              </a:schemeClr>
            </a:solidFill>
          </a:ln>
        </p:spPr>
        <p:txBody>
          <a:bodyPr wrap="square" rtlCol="0">
            <a:spAutoFit/>
          </a:bodyPr>
          <a:lstStyle/>
          <a:p>
            <a:pPr>
              <a:spcAft>
                <a:spcPts val="600"/>
              </a:spcAft>
            </a:pPr>
            <a:r>
              <a:rPr lang="en-US" sz="1400" i="1" dirty="0" smtClean="0"/>
              <a:t>Important to note:</a:t>
            </a:r>
          </a:p>
          <a:p>
            <a:pPr>
              <a:spcAft>
                <a:spcPts val="600"/>
              </a:spcAft>
            </a:pPr>
            <a:r>
              <a:rPr lang="en-US" sz="1400" dirty="0" smtClean="0"/>
              <a:t>The </a:t>
            </a:r>
            <a:r>
              <a:rPr lang="en-US" sz="1400" dirty="0" smtClean="0">
                <a:latin typeface="Courier New" panose="02070309020205020404" pitchFamily="49" charset="0"/>
                <a:cs typeface="Courier New" panose="02070309020205020404" pitchFamily="49" charset="0"/>
              </a:rPr>
              <a:t>*</a:t>
            </a:r>
            <a:r>
              <a:rPr lang="en-US" sz="1400" dirty="0" smtClean="0"/>
              <a:t> here is a wildcard. So this will match any file in </a:t>
            </a:r>
            <a:r>
              <a:rPr lang="en-US" sz="1200" dirty="0" smtClean="0">
                <a:latin typeface="Courier New" pitchFamily="49" charset="0"/>
                <a:cs typeface="Courier New" pitchFamily="49" charset="0"/>
              </a:rPr>
              <a:t>../data/sequences/</a:t>
            </a:r>
            <a:r>
              <a:rPr lang="en-US" sz="1200" dirty="0" smtClean="0">
                <a:cs typeface="Courier New" pitchFamily="49" charset="0"/>
              </a:rPr>
              <a:t> </a:t>
            </a:r>
            <a:r>
              <a:rPr lang="en-US" sz="1400" dirty="0" smtClean="0">
                <a:cs typeface="Courier New" pitchFamily="49" charset="0"/>
              </a:rPr>
              <a:t>that ends in </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fasta</a:t>
            </a:r>
            <a:r>
              <a:rPr lang="en-US" sz="1400" dirty="0" smtClean="0">
                <a:cs typeface="Courier New" pitchFamily="49" charset="0"/>
              </a:rPr>
              <a:t>.</a:t>
            </a:r>
            <a:endParaRPr lang="en-US" sz="1400" dirty="0"/>
          </a:p>
        </p:txBody>
      </p:sp>
    </p:spTree>
    <p:extLst>
      <p:ext uri="{BB962C8B-B14F-4D97-AF65-F5344CB8AC3E}">
        <p14:creationId xmlns:p14="http://schemas.microsoft.com/office/powerpoint/2010/main" val="29671171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1400" dirty="0" smtClean="0">
                <a:latin typeface="Courier New" pitchFamily="49" charset="0"/>
                <a:cs typeface="Courier New" pitchFamily="49" charset="0"/>
              </a:rPr>
              <a:t>&gt;&gt;&gt; import glob</a:t>
            </a:r>
          </a:p>
          <a:p>
            <a:pPr marL="0" indent="0">
              <a:spcBef>
                <a:spcPts val="0"/>
              </a:spcBef>
              <a:buNone/>
            </a:pPr>
            <a:endParaRPr lang="en-US" sz="1400" dirty="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glob.glob</a:t>
            </a:r>
            <a:r>
              <a:rPr lang="en-US" sz="1400" dirty="0" smtClean="0">
                <a:latin typeface="Courier New" pitchFamily="49" charset="0"/>
                <a:cs typeface="Courier New" pitchFamily="49" charset="0"/>
              </a:rPr>
              <a:t>("sequences/*") </a:t>
            </a:r>
            <a:r>
              <a:rPr lang="en-US" sz="1400" i="1" dirty="0" smtClean="0">
                <a:solidFill>
                  <a:schemeClr val="accent3"/>
                </a:solidFill>
                <a:latin typeface="Courier New" pitchFamily="49" charset="0"/>
                <a:cs typeface="Courier New" pitchFamily="49" charset="0"/>
              </a:rPr>
              <a:t>#get list of everything in "sequences" folder</a:t>
            </a:r>
            <a:endParaRPr lang="en-US" sz="1400" i="1" dirty="0">
              <a:solidFill>
                <a:schemeClr val="accent3"/>
              </a:solidFill>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['sequences/</a:t>
            </a:r>
            <a:r>
              <a:rPr lang="en-US" sz="1400" dirty="0" err="1" smtClean="0">
                <a:latin typeface="Courier New" pitchFamily="49" charset="0"/>
                <a:cs typeface="Courier New" pitchFamily="49" charset="0"/>
              </a:rPr>
              <a:t>abcde.fasta</a:t>
            </a:r>
            <a:r>
              <a:rPr lang="en-US" sz="1400" dirty="0" smtClean="0">
                <a:latin typeface="Courier New" pitchFamily="49" charset="0"/>
                <a:cs typeface="Courier New" pitchFamily="49" charset="0"/>
              </a:rPr>
              <a:t>', 'sequences/asdas123.fasta', 'sequences/README.txt', 'sequences/seq1.fasta', 'sequences/seq2.fasta', 'sequences/seq3.fasta', 'sequences/</a:t>
            </a:r>
            <a:r>
              <a:rPr lang="en-US" sz="1400" dirty="0" err="1" smtClean="0">
                <a:latin typeface="Courier New" pitchFamily="49" charset="0"/>
                <a:cs typeface="Courier New" pitchFamily="49" charset="0"/>
              </a:rPr>
              <a:t>temp_file.tmp</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glob.glob</a:t>
            </a:r>
            <a:r>
              <a:rPr lang="en-US" sz="1400" dirty="0" smtClean="0">
                <a:latin typeface="Courier New" pitchFamily="49" charset="0"/>
                <a:cs typeface="Courier New" pitchFamily="49" charset="0"/>
              </a:rPr>
              <a:t>("sequences</a:t>
            </a:r>
            <a:r>
              <a:rPr lang="en-US" sz="1400" dirty="0">
                <a:latin typeface="Courier New" pitchFamily="49" charset="0"/>
                <a:cs typeface="Courier New" pitchFamily="49" charset="0"/>
              </a:rPr>
              <a:t>/*.</a:t>
            </a:r>
            <a:r>
              <a:rPr lang="en-US" sz="1400" dirty="0" err="1" smtClean="0">
                <a:latin typeface="Courier New" pitchFamily="49" charset="0"/>
                <a:cs typeface="Courier New" pitchFamily="49" charset="0"/>
              </a:rPr>
              <a:t>fasta</a:t>
            </a:r>
            <a:r>
              <a:rPr lang="en-US" sz="1400" dirty="0" smtClean="0">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#get list of all with .</a:t>
            </a:r>
            <a:r>
              <a:rPr lang="en-US" sz="1400" i="1" dirty="0" err="1" smtClean="0">
                <a:solidFill>
                  <a:schemeClr val="accent3"/>
                </a:solidFill>
                <a:latin typeface="Courier New" pitchFamily="49" charset="0"/>
                <a:cs typeface="Courier New" pitchFamily="49" charset="0"/>
              </a:rPr>
              <a:t>fasta</a:t>
            </a:r>
            <a:r>
              <a:rPr lang="en-US" sz="1400" i="1" dirty="0" smtClean="0">
                <a:solidFill>
                  <a:schemeClr val="accent3"/>
                </a:solidFill>
                <a:latin typeface="Courier New" pitchFamily="49" charset="0"/>
                <a:cs typeface="Courier New" pitchFamily="49" charset="0"/>
              </a:rPr>
              <a:t> extension</a:t>
            </a:r>
            <a:endParaRPr lang="en-US" sz="1400" i="1" dirty="0">
              <a:solidFill>
                <a:schemeClr val="accent3"/>
              </a:solidFill>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['sequences/</a:t>
            </a:r>
            <a:r>
              <a:rPr lang="en-US" sz="1400" dirty="0" err="1" smtClean="0">
                <a:latin typeface="Courier New" pitchFamily="49" charset="0"/>
                <a:cs typeface="Courier New" pitchFamily="49" charset="0"/>
              </a:rPr>
              <a:t>abcde.fasta</a:t>
            </a:r>
            <a:r>
              <a:rPr lang="en-US" sz="1400" dirty="0" smtClean="0">
                <a:latin typeface="Courier New" pitchFamily="49" charset="0"/>
                <a:cs typeface="Courier New" pitchFamily="49" charset="0"/>
              </a:rPr>
              <a:t>', 'sequences/asdas123.fasta', 'sequences/seq1.fasta', 'sequences/seq2.fasta', 'sequences/seq3.fasta']</a:t>
            </a:r>
            <a:endParaRPr lang="en-US" sz="1400" dirty="0">
              <a:latin typeface="Courier New" pitchFamily="49" charset="0"/>
              <a:cs typeface="Courier New" pitchFamily="49" charset="0"/>
            </a:endParaRP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glob.glob</a:t>
            </a:r>
            <a:r>
              <a:rPr lang="en-US" sz="1400" dirty="0" smtClean="0">
                <a:latin typeface="Courier New" pitchFamily="49" charset="0"/>
                <a:cs typeface="Courier New" pitchFamily="49" charset="0"/>
              </a:rPr>
              <a:t>("sequences/</a:t>
            </a:r>
            <a:r>
              <a:rPr lang="en-US" sz="1400" dirty="0" err="1" smtClean="0">
                <a:latin typeface="Courier New" pitchFamily="49" charset="0"/>
                <a:cs typeface="Courier New" pitchFamily="49" charset="0"/>
              </a:rPr>
              <a:t>seq</a:t>
            </a:r>
            <a:r>
              <a:rPr lang="en-US" sz="1400" dirty="0">
                <a:latin typeface="Courier New" pitchFamily="49" charset="0"/>
                <a:cs typeface="Courier New" pitchFamily="49" charset="0"/>
              </a:rPr>
              <a:t>*.</a:t>
            </a:r>
            <a:r>
              <a:rPr lang="en-US" sz="1400" dirty="0" err="1" smtClean="0">
                <a:latin typeface="Courier New" pitchFamily="49" charset="0"/>
                <a:cs typeface="Courier New" pitchFamily="49" charset="0"/>
              </a:rPr>
              <a:t>fasta</a:t>
            </a:r>
            <a:r>
              <a:rPr lang="en-US" sz="1400" dirty="0" smtClean="0">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#get everything named </a:t>
            </a:r>
            <a:r>
              <a:rPr lang="en-US" sz="1400" i="1" dirty="0" err="1" smtClean="0">
                <a:solidFill>
                  <a:schemeClr val="accent3"/>
                </a:solidFill>
                <a:latin typeface="Courier New" pitchFamily="49" charset="0"/>
                <a:cs typeface="Courier New" pitchFamily="49" charset="0"/>
              </a:rPr>
              <a:t>seq</a:t>
            </a:r>
            <a:r>
              <a:rPr lang="en-US" sz="1400" i="1" dirty="0" smtClean="0">
                <a:solidFill>
                  <a:schemeClr val="accent3"/>
                </a:solidFill>
                <a:latin typeface="Courier New" pitchFamily="49" charset="0"/>
                <a:cs typeface="Courier New" pitchFamily="49" charset="0"/>
              </a:rPr>
              <a:t>*.</a:t>
            </a:r>
            <a:r>
              <a:rPr lang="en-US" sz="1400" i="1" dirty="0" err="1" smtClean="0">
                <a:solidFill>
                  <a:schemeClr val="accent3"/>
                </a:solidFill>
                <a:latin typeface="Courier New" pitchFamily="49" charset="0"/>
                <a:cs typeface="Courier New" pitchFamily="49" charset="0"/>
              </a:rPr>
              <a:t>fasta</a:t>
            </a:r>
            <a:r>
              <a:rPr lang="en-US" sz="1400" i="1" dirty="0" smtClean="0">
                <a:solidFill>
                  <a:schemeClr val="accent3"/>
                </a:solidFill>
                <a:latin typeface="Courier New" pitchFamily="49" charset="0"/>
                <a:cs typeface="Courier New" pitchFamily="49" charset="0"/>
              </a:rPr>
              <a:t> </a:t>
            </a:r>
            <a:endParaRPr lang="en-US" sz="1400" i="1" dirty="0">
              <a:solidFill>
                <a:schemeClr val="accent3"/>
              </a:solidFill>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['sequences/seq1.fasta', 'sequences/seq2.fasta', 'sequences/seq3.fasta']</a:t>
            </a:r>
            <a:endParaRPr lang="en-US" sz="1400" dirty="0">
              <a:latin typeface="Courier New" pitchFamily="49" charset="0"/>
              <a:cs typeface="Courier New" pitchFamily="49" charset="0"/>
            </a:endParaRP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glob.glob</a:t>
            </a:r>
            <a:r>
              <a:rPr lang="en-US" sz="1400" dirty="0" smtClean="0">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#get list of everything in current folder</a:t>
            </a:r>
            <a:endParaRPr lang="en-US" sz="1400" i="1" dirty="0">
              <a:solidFill>
                <a:schemeClr val="accent3"/>
              </a:solidFill>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['data', 'lab8_useful_modules.pptx', '</a:t>
            </a:r>
            <a:r>
              <a:rPr lang="en-US" sz="1400" dirty="0" err="1" smtClean="0">
                <a:latin typeface="Courier New" pitchFamily="49" charset="0"/>
                <a:cs typeface="Courier New" pitchFamily="49" charset="0"/>
              </a:rPr>
              <a:t>newFolder</a:t>
            </a:r>
            <a:r>
              <a:rPr lang="en-US" sz="1400" dirty="0" smtClean="0">
                <a:latin typeface="Courier New" pitchFamily="49" charset="0"/>
                <a:cs typeface="Courier New" pitchFamily="49" charset="0"/>
              </a:rPr>
              <a:t>', 'opt_test.py', 'sequences', 'test_file.txt']</a:t>
            </a:r>
            <a:endParaRPr lang="en-US" sz="1400" dirty="0">
              <a:latin typeface="Courier New" pitchFamily="49" charset="0"/>
              <a:cs typeface="Courier New" pitchFamily="49" charset="0"/>
            </a:endParaRPr>
          </a:p>
          <a:p>
            <a:pPr marL="0" indent="0">
              <a:spcBef>
                <a:spcPts val="0"/>
              </a:spcBef>
              <a:buNone/>
            </a:pPr>
            <a:endParaRPr lang="en-US" sz="2400" dirty="0" smtClean="0"/>
          </a:p>
          <a:p>
            <a:pPr marL="0" indent="0">
              <a:spcBef>
                <a:spcPts val="0"/>
              </a:spcBef>
              <a:buNone/>
            </a:pPr>
            <a:r>
              <a:rPr lang="en-US" sz="2400" dirty="0" smtClean="0"/>
              <a:t>The * is a wildcard -- it will match anything.</a:t>
            </a:r>
            <a:endParaRPr lang="en-US" sz="2400" dirty="0"/>
          </a:p>
        </p:txBody>
      </p:sp>
    </p:spTree>
    <p:extLst>
      <p:ext uri="{BB962C8B-B14F-4D97-AF65-F5344CB8AC3E}">
        <p14:creationId xmlns:p14="http://schemas.microsoft.com/office/powerpoint/2010/main" val="1074629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module?</a:t>
            </a:r>
            <a:endParaRPr lang="en-US" dirty="0"/>
          </a:p>
        </p:txBody>
      </p:sp>
      <p:sp>
        <p:nvSpPr>
          <p:cNvPr id="3" name="Content Placeholder 2"/>
          <p:cNvSpPr>
            <a:spLocks noGrp="1"/>
          </p:cNvSpPr>
          <p:nvPr>
            <p:ph idx="1"/>
          </p:nvPr>
        </p:nvSpPr>
        <p:spPr/>
        <p:txBody>
          <a:bodyPr/>
          <a:lstStyle/>
          <a:p>
            <a:pPr>
              <a:spcAft>
                <a:spcPts val="1200"/>
              </a:spcAft>
            </a:pPr>
            <a:r>
              <a:rPr lang="en-US" dirty="0" smtClean="0"/>
              <a:t>In Python, a module is a separate file containing code and functions which can be imported into other scripts</a:t>
            </a:r>
          </a:p>
          <a:p>
            <a:pPr>
              <a:spcAft>
                <a:spcPts val="1200"/>
              </a:spcAft>
            </a:pPr>
            <a:r>
              <a:rPr lang="en-US" dirty="0" smtClean="0"/>
              <a:t>We've already used several built-in Python modules: </a:t>
            </a:r>
            <a:r>
              <a:rPr lang="en-US" sz="2800" dirty="0" smtClean="0">
                <a:latin typeface="Courier New" pitchFamily="49" charset="0"/>
                <a:cs typeface="Courier New" pitchFamily="49" charset="0"/>
              </a:rPr>
              <a:t>math, random, sys ...</a:t>
            </a:r>
            <a:endParaRPr lang="en-US" dirty="0" smtClean="0">
              <a:latin typeface="Courier New" pitchFamily="49" charset="0"/>
              <a:cs typeface="Courier New" pitchFamily="49" charset="0"/>
            </a:endParaRPr>
          </a:p>
          <a:p>
            <a:pPr>
              <a:spcAft>
                <a:spcPts val="1200"/>
              </a:spcAft>
            </a:pPr>
            <a:r>
              <a:rPr lang="en-US" dirty="0" smtClean="0"/>
              <a:t>If you did lab 6, you've actually already created your own module: </a:t>
            </a:r>
            <a:r>
              <a:rPr lang="en-US" sz="2800" dirty="0" smtClean="0">
                <a:latin typeface="Courier New" pitchFamily="49" charset="0"/>
                <a:cs typeface="Courier New" pitchFamily="49" charset="0"/>
              </a:rPr>
              <a:t>my_utils.py</a:t>
            </a:r>
            <a:endParaRPr lang="en-US" dirty="0"/>
          </a:p>
        </p:txBody>
      </p:sp>
    </p:spTree>
    <p:extLst>
      <p:ext uri="{BB962C8B-B14F-4D97-AF65-F5344CB8AC3E}">
        <p14:creationId xmlns:p14="http://schemas.microsoft.com/office/powerpoint/2010/main" val="10413357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2d. </a:t>
            </a:r>
            <a:r>
              <a:rPr lang="en-US" dirty="0" err="1" smtClean="0"/>
              <a:t>subprocess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749935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subprocess</a:t>
            </a:r>
            <a:endParaRPr lang="en-US" dirty="0"/>
          </a:p>
        </p:txBody>
      </p:sp>
      <p:sp>
        <p:nvSpPr>
          <p:cNvPr id="3" name="Content Placeholder 2"/>
          <p:cNvSpPr>
            <a:spLocks noGrp="1"/>
          </p:cNvSpPr>
          <p:nvPr>
            <p:ph idx="1"/>
          </p:nvPr>
        </p:nvSpPr>
        <p:spPr/>
        <p:txBody>
          <a:bodyPr>
            <a:noAutofit/>
          </a:bodyPr>
          <a:lstStyle/>
          <a:p>
            <a:pPr marL="0" indent="0">
              <a:buNone/>
            </a:pPr>
            <a:r>
              <a:rPr lang="en-US" sz="2800" b="1" dirty="0" smtClean="0"/>
              <a:t>Purpose: </a:t>
            </a:r>
            <a:r>
              <a:rPr lang="en-US" sz="2800" dirty="0" smtClean="0"/>
              <a:t>Launch another program or a shell command from within a Python script.</a:t>
            </a:r>
          </a:p>
          <a:p>
            <a:pPr marL="0" indent="0">
              <a:buNone/>
            </a:pPr>
            <a:r>
              <a:rPr lang="en-US" sz="2800" b="1" dirty="0" smtClean="0"/>
              <a:t>Example:</a:t>
            </a:r>
          </a:p>
          <a:p>
            <a:pPr marL="0" indent="0">
              <a:buNone/>
            </a:pPr>
            <a:r>
              <a:rPr lang="en-US" sz="2400" dirty="0"/>
              <a:t>    </a:t>
            </a:r>
            <a:r>
              <a:rPr lang="en-US" sz="2400" dirty="0" err="1" smtClean="0">
                <a:latin typeface="Courier New" pitchFamily="49" charset="0"/>
                <a:cs typeface="Courier New" pitchFamily="49" charset="0"/>
              </a:rPr>
              <a:t>subprocess.Popen</a:t>
            </a:r>
            <a:r>
              <a:rPr lang="en-US" sz="2400" dirty="0" smtClean="0">
                <a:latin typeface="Courier New" pitchFamily="49" charset="0"/>
                <a:cs typeface="Courier New" pitchFamily="49" charset="0"/>
              </a:rPr>
              <a:t>("python other_script.py")</a:t>
            </a:r>
            <a:endParaRPr lang="en-US" sz="2400" dirty="0">
              <a:latin typeface="Courier New" pitchFamily="49" charset="0"/>
              <a:cs typeface="Courier New" pitchFamily="49" charset="0"/>
            </a:endParaRPr>
          </a:p>
          <a:p>
            <a:pPr marL="0" indent="0">
              <a:buNone/>
            </a:pPr>
            <a:endParaRPr lang="en-US" sz="2400" dirty="0" smtClean="0"/>
          </a:p>
          <a:p>
            <a:pPr marL="0" indent="0">
              <a:buNone/>
            </a:pPr>
            <a:endParaRPr lang="en-US" sz="2400" dirty="0" smtClean="0"/>
          </a:p>
          <a:p>
            <a:pPr marL="0" indent="0">
              <a:buNone/>
            </a:pPr>
            <a:r>
              <a:rPr lang="en-US" sz="2000" b="1" dirty="0" smtClean="0"/>
              <a:t>More info:</a:t>
            </a:r>
          </a:p>
          <a:p>
            <a:pPr marL="0" indent="0">
              <a:buNone/>
            </a:pPr>
            <a:r>
              <a:rPr lang="en-US" sz="2000" dirty="0">
                <a:hlinkClick r:id="rId2"/>
              </a:rPr>
              <a:t>http://</a:t>
            </a:r>
            <a:r>
              <a:rPr lang="en-US" sz="2000" dirty="0" smtClean="0">
                <a:hlinkClick r:id="rId2"/>
              </a:rPr>
              <a:t>docs.python.org/2/library/subprocess.html</a:t>
            </a:r>
            <a:endParaRPr lang="en-US" sz="2000" dirty="0" smtClean="0"/>
          </a:p>
          <a:p>
            <a:pPr marL="0" indent="0">
              <a:buNone/>
            </a:pPr>
            <a:r>
              <a:rPr lang="en-US" sz="2000" dirty="0">
                <a:hlinkClick r:id="rId3"/>
              </a:rPr>
              <a:t>http://stackoverflow.com/questions/89228/calling-an-external-command-in-python</a:t>
            </a:r>
            <a:endParaRPr lang="en-US" sz="2000" dirty="0"/>
          </a:p>
        </p:txBody>
      </p:sp>
    </p:spTree>
    <p:extLst>
      <p:ext uri="{BB962C8B-B14F-4D97-AF65-F5344CB8AC3E}">
        <p14:creationId xmlns:p14="http://schemas.microsoft.com/office/powerpoint/2010/main" val="41125861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subprocess</a:t>
            </a:r>
            <a:endParaRPr lang="en-US" dirty="0"/>
          </a:p>
        </p:txBody>
      </p:sp>
      <p:sp>
        <p:nvSpPr>
          <p:cNvPr id="3" name="Content Placeholder 2"/>
          <p:cNvSpPr>
            <a:spLocks noGrp="1"/>
          </p:cNvSpPr>
          <p:nvPr>
            <p:ph idx="1"/>
          </p:nvPr>
        </p:nvSpPr>
        <p:spPr/>
        <p:txBody>
          <a:bodyPr/>
          <a:lstStyle/>
          <a:p>
            <a:pPr marL="0" indent="0">
              <a:buNone/>
            </a:pPr>
            <a:r>
              <a:rPr lang="en-US" dirty="0" smtClean="0"/>
              <a:t>Basic command:</a:t>
            </a:r>
          </a:p>
          <a:p>
            <a:pPr marL="0" indent="0">
              <a:buNone/>
            </a:pPr>
            <a:r>
              <a:rPr lang="en-US" dirty="0"/>
              <a:t>    </a:t>
            </a:r>
            <a:r>
              <a:rPr lang="en-US" sz="1800" dirty="0">
                <a:latin typeface="Courier New" pitchFamily="49" charset="0"/>
                <a:cs typeface="Courier New" pitchFamily="49" charset="0"/>
              </a:rPr>
              <a:t>job = </a:t>
            </a:r>
            <a:r>
              <a:rPr lang="en-US" sz="1800" dirty="0" err="1" smtClean="0">
                <a:latin typeface="Courier New" pitchFamily="49" charset="0"/>
                <a:cs typeface="Courier New" pitchFamily="49" charset="0"/>
              </a:rPr>
              <a:t>subprocess.Popen</a:t>
            </a:r>
            <a:r>
              <a:rPr lang="en-US" sz="1800" dirty="0" smtClean="0">
                <a:latin typeface="Courier New" pitchFamily="49" charset="0"/>
                <a:cs typeface="Courier New" pitchFamily="49" charset="0"/>
              </a:rPr>
              <a:t>(</a:t>
            </a:r>
            <a:r>
              <a:rPr lang="en-US" sz="1800" i="1" dirty="0" smtClean="0">
                <a:latin typeface="Courier New" pitchFamily="49" charset="0"/>
                <a:cs typeface="Courier New" pitchFamily="49" charset="0"/>
              </a:rPr>
              <a:t>command</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marL="0" indent="0">
              <a:buNone/>
            </a:pPr>
            <a:r>
              <a:rPr lang="en-US" dirty="0" smtClean="0"/>
              <a:t>Recommended version:</a:t>
            </a:r>
          </a:p>
          <a:p>
            <a:pPr marL="0" indent="0">
              <a:buNone/>
            </a:pPr>
            <a:r>
              <a:rPr lang="en-US" dirty="0"/>
              <a:t>    </a:t>
            </a:r>
            <a:r>
              <a:rPr lang="en-US" sz="1800" dirty="0">
                <a:latin typeface="Courier New" pitchFamily="49" charset="0"/>
                <a:cs typeface="Courier New" pitchFamily="49" charset="0"/>
              </a:rPr>
              <a:t>job = </a:t>
            </a:r>
            <a:r>
              <a:rPr lang="en-US" sz="1800" dirty="0" err="1" smtClean="0">
                <a:latin typeface="Courier New" pitchFamily="49" charset="0"/>
                <a:cs typeface="Courier New" pitchFamily="49" charset="0"/>
              </a:rPr>
              <a:t>subprocess.Popen</a:t>
            </a:r>
            <a:r>
              <a:rPr lang="en-US" sz="1800" dirty="0" smtClean="0">
                <a:latin typeface="Courier New" pitchFamily="49" charset="0"/>
                <a:cs typeface="Courier New" pitchFamily="49" charset="0"/>
              </a:rPr>
              <a:t>(</a:t>
            </a:r>
            <a:r>
              <a:rPr lang="en-US" sz="1800" i="1" dirty="0" smtClean="0">
                <a:latin typeface="Courier New" pitchFamily="49" charset="0"/>
                <a:cs typeface="Courier New" pitchFamily="49" charset="0"/>
              </a:rPr>
              <a:t>command</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shell=True, </a:t>
            </a:r>
            <a:r>
              <a:rPr lang="en-US" sz="1800" dirty="0" err="1">
                <a:latin typeface="Courier New" pitchFamily="49" charset="0"/>
                <a:cs typeface="Courier New" pitchFamily="49" charset="0"/>
              </a:rPr>
              <a:t>stdout</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subprocess.PIPE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stderr</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subprocess.STDOUT</a:t>
            </a:r>
            <a:r>
              <a:rPr lang="en-US" sz="1800" dirty="0">
                <a:latin typeface="Courier New" pitchFamily="49" charset="0"/>
                <a:cs typeface="Courier New" pitchFamily="49" charset="0"/>
              </a:rPr>
              <a:t>)</a:t>
            </a:r>
          </a:p>
        </p:txBody>
      </p:sp>
    </p:spTree>
    <p:extLst>
      <p:ext uri="{BB962C8B-B14F-4D97-AF65-F5344CB8AC3E}">
        <p14:creationId xmlns:p14="http://schemas.microsoft.com/office/powerpoint/2010/main" val="3723852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subprocess</a:t>
            </a:r>
            <a:endParaRPr lang="en-US" dirty="0"/>
          </a:p>
        </p:txBody>
      </p:sp>
      <p:sp>
        <p:nvSpPr>
          <p:cNvPr id="3" name="Content Placeholder 2"/>
          <p:cNvSpPr>
            <a:spLocks noGrp="1"/>
          </p:cNvSpPr>
          <p:nvPr>
            <p:ph idx="1"/>
          </p:nvPr>
        </p:nvSpPr>
        <p:spPr/>
        <p:txBody>
          <a:bodyPr/>
          <a:lstStyle/>
          <a:p>
            <a:pPr marL="0" indent="0">
              <a:buNone/>
            </a:pPr>
            <a:r>
              <a:rPr lang="en-US" dirty="0" smtClean="0"/>
              <a:t>Basic command:</a:t>
            </a:r>
          </a:p>
          <a:p>
            <a:pPr marL="0" indent="0">
              <a:buNone/>
            </a:pPr>
            <a:r>
              <a:rPr lang="en-US" dirty="0"/>
              <a:t>    </a:t>
            </a:r>
            <a:r>
              <a:rPr lang="en-US" sz="1800" dirty="0">
                <a:latin typeface="Courier New" pitchFamily="49" charset="0"/>
                <a:cs typeface="Courier New" pitchFamily="49" charset="0"/>
              </a:rPr>
              <a:t>job = </a:t>
            </a:r>
            <a:r>
              <a:rPr lang="en-US" sz="1800" dirty="0" err="1" smtClean="0">
                <a:latin typeface="Courier New" pitchFamily="49" charset="0"/>
                <a:cs typeface="Courier New" pitchFamily="49" charset="0"/>
              </a:rPr>
              <a:t>subprocess.Popen</a:t>
            </a:r>
            <a:r>
              <a:rPr lang="en-US" sz="1800" dirty="0" smtClean="0">
                <a:latin typeface="Courier New" pitchFamily="49" charset="0"/>
                <a:cs typeface="Courier New" pitchFamily="49" charset="0"/>
              </a:rPr>
              <a:t>(</a:t>
            </a:r>
            <a:r>
              <a:rPr lang="en-US" sz="1800" i="1" dirty="0" smtClean="0">
                <a:latin typeface="Courier New" pitchFamily="49" charset="0"/>
                <a:cs typeface="Courier New" pitchFamily="49" charset="0"/>
              </a:rPr>
              <a:t>command</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marL="0" indent="0">
              <a:buNone/>
            </a:pPr>
            <a:r>
              <a:rPr lang="en-US" dirty="0" smtClean="0"/>
              <a:t>Recommended version:</a:t>
            </a:r>
          </a:p>
          <a:p>
            <a:pPr marL="0" indent="0">
              <a:buNone/>
            </a:pPr>
            <a:r>
              <a:rPr lang="en-US" dirty="0"/>
              <a:t>    </a:t>
            </a:r>
            <a:r>
              <a:rPr lang="en-US" sz="1800" dirty="0">
                <a:latin typeface="Courier New" pitchFamily="49" charset="0"/>
                <a:cs typeface="Courier New" pitchFamily="49" charset="0"/>
              </a:rPr>
              <a:t>job = </a:t>
            </a:r>
            <a:r>
              <a:rPr lang="en-US" sz="1800" dirty="0" err="1" smtClean="0">
                <a:latin typeface="Courier New" pitchFamily="49" charset="0"/>
                <a:cs typeface="Courier New" pitchFamily="49" charset="0"/>
              </a:rPr>
              <a:t>subprocess.Popen</a:t>
            </a:r>
            <a:r>
              <a:rPr lang="en-US" sz="1800" dirty="0" smtClean="0">
                <a:latin typeface="Courier New" pitchFamily="49" charset="0"/>
                <a:cs typeface="Courier New" pitchFamily="49" charset="0"/>
              </a:rPr>
              <a:t>(</a:t>
            </a:r>
            <a:r>
              <a:rPr lang="en-US" sz="1800" i="1" dirty="0" smtClean="0">
                <a:latin typeface="Courier New" pitchFamily="49" charset="0"/>
                <a:cs typeface="Courier New" pitchFamily="49" charset="0"/>
              </a:rPr>
              <a:t>command</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shell=True, </a:t>
            </a:r>
            <a:r>
              <a:rPr lang="en-US" sz="1800" dirty="0" err="1">
                <a:latin typeface="Courier New" pitchFamily="49" charset="0"/>
                <a:cs typeface="Courier New" pitchFamily="49" charset="0"/>
              </a:rPr>
              <a:t>stdout</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subprocess.PIPE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stderr</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subprocess.STDOUT</a:t>
            </a:r>
            <a:r>
              <a:rPr lang="en-US" sz="1800" dirty="0">
                <a:latin typeface="Courier New" pitchFamily="49" charset="0"/>
                <a:cs typeface="Courier New" pitchFamily="49" charset="0"/>
              </a:rPr>
              <a:t>)</a:t>
            </a:r>
          </a:p>
        </p:txBody>
      </p:sp>
      <p:cxnSp>
        <p:nvCxnSpPr>
          <p:cNvPr id="6" name="Straight Arrow Connector 5"/>
          <p:cNvCxnSpPr/>
          <p:nvPr/>
        </p:nvCxnSpPr>
        <p:spPr>
          <a:xfrm>
            <a:off x="6178924" y="4191000"/>
            <a:ext cx="0" cy="60960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24400" y="4800600"/>
            <a:ext cx="3352800" cy="646331"/>
          </a:xfrm>
          <a:prstGeom prst="rect">
            <a:avLst/>
          </a:prstGeom>
          <a:noFill/>
        </p:spPr>
        <p:txBody>
          <a:bodyPr wrap="square" rtlCol="0">
            <a:spAutoFit/>
          </a:bodyPr>
          <a:lstStyle/>
          <a:p>
            <a:r>
              <a:rPr lang="en-US" sz="1200" dirty="0" smtClean="0"/>
              <a:t>Allows us to capture the "standard error" stream of the command. In other words, this will allow us to check if our command succeeded or gave an error.</a:t>
            </a:r>
            <a:endParaRPr lang="en-US" sz="1200" dirty="0"/>
          </a:p>
        </p:txBody>
      </p:sp>
      <p:cxnSp>
        <p:nvCxnSpPr>
          <p:cNvPr id="8" name="Straight Arrow Connector 7"/>
          <p:cNvCxnSpPr/>
          <p:nvPr/>
        </p:nvCxnSpPr>
        <p:spPr>
          <a:xfrm>
            <a:off x="2156012" y="4191000"/>
            <a:ext cx="0" cy="60960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4800600"/>
            <a:ext cx="3124200" cy="1015663"/>
          </a:xfrm>
          <a:prstGeom prst="rect">
            <a:avLst/>
          </a:prstGeom>
          <a:noFill/>
        </p:spPr>
        <p:txBody>
          <a:bodyPr wrap="square" rtlCol="0">
            <a:spAutoFit/>
          </a:bodyPr>
          <a:lstStyle/>
          <a:p>
            <a:r>
              <a:rPr lang="en-US" sz="1200" dirty="0" smtClean="0"/>
              <a:t>If the command would normally output something to the terminal, this allows us to capture that output in a string variable. That way we can read through it in our code and use it, if necessary.</a:t>
            </a:r>
            <a:endParaRPr lang="en-US" sz="1200" dirty="0"/>
          </a:p>
        </p:txBody>
      </p:sp>
      <p:cxnSp>
        <p:nvCxnSpPr>
          <p:cNvPr id="10" name="Straight Arrow Connector 9"/>
          <p:cNvCxnSpPr/>
          <p:nvPr/>
        </p:nvCxnSpPr>
        <p:spPr>
          <a:xfrm flipV="1">
            <a:off x="6324600" y="2743200"/>
            <a:ext cx="304800" cy="76200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324600" y="2284235"/>
            <a:ext cx="2209800" cy="461665"/>
          </a:xfrm>
          <a:prstGeom prst="rect">
            <a:avLst/>
          </a:prstGeom>
          <a:noFill/>
        </p:spPr>
        <p:txBody>
          <a:bodyPr wrap="square" rtlCol="0">
            <a:spAutoFit/>
          </a:bodyPr>
          <a:lstStyle/>
          <a:p>
            <a:r>
              <a:rPr lang="en-US" sz="1200" dirty="0" smtClean="0"/>
              <a:t>Allows us to run shell (terminal) commands</a:t>
            </a:r>
            <a:endParaRPr lang="en-US" sz="1200" dirty="0"/>
          </a:p>
        </p:txBody>
      </p:sp>
    </p:spTree>
    <p:extLst>
      <p:ext uri="{BB962C8B-B14F-4D97-AF65-F5344CB8AC3E}">
        <p14:creationId xmlns:p14="http://schemas.microsoft.com/office/powerpoint/2010/main" val="5756198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subprocess</a:t>
            </a:r>
            <a:r>
              <a:rPr lang="en-US" dirty="0" smtClean="0"/>
              <a:t> - an example</a:t>
            </a:r>
            <a:endParaRPr lang="en-US" dirty="0"/>
          </a:p>
        </p:txBody>
      </p:sp>
      <p:sp>
        <p:nvSpPr>
          <p:cNvPr id="3" name="Content Placeholder 2"/>
          <p:cNvSpPr>
            <a:spLocks noGrp="1"/>
          </p:cNvSpPr>
          <p:nvPr>
            <p:ph idx="1"/>
          </p:nvPr>
        </p:nvSpPr>
        <p:spPr/>
        <p:txBody>
          <a:bodyPr>
            <a:noAutofit/>
          </a:bodyPr>
          <a:lstStyle/>
          <a:p>
            <a:pPr marL="0" indent="0">
              <a:buNone/>
            </a:pPr>
            <a:r>
              <a:rPr lang="en-US" sz="1600" i="1" dirty="0" smtClean="0">
                <a:solidFill>
                  <a:schemeClr val="accent3"/>
                </a:solidFill>
                <a:latin typeface="Courier New" pitchFamily="49" charset="0"/>
                <a:cs typeface="Courier New" pitchFamily="49" charset="0"/>
              </a:rPr>
              <a:t># create and run command, use variable 'job' to access results</a:t>
            </a:r>
          </a:p>
          <a:p>
            <a:pPr marL="0" indent="0">
              <a:buNone/>
            </a:pPr>
            <a:r>
              <a:rPr lang="en-US" sz="1600" dirty="0" smtClean="0">
                <a:latin typeface="Courier New" pitchFamily="49" charset="0"/>
                <a:cs typeface="Courier New" pitchFamily="49" charset="0"/>
              </a:rPr>
              <a:t>command = </a:t>
            </a:r>
            <a:r>
              <a:rPr lang="en-US" sz="1600" dirty="0" smtClean="0">
                <a:solidFill>
                  <a:schemeClr val="tx1">
                    <a:lumMod val="50000"/>
                    <a:lumOff val="50000"/>
                  </a:schemeClr>
                </a:solidFill>
                <a:latin typeface="Courier New" pitchFamily="49" charset="0"/>
                <a:cs typeface="Courier New" pitchFamily="49" charset="0"/>
              </a:rPr>
              <a:t>"</a:t>
            </a:r>
            <a:r>
              <a:rPr lang="en-US" sz="1600" dirty="0" err="1" smtClean="0">
                <a:solidFill>
                  <a:schemeClr val="tx1">
                    <a:lumMod val="50000"/>
                    <a:lumOff val="50000"/>
                  </a:schemeClr>
                </a:solidFill>
                <a:latin typeface="Courier New" pitchFamily="49" charset="0"/>
                <a:cs typeface="Courier New" pitchFamily="49" charset="0"/>
              </a:rPr>
              <a:t>blastn</a:t>
            </a:r>
            <a:r>
              <a:rPr lang="en-US" sz="1600" dirty="0" smtClean="0">
                <a:solidFill>
                  <a:schemeClr val="tx1">
                    <a:lumMod val="50000"/>
                    <a:lumOff val="50000"/>
                  </a:schemeClr>
                </a:solidFill>
                <a:latin typeface="Courier New" pitchFamily="49" charset="0"/>
                <a:cs typeface="Courier New" pitchFamily="49" charset="0"/>
              </a:rPr>
              <a:t> </a:t>
            </a:r>
            <a:r>
              <a:rPr lang="en-US" sz="1600" dirty="0">
                <a:solidFill>
                  <a:schemeClr val="tx1">
                    <a:lumMod val="50000"/>
                    <a:lumOff val="50000"/>
                  </a:schemeClr>
                </a:solidFill>
                <a:latin typeface="Courier New" pitchFamily="49" charset="0"/>
                <a:cs typeface="Courier New" pitchFamily="49" charset="0"/>
              </a:rPr>
              <a:t>-query </a:t>
            </a:r>
            <a:r>
              <a:rPr lang="en-US" sz="1600" dirty="0" smtClean="0">
                <a:solidFill>
                  <a:schemeClr val="tx1">
                    <a:lumMod val="50000"/>
                    <a:lumOff val="50000"/>
                  </a:schemeClr>
                </a:solidFill>
                <a:latin typeface="Courier New" pitchFamily="49" charset="0"/>
                <a:cs typeface="Courier New" pitchFamily="49" charset="0"/>
              </a:rPr>
              <a:t>seq1.fasta </a:t>
            </a:r>
            <a:r>
              <a:rPr lang="en-US" sz="1600" dirty="0">
                <a:solidFill>
                  <a:schemeClr val="tx1">
                    <a:lumMod val="50000"/>
                    <a:lumOff val="50000"/>
                  </a:schemeClr>
                </a:solidFill>
                <a:latin typeface="Courier New" pitchFamily="49" charset="0"/>
                <a:cs typeface="Courier New" pitchFamily="49" charset="0"/>
              </a:rPr>
              <a:t>-</a:t>
            </a:r>
            <a:r>
              <a:rPr lang="en-US" sz="1600" dirty="0" err="1">
                <a:solidFill>
                  <a:schemeClr val="tx1">
                    <a:lumMod val="50000"/>
                    <a:lumOff val="50000"/>
                  </a:schemeClr>
                </a:solidFill>
                <a:latin typeface="Courier New" pitchFamily="49" charset="0"/>
                <a:cs typeface="Courier New" pitchFamily="49" charset="0"/>
              </a:rPr>
              <a:t>db</a:t>
            </a:r>
            <a:r>
              <a:rPr lang="en-US" sz="1600" dirty="0">
                <a:solidFill>
                  <a:schemeClr val="tx1">
                    <a:lumMod val="50000"/>
                    <a:lumOff val="50000"/>
                  </a:schemeClr>
                </a:solidFill>
                <a:latin typeface="Courier New" pitchFamily="49" charset="0"/>
                <a:cs typeface="Courier New" pitchFamily="49" charset="0"/>
              </a:rPr>
              <a:t> </a:t>
            </a:r>
            <a:r>
              <a:rPr lang="en-US" sz="1600" dirty="0" err="1" smtClean="0">
                <a:solidFill>
                  <a:schemeClr val="tx1">
                    <a:lumMod val="50000"/>
                    <a:lumOff val="50000"/>
                  </a:schemeClr>
                </a:solidFill>
                <a:latin typeface="Courier New" pitchFamily="49" charset="0"/>
                <a:cs typeface="Courier New" pitchFamily="49" charset="0"/>
              </a:rPr>
              <a:t>refseq_rna</a:t>
            </a:r>
            <a:r>
              <a:rPr lang="en-US" sz="1600" dirty="0" smtClean="0">
                <a:solidFill>
                  <a:schemeClr val="tx1">
                    <a:lumMod val="50000"/>
                    <a:lumOff val="50000"/>
                  </a:schemeClr>
                </a:solidFill>
                <a:latin typeface="Courier New" pitchFamily="49" charset="0"/>
                <a:cs typeface="Courier New" pitchFamily="49" charset="0"/>
              </a:rPr>
              <a:t>"</a:t>
            </a:r>
          </a:p>
          <a:p>
            <a:pPr marL="0" indent="0">
              <a:buNone/>
            </a:pPr>
            <a:r>
              <a:rPr lang="en-US" sz="1600" b="1" dirty="0" smtClean="0">
                <a:solidFill>
                  <a:schemeClr val="accent6"/>
                </a:solidFill>
                <a:latin typeface="Courier New" pitchFamily="49" charset="0"/>
                <a:cs typeface="Courier New" pitchFamily="49" charset="0"/>
              </a:rPr>
              <a:t>job</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subprocess.Popen</a:t>
            </a:r>
            <a:r>
              <a:rPr lang="en-US" sz="1600" dirty="0">
                <a:latin typeface="Courier New" pitchFamily="49" charset="0"/>
                <a:cs typeface="Courier New" pitchFamily="49" charset="0"/>
              </a:rPr>
              <a:t>(command, </a:t>
            </a:r>
            <a:r>
              <a:rPr lang="en-US" sz="1600" dirty="0" smtClean="0">
                <a:latin typeface="Courier New" pitchFamily="49" charset="0"/>
                <a:cs typeface="Courier New" pitchFamily="49" charset="0"/>
              </a:rPr>
              <a:t>shell=</a:t>
            </a:r>
            <a:r>
              <a:rPr lang="en-US" sz="1600" dirty="0" smtClean="0">
                <a:solidFill>
                  <a:srgbClr val="0070C0"/>
                </a:solidFill>
                <a:latin typeface="Courier New" pitchFamily="49" charset="0"/>
                <a:cs typeface="Courier New" pitchFamily="49" charset="0"/>
              </a:rPr>
              <a:t>True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stdout</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subprocess.PIPE</a:t>
            </a: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stderr</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subprocess.STDOUT</a:t>
            </a:r>
            <a:r>
              <a:rPr lang="en-US" sz="1600" dirty="0">
                <a:latin typeface="Courier New" pitchFamily="49" charset="0"/>
                <a:cs typeface="Courier New" pitchFamily="49" charset="0"/>
              </a:rPr>
              <a:t>)</a:t>
            </a:r>
            <a:endParaRPr lang="en-US" sz="1600" dirty="0" smtClean="0">
              <a:latin typeface="Courier New" pitchFamily="49" charset="0"/>
              <a:cs typeface="Courier New" pitchFamily="49" charset="0"/>
            </a:endParaRPr>
          </a:p>
          <a:p>
            <a:pPr marL="0" indent="0">
              <a:buNone/>
            </a:pPr>
            <a:endParaRPr lang="en-US" sz="1600" dirty="0" smtClean="0">
              <a:latin typeface="Courier New" pitchFamily="49" charset="0"/>
              <a:cs typeface="Courier New" pitchFamily="49" charset="0"/>
            </a:endParaRPr>
          </a:p>
          <a:p>
            <a:pPr marL="0" indent="0">
              <a:buNone/>
            </a:pPr>
            <a:r>
              <a:rPr lang="en-US" sz="1600" i="1" dirty="0" smtClean="0">
                <a:solidFill>
                  <a:schemeClr val="accent3"/>
                </a:solidFill>
                <a:latin typeface="Courier New" pitchFamily="49" charset="0"/>
                <a:cs typeface="Courier New" pitchFamily="49" charset="0"/>
              </a:rPr>
              <a:t># read whatever this command would have printed to the screen,</a:t>
            </a:r>
          </a:p>
          <a:p>
            <a:pPr marL="0" indent="0">
              <a:buNone/>
            </a:pPr>
            <a:r>
              <a:rPr lang="en-US" sz="1600" i="1" dirty="0" smtClean="0">
                <a:solidFill>
                  <a:schemeClr val="accent3"/>
                </a:solidFill>
                <a:latin typeface="Courier New" pitchFamily="49" charset="0"/>
                <a:cs typeface="Courier New" pitchFamily="49" charset="0"/>
              </a:rPr>
              <a:t># and then actually print it (it's suppressed otherwise)</a:t>
            </a:r>
          </a:p>
          <a:p>
            <a:pPr marL="0" indent="0">
              <a:buNone/>
            </a:pPr>
            <a:r>
              <a:rPr lang="en-US" sz="1600" dirty="0" err="1" smtClean="0">
                <a:latin typeface="Courier New" pitchFamily="49" charset="0"/>
                <a:cs typeface="Courier New" pitchFamily="49" charset="0"/>
              </a:rPr>
              <a:t>jobOutput</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t>
            </a:r>
            <a:r>
              <a:rPr lang="en-US" sz="1600" b="1" dirty="0" err="1">
                <a:solidFill>
                  <a:schemeClr val="accent6"/>
                </a:solidFill>
                <a:latin typeface="Courier New" pitchFamily="49" charset="0"/>
                <a:cs typeface="Courier New" pitchFamily="49" charset="0"/>
              </a:rPr>
              <a:t>job</a:t>
            </a:r>
            <a:r>
              <a:rPr lang="en-US" sz="1600" dirty="0" err="1">
                <a:latin typeface="Courier New" pitchFamily="49" charset="0"/>
                <a:cs typeface="Courier New" pitchFamily="49" charset="0"/>
              </a:rPr>
              <a:t>.stdout.readlines</a:t>
            </a:r>
            <a:r>
              <a:rPr lang="en-US" sz="1600" dirty="0" smtClean="0">
                <a:latin typeface="Courier New" pitchFamily="49" charset="0"/>
                <a:cs typeface="Courier New" pitchFamily="49" charset="0"/>
              </a:rPr>
              <a:t>()</a:t>
            </a:r>
          </a:p>
          <a:p>
            <a:pPr marL="0" indent="0">
              <a:buNone/>
            </a:pPr>
            <a:r>
              <a:rPr lang="en-US" sz="1600" dirty="0">
                <a:solidFill>
                  <a:srgbClr val="0070C0"/>
                </a:solidFill>
                <a:latin typeface="Courier New" pitchFamily="49" charset="0"/>
                <a:cs typeface="Courier New" pitchFamily="49" charset="0"/>
              </a:rPr>
              <a:t>for</a:t>
            </a:r>
            <a:r>
              <a:rPr lang="en-US" sz="1600" dirty="0">
                <a:latin typeface="Courier New" pitchFamily="49" charset="0"/>
                <a:cs typeface="Courier New" pitchFamily="49" charset="0"/>
              </a:rPr>
              <a:t> line </a:t>
            </a:r>
            <a:r>
              <a:rPr lang="en-US" sz="1600" dirty="0">
                <a:solidFill>
                  <a:srgbClr val="0070C0"/>
                </a:solidFill>
                <a:latin typeface="Courier New" pitchFamily="49" charset="0"/>
                <a:cs typeface="Courier New" pitchFamily="49" charset="0"/>
              </a:rPr>
              <a:t>in</a:t>
            </a: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jobOutput</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a:solidFill>
                  <a:srgbClr val="0070C0"/>
                </a:solidFill>
                <a:latin typeface="Courier New" pitchFamily="49" charset="0"/>
                <a:cs typeface="Courier New" pitchFamily="49" charset="0"/>
              </a:rPr>
              <a:t>print</a:t>
            </a:r>
            <a:r>
              <a:rPr lang="en-US" sz="1600" dirty="0">
                <a:latin typeface="Courier New" pitchFamily="49" charset="0"/>
                <a:cs typeface="Courier New" pitchFamily="49" charset="0"/>
              </a:rPr>
              <a:t> line,</a:t>
            </a:r>
          </a:p>
          <a:p>
            <a:pPr marL="0" indent="0">
              <a:buNone/>
            </a:pPr>
            <a:endParaRPr lang="en-US" sz="1600" dirty="0" smtClean="0">
              <a:latin typeface="Courier New" pitchFamily="49" charset="0"/>
              <a:cs typeface="Courier New" pitchFamily="49" charset="0"/>
            </a:endParaRPr>
          </a:p>
          <a:p>
            <a:pPr marL="0" indent="0">
              <a:buNone/>
            </a:pPr>
            <a:r>
              <a:rPr lang="en-US" sz="1600" i="1" dirty="0" smtClean="0">
                <a:solidFill>
                  <a:schemeClr val="accent3"/>
                </a:solidFill>
                <a:latin typeface="Courier New" pitchFamily="49" charset="0"/>
                <a:cs typeface="Courier New" pitchFamily="49" charset="0"/>
              </a:rPr>
              <a:t># check for error and ensure that the script does not continue</a:t>
            </a:r>
          </a:p>
          <a:p>
            <a:pPr marL="0" indent="0">
              <a:buNone/>
            </a:pPr>
            <a:r>
              <a:rPr lang="en-US" sz="1600" i="1" dirty="0" smtClean="0">
                <a:solidFill>
                  <a:schemeClr val="accent3"/>
                </a:solidFill>
                <a:latin typeface="Courier New" pitchFamily="49" charset="0"/>
                <a:cs typeface="Courier New" pitchFamily="49" charset="0"/>
              </a:rPr>
              <a:t># until the command has finished executing.</a:t>
            </a:r>
          </a:p>
          <a:p>
            <a:pPr marL="0" indent="0">
              <a:buNone/>
            </a:pPr>
            <a:r>
              <a:rPr lang="en-US" sz="1600" dirty="0" smtClean="0">
                <a:latin typeface="Courier New" pitchFamily="49" charset="0"/>
                <a:cs typeface="Courier New" pitchFamily="49" charset="0"/>
              </a:rPr>
              <a:t>result </a:t>
            </a:r>
            <a:r>
              <a:rPr lang="en-US" sz="1600" dirty="0">
                <a:latin typeface="Courier New" pitchFamily="49" charset="0"/>
                <a:cs typeface="Courier New" pitchFamily="49" charset="0"/>
              </a:rPr>
              <a:t>= </a:t>
            </a:r>
            <a:r>
              <a:rPr lang="en-US" sz="1600" b="1" dirty="0" err="1">
                <a:solidFill>
                  <a:schemeClr val="accent6"/>
                </a:solidFill>
                <a:latin typeface="Courier New" pitchFamily="49" charset="0"/>
                <a:cs typeface="Courier New" pitchFamily="49" charset="0"/>
              </a:rPr>
              <a:t>job</a:t>
            </a:r>
            <a:r>
              <a:rPr lang="en-US" sz="1600" dirty="0" err="1">
                <a:latin typeface="Courier New" pitchFamily="49" charset="0"/>
                <a:cs typeface="Courier New" pitchFamily="49" charset="0"/>
              </a:rPr>
              <a:t>.wait</a:t>
            </a:r>
            <a:r>
              <a:rPr lang="en-US" sz="1600" dirty="0" smtClean="0">
                <a:latin typeface="Courier New" pitchFamily="49" charset="0"/>
                <a:cs typeface="Courier New" pitchFamily="49" charset="0"/>
              </a:rPr>
              <a:t>() </a:t>
            </a:r>
          </a:p>
          <a:p>
            <a:pPr marL="0" indent="0">
              <a:buNone/>
            </a:pPr>
            <a:r>
              <a:rPr lang="en-US" sz="1600" dirty="0" smtClean="0">
                <a:solidFill>
                  <a:srgbClr val="0070C0"/>
                </a:solidFill>
                <a:latin typeface="Courier New" pitchFamily="49" charset="0"/>
                <a:cs typeface="Courier New" pitchFamily="49" charset="0"/>
              </a:rPr>
              <a:t>if</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result != </a:t>
            </a:r>
            <a:r>
              <a:rPr lang="en-US" sz="1600" dirty="0">
                <a:solidFill>
                  <a:srgbClr val="FF0000"/>
                </a:solidFill>
                <a:latin typeface="Courier New" pitchFamily="49" charset="0"/>
                <a:cs typeface="Courier New" pitchFamily="49" charset="0"/>
              </a:rPr>
              <a:t>0</a:t>
            </a:r>
            <a:r>
              <a:rPr lang="en-US" sz="1600" dirty="0" smtClean="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smtClean="0">
                <a:solidFill>
                  <a:srgbClr val="0070C0"/>
                </a:solidFill>
                <a:latin typeface="Courier New" pitchFamily="49" charset="0"/>
                <a:cs typeface="Courier New" pitchFamily="49" charset="0"/>
              </a:rPr>
              <a:t>print</a:t>
            </a:r>
            <a:r>
              <a:rPr lang="en-US" sz="1600" dirty="0" smtClean="0">
                <a:latin typeface="Courier New" pitchFamily="49" charset="0"/>
                <a:cs typeface="Courier New" pitchFamily="49" charset="0"/>
              </a:rPr>
              <a:t> </a:t>
            </a:r>
            <a:r>
              <a:rPr lang="en-US" sz="1600" dirty="0" smtClean="0">
                <a:solidFill>
                  <a:schemeClr val="tx1">
                    <a:lumMod val="50000"/>
                    <a:lumOff val="50000"/>
                  </a:schemeClr>
                </a:solidFill>
                <a:latin typeface="Courier New" pitchFamily="49" charset="0"/>
                <a:cs typeface="Courier New" pitchFamily="49" charset="0"/>
              </a:rPr>
              <a:t>"There was an error running the command."</a:t>
            </a:r>
            <a:endParaRPr lang="en-US" sz="1600" dirty="0">
              <a:solidFill>
                <a:schemeClr val="tx1">
                  <a:lumMod val="50000"/>
                  <a:lumOff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8464896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subprocess</a:t>
            </a:r>
            <a:r>
              <a:rPr lang="en-US" dirty="0" smtClean="0"/>
              <a:t> - in a custom function</a:t>
            </a:r>
            <a:endParaRPr lang="en-US" dirty="0"/>
          </a:p>
        </p:txBody>
      </p:sp>
      <p:sp>
        <p:nvSpPr>
          <p:cNvPr id="3" name="Content Placeholder 2"/>
          <p:cNvSpPr>
            <a:spLocks noGrp="1"/>
          </p:cNvSpPr>
          <p:nvPr>
            <p:ph idx="1"/>
          </p:nvPr>
        </p:nvSpPr>
        <p:spPr>
          <a:xfrm>
            <a:off x="304800" y="1600200"/>
            <a:ext cx="8534400" cy="4800600"/>
          </a:xfrm>
        </p:spPr>
        <p:txBody>
          <a:bodyPr>
            <a:noAutofit/>
          </a:bodyPr>
          <a:lstStyle/>
          <a:p>
            <a:pPr marL="0" indent="0" defTabSz="457200">
              <a:buNone/>
            </a:pPr>
            <a:r>
              <a:rPr lang="en-US" sz="1100" i="1" dirty="0">
                <a:solidFill>
                  <a:schemeClr val="accent3"/>
                </a:solidFill>
                <a:latin typeface="Courier New" pitchFamily="49" charset="0"/>
                <a:cs typeface="Courier New" pitchFamily="49" charset="0"/>
              </a:rPr>
              <a:t># </a:t>
            </a:r>
            <a:r>
              <a:rPr lang="en-US" sz="1100" i="1" dirty="0" smtClean="0">
                <a:solidFill>
                  <a:schemeClr val="accent3"/>
                </a:solidFill>
                <a:latin typeface="Courier New" pitchFamily="49" charset="0"/>
                <a:cs typeface="Courier New" pitchFamily="49" charset="0"/>
              </a:rPr>
              <a:t>A function that runs </a:t>
            </a:r>
            <a:r>
              <a:rPr lang="en-US" sz="1100" i="1" dirty="0">
                <a:solidFill>
                  <a:schemeClr val="accent3"/>
                </a:solidFill>
                <a:latin typeface="Courier New" pitchFamily="49" charset="0"/>
                <a:cs typeface="Courier New" pitchFamily="49" charset="0"/>
              </a:rPr>
              <a:t>the given command using the system </a:t>
            </a:r>
            <a:r>
              <a:rPr lang="en-US" sz="1100" i="1" dirty="0" smtClean="0">
                <a:solidFill>
                  <a:schemeClr val="accent3"/>
                </a:solidFill>
                <a:latin typeface="Courier New" pitchFamily="49" charset="0"/>
                <a:cs typeface="Courier New" pitchFamily="49" charset="0"/>
              </a:rPr>
              <a:t>shell.</a:t>
            </a:r>
          </a:p>
          <a:p>
            <a:pPr marL="0" indent="0" defTabSz="457200">
              <a:buNone/>
            </a:pPr>
            <a:r>
              <a:rPr lang="en-US" sz="1100" i="1" dirty="0" smtClean="0">
                <a:solidFill>
                  <a:schemeClr val="accent3"/>
                </a:solidFill>
                <a:latin typeface="Courier New" pitchFamily="49" charset="0"/>
                <a:cs typeface="Courier New" pitchFamily="49" charset="0"/>
              </a:rPr>
              <a:t># Returns the output of the command in a list, the result variable, and whether there was an error.</a:t>
            </a:r>
            <a:endParaRPr lang="en-US" sz="1100" i="1" dirty="0">
              <a:solidFill>
                <a:schemeClr val="accent3"/>
              </a:solidFill>
              <a:latin typeface="Courier New" pitchFamily="49" charset="0"/>
              <a:cs typeface="Courier New" pitchFamily="49" charset="0"/>
            </a:endParaRPr>
          </a:p>
          <a:p>
            <a:pPr marL="0" indent="0" defTabSz="457200">
              <a:buNone/>
            </a:pPr>
            <a:r>
              <a:rPr lang="en-US" sz="1100" dirty="0" err="1">
                <a:solidFill>
                  <a:srgbClr val="0070C0"/>
                </a:solidFill>
                <a:latin typeface="Courier New" pitchFamily="49" charset="0"/>
                <a:cs typeface="Courier New" pitchFamily="49" charset="0"/>
              </a:rPr>
              <a:t>def</a:t>
            </a:r>
            <a:r>
              <a:rPr lang="en-US" sz="1100" dirty="0">
                <a:latin typeface="Courier New" pitchFamily="49" charset="0"/>
                <a:cs typeface="Courier New" pitchFamily="49" charset="0"/>
              </a:rPr>
              <a:t> </a:t>
            </a:r>
            <a:r>
              <a:rPr lang="en-US" sz="1100" dirty="0" err="1">
                <a:solidFill>
                  <a:srgbClr val="D60093"/>
                </a:solidFill>
                <a:latin typeface="Courier New" pitchFamily="49" charset="0"/>
                <a:cs typeface="Courier New" pitchFamily="49" charset="0"/>
              </a:rPr>
              <a:t>run_command</a:t>
            </a:r>
            <a:r>
              <a:rPr lang="en-US" sz="1100" dirty="0">
                <a:latin typeface="Courier New" pitchFamily="49" charset="0"/>
                <a:cs typeface="Courier New" pitchFamily="49" charset="0"/>
              </a:rPr>
              <a:t>(command, verbose=</a:t>
            </a:r>
            <a:r>
              <a:rPr lang="en-US" sz="1100" dirty="0">
                <a:solidFill>
                  <a:srgbClr val="0070C0"/>
                </a:solidFill>
                <a:latin typeface="Courier New" pitchFamily="49" charset="0"/>
                <a:cs typeface="Courier New" pitchFamily="49" charset="0"/>
              </a:rPr>
              <a:t>False</a:t>
            </a:r>
            <a:r>
              <a:rPr lang="en-US" sz="1100" dirty="0">
                <a:latin typeface="Courier New" pitchFamily="49" charset="0"/>
                <a:cs typeface="Courier New" pitchFamily="49" charset="0"/>
              </a:rPr>
              <a:t>):</a:t>
            </a:r>
          </a:p>
          <a:p>
            <a:pPr marL="0" indent="0" defTabSz="457200">
              <a:buNone/>
            </a:pPr>
            <a:r>
              <a:rPr lang="en-US" sz="1100" dirty="0">
                <a:latin typeface="Courier New" pitchFamily="49" charset="0"/>
                <a:cs typeface="Courier New" pitchFamily="49" charset="0"/>
              </a:rPr>
              <a:t>	</a:t>
            </a:r>
            <a:r>
              <a:rPr lang="en-US" sz="1100" dirty="0">
                <a:solidFill>
                  <a:srgbClr val="0070C0"/>
                </a:solidFill>
                <a:latin typeface="Courier New" pitchFamily="49" charset="0"/>
                <a:cs typeface="Courier New" pitchFamily="49" charset="0"/>
              </a:rPr>
              <a:t>import</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subprocess</a:t>
            </a:r>
            <a:endParaRPr lang="en-US" sz="1100" dirty="0">
              <a:latin typeface="Courier New" pitchFamily="49" charset="0"/>
              <a:cs typeface="Courier New" pitchFamily="49" charset="0"/>
            </a:endParaRPr>
          </a:p>
          <a:p>
            <a:pPr marL="0" indent="0" defTabSz="457200">
              <a:buNone/>
            </a:pPr>
            <a:r>
              <a:rPr lang="en-US" sz="1100" dirty="0">
                <a:latin typeface="Courier New" pitchFamily="49" charset="0"/>
                <a:cs typeface="Courier New" pitchFamily="49" charset="0"/>
              </a:rPr>
              <a:t>	error = </a:t>
            </a:r>
            <a:r>
              <a:rPr lang="en-US" sz="1100" dirty="0">
                <a:solidFill>
                  <a:srgbClr val="0070C0"/>
                </a:solidFill>
                <a:latin typeface="Courier New" pitchFamily="49" charset="0"/>
                <a:cs typeface="Courier New" pitchFamily="49" charset="0"/>
              </a:rPr>
              <a:t>False</a:t>
            </a:r>
          </a:p>
          <a:p>
            <a:pPr marL="0" indent="0" defTabSz="457200">
              <a:buNone/>
            </a:pPr>
            <a:r>
              <a:rPr lang="en-US" sz="1100" dirty="0">
                <a:latin typeface="Courier New" pitchFamily="49" charset="0"/>
                <a:cs typeface="Courier New" pitchFamily="49" charset="0"/>
              </a:rPr>
              <a:t>	</a:t>
            </a:r>
          </a:p>
          <a:p>
            <a:pPr marL="0" indent="0" defTabSz="457200">
              <a:buNone/>
            </a:pPr>
            <a:r>
              <a:rPr lang="en-US" sz="1100" dirty="0">
                <a:latin typeface="Courier New" pitchFamily="49" charset="0"/>
                <a:cs typeface="Courier New" pitchFamily="49" charset="0"/>
              </a:rPr>
              <a:t>	</a:t>
            </a:r>
            <a:r>
              <a:rPr lang="en-US" sz="1100" dirty="0">
                <a:solidFill>
                  <a:srgbClr val="0070C0"/>
                </a:solidFill>
                <a:latin typeface="Courier New" pitchFamily="49" charset="0"/>
                <a:cs typeface="Courier New" pitchFamily="49" charset="0"/>
              </a:rPr>
              <a:t>if</a:t>
            </a:r>
            <a:r>
              <a:rPr lang="en-US" sz="1100" dirty="0">
                <a:latin typeface="Courier New" pitchFamily="49" charset="0"/>
                <a:cs typeface="Courier New" pitchFamily="49" charset="0"/>
              </a:rPr>
              <a:t> verbose == </a:t>
            </a:r>
            <a:r>
              <a:rPr lang="en-US" sz="1100" dirty="0">
                <a:solidFill>
                  <a:srgbClr val="0070C0"/>
                </a:solidFill>
                <a:latin typeface="Courier New" pitchFamily="49" charset="0"/>
                <a:cs typeface="Courier New" pitchFamily="49" charset="0"/>
              </a:rPr>
              <a:t>True</a:t>
            </a:r>
            <a:r>
              <a:rPr lang="en-US" sz="1100" dirty="0">
                <a:latin typeface="Courier New" pitchFamily="49" charset="0"/>
                <a:cs typeface="Courier New" pitchFamily="49" charset="0"/>
              </a:rPr>
              <a:t>: </a:t>
            </a:r>
          </a:p>
          <a:p>
            <a:pPr marL="0" indent="0" defTabSz="457200">
              <a:buNone/>
            </a:pPr>
            <a:r>
              <a:rPr lang="en-US" sz="1100" dirty="0">
                <a:latin typeface="Courier New" pitchFamily="49" charset="0"/>
                <a:cs typeface="Courier New" pitchFamily="49" charset="0"/>
              </a:rPr>
              <a:t>		</a:t>
            </a:r>
            <a:r>
              <a:rPr lang="en-US" sz="1100" dirty="0">
                <a:solidFill>
                  <a:srgbClr val="0070C0"/>
                </a:solidFill>
                <a:latin typeface="Courier New" pitchFamily="49" charset="0"/>
                <a:cs typeface="Courier New" pitchFamily="49" charset="0"/>
              </a:rPr>
              <a:t>print</a:t>
            </a:r>
            <a:r>
              <a:rPr lang="en-US" sz="1100" dirty="0">
                <a:latin typeface="Courier New" pitchFamily="49" charset="0"/>
                <a:cs typeface="Courier New" pitchFamily="49" charset="0"/>
              </a:rPr>
              <a:t> command</a:t>
            </a:r>
          </a:p>
          <a:p>
            <a:pPr marL="0" indent="0" defTabSz="457200">
              <a:buNone/>
            </a:pPr>
            <a:r>
              <a:rPr lang="en-US" sz="1100" dirty="0">
                <a:latin typeface="Courier New" pitchFamily="49" charset="0"/>
                <a:cs typeface="Courier New" pitchFamily="49" charset="0"/>
              </a:rPr>
              <a:t>		</a:t>
            </a:r>
            <a:r>
              <a:rPr lang="en-US" sz="1100" dirty="0">
                <a:solidFill>
                  <a:srgbClr val="0070C0"/>
                </a:solidFill>
                <a:latin typeface="Courier New" pitchFamily="49" charset="0"/>
                <a:cs typeface="Courier New" pitchFamily="49" charset="0"/>
              </a:rPr>
              <a:t>print</a:t>
            </a:r>
            <a:r>
              <a:rPr lang="en-US" sz="1100" dirty="0">
                <a:latin typeface="Courier New" pitchFamily="49" charset="0"/>
                <a:cs typeface="Courier New" pitchFamily="49" charset="0"/>
              </a:rPr>
              <a:t> </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defTabSz="457200">
              <a:buNone/>
            </a:pPr>
            <a:r>
              <a:rPr lang="en-US" sz="1100" dirty="0">
                <a:latin typeface="Courier New" pitchFamily="49" charset="0"/>
                <a:cs typeface="Courier New" pitchFamily="49" charset="0"/>
              </a:rPr>
              <a:t>	</a:t>
            </a:r>
          </a:p>
          <a:p>
            <a:pPr marL="0" indent="0" defTabSz="457200">
              <a:buNone/>
            </a:pPr>
            <a:r>
              <a:rPr lang="en-US" sz="1100" dirty="0">
                <a:latin typeface="Courier New" pitchFamily="49" charset="0"/>
                <a:cs typeface="Courier New" pitchFamily="49" charset="0"/>
              </a:rPr>
              <a:t>	job = </a:t>
            </a:r>
            <a:r>
              <a:rPr lang="en-US" sz="1100" dirty="0" err="1" smtClean="0">
                <a:latin typeface="Courier New" pitchFamily="49" charset="0"/>
                <a:cs typeface="Courier New" pitchFamily="49" charset="0"/>
              </a:rPr>
              <a:t>subprocess.Popen</a:t>
            </a:r>
            <a:r>
              <a:rPr lang="en-US" sz="1100" dirty="0" smtClean="0">
                <a:latin typeface="Courier New" pitchFamily="49" charset="0"/>
                <a:cs typeface="Courier New" pitchFamily="49" charset="0"/>
              </a:rPr>
              <a:t>(command, shell=</a:t>
            </a:r>
            <a:r>
              <a:rPr lang="en-US" sz="1100" dirty="0" smtClean="0">
                <a:solidFill>
                  <a:srgbClr val="0070C0"/>
                </a:solidFill>
                <a:latin typeface="Courier New" pitchFamily="49" charset="0"/>
                <a:cs typeface="Courier New" pitchFamily="49" charset="0"/>
              </a:rPr>
              <a:t>True</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stdout</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subprocess.PIPE</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stderr</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subprocess.STDOUT</a:t>
            </a:r>
            <a:r>
              <a:rPr lang="en-US" sz="1100" dirty="0">
                <a:latin typeface="Courier New" pitchFamily="49" charset="0"/>
                <a:cs typeface="Courier New" pitchFamily="49" charset="0"/>
              </a:rPr>
              <a:t>)</a:t>
            </a:r>
          </a:p>
          <a:p>
            <a:pPr marL="0" indent="0" defTabSz="457200">
              <a:buNone/>
            </a:pP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jobOutput</a:t>
            </a:r>
            <a:r>
              <a:rPr lang="en-US" sz="1100" dirty="0">
                <a:latin typeface="Courier New" pitchFamily="49" charset="0"/>
                <a:cs typeface="Courier New" pitchFamily="49" charset="0"/>
              </a:rPr>
              <a:t> = []</a:t>
            </a:r>
          </a:p>
          <a:p>
            <a:pPr marL="0" indent="0" defTabSz="457200">
              <a:buNone/>
            </a:pPr>
            <a:r>
              <a:rPr lang="en-US" sz="1100" dirty="0">
                <a:latin typeface="Courier New" pitchFamily="49" charset="0"/>
                <a:cs typeface="Courier New" pitchFamily="49" charset="0"/>
              </a:rPr>
              <a:t>	</a:t>
            </a:r>
            <a:r>
              <a:rPr lang="en-US" sz="1100" dirty="0">
                <a:solidFill>
                  <a:srgbClr val="0070C0"/>
                </a:solidFill>
                <a:latin typeface="Courier New" pitchFamily="49" charset="0"/>
                <a:cs typeface="Courier New" pitchFamily="49" charset="0"/>
              </a:rPr>
              <a:t>if</a:t>
            </a:r>
            <a:r>
              <a:rPr lang="en-US" sz="1100" dirty="0">
                <a:latin typeface="Courier New" pitchFamily="49" charset="0"/>
                <a:cs typeface="Courier New" pitchFamily="49" charset="0"/>
              </a:rPr>
              <a:t> verbose == </a:t>
            </a:r>
            <a:r>
              <a:rPr lang="en-US" sz="1100" dirty="0">
                <a:solidFill>
                  <a:srgbClr val="0070C0"/>
                </a:solidFill>
                <a:latin typeface="Courier New" pitchFamily="49" charset="0"/>
                <a:cs typeface="Courier New" pitchFamily="49" charset="0"/>
              </a:rPr>
              <a:t>True</a:t>
            </a:r>
            <a:r>
              <a:rPr lang="en-US" sz="1100" dirty="0">
                <a:latin typeface="Courier New" pitchFamily="49" charset="0"/>
                <a:cs typeface="Courier New" pitchFamily="49" charset="0"/>
              </a:rPr>
              <a:t>:</a:t>
            </a:r>
          </a:p>
          <a:p>
            <a:pPr marL="0" indent="0" defTabSz="457200">
              <a:buNone/>
            </a:pPr>
            <a:r>
              <a:rPr lang="en-US" sz="1100" dirty="0">
                <a:latin typeface="Courier New" pitchFamily="49" charset="0"/>
                <a:cs typeface="Courier New" pitchFamily="49" charset="0"/>
              </a:rPr>
              <a:t>		</a:t>
            </a:r>
            <a:r>
              <a:rPr lang="en-US" sz="1100" dirty="0">
                <a:solidFill>
                  <a:srgbClr val="0070C0"/>
                </a:solidFill>
                <a:latin typeface="Courier New" pitchFamily="49" charset="0"/>
                <a:cs typeface="Courier New" pitchFamily="49" charset="0"/>
              </a:rPr>
              <a:t>for</a:t>
            </a:r>
            <a:r>
              <a:rPr lang="en-US" sz="1100" dirty="0">
                <a:latin typeface="Courier New" pitchFamily="49" charset="0"/>
                <a:cs typeface="Courier New" pitchFamily="49" charset="0"/>
              </a:rPr>
              <a:t> line </a:t>
            </a:r>
            <a:r>
              <a:rPr lang="en-US" sz="1100" dirty="0">
                <a:solidFill>
                  <a:srgbClr val="0070C0"/>
                </a:solidFill>
                <a:latin typeface="Courier New" pitchFamily="49" charset="0"/>
                <a:cs typeface="Courier New" pitchFamily="49" charset="0"/>
              </a:rPr>
              <a:t>in</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job.stdout</a:t>
            </a:r>
            <a:r>
              <a:rPr lang="en-US" sz="1100" dirty="0">
                <a:latin typeface="Courier New" pitchFamily="49" charset="0"/>
                <a:cs typeface="Courier New" pitchFamily="49" charset="0"/>
              </a:rPr>
              <a:t>:</a:t>
            </a:r>
          </a:p>
          <a:p>
            <a:pPr marL="0" indent="0" defTabSz="457200">
              <a:buNone/>
            </a:pPr>
            <a:r>
              <a:rPr lang="en-US" sz="1100" dirty="0">
                <a:latin typeface="Courier New" pitchFamily="49" charset="0"/>
                <a:cs typeface="Courier New" pitchFamily="49" charset="0"/>
              </a:rPr>
              <a:t>			</a:t>
            </a:r>
            <a:r>
              <a:rPr lang="en-US" sz="1100" dirty="0">
                <a:solidFill>
                  <a:srgbClr val="0070C0"/>
                </a:solidFill>
                <a:latin typeface="Courier New" pitchFamily="49" charset="0"/>
                <a:cs typeface="Courier New" pitchFamily="49" charset="0"/>
              </a:rPr>
              <a:t>print</a:t>
            </a:r>
            <a:r>
              <a:rPr lang="en-US" sz="1100" dirty="0">
                <a:latin typeface="Courier New" pitchFamily="49" charset="0"/>
                <a:cs typeface="Courier New" pitchFamily="49" charset="0"/>
              </a:rPr>
              <a:t> </a:t>
            </a:r>
            <a:r>
              <a:rPr lang="en-US" sz="1100" dirty="0" smtClean="0">
                <a:latin typeface="Courier New" pitchFamily="49" charset="0"/>
                <a:cs typeface="Courier New" pitchFamily="49" charset="0"/>
              </a:rPr>
              <a:t>"   ", </a:t>
            </a:r>
            <a:r>
              <a:rPr lang="en-US" sz="1100" dirty="0">
                <a:latin typeface="Courier New" pitchFamily="49" charset="0"/>
                <a:cs typeface="Courier New" pitchFamily="49" charset="0"/>
              </a:rPr>
              <a:t>line,</a:t>
            </a:r>
          </a:p>
          <a:p>
            <a:pPr marL="0" indent="0" defTabSz="457200">
              <a:buNone/>
            </a:pP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jobOutput.append</a:t>
            </a:r>
            <a:r>
              <a:rPr lang="en-US" sz="1100" dirty="0">
                <a:latin typeface="Courier New" pitchFamily="49" charset="0"/>
                <a:cs typeface="Courier New" pitchFamily="49" charset="0"/>
              </a:rPr>
              <a:t>(line)</a:t>
            </a:r>
          </a:p>
          <a:p>
            <a:pPr marL="0" indent="0" defTabSz="457200">
              <a:buNone/>
            </a:pPr>
            <a:r>
              <a:rPr lang="en-US" sz="1100" dirty="0">
                <a:latin typeface="Courier New" pitchFamily="49" charset="0"/>
                <a:cs typeface="Courier New" pitchFamily="49" charset="0"/>
              </a:rPr>
              <a:t>	</a:t>
            </a:r>
            <a:r>
              <a:rPr lang="en-US" sz="1100" dirty="0">
                <a:solidFill>
                  <a:srgbClr val="0070C0"/>
                </a:solidFill>
                <a:latin typeface="Courier New" pitchFamily="49" charset="0"/>
                <a:cs typeface="Courier New" pitchFamily="49" charset="0"/>
              </a:rPr>
              <a:t>else:</a:t>
            </a:r>
          </a:p>
          <a:p>
            <a:pPr marL="0" indent="0" defTabSz="457200">
              <a:buNone/>
            </a:pP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jobOutput</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job.stdout.readlines</a:t>
            </a:r>
            <a:r>
              <a:rPr lang="en-US" sz="1100" dirty="0">
                <a:latin typeface="Courier New" pitchFamily="49" charset="0"/>
                <a:cs typeface="Courier New" pitchFamily="49" charset="0"/>
              </a:rPr>
              <a:t>()</a:t>
            </a:r>
          </a:p>
          <a:p>
            <a:pPr marL="0" indent="0" defTabSz="457200">
              <a:buNone/>
            </a:pPr>
            <a:r>
              <a:rPr lang="en-US" sz="1100" dirty="0">
                <a:latin typeface="Courier New" pitchFamily="49" charset="0"/>
                <a:cs typeface="Courier New" pitchFamily="49" charset="0"/>
              </a:rPr>
              <a:t>	result = </a:t>
            </a:r>
            <a:r>
              <a:rPr lang="en-US" sz="1100" dirty="0" err="1">
                <a:latin typeface="Courier New" pitchFamily="49" charset="0"/>
                <a:cs typeface="Courier New" pitchFamily="49" charset="0"/>
              </a:rPr>
              <a:t>job.wait</a:t>
            </a:r>
            <a:r>
              <a:rPr lang="en-US" sz="1100" dirty="0">
                <a:latin typeface="Courier New" pitchFamily="49" charset="0"/>
                <a:cs typeface="Courier New" pitchFamily="49" charset="0"/>
              </a:rPr>
              <a:t>()</a:t>
            </a:r>
          </a:p>
          <a:p>
            <a:pPr marL="0" indent="0" defTabSz="457200">
              <a:buNone/>
            </a:pPr>
            <a:r>
              <a:rPr lang="en-US" sz="1100" dirty="0">
                <a:latin typeface="Courier New" pitchFamily="49" charset="0"/>
                <a:cs typeface="Courier New" pitchFamily="49" charset="0"/>
              </a:rPr>
              <a:t>	</a:t>
            </a:r>
            <a:r>
              <a:rPr lang="en-US" sz="1100" dirty="0">
                <a:solidFill>
                  <a:srgbClr val="0070C0"/>
                </a:solidFill>
                <a:latin typeface="Courier New" pitchFamily="49" charset="0"/>
                <a:cs typeface="Courier New" pitchFamily="49" charset="0"/>
              </a:rPr>
              <a:t>if</a:t>
            </a:r>
            <a:r>
              <a:rPr lang="en-US" sz="1100" dirty="0">
                <a:latin typeface="Courier New" pitchFamily="49" charset="0"/>
                <a:cs typeface="Courier New" pitchFamily="49" charset="0"/>
              </a:rPr>
              <a:t> result != </a:t>
            </a:r>
            <a:r>
              <a:rPr lang="en-US" sz="1100" dirty="0">
                <a:solidFill>
                  <a:srgbClr val="FF0000"/>
                </a:solidFill>
                <a:latin typeface="Courier New" pitchFamily="49" charset="0"/>
                <a:cs typeface="Courier New" pitchFamily="49" charset="0"/>
              </a:rPr>
              <a:t>0</a:t>
            </a:r>
            <a:r>
              <a:rPr lang="en-US" sz="1100" dirty="0">
                <a:latin typeface="Courier New" pitchFamily="49" charset="0"/>
                <a:cs typeface="Courier New" pitchFamily="49" charset="0"/>
              </a:rPr>
              <a:t>:</a:t>
            </a:r>
          </a:p>
          <a:p>
            <a:pPr marL="0" indent="0" defTabSz="457200">
              <a:buNone/>
            </a:pPr>
            <a:r>
              <a:rPr lang="en-US" sz="1100" dirty="0">
                <a:latin typeface="Courier New" pitchFamily="49" charset="0"/>
                <a:cs typeface="Courier New" pitchFamily="49" charset="0"/>
              </a:rPr>
              <a:t>		error = </a:t>
            </a:r>
            <a:r>
              <a:rPr lang="en-US" sz="1100" dirty="0">
                <a:solidFill>
                  <a:srgbClr val="0070C0"/>
                </a:solidFill>
                <a:latin typeface="Courier New" pitchFamily="49" charset="0"/>
                <a:cs typeface="Courier New" pitchFamily="49" charset="0"/>
              </a:rPr>
              <a:t>True</a:t>
            </a:r>
          </a:p>
          <a:p>
            <a:pPr marL="0" indent="0" defTabSz="457200">
              <a:buNone/>
            </a:pPr>
            <a:r>
              <a:rPr lang="en-US" sz="1100" dirty="0">
                <a:latin typeface="Courier New" pitchFamily="49" charset="0"/>
                <a:cs typeface="Courier New" pitchFamily="49" charset="0"/>
              </a:rPr>
              <a:t>	</a:t>
            </a:r>
          </a:p>
          <a:p>
            <a:pPr marL="0" indent="0" defTabSz="457200">
              <a:buNone/>
            </a:pPr>
            <a:r>
              <a:rPr lang="en-US" sz="1100" dirty="0">
                <a:latin typeface="Courier New" pitchFamily="49" charset="0"/>
                <a:cs typeface="Courier New" pitchFamily="49" charset="0"/>
              </a:rPr>
              <a:t>	</a:t>
            </a:r>
            <a:r>
              <a:rPr lang="en-US" sz="1100" dirty="0">
                <a:solidFill>
                  <a:srgbClr val="0070C0"/>
                </a:solidFill>
                <a:latin typeface="Courier New" pitchFamily="49" charset="0"/>
                <a:cs typeface="Courier New" pitchFamily="49" charset="0"/>
              </a:rPr>
              <a:t>return</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jobOutput</a:t>
            </a:r>
            <a:r>
              <a:rPr lang="en-US" sz="1100" dirty="0">
                <a:latin typeface="Courier New" pitchFamily="49" charset="0"/>
                <a:cs typeface="Courier New" pitchFamily="49" charset="0"/>
              </a:rPr>
              <a:t>, result, error)</a:t>
            </a:r>
          </a:p>
        </p:txBody>
      </p:sp>
      <p:sp>
        <p:nvSpPr>
          <p:cNvPr id="4" name="Rectangle 3"/>
          <p:cNvSpPr/>
          <p:nvPr/>
        </p:nvSpPr>
        <p:spPr>
          <a:xfrm>
            <a:off x="6096000" y="1371600"/>
            <a:ext cx="2666114" cy="369332"/>
          </a:xfrm>
          <a:prstGeom prst="rect">
            <a:avLst/>
          </a:prstGeom>
          <a:ln>
            <a:solidFill>
              <a:schemeClr val="tx1"/>
            </a:solidFill>
          </a:ln>
        </p:spPr>
        <p:txBody>
          <a:bodyPr wrap="none">
            <a:spAutoFit/>
          </a:bodyPr>
          <a:lstStyle/>
          <a:p>
            <a:pPr algn="ctr"/>
            <a:r>
              <a:rPr lang="en-US" dirty="0" smtClean="0">
                <a:latin typeface="Courier New" pitchFamily="49" charset="0"/>
                <a:cs typeface="Courier New" pitchFamily="49" charset="0"/>
              </a:rPr>
              <a:t>(in useful_fns.py)</a:t>
            </a:r>
            <a:endParaRPr lang="en-US" dirty="0"/>
          </a:p>
        </p:txBody>
      </p:sp>
    </p:spTree>
    <p:extLst>
      <p:ext uri="{BB962C8B-B14F-4D97-AF65-F5344CB8AC3E}">
        <p14:creationId xmlns:p14="http://schemas.microsoft.com/office/powerpoint/2010/main" val="29046090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subprocess</a:t>
            </a:r>
            <a:r>
              <a:rPr lang="en-US" dirty="0" smtClean="0"/>
              <a:t> - in a custom function</a:t>
            </a:r>
            <a:endParaRPr lang="en-US" dirty="0"/>
          </a:p>
        </p:txBody>
      </p:sp>
      <p:sp>
        <p:nvSpPr>
          <p:cNvPr id="3" name="Content Placeholder 2"/>
          <p:cNvSpPr>
            <a:spLocks noGrp="1"/>
          </p:cNvSpPr>
          <p:nvPr>
            <p:ph idx="1"/>
          </p:nvPr>
        </p:nvSpPr>
        <p:spPr>
          <a:xfrm>
            <a:off x="304800" y="1600200"/>
            <a:ext cx="8534400" cy="4800600"/>
          </a:xfrm>
        </p:spPr>
        <p:txBody>
          <a:bodyPr>
            <a:noAutofit/>
          </a:bodyPr>
          <a:lstStyle/>
          <a:p>
            <a:pPr marL="0" indent="0" defTabSz="457200">
              <a:buNone/>
            </a:pPr>
            <a:r>
              <a:rPr lang="en-US" sz="1400" i="1" dirty="0">
                <a:solidFill>
                  <a:schemeClr val="accent3"/>
                </a:solidFill>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Using the custom function:</a:t>
            </a:r>
          </a:p>
          <a:p>
            <a:pPr marL="0" indent="0" defTabSz="457200">
              <a:buNone/>
            </a:pPr>
            <a:r>
              <a:rPr lang="en-US" sz="1400" dirty="0" smtClean="0">
                <a:solidFill>
                  <a:srgbClr val="0070C0"/>
                </a:solidFill>
                <a:latin typeface="Courier New" pitchFamily="49" charset="0"/>
                <a:cs typeface="Courier New" pitchFamily="49" charset="0"/>
              </a:rPr>
              <a:t>import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useful_fns</a:t>
            </a:r>
            <a:r>
              <a:rPr lang="en-US" sz="1400" dirty="0" smtClean="0">
                <a:latin typeface="Courier New" pitchFamily="49" charset="0"/>
                <a:cs typeface="Courier New" pitchFamily="49" charset="0"/>
              </a:rPr>
              <a:t> </a:t>
            </a:r>
            <a:r>
              <a:rPr lang="en-US" sz="1400" dirty="0" smtClean="0">
                <a:solidFill>
                  <a:srgbClr val="0070C0"/>
                </a:solidFill>
                <a:latin typeface="Courier New" pitchFamily="49" charset="0"/>
                <a:cs typeface="Courier New" pitchFamily="49" charset="0"/>
              </a:rPr>
              <a:t>as</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uf</a:t>
            </a:r>
            <a:endParaRPr lang="en-US" sz="1400" dirty="0" smtClean="0">
              <a:latin typeface="Courier New" pitchFamily="49" charset="0"/>
              <a:cs typeface="Courier New" pitchFamily="49" charset="0"/>
            </a:endParaRPr>
          </a:p>
          <a:p>
            <a:pPr marL="0" indent="0">
              <a:buNone/>
            </a:pPr>
            <a:r>
              <a:rPr lang="en-US" sz="1400" dirty="0" smtClean="0">
                <a:latin typeface="Courier New" pitchFamily="49" charset="0"/>
                <a:cs typeface="Courier New" pitchFamily="49" charset="0"/>
              </a:rPr>
              <a:t>command </a:t>
            </a:r>
            <a:r>
              <a:rPr lang="en-US" sz="1400" dirty="0">
                <a:latin typeface="Courier New" pitchFamily="49" charset="0"/>
                <a:cs typeface="Courier New" pitchFamily="49" charset="0"/>
              </a:rPr>
              <a:t>= </a:t>
            </a:r>
            <a:r>
              <a:rPr lang="en-US" sz="1400" dirty="0" smtClean="0">
                <a:solidFill>
                  <a:schemeClr val="tx1">
                    <a:lumMod val="50000"/>
                    <a:lumOff val="50000"/>
                  </a:schemeClr>
                </a:solidFill>
                <a:latin typeface="Courier New" pitchFamily="49" charset="0"/>
                <a:cs typeface="Courier New" pitchFamily="49" charset="0"/>
              </a:rPr>
              <a:t>"</a:t>
            </a:r>
            <a:r>
              <a:rPr lang="en-US" sz="1400" dirty="0" err="1" smtClean="0">
                <a:solidFill>
                  <a:schemeClr val="tx1">
                    <a:lumMod val="50000"/>
                    <a:lumOff val="50000"/>
                  </a:schemeClr>
                </a:solidFill>
                <a:latin typeface="Courier New" pitchFamily="49" charset="0"/>
                <a:cs typeface="Courier New" pitchFamily="49" charset="0"/>
              </a:rPr>
              <a:t>blastn</a:t>
            </a:r>
            <a:r>
              <a:rPr lang="en-US" sz="1400" dirty="0" smtClean="0">
                <a:solidFill>
                  <a:schemeClr val="tx1">
                    <a:lumMod val="50000"/>
                    <a:lumOff val="50000"/>
                  </a:schemeClr>
                </a:solidFill>
                <a:latin typeface="Courier New" pitchFamily="49" charset="0"/>
                <a:cs typeface="Courier New" pitchFamily="49" charset="0"/>
              </a:rPr>
              <a:t> </a:t>
            </a:r>
            <a:r>
              <a:rPr lang="en-US" sz="1400" dirty="0">
                <a:solidFill>
                  <a:schemeClr val="tx1">
                    <a:lumMod val="50000"/>
                    <a:lumOff val="50000"/>
                  </a:schemeClr>
                </a:solidFill>
                <a:latin typeface="Courier New" pitchFamily="49" charset="0"/>
                <a:cs typeface="Courier New" pitchFamily="49" charset="0"/>
              </a:rPr>
              <a:t>-query seq1.fasta -</a:t>
            </a:r>
            <a:r>
              <a:rPr lang="en-US" sz="1400" dirty="0" err="1">
                <a:solidFill>
                  <a:schemeClr val="tx1">
                    <a:lumMod val="50000"/>
                    <a:lumOff val="50000"/>
                  </a:schemeClr>
                </a:solidFill>
                <a:latin typeface="Courier New" pitchFamily="49" charset="0"/>
                <a:cs typeface="Courier New" pitchFamily="49" charset="0"/>
              </a:rPr>
              <a:t>db</a:t>
            </a:r>
            <a:r>
              <a:rPr lang="en-US" sz="1400" dirty="0">
                <a:solidFill>
                  <a:schemeClr val="tx1">
                    <a:lumMod val="50000"/>
                    <a:lumOff val="50000"/>
                  </a:schemeClr>
                </a:solidFill>
                <a:latin typeface="Courier New" pitchFamily="49" charset="0"/>
                <a:cs typeface="Courier New" pitchFamily="49" charset="0"/>
              </a:rPr>
              <a:t> </a:t>
            </a:r>
            <a:r>
              <a:rPr lang="en-US" sz="1400" dirty="0" err="1" smtClean="0">
                <a:solidFill>
                  <a:schemeClr val="tx1">
                    <a:lumMod val="50000"/>
                    <a:lumOff val="50000"/>
                  </a:schemeClr>
                </a:solidFill>
                <a:latin typeface="Courier New" pitchFamily="49" charset="0"/>
                <a:cs typeface="Courier New" pitchFamily="49" charset="0"/>
              </a:rPr>
              <a:t>refseq_rna</a:t>
            </a:r>
            <a:r>
              <a:rPr lang="en-US" sz="1400" dirty="0" smtClean="0">
                <a:solidFill>
                  <a:schemeClr val="tx1">
                    <a:lumMod val="50000"/>
                    <a:lumOff val="50000"/>
                  </a:schemeClr>
                </a:solidFill>
                <a:latin typeface="Courier New" pitchFamily="49" charset="0"/>
                <a:cs typeface="Courier New" pitchFamily="49" charset="0"/>
              </a:rPr>
              <a:t>"</a:t>
            </a:r>
          </a:p>
          <a:p>
            <a:pPr marL="0" indent="0">
              <a:buNone/>
            </a:pPr>
            <a:r>
              <a:rPr lang="en-US" sz="1400" dirty="0" smtClean="0">
                <a:latin typeface="Courier New" pitchFamily="49" charset="0"/>
                <a:cs typeface="Courier New" pitchFamily="49" charset="0"/>
              </a:rPr>
              <a:t>(output, result, error) = </a:t>
            </a:r>
            <a:r>
              <a:rPr lang="en-US" sz="1400" dirty="0" err="1" smtClean="0">
                <a:latin typeface="Courier New" pitchFamily="49" charset="0"/>
                <a:cs typeface="Courier New" pitchFamily="49" charset="0"/>
              </a:rPr>
              <a:t>uf.run_command</a:t>
            </a:r>
            <a:r>
              <a:rPr lang="en-US" sz="1400" dirty="0" smtClean="0">
                <a:latin typeface="Courier New" pitchFamily="49" charset="0"/>
                <a:cs typeface="Courier New" pitchFamily="49" charset="0"/>
              </a:rPr>
              <a:t>(command, verbose=</a:t>
            </a:r>
            <a:r>
              <a:rPr lang="en-US" sz="1400" dirty="0" smtClean="0">
                <a:solidFill>
                  <a:srgbClr val="0070C0"/>
                </a:solidFill>
                <a:latin typeface="Courier New" pitchFamily="49" charset="0"/>
                <a:cs typeface="Courier New" pitchFamily="49" charset="0"/>
              </a:rPr>
              <a:t>True</a:t>
            </a:r>
            <a:r>
              <a:rPr lang="en-US" sz="1400" dirty="0" smtClean="0">
                <a:latin typeface="Courier New" pitchFamily="49" charset="0"/>
                <a:cs typeface="Courier New" pitchFamily="49" charset="0"/>
              </a:rPr>
              <a:t>)</a:t>
            </a:r>
          </a:p>
          <a:p>
            <a:pPr marL="0" indent="0">
              <a:buNone/>
            </a:pPr>
            <a:endParaRPr lang="en-US" sz="1400" dirty="0" smtClean="0">
              <a:latin typeface="Courier New" pitchFamily="49" charset="0"/>
              <a:cs typeface="Courier New" pitchFamily="49" charset="0"/>
            </a:endParaRPr>
          </a:p>
          <a:p>
            <a:pPr marL="0" indent="0">
              <a:buNone/>
            </a:pPr>
            <a:r>
              <a:rPr lang="en-US" sz="1400" i="1" dirty="0" smtClean="0">
                <a:solidFill>
                  <a:schemeClr val="accent3"/>
                </a:solidFill>
                <a:latin typeface="Courier New" pitchFamily="49" charset="0"/>
                <a:cs typeface="Courier New" pitchFamily="49" charset="0"/>
              </a:rPr>
              <a:t># check for error</a:t>
            </a:r>
          </a:p>
          <a:p>
            <a:pPr marL="0" indent="0">
              <a:buNone/>
            </a:pPr>
            <a:r>
              <a:rPr lang="en-US" sz="1400" dirty="0" smtClean="0">
                <a:solidFill>
                  <a:srgbClr val="0070C0"/>
                </a:solidFill>
                <a:latin typeface="Courier New" pitchFamily="49" charset="0"/>
                <a:cs typeface="Courier New" pitchFamily="49" charset="0"/>
              </a:rPr>
              <a:t>if</a:t>
            </a:r>
            <a:r>
              <a:rPr lang="en-US" sz="1400" dirty="0" smtClean="0">
                <a:latin typeface="Courier New" pitchFamily="49" charset="0"/>
                <a:cs typeface="Courier New" pitchFamily="49" charset="0"/>
              </a:rPr>
              <a:t> error:</a:t>
            </a:r>
          </a:p>
          <a:p>
            <a:pPr marL="0" indent="0" defTabSz="457200">
              <a:buNone/>
            </a:pPr>
            <a:r>
              <a:rPr lang="en-US" sz="1400" dirty="0" smtClean="0">
                <a:latin typeface="Courier New" pitchFamily="49" charset="0"/>
                <a:cs typeface="Courier New" pitchFamily="49" charset="0"/>
              </a:rPr>
              <a:t>	</a:t>
            </a:r>
            <a:r>
              <a:rPr lang="en-US" sz="1400" dirty="0" smtClean="0">
                <a:solidFill>
                  <a:srgbClr val="0070C0"/>
                </a:solidFill>
                <a:latin typeface="Courier New" pitchFamily="49" charset="0"/>
                <a:cs typeface="Courier New" pitchFamily="49" charset="0"/>
              </a:rPr>
              <a:t>print</a:t>
            </a:r>
            <a:r>
              <a:rPr lang="en-US" sz="1400" dirty="0" smtClean="0">
                <a:latin typeface="Courier New" pitchFamily="49" charset="0"/>
                <a:cs typeface="Courier New" pitchFamily="49" charset="0"/>
              </a:rPr>
              <a:t> "Error running command:", command</a:t>
            </a:r>
          </a:p>
          <a:p>
            <a:pPr marL="0" indent="0" defTabSz="457200">
              <a:buNone/>
            </a:pPr>
            <a:r>
              <a:rPr lang="en-US" sz="1400" dirty="0" smtClean="0">
                <a:latin typeface="Courier New" pitchFamily="49" charset="0"/>
                <a:cs typeface="Courier New" pitchFamily="49" charset="0"/>
              </a:rPr>
              <a:t>	</a:t>
            </a:r>
            <a:r>
              <a:rPr lang="en-US" sz="1400" dirty="0" smtClean="0">
                <a:solidFill>
                  <a:srgbClr val="0070C0"/>
                </a:solidFill>
                <a:latin typeface="Courier New" pitchFamily="49" charset="0"/>
                <a:cs typeface="Courier New" pitchFamily="49" charset="0"/>
              </a:rPr>
              <a:t>print</a:t>
            </a:r>
            <a:r>
              <a:rPr lang="en-US" sz="1400" dirty="0" smtClean="0">
                <a:latin typeface="Courier New" pitchFamily="49" charset="0"/>
                <a:cs typeface="Courier New" pitchFamily="49" charset="0"/>
              </a:rPr>
              <a:t> "Exiting."</a:t>
            </a:r>
          </a:p>
          <a:p>
            <a:pPr marL="0" indent="0" defTabSz="457200">
              <a:buNone/>
            </a:pPr>
            <a:r>
              <a:rPr lang="en-US" sz="1400" dirty="0">
                <a:latin typeface="Courier New" pitchFamily="49" charset="0"/>
                <a:cs typeface="Courier New" pitchFamily="49" charset="0"/>
              </a:rPr>
              <a:t>	</a:t>
            </a:r>
            <a:r>
              <a:rPr lang="en-US" sz="1400" dirty="0" err="1" smtClean="0">
                <a:latin typeface="Courier New" pitchFamily="49" charset="0"/>
                <a:cs typeface="Courier New" pitchFamily="49" charset="0"/>
              </a:rPr>
              <a:t>sys.exit</a:t>
            </a:r>
            <a:r>
              <a:rPr lang="en-US" sz="1400" dirty="0" smtClean="0">
                <a:latin typeface="Courier New" pitchFamily="49" charset="0"/>
                <a:cs typeface="Courier New" pitchFamily="49" charset="0"/>
              </a:rPr>
              <a:t>()</a:t>
            </a:r>
          </a:p>
          <a:p>
            <a:pPr marL="0" indent="0" defTabSz="457200">
              <a:buNone/>
            </a:pPr>
            <a:endParaRPr lang="en-US" sz="1400" dirty="0" smtClean="0">
              <a:latin typeface="Courier New" pitchFamily="49" charset="0"/>
              <a:cs typeface="Courier New" pitchFamily="49" charset="0"/>
            </a:endParaRPr>
          </a:p>
          <a:p>
            <a:pPr marL="0" indent="0" defTabSz="457200">
              <a:buNone/>
            </a:pPr>
            <a:r>
              <a:rPr lang="en-US" sz="1400" i="1" dirty="0" smtClean="0">
                <a:solidFill>
                  <a:schemeClr val="accent3"/>
                </a:solidFill>
                <a:latin typeface="Courier New" pitchFamily="49" charset="0"/>
                <a:cs typeface="Courier New" pitchFamily="49" charset="0"/>
              </a:rPr>
              <a:t># use output, or whatever</a:t>
            </a:r>
            <a:endParaRPr lang="en-US" sz="1400" i="1" dirty="0">
              <a:solidFill>
                <a:schemeClr val="accent3"/>
              </a:solidFill>
              <a:latin typeface="Courier New" pitchFamily="49" charset="0"/>
              <a:cs typeface="Courier New" pitchFamily="49" charset="0"/>
            </a:endParaRPr>
          </a:p>
          <a:p>
            <a:pPr marL="0" indent="0" defTabSz="457200">
              <a:buNone/>
            </a:pPr>
            <a:r>
              <a:rPr lang="en-US" sz="1400" dirty="0" smtClean="0">
                <a:solidFill>
                  <a:srgbClr val="0070C0"/>
                </a:solidFill>
                <a:latin typeface="Courier New" pitchFamily="49" charset="0"/>
                <a:cs typeface="Courier New" pitchFamily="49" charset="0"/>
              </a:rPr>
              <a:t>for</a:t>
            </a:r>
            <a:r>
              <a:rPr lang="en-US" sz="1400" dirty="0" smtClean="0">
                <a:latin typeface="Courier New" pitchFamily="49" charset="0"/>
                <a:cs typeface="Courier New" pitchFamily="49" charset="0"/>
              </a:rPr>
              <a:t> line </a:t>
            </a:r>
            <a:r>
              <a:rPr lang="en-US" sz="1400" dirty="0" smtClean="0">
                <a:solidFill>
                  <a:srgbClr val="0070C0"/>
                </a:solidFill>
                <a:latin typeface="Courier New" pitchFamily="49" charset="0"/>
                <a:cs typeface="Courier New" pitchFamily="49" charset="0"/>
              </a:rPr>
              <a:t>in</a:t>
            </a:r>
            <a:r>
              <a:rPr lang="en-US" sz="1400" dirty="0" smtClean="0">
                <a:latin typeface="Courier New" pitchFamily="49" charset="0"/>
                <a:cs typeface="Courier New" pitchFamily="49" charset="0"/>
              </a:rPr>
              <a:t> output:</a:t>
            </a:r>
          </a:p>
          <a:p>
            <a:pPr marL="0" indent="0" defTabSz="45720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32683207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subprocess</a:t>
            </a:r>
            <a:r>
              <a:rPr lang="en-US" dirty="0" smtClean="0"/>
              <a:t> - a warning</a:t>
            </a:r>
            <a:endParaRPr lang="en-US" dirty="0"/>
          </a:p>
        </p:txBody>
      </p:sp>
      <p:sp>
        <p:nvSpPr>
          <p:cNvPr id="3" name="Content Placeholder 2"/>
          <p:cNvSpPr>
            <a:spLocks noGrp="1"/>
          </p:cNvSpPr>
          <p:nvPr>
            <p:ph idx="1"/>
          </p:nvPr>
        </p:nvSpPr>
        <p:spPr>
          <a:xfrm>
            <a:off x="457200" y="5486400"/>
            <a:ext cx="8229600" cy="944563"/>
          </a:xfrm>
        </p:spPr>
        <p:txBody>
          <a:bodyPr>
            <a:normAutofit fontScale="62500" lnSpcReduction="20000"/>
          </a:bodyPr>
          <a:lstStyle/>
          <a:p>
            <a:pPr marL="0" indent="0">
              <a:buNone/>
            </a:pPr>
            <a:r>
              <a:rPr lang="en-US" sz="2000" dirty="0" smtClean="0"/>
              <a:t>If you set shell = True, this executes the command using the shell. This is good because it lets us do more things, but it's potentially dangerous because it essentially opens up a way for someone to run malicious shell commands (like in the example above, a command to delete all of your files...). Should you worry about this? Probably not, UNLESS you plan to run code </a:t>
            </a:r>
            <a:r>
              <a:rPr lang="en-US" sz="2000" b="1" dirty="0" smtClean="0"/>
              <a:t>on your computer/server that accepts input from strangers over the internet</a:t>
            </a:r>
            <a:r>
              <a:rPr lang="en-US" sz="2000" dirty="0" smtClean="0"/>
              <a:t>. If you're just running the code yourself, or letting other people run the code on their own computers themselves, this is a non-issue.</a:t>
            </a:r>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1847850"/>
            <a:ext cx="768667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68244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2e. time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47419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Purpose: </a:t>
            </a:r>
            <a:r>
              <a:rPr lang="en-US" dirty="0" smtClean="0"/>
              <a:t>Get the current system time. Can be used to time your code. </a:t>
            </a:r>
          </a:p>
          <a:p>
            <a:pPr marL="0" indent="0">
              <a:buNone/>
            </a:pPr>
            <a:r>
              <a:rPr lang="en-US" b="1" dirty="0" smtClean="0"/>
              <a:t>Example:</a:t>
            </a:r>
          </a:p>
          <a:p>
            <a:pPr marL="0" indent="0">
              <a:buNone/>
            </a:pPr>
            <a:r>
              <a:rPr lang="en-US" sz="1800" b="1" dirty="0">
                <a:latin typeface="Courier New" pitchFamily="49" charset="0"/>
                <a:cs typeface="Courier New" pitchFamily="49" charset="0"/>
              </a:rPr>
              <a:t>	</a:t>
            </a:r>
            <a:r>
              <a:rPr lang="en-US" sz="1800" dirty="0" smtClean="0">
                <a:latin typeface="Courier New" pitchFamily="49" charset="0"/>
                <a:cs typeface="Courier New" pitchFamily="49" charset="0"/>
              </a:rPr>
              <a:t>import time</a:t>
            </a:r>
          </a:p>
          <a:p>
            <a:pPr marL="0" indent="0">
              <a:buNone/>
            </a:pPr>
            <a:endParaRPr lang="en-US" sz="1800" b="1" dirty="0" smtClean="0">
              <a:latin typeface="Courier New" pitchFamily="49" charset="0"/>
              <a:cs typeface="Courier New" pitchFamily="49" charset="0"/>
            </a:endParaRPr>
          </a:p>
          <a:p>
            <a:pPr marL="0" indent="0">
              <a:buNone/>
            </a:pPr>
            <a:r>
              <a:rPr lang="en-US" sz="1800" b="1" dirty="0">
                <a:latin typeface="Courier New" pitchFamily="49" charset="0"/>
                <a:cs typeface="Courier New" pitchFamily="49" charset="0"/>
              </a:rPr>
              <a:t>	</a:t>
            </a:r>
            <a:r>
              <a:rPr lang="en-US" sz="1800" dirty="0" err="1" smtClean="0">
                <a:latin typeface="Courier New" pitchFamily="49" charset="0"/>
                <a:cs typeface="Courier New" pitchFamily="49" charset="0"/>
              </a:rPr>
              <a:t>startTime</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time.time</a:t>
            </a:r>
            <a:r>
              <a:rPr lang="en-US" sz="1800" dirty="0" smtClean="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i="1" dirty="0" smtClean="0">
                <a:latin typeface="Courier New" pitchFamily="49" charset="0"/>
                <a:cs typeface="Courier New" pitchFamily="49" charset="0"/>
              </a:rPr>
              <a:t>...some code...</a:t>
            </a:r>
          </a:p>
          <a:p>
            <a:pPr marL="0" indent="0">
              <a:buNone/>
            </a:pP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elapsedTime</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startTime</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time.time</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marL="0" indent="0">
              <a:buNone/>
            </a:pPr>
            <a:endParaRPr lang="en-US" dirty="0" smtClean="0"/>
          </a:p>
          <a:p>
            <a:pPr marL="0" indent="0">
              <a:buNone/>
            </a:pPr>
            <a:r>
              <a:rPr lang="en-US" sz="2400" b="1" dirty="0" smtClean="0"/>
              <a:t>More info:</a:t>
            </a:r>
          </a:p>
          <a:p>
            <a:pPr marL="0" indent="0">
              <a:buNone/>
            </a:pPr>
            <a:r>
              <a:rPr lang="en-US" sz="2400" dirty="0" smtClean="0">
                <a:hlinkClick r:id="rId3"/>
              </a:rPr>
              <a:t>http</a:t>
            </a:r>
            <a:r>
              <a:rPr lang="en-US" sz="2400" dirty="0">
                <a:hlinkClick r:id="rId3"/>
              </a:rPr>
              <a:t>://</a:t>
            </a:r>
            <a:r>
              <a:rPr lang="en-US" sz="2400" dirty="0" smtClean="0">
                <a:hlinkClick r:id="rId3"/>
              </a:rPr>
              <a:t>docs.python.org/2/library/time.html</a:t>
            </a:r>
            <a:endParaRPr lang="en-US" sz="2400" dirty="0" smtClean="0"/>
          </a:p>
        </p:txBody>
      </p:sp>
      <p:sp>
        <p:nvSpPr>
          <p:cNvPr id="4" name="TextBox 3"/>
          <p:cNvSpPr txBox="1"/>
          <p:nvPr/>
        </p:nvSpPr>
        <p:spPr>
          <a:xfrm>
            <a:off x="5943601" y="3364468"/>
            <a:ext cx="2514600" cy="738664"/>
          </a:xfrm>
          <a:prstGeom prst="rect">
            <a:avLst/>
          </a:prstGeom>
          <a:noFill/>
        </p:spPr>
        <p:txBody>
          <a:bodyPr wrap="square" rtlCol="0">
            <a:spAutoFit/>
          </a:bodyPr>
          <a:lstStyle/>
          <a:p>
            <a:r>
              <a:rPr lang="en-US" sz="1200" dirty="0" err="1" smtClean="0">
                <a:latin typeface="Courier New" panose="02070309020205020404" pitchFamily="49" charset="0"/>
                <a:cs typeface="Courier New" panose="02070309020205020404" pitchFamily="49" charset="0"/>
              </a:rPr>
              <a:t>elapsedTime</a:t>
            </a:r>
            <a:r>
              <a:rPr lang="en-US" sz="1400" dirty="0" smtClean="0"/>
              <a:t> will hold the difference, in seconds, between the two calls to </a:t>
            </a:r>
            <a:r>
              <a:rPr lang="en-US" sz="1200" dirty="0" err="1" smtClean="0">
                <a:latin typeface="Courier New" panose="02070309020205020404" pitchFamily="49" charset="0"/>
                <a:cs typeface="Courier New" panose="02070309020205020404" pitchFamily="49" charset="0"/>
              </a:rPr>
              <a:t>time.time</a:t>
            </a:r>
            <a:r>
              <a:rPr lang="en-US" sz="12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a:off x="2971800" y="3733800"/>
            <a:ext cx="2971801" cy="609600"/>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172200" y="5029200"/>
            <a:ext cx="2722133" cy="1646605"/>
          </a:xfrm>
          <a:prstGeom prst="rect">
            <a:avLst/>
          </a:prstGeom>
          <a:solidFill>
            <a:schemeClr val="bg2"/>
          </a:solidFill>
          <a:ln>
            <a:solidFill>
              <a:schemeClr val="tx1">
                <a:lumMod val="50000"/>
                <a:lumOff val="50000"/>
              </a:schemeClr>
            </a:solidFill>
          </a:ln>
        </p:spPr>
        <p:txBody>
          <a:bodyPr wrap="square">
            <a:spAutoFit/>
          </a:bodyPr>
          <a:lstStyle/>
          <a:p>
            <a:pPr>
              <a:spcAft>
                <a:spcPts val="600"/>
              </a:spcAft>
            </a:pPr>
            <a:r>
              <a:rPr lang="en-US" sz="1200" i="1" dirty="0" smtClean="0"/>
              <a:t>Important to note:</a:t>
            </a:r>
          </a:p>
          <a:p>
            <a:r>
              <a:rPr lang="en-US" sz="1200" dirty="0" err="1" smtClean="0">
                <a:latin typeface="Courier New" panose="02070309020205020404" pitchFamily="49" charset="0"/>
                <a:cs typeface="Courier New" panose="02070309020205020404" pitchFamily="49" charset="0"/>
              </a:rPr>
              <a:t>time.time</a:t>
            </a:r>
            <a:r>
              <a:rPr lang="en-US" sz="1200" dirty="0">
                <a:latin typeface="Courier New" panose="02070309020205020404" pitchFamily="49" charset="0"/>
                <a:cs typeface="Courier New" panose="02070309020205020404" pitchFamily="49" charset="0"/>
              </a:rPr>
              <a:t>()</a:t>
            </a:r>
            <a:r>
              <a:rPr lang="en-US" sz="1200" dirty="0">
                <a:cs typeface="Courier New" panose="02070309020205020404" pitchFamily="49" charset="0"/>
              </a:rPr>
              <a:t> </a:t>
            </a:r>
            <a:r>
              <a:rPr lang="en-US" sz="1200" dirty="0"/>
              <a:t>returns a </a:t>
            </a:r>
            <a:r>
              <a:rPr lang="en-US" sz="1200" dirty="0">
                <a:latin typeface="Courier New" panose="02070309020205020404" pitchFamily="49" charset="0"/>
                <a:cs typeface="Courier New" panose="02070309020205020404" pitchFamily="49" charset="0"/>
              </a:rPr>
              <a:t>float</a:t>
            </a:r>
            <a:r>
              <a:rPr lang="en-US" sz="1200" dirty="0"/>
              <a:t> that indicates the time, in seconds, since the start of the "epoch" (this is operating system-dependent) at the current moment. It won't make much sense by itself, but we can use it to make simple timers as shown here. </a:t>
            </a:r>
          </a:p>
        </p:txBody>
      </p:sp>
    </p:spTree>
    <p:extLst>
      <p:ext uri="{BB962C8B-B14F-4D97-AF65-F5344CB8AC3E}">
        <p14:creationId xmlns:p14="http://schemas.microsoft.com/office/powerpoint/2010/main" val="3822634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modules</a:t>
            </a:r>
            <a:endParaRPr lang="en-US" dirty="0"/>
          </a:p>
        </p:txBody>
      </p:sp>
      <p:sp>
        <p:nvSpPr>
          <p:cNvPr id="3" name="Content Placeholder 2"/>
          <p:cNvSpPr>
            <a:spLocks noGrp="1"/>
          </p:cNvSpPr>
          <p:nvPr>
            <p:ph idx="1"/>
          </p:nvPr>
        </p:nvSpPr>
        <p:spPr/>
        <p:txBody>
          <a:bodyPr>
            <a:normAutofit fontScale="85000" lnSpcReduction="20000"/>
          </a:bodyPr>
          <a:lstStyle/>
          <a:p>
            <a:pPr>
              <a:spcAft>
                <a:spcPts val="1200"/>
              </a:spcAft>
            </a:pPr>
            <a:r>
              <a:rPr lang="en-US" dirty="0" smtClean="0"/>
              <a:t>Built-in modules are those that come with every Python installation</a:t>
            </a:r>
          </a:p>
          <a:p>
            <a:pPr>
              <a:spcAft>
                <a:spcPts val="1200"/>
              </a:spcAft>
            </a:pPr>
            <a:r>
              <a:rPr lang="en-US" dirty="0" smtClean="0"/>
              <a:t>They must be imported before they can be used (unlike built-in </a:t>
            </a:r>
            <a:r>
              <a:rPr lang="en-US" i="1" dirty="0" smtClean="0"/>
              <a:t>functions</a:t>
            </a:r>
            <a:r>
              <a:rPr lang="en-US" dirty="0" smtClean="0"/>
              <a:t>, such as </a:t>
            </a:r>
            <a:r>
              <a:rPr lang="en-US" sz="2800" dirty="0" err="1" smtClean="0">
                <a:latin typeface="Courier New" pitchFamily="49" charset="0"/>
                <a:cs typeface="Courier New" pitchFamily="49" charset="0"/>
              </a:rPr>
              <a:t>int</a:t>
            </a:r>
            <a:r>
              <a:rPr lang="en-US" sz="2800" dirty="0" smtClean="0">
                <a:latin typeface="Courier New" pitchFamily="49" charset="0"/>
                <a:cs typeface="Courier New" pitchFamily="49" charset="0"/>
              </a:rPr>
              <a:t>()</a:t>
            </a:r>
            <a:r>
              <a:rPr lang="en-US" dirty="0" smtClean="0"/>
              <a:t>)</a:t>
            </a:r>
          </a:p>
          <a:p>
            <a:pPr>
              <a:spcAft>
                <a:spcPts val="1200"/>
              </a:spcAft>
            </a:pPr>
            <a:r>
              <a:rPr lang="en-US" dirty="0" smtClean="0"/>
              <a:t>Since anyone can make a module, there are also many non-built-in modules out there, but you'll have to download them separately.</a:t>
            </a:r>
          </a:p>
          <a:p>
            <a:pPr lvl="1">
              <a:spcAft>
                <a:spcPts val="1200"/>
              </a:spcAft>
            </a:pPr>
            <a:r>
              <a:rPr lang="en-US" dirty="0" smtClean="0"/>
              <a:t>Example: </a:t>
            </a:r>
            <a:r>
              <a:rPr lang="en-US" dirty="0" err="1" smtClean="0"/>
              <a:t>SciPy</a:t>
            </a:r>
            <a:r>
              <a:rPr lang="en-US" dirty="0" smtClean="0"/>
              <a:t> and </a:t>
            </a:r>
            <a:r>
              <a:rPr lang="en-US" dirty="0" err="1" smtClean="0"/>
              <a:t>NumPy</a:t>
            </a:r>
            <a:r>
              <a:rPr lang="en-US" dirty="0" smtClean="0"/>
              <a:t> – not built-in, but super useful and well-developed (</a:t>
            </a:r>
            <a:r>
              <a:rPr lang="en-US" dirty="0">
                <a:hlinkClick r:id="rId2"/>
              </a:rPr>
              <a:t>http://www.scipy.org</a:t>
            </a:r>
            <a:r>
              <a:rPr lang="en-US" dirty="0" smtClean="0">
                <a:hlinkClick r:id="rId2"/>
              </a:rPr>
              <a:t>/</a:t>
            </a:r>
            <a:r>
              <a:rPr lang="en-US" dirty="0" smtClean="0"/>
              <a:t>)</a:t>
            </a:r>
          </a:p>
          <a:p>
            <a:pPr>
              <a:spcAft>
                <a:spcPts val="1200"/>
              </a:spcAft>
            </a:pPr>
            <a:r>
              <a:rPr lang="en-US" dirty="0" smtClean="0"/>
              <a:t>Today we'll go over a few useful built-in modules</a:t>
            </a:r>
          </a:p>
          <a:p>
            <a:pPr>
              <a:spcAft>
                <a:spcPts val="1200"/>
              </a:spcAft>
            </a:pPr>
            <a:endParaRPr lang="en-US" dirty="0" smtClean="0"/>
          </a:p>
        </p:txBody>
      </p:sp>
    </p:spTree>
    <p:extLst>
      <p:ext uri="{BB962C8B-B14F-4D97-AF65-F5344CB8AC3E}">
        <p14:creationId xmlns:p14="http://schemas.microsoft.com/office/powerpoint/2010/main" val="916354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3. Other modules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769196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useful modules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Built-in:</a:t>
            </a:r>
          </a:p>
          <a:p>
            <a:pPr lvl="1"/>
            <a:r>
              <a:rPr lang="en-US" sz="2400" dirty="0" smtClean="0">
                <a:latin typeface="Courier New" panose="02070309020205020404" pitchFamily="49" charset="0"/>
                <a:cs typeface="Courier New" panose="02070309020205020404" pitchFamily="49" charset="0"/>
              </a:rPr>
              <a:t>multiprocessing</a:t>
            </a:r>
            <a:r>
              <a:rPr lang="en-US" dirty="0" smtClean="0"/>
              <a:t> – functions for writing parallel code that utilizes multiple CPU cores</a:t>
            </a:r>
          </a:p>
          <a:p>
            <a:pPr lvl="1"/>
            <a:r>
              <a:rPr lang="en-US" sz="2400" dirty="0" err="1" smtClean="0">
                <a:latin typeface="Courier New" panose="02070309020205020404" pitchFamily="49" charset="0"/>
                <a:cs typeface="Courier New" panose="02070309020205020404" pitchFamily="49" charset="0"/>
              </a:rPr>
              <a:t>argparse</a:t>
            </a:r>
            <a:r>
              <a:rPr lang="en-US" dirty="0" smtClean="0"/>
              <a:t> – the successor to </a:t>
            </a:r>
            <a:r>
              <a:rPr lang="en-US" dirty="0" err="1" smtClean="0"/>
              <a:t>optparse</a:t>
            </a:r>
            <a:endParaRPr lang="en-US" dirty="0" smtClean="0"/>
          </a:p>
          <a:p>
            <a:pPr lvl="1"/>
            <a:r>
              <a:rPr lang="en-US" sz="2400" dirty="0" smtClean="0">
                <a:latin typeface="Courier New" panose="02070309020205020404" pitchFamily="49" charset="0"/>
                <a:cs typeface="Courier New" panose="02070309020205020404" pitchFamily="49" charset="0"/>
              </a:rPr>
              <a:t>re</a:t>
            </a:r>
            <a:r>
              <a:rPr lang="en-US" dirty="0" smtClean="0"/>
              <a:t> – regular expressions (advanced pattern matching)</a:t>
            </a:r>
          </a:p>
          <a:p>
            <a:pPr lvl="1"/>
            <a:r>
              <a:rPr lang="en-US" sz="2400" dirty="0" smtClean="0">
                <a:latin typeface="Courier New" panose="02070309020205020404" pitchFamily="49" charset="0"/>
                <a:cs typeface="Courier New" panose="02070309020205020404" pitchFamily="49" charset="0"/>
              </a:rPr>
              <a:t>collections</a:t>
            </a:r>
            <a:r>
              <a:rPr lang="en-US" dirty="0" smtClean="0"/>
              <a:t> – advanced data structures</a:t>
            </a:r>
          </a:p>
          <a:p>
            <a:pPr lvl="1"/>
            <a:r>
              <a:rPr lang="en-US" sz="2400" dirty="0" smtClean="0">
                <a:latin typeface="Courier New" panose="02070309020205020404" pitchFamily="49" charset="0"/>
                <a:cs typeface="Courier New" panose="02070309020205020404" pitchFamily="49" charset="0"/>
              </a:rPr>
              <a:t>logging</a:t>
            </a:r>
            <a:r>
              <a:rPr lang="en-US" dirty="0" smtClean="0"/>
              <a:t> – facilitates the creation of log files</a:t>
            </a:r>
          </a:p>
          <a:p>
            <a:pPr lvl="1"/>
            <a:r>
              <a:rPr lang="en-US" sz="2600" dirty="0" err="1" smtClean="0">
                <a:latin typeface="Courier New" panose="02070309020205020404" pitchFamily="49" charset="0"/>
                <a:cs typeface="Courier New" panose="02070309020205020404" pitchFamily="49" charset="0"/>
              </a:rPr>
              <a:t>datetime</a:t>
            </a:r>
            <a:r>
              <a:rPr lang="en-US" dirty="0" smtClean="0"/>
              <a:t> – for accessing/manipulating date &amp; time info</a:t>
            </a:r>
          </a:p>
          <a:p>
            <a:pPr marL="457200" lvl="1" indent="0">
              <a:buNone/>
            </a:pPr>
            <a:endParaRPr lang="en-US" dirty="0" smtClean="0"/>
          </a:p>
          <a:p>
            <a:pPr marL="0" indent="0">
              <a:buNone/>
            </a:pPr>
            <a:r>
              <a:rPr lang="en-US" dirty="0" smtClean="0"/>
              <a:t>Not built-in (must be installed before using)</a:t>
            </a:r>
          </a:p>
          <a:p>
            <a:pPr lvl="1"/>
            <a:r>
              <a:rPr lang="en-US" sz="2400" dirty="0" err="1" smtClean="0">
                <a:latin typeface="Courier New" panose="02070309020205020404" pitchFamily="49" charset="0"/>
                <a:cs typeface="Courier New" panose="02070309020205020404" pitchFamily="49" charset="0"/>
              </a:rPr>
              <a:t>SciPy</a:t>
            </a:r>
            <a:r>
              <a:rPr lang="en-US" dirty="0" smtClean="0"/>
              <a:t> – scientific/mathematical algorithms</a:t>
            </a:r>
          </a:p>
          <a:p>
            <a:pPr lvl="1"/>
            <a:r>
              <a:rPr lang="en-US" sz="2400" dirty="0" err="1" smtClean="0">
                <a:latin typeface="Courier New" panose="02070309020205020404" pitchFamily="49" charset="0"/>
                <a:cs typeface="Courier New" panose="02070309020205020404" pitchFamily="49" charset="0"/>
              </a:rPr>
              <a:t>NumPy</a:t>
            </a:r>
            <a:r>
              <a:rPr lang="en-US" dirty="0" smtClean="0"/>
              <a:t> – advanced math &amp; linear algebra</a:t>
            </a:r>
          </a:p>
          <a:p>
            <a:pPr lvl="1"/>
            <a:r>
              <a:rPr lang="en-US" sz="2400" dirty="0" err="1" smtClean="0">
                <a:latin typeface="Courier New" panose="02070309020205020404" pitchFamily="49" charset="0"/>
                <a:cs typeface="Courier New" panose="02070309020205020404" pitchFamily="49" charset="0"/>
              </a:rPr>
              <a:t>matplotlib</a:t>
            </a:r>
            <a:r>
              <a:rPr lang="en-US" dirty="0" smtClean="0"/>
              <a:t> – plotting module for python</a:t>
            </a:r>
          </a:p>
          <a:p>
            <a:pPr lvl="1"/>
            <a:r>
              <a:rPr lang="en-US" sz="2400" dirty="0" smtClean="0">
                <a:latin typeface="Courier New" panose="02070309020205020404" pitchFamily="49" charset="0"/>
                <a:cs typeface="Courier New" panose="02070309020205020404" pitchFamily="49" charset="0"/>
              </a:rPr>
              <a:t>pandas</a:t>
            </a:r>
            <a:r>
              <a:rPr lang="en-US" dirty="0" smtClean="0"/>
              <a:t> – data structures and data analysis</a:t>
            </a:r>
          </a:p>
          <a:p>
            <a:endParaRPr lang="en-US"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413" y="4330399"/>
            <a:ext cx="1068958" cy="1164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7129" y="5053013"/>
            <a:ext cx="1304925"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5591175"/>
            <a:ext cx="1171575"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7921" y="4149652"/>
            <a:ext cx="1123342" cy="880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872306" y="6257085"/>
            <a:ext cx="774571" cy="261610"/>
          </a:xfrm>
          <a:prstGeom prst="rect">
            <a:avLst/>
          </a:prstGeom>
          <a:noFill/>
        </p:spPr>
        <p:txBody>
          <a:bodyPr wrap="none" rtlCol="0">
            <a:spAutoFit/>
          </a:bodyPr>
          <a:lstStyle/>
          <a:p>
            <a:r>
              <a:rPr lang="en-US" sz="1100" dirty="0" err="1" smtClean="0"/>
              <a:t>matplotlib</a:t>
            </a:r>
            <a:endParaRPr lang="en-US" sz="1100" dirty="0"/>
          </a:p>
        </p:txBody>
      </p:sp>
    </p:spTree>
    <p:extLst>
      <p:ext uri="{BB962C8B-B14F-4D97-AF65-F5344CB8AC3E}">
        <p14:creationId xmlns:p14="http://schemas.microsoft.com/office/powerpoint/2010/main" val="38567100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4. Odds 'n ends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701313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is the end! (</a:t>
            </a:r>
            <a:r>
              <a:rPr lang="en-US" dirty="0"/>
              <a:t>of our Python </a:t>
            </a:r>
            <a:r>
              <a:rPr lang="en-US" dirty="0" smtClean="0"/>
              <a:t>lessons)</a:t>
            </a:r>
            <a:endParaRPr lang="en-US" dirty="0"/>
          </a:p>
        </p:txBody>
      </p:sp>
      <p:sp>
        <p:nvSpPr>
          <p:cNvPr id="3" name="Content Placeholder 2"/>
          <p:cNvSpPr>
            <a:spLocks noGrp="1"/>
          </p:cNvSpPr>
          <p:nvPr>
            <p:ph idx="1"/>
          </p:nvPr>
        </p:nvSpPr>
        <p:spPr/>
        <p:txBody>
          <a:bodyPr/>
          <a:lstStyle/>
          <a:p>
            <a:r>
              <a:rPr lang="en-US" dirty="0" smtClean="0"/>
              <a:t>Next time: Overview of R with Derek </a:t>
            </a:r>
            <a:r>
              <a:rPr lang="en-US" dirty="0" err="1" smtClean="0"/>
              <a:t>Oldridge</a:t>
            </a:r>
            <a:endParaRPr lang="en-US" dirty="0" smtClean="0"/>
          </a:p>
          <a:p>
            <a:r>
              <a:rPr lang="en-US" dirty="0" smtClean="0"/>
              <a:t>Some final odds 'n ends:</a:t>
            </a:r>
          </a:p>
          <a:p>
            <a:pPr lvl="1"/>
            <a:r>
              <a:rPr lang="en-US" dirty="0" smtClean="0"/>
              <a:t>Nested dictionaries</a:t>
            </a:r>
          </a:p>
          <a:p>
            <a:pPr lvl="1"/>
            <a:r>
              <a:rPr lang="en-US" dirty="0" smtClean="0"/>
              <a:t>Error handling with </a:t>
            </a:r>
            <a:r>
              <a:rPr lang="en-US" sz="2400" dirty="0" smtClean="0">
                <a:latin typeface="Courier New" panose="02070309020205020404" pitchFamily="49" charset="0"/>
                <a:cs typeface="Courier New" panose="02070309020205020404" pitchFamily="49" charset="0"/>
              </a:rPr>
              <a:t>try-except</a:t>
            </a:r>
          </a:p>
          <a:p>
            <a:pPr lvl="1"/>
            <a:r>
              <a:rPr lang="en-US" dirty="0" smtClean="0"/>
              <a:t>A whole world of built-in functions...</a:t>
            </a:r>
          </a:p>
          <a:p>
            <a:pPr lvl="1"/>
            <a:r>
              <a:rPr lang="en-US" dirty="0" smtClean="0"/>
              <a:t>+=</a:t>
            </a:r>
          </a:p>
          <a:p>
            <a:pPr lvl="1"/>
            <a:r>
              <a:rPr lang="en-US" dirty="0" smtClean="0"/>
              <a:t>Other ways to use and write Python</a:t>
            </a:r>
          </a:p>
          <a:p>
            <a:pPr lvl="1"/>
            <a:endParaRPr lang="en-US" dirty="0"/>
          </a:p>
        </p:txBody>
      </p:sp>
    </p:spTree>
    <p:extLst>
      <p:ext uri="{BB962C8B-B14F-4D97-AF65-F5344CB8AC3E}">
        <p14:creationId xmlns:p14="http://schemas.microsoft.com/office/powerpoint/2010/main" val="11715189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dictionaries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A dictionary can store almost anything... including other dictionaries! This is useful for when you want to associate several pieces of info with a given key.</a:t>
            </a:r>
          </a:p>
          <a:p>
            <a:pPr marL="0" indent="0">
              <a:buNone/>
            </a:pPr>
            <a:r>
              <a:rPr lang="en-US" dirty="0" smtClean="0"/>
              <a:t>Example:</a:t>
            </a:r>
          </a:p>
          <a:p>
            <a:pPr marL="800100" lvl="2" indent="0">
              <a:buNone/>
            </a:pPr>
            <a:endParaRPr lang="en-US" sz="1800" dirty="0" smtClean="0">
              <a:latin typeface="Courier New" panose="02070309020205020404" pitchFamily="49" charset="0"/>
              <a:cs typeface="Courier New" panose="02070309020205020404" pitchFamily="49" charset="0"/>
            </a:endParaRPr>
          </a:p>
          <a:p>
            <a:pPr marL="800100" lvl="2" indent="0">
              <a:buNone/>
            </a:pPr>
            <a:r>
              <a:rPr lang="en-US" sz="1800" dirty="0" err="1" smtClean="0">
                <a:latin typeface="Courier New" panose="02070309020205020404" pitchFamily="49" charset="0"/>
                <a:cs typeface="Courier New" panose="02070309020205020404" pitchFamily="49" charset="0"/>
              </a:rPr>
              <a:t>inFile</a:t>
            </a:r>
            <a:r>
              <a:rPr lang="en-US" sz="1800" dirty="0" smtClean="0">
                <a:latin typeface="Courier New" panose="02070309020205020404" pitchFamily="49" charset="0"/>
                <a:cs typeface="Courier New" panose="02070309020205020404" pitchFamily="49" charset="0"/>
              </a:rPr>
              <a:t> = </a:t>
            </a:r>
            <a:r>
              <a:rPr lang="en-US" sz="1800" b="1" dirty="0" smtClean="0">
                <a:solidFill>
                  <a:schemeClr val="accent1"/>
                </a:solidFill>
                <a:latin typeface="Courier New" panose="02070309020205020404" pitchFamily="49" charset="0"/>
                <a:cs typeface="Courier New" panose="02070309020205020404" pitchFamily="49" charset="0"/>
              </a:rPr>
              <a:t>open</a:t>
            </a:r>
            <a:r>
              <a:rPr lang="en-US" sz="1800" dirty="0" smtClean="0">
                <a:latin typeface="Courier New" panose="02070309020205020404" pitchFamily="49" charset="0"/>
                <a:cs typeface="Courier New" panose="02070309020205020404" pitchFamily="49" charset="0"/>
              </a:rPr>
              <a:t>("gene_positions.txt", 'r')</a:t>
            </a:r>
          </a:p>
          <a:p>
            <a:pPr marL="800100" lvl="2" indent="0">
              <a:buNone/>
            </a:pPr>
            <a:endParaRPr lang="en-US" sz="1800" dirty="0" smtClean="0">
              <a:latin typeface="Courier New" panose="02070309020205020404" pitchFamily="49" charset="0"/>
              <a:cs typeface="Courier New" panose="02070309020205020404" pitchFamily="49" charset="0"/>
            </a:endParaRPr>
          </a:p>
          <a:p>
            <a:pPr marL="800100" lvl="2" indent="0">
              <a:buNone/>
            </a:pPr>
            <a:r>
              <a:rPr lang="en-US" sz="1800" b="1" dirty="0" smtClean="0">
                <a:solidFill>
                  <a:schemeClr val="accent1"/>
                </a:solidFill>
                <a:latin typeface="Courier New" panose="02070309020205020404" pitchFamily="49" charset="0"/>
                <a:cs typeface="Courier New" panose="02070309020205020404" pitchFamily="49" charset="0"/>
              </a:rPr>
              <a:t>for</a:t>
            </a:r>
            <a:r>
              <a:rPr lang="en-US" sz="1800" dirty="0" smtClean="0">
                <a:latin typeface="Courier New" panose="02070309020205020404" pitchFamily="49" charset="0"/>
                <a:cs typeface="Courier New" panose="02070309020205020404" pitchFamily="49" charset="0"/>
              </a:rPr>
              <a:t> line </a:t>
            </a:r>
            <a:r>
              <a:rPr lang="en-US" sz="1800" b="1" dirty="0" smtClean="0">
                <a:solidFill>
                  <a:schemeClr val="accent1"/>
                </a:solidFill>
                <a:latin typeface="Courier New" panose="02070309020205020404" pitchFamily="49" charset="0"/>
                <a:cs typeface="Courier New" panose="02070309020205020404" pitchFamily="49" charset="0"/>
              </a:rPr>
              <a:t>in</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inFile</a:t>
            </a:r>
            <a:r>
              <a:rPr lang="en-US" sz="1800" dirty="0" smtClean="0">
                <a:latin typeface="Courier New" panose="02070309020205020404" pitchFamily="49" charset="0"/>
                <a:cs typeface="Courier New" panose="02070309020205020404" pitchFamily="49" charset="0"/>
              </a:rPr>
              <a:t>:</a:t>
            </a:r>
          </a:p>
          <a:p>
            <a:pPr marL="800100" lvl="2"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geneID</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chr</a:t>
            </a:r>
            <a:r>
              <a:rPr lang="en-US" sz="1800" dirty="0" smtClean="0">
                <a:latin typeface="Courier New" panose="02070309020205020404" pitchFamily="49" charset="0"/>
                <a:cs typeface="Courier New" panose="02070309020205020404" pitchFamily="49" charset="0"/>
              </a:rPr>
              <a:t>, start, end, strand) = </a:t>
            </a:r>
            <a:r>
              <a:rPr lang="en-US" sz="1800" dirty="0" err="1" smtClean="0">
                <a:latin typeface="Courier New" panose="02070309020205020404" pitchFamily="49" charset="0"/>
                <a:cs typeface="Courier New" panose="02070309020205020404" pitchFamily="49" charset="0"/>
              </a:rPr>
              <a:t>line.split</a:t>
            </a:r>
            <a:r>
              <a:rPr lang="en-US" sz="1800" dirty="0" smtClean="0">
                <a:latin typeface="Courier New" panose="02070309020205020404" pitchFamily="49" charset="0"/>
                <a:cs typeface="Courier New" panose="02070309020205020404" pitchFamily="49" charset="0"/>
              </a:rPr>
              <a:t>()</a:t>
            </a:r>
          </a:p>
          <a:p>
            <a:pPr marL="800100" lvl="2"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geneDict</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geneID</a:t>
            </a:r>
            <a:r>
              <a:rPr lang="en-US" sz="1800" dirty="0" smtClean="0">
                <a:latin typeface="Courier New" panose="02070309020205020404" pitchFamily="49" charset="0"/>
                <a:cs typeface="Courier New" panose="02070309020205020404" pitchFamily="49" charset="0"/>
              </a:rPr>
              <a:t>] = {}       </a:t>
            </a:r>
            <a:r>
              <a:rPr lang="en-US" sz="1800" i="1" dirty="0" smtClean="0">
                <a:solidFill>
                  <a:schemeClr val="accent3">
                    <a:lumMod val="75000"/>
                  </a:schemeClr>
                </a:solidFill>
                <a:latin typeface="Courier New" panose="02070309020205020404" pitchFamily="49" charset="0"/>
                <a:cs typeface="Courier New" panose="02070309020205020404" pitchFamily="49" charset="0"/>
              </a:rPr>
              <a:t>#set this equal to a new hash</a:t>
            </a:r>
          </a:p>
          <a:p>
            <a:pPr marL="800100" lvl="2"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geneDict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geneID</a:t>
            </a:r>
            <a:r>
              <a:rPr lang="en-US" sz="1800" dirty="0" smtClean="0">
                <a:latin typeface="Courier New" panose="02070309020205020404" pitchFamily="49" charset="0"/>
                <a:cs typeface="Courier New" panose="02070309020205020404" pitchFamily="49" charset="0"/>
              </a:rPr>
              <a:t>]['chromosome'] = </a:t>
            </a:r>
            <a:r>
              <a:rPr lang="en-US" sz="1800" dirty="0" err="1" smtClean="0">
                <a:latin typeface="Courier New" panose="02070309020205020404" pitchFamily="49" charset="0"/>
                <a:cs typeface="Courier New" panose="02070309020205020404" pitchFamily="49" charset="0"/>
              </a:rPr>
              <a:t>chr</a:t>
            </a:r>
            <a:r>
              <a:rPr lang="en-US" sz="1800" dirty="0" smtClean="0">
                <a:latin typeface="Courier New" panose="02070309020205020404" pitchFamily="49" charset="0"/>
                <a:cs typeface="Courier New" panose="02070309020205020404" pitchFamily="49" charset="0"/>
              </a:rPr>
              <a:t> </a:t>
            </a:r>
          </a:p>
          <a:p>
            <a:pPr marL="800100" lvl="2"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geneDict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geneID</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startPos</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a:t>
            </a:r>
            <a:r>
              <a:rPr lang="en-US" sz="1800" b="1" dirty="0" err="1" smtClean="0">
                <a:solidFill>
                  <a:schemeClr val="accent1"/>
                </a:solidFill>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(start)</a:t>
            </a:r>
          </a:p>
          <a:p>
            <a:pPr marL="800100" lvl="2"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geneDict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geneID</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endPosition</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a:t>
            </a:r>
            <a:r>
              <a:rPr lang="en-US" sz="1800" b="1" dirty="0" err="1" smtClean="0">
                <a:solidFill>
                  <a:schemeClr val="accent1"/>
                </a:solidFill>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(end)</a:t>
            </a:r>
          </a:p>
          <a:p>
            <a:pPr marL="800100" lvl="2"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geneDict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geneID</a:t>
            </a:r>
            <a:r>
              <a:rPr lang="en-US" sz="1800" dirty="0" smtClean="0">
                <a:latin typeface="Courier New" panose="02070309020205020404" pitchFamily="49" charset="0"/>
                <a:cs typeface="Courier New" panose="02070309020205020404" pitchFamily="49" charset="0"/>
              </a:rPr>
              <a:t>]['strand'] </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strand</a:t>
            </a:r>
          </a:p>
          <a:p>
            <a:pPr marL="800100" lvl="2" indent="0">
              <a:buNone/>
            </a:pPr>
            <a:endParaRPr lang="en-US" sz="1800" dirty="0">
              <a:latin typeface="Courier New" panose="02070309020205020404" pitchFamily="49" charset="0"/>
              <a:cs typeface="Courier New" panose="02070309020205020404" pitchFamily="49" charset="0"/>
            </a:endParaRPr>
          </a:p>
          <a:p>
            <a:pPr marL="800100" lvl="2" indent="0">
              <a:buNone/>
            </a:pPr>
            <a:r>
              <a:rPr lang="en-US" sz="1800" dirty="0" err="1" smtClean="0">
                <a:latin typeface="Courier New" panose="02070309020205020404" pitchFamily="49" charset="0"/>
                <a:cs typeface="Courier New" panose="02070309020205020404" pitchFamily="49" charset="0"/>
              </a:rPr>
              <a:t>inFile.close</a:t>
            </a:r>
            <a:r>
              <a:rPr lang="en-US" sz="1800" dirty="0" smtClean="0">
                <a:latin typeface="Courier New" panose="02070309020205020404" pitchFamily="49" charset="0"/>
                <a:cs typeface="Courier New" panose="02070309020205020404" pitchFamily="49" charset="0"/>
              </a:rPr>
              <a:t>()</a:t>
            </a:r>
          </a:p>
          <a:p>
            <a:pPr marL="800100" lvl="2" indent="0">
              <a:buNone/>
            </a:pPr>
            <a:endParaRPr lang="en-US" sz="1800" dirty="0" smtClean="0">
              <a:latin typeface="Courier New" panose="02070309020205020404" pitchFamily="49" charset="0"/>
              <a:cs typeface="Courier New" panose="02070309020205020404" pitchFamily="49" charset="0"/>
            </a:endParaRPr>
          </a:p>
          <a:p>
            <a:pPr marL="800100" lvl="2" indent="0">
              <a:buNone/>
            </a:pPr>
            <a:r>
              <a:rPr lang="en-US" sz="1800" b="1" dirty="0" smtClean="0">
                <a:solidFill>
                  <a:schemeClr val="accent1"/>
                </a:solidFill>
                <a:latin typeface="Courier New" panose="02070309020205020404" pitchFamily="49" charset="0"/>
                <a:cs typeface="Courier New" panose="02070309020205020404" pitchFamily="49" charset="0"/>
              </a:rPr>
              <a:t>print</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geneDict</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Actb</a:t>
            </a:r>
            <a:r>
              <a:rPr lang="en-US" sz="1800" dirty="0">
                <a:latin typeface="Courier New" panose="02070309020205020404" pitchFamily="49" charset="0"/>
                <a:cs typeface="Courier New" panose="02070309020205020404" pitchFamily="49" charset="0"/>
              </a:rPr>
              <a:t>'</a:t>
            </a:r>
            <a:r>
              <a:rPr lang="en-US" sz="1800" dirty="0" smtClean="0">
                <a:latin typeface="Courier New" panose="02070309020205020404" pitchFamily="49" charset="0"/>
                <a:cs typeface="Courier New" panose="02070309020205020404" pitchFamily="49" charset="0"/>
              </a:rPr>
              <a:t>]['strand'] </a:t>
            </a:r>
            <a:r>
              <a:rPr lang="en-US" sz="1800" i="1" dirty="0" smtClean="0">
                <a:solidFill>
                  <a:schemeClr val="accent3">
                    <a:lumMod val="75000"/>
                  </a:schemeClr>
                </a:solidFill>
                <a:latin typeface="Courier New" panose="02070309020205020404" pitchFamily="49" charset="0"/>
                <a:cs typeface="Courier New" panose="02070309020205020404" pitchFamily="49" charset="0"/>
              </a:rPr>
              <a:t>#example of accessing data</a:t>
            </a:r>
            <a:endParaRPr lang="en-US" sz="1800" i="1" dirty="0">
              <a:solidFill>
                <a:schemeClr val="accent3">
                  <a:lumMod val="75000"/>
                </a:schemeClr>
              </a:solidFill>
              <a:latin typeface="Courier New" panose="02070309020205020404" pitchFamily="49" charset="0"/>
              <a:cs typeface="Courier New" panose="02070309020205020404" pitchFamily="49" charset="0"/>
            </a:endParaRPr>
          </a:p>
          <a:p>
            <a:pPr marL="800100" lvl="2" indent="0">
              <a:buNone/>
            </a:pP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802232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 with try-except</a:t>
            </a:r>
            <a:endParaRPr lang="en-US" dirty="0"/>
          </a:p>
        </p:txBody>
      </p:sp>
      <p:sp>
        <p:nvSpPr>
          <p:cNvPr id="3" name="Content Placeholder 2"/>
          <p:cNvSpPr>
            <a:spLocks noGrp="1"/>
          </p:cNvSpPr>
          <p:nvPr>
            <p:ph idx="1"/>
          </p:nvPr>
        </p:nvSpPr>
        <p:spPr>
          <a:xfrm>
            <a:off x="457200" y="1447800"/>
            <a:ext cx="8229600" cy="5105400"/>
          </a:xfrm>
        </p:spPr>
        <p:txBody>
          <a:bodyPr>
            <a:normAutofit fontScale="62500" lnSpcReduction="20000"/>
          </a:bodyPr>
          <a:lstStyle/>
          <a:p>
            <a:pPr marL="0" indent="0">
              <a:buNone/>
            </a:pPr>
            <a:r>
              <a:rPr lang="en-US" sz="3600" b="1" dirty="0" smtClean="0"/>
              <a:t>Purpose: </a:t>
            </a:r>
            <a:r>
              <a:rPr lang="en-US" sz="3600" dirty="0" smtClean="0"/>
              <a:t>catch a specific error before it causes the script to terminate, and handle the error in a manner of your choosing.</a:t>
            </a:r>
          </a:p>
          <a:p>
            <a:pPr marL="0" indent="0">
              <a:buNone/>
            </a:pPr>
            <a:endParaRPr lang="en-US" dirty="0" smtClean="0"/>
          </a:p>
          <a:p>
            <a:pPr marL="0" indent="0">
              <a:buNone/>
            </a:pPr>
            <a:r>
              <a:rPr lang="en-US" dirty="0" smtClean="0"/>
              <a:t>Syntax:</a:t>
            </a:r>
          </a:p>
          <a:p>
            <a:pPr marL="800100" lvl="2" indent="0">
              <a:buNone/>
            </a:pPr>
            <a:r>
              <a:rPr lang="en-US" b="1" dirty="0" smtClean="0">
                <a:solidFill>
                  <a:schemeClr val="accent1"/>
                </a:solidFill>
                <a:latin typeface="Courier New" panose="02070309020205020404" pitchFamily="49" charset="0"/>
                <a:cs typeface="Courier New" panose="02070309020205020404" pitchFamily="49" charset="0"/>
              </a:rPr>
              <a:t>try</a:t>
            </a:r>
            <a:r>
              <a:rPr lang="en-US" dirty="0" smtClean="0">
                <a:latin typeface="Courier New" panose="02070309020205020404" pitchFamily="49" charset="0"/>
                <a:cs typeface="Courier New" panose="02070309020205020404" pitchFamily="49" charset="0"/>
              </a:rPr>
              <a:t>:</a:t>
            </a:r>
          </a:p>
          <a:p>
            <a:pPr marL="800100" lvl="2" indent="0">
              <a:buNone/>
            </a:pP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...some code here...</a:t>
            </a:r>
          </a:p>
          <a:p>
            <a:pPr marL="800100" lvl="2" indent="0">
              <a:buNone/>
            </a:pPr>
            <a:r>
              <a:rPr lang="en-US" i="1" dirty="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   ...that might create an error...</a:t>
            </a:r>
          </a:p>
          <a:p>
            <a:pPr marL="800100" lvl="2" indent="0">
              <a:buNone/>
            </a:pPr>
            <a:r>
              <a:rPr lang="en-US" b="1" dirty="0" smtClean="0">
                <a:solidFill>
                  <a:schemeClr val="accent1"/>
                </a:solidFill>
                <a:latin typeface="Courier New" panose="02070309020205020404" pitchFamily="49" charset="0"/>
                <a:cs typeface="Courier New" panose="02070309020205020404" pitchFamily="49" charset="0"/>
              </a:rPr>
              <a:t>except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ErrorName</a:t>
            </a:r>
            <a:r>
              <a:rPr lang="en-US" dirty="0" smtClean="0">
                <a:latin typeface="Courier New" panose="02070309020205020404" pitchFamily="49" charset="0"/>
                <a:cs typeface="Courier New" panose="02070309020205020404" pitchFamily="49" charset="0"/>
              </a:rPr>
              <a:t>:</a:t>
            </a:r>
          </a:p>
          <a:p>
            <a:pPr marL="800100" lvl="2" indent="0">
              <a:buNone/>
            </a:pP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...code to execute if error occurs...</a:t>
            </a:r>
          </a:p>
          <a:p>
            <a:pPr marL="800100" lvl="2" indent="0">
              <a:buNone/>
            </a:pPr>
            <a:r>
              <a:rPr lang="en-US" b="1" dirty="0" smtClean="0">
                <a:solidFill>
                  <a:schemeClr val="accent1"/>
                </a:solidFill>
                <a:latin typeface="Courier New" panose="02070309020205020404" pitchFamily="49" charset="0"/>
                <a:cs typeface="Courier New" panose="02070309020205020404" pitchFamily="49" charset="0"/>
              </a:rPr>
              <a:t>else</a:t>
            </a:r>
            <a:r>
              <a:rPr lang="en-US" dirty="0" smtClean="0">
                <a:latin typeface="Courier New" panose="02070309020205020404" pitchFamily="49" charset="0"/>
                <a:cs typeface="Courier New" panose="02070309020205020404" pitchFamily="49" charset="0"/>
              </a:rPr>
              <a:t>:</a:t>
            </a:r>
          </a:p>
          <a:p>
            <a:pPr marL="800100" lvl="2"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...(optional) code to execute if no error...</a:t>
            </a:r>
          </a:p>
          <a:p>
            <a:pPr marL="0" indent="0">
              <a:buNone/>
            </a:pPr>
            <a:endParaRPr lang="en-US" dirty="0" smtClean="0">
              <a:cs typeface="Courier New" panose="02070309020205020404" pitchFamily="49" charset="0"/>
            </a:endParaRPr>
          </a:p>
          <a:p>
            <a:pPr marL="0" indent="0">
              <a:buNone/>
            </a:pPr>
            <a:r>
              <a:rPr lang="en-US" dirty="0" smtClean="0">
                <a:cs typeface="Courier New" panose="02070309020205020404" pitchFamily="49" charset="0"/>
              </a:rPr>
              <a:t>Example:</a:t>
            </a:r>
          </a:p>
          <a:p>
            <a:pPr marL="800100" lvl="2" indent="0">
              <a:buNone/>
            </a:pPr>
            <a:r>
              <a:rPr lang="en-US" dirty="0" smtClean="0">
                <a:latin typeface="Courier New" panose="02070309020205020404" pitchFamily="49" charset="0"/>
                <a:cs typeface="Courier New" panose="02070309020205020404" pitchFamily="49" charset="0"/>
              </a:rPr>
              <a:t>try:</a:t>
            </a:r>
          </a:p>
          <a:p>
            <a:pPr marL="800100" lvl="2"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inFile</a:t>
            </a:r>
            <a:r>
              <a:rPr lang="en-US" dirty="0" smtClean="0">
                <a:latin typeface="Courier New" panose="02070309020205020404" pitchFamily="49" charset="0"/>
                <a:cs typeface="Courier New" panose="02070309020205020404" pitchFamily="49" charset="0"/>
              </a:rPr>
              <a:t> = open(</a:t>
            </a:r>
            <a:r>
              <a:rPr lang="en-US" dirty="0" err="1" smtClean="0">
                <a:latin typeface="Courier New" panose="02070309020205020404" pitchFamily="49" charset="0"/>
                <a:cs typeface="Courier New" panose="02070309020205020404" pitchFamily="49" charset="0"/>
              </a:rPr>
              <a:t>fileName</a:t>
            </a:r>
            <a:r>
              <a:rPr lang="en-US" dirty="0" smtClean="0">
                <a:latin typeface="Courier New" panose="02070309020205020404" pitchFamily="49" charset="0"/>
                <a:cs typeface="Courier New" panose="02070309020205020404" pitchFamily="49" charset="0"/>
              </a:rPr>
              <a:t>, 'r')</a:t>
            </a:r>
          </a:p>
          <a:p>
            <a:pPr marL="800100" lvl="2" indent="0">
              <a:buNone/>
            </a:pPr>
            <a:r>
              <a:rPr lang="en-US" dirty="0" smtClean="0">
                <a:latin typeface="Courier New" panose="02070309020205020404" pitchFamily="49" charset="0"/>
                <a:cs typeface="Courier New" panose="02070309020205020404" pitchFamily="49" charset="0"/>
              </a:rPr>
              <a:t>except </a:t>
            </a:r>
            <a:r>
              <a:rPr lang="en-US" dirty="0" err="1" smtClean="0">
                <a:latin typeface="Courier New" panose="02070309020205020404" pitchFamily="49" charset="0"/>
                <a:cs typeface="Courier New" panose="02070309020205020404" pitchFamily="49" charset="0"/>
              </a:rPr>
              <a:t>IOError</a:t>
            </a:r>
            <a:r>
              <a:rPr lang="en-US" dirty="0" smtClean="0">
                <a:latin typeface="Courier New" panose="02070309020205020404" pitchFamily="49" charset="0"/>
                <a:cs typeface="Courier New" panose="02070309020205020404" pitchFamily="49" charset="0"/>
              </a:rPr>
              <a:t>:</a:t>
            </a:r>
          </a:p>
          <a:p>
            <a:pPr marL="800100" lvl="2"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print "Error: could not open", </a:t>
            </a:r>
            <a:r>
              <a:rPr lang="en-US" dirty="0" err="1" smtClean="0">
                <a:latin typeface="Courier New" panose="02070309020205020404" pitchFamily="49" charset="0"/>
                <a:cs typeface="Courier New" panose="02070309020205020404" pitchFamily="49" charset="0"/>
              </a:rPr>
              <a:t>fileName</a:t>
            </a:r>
            <a:r>
              <a:rPr lang="en-US" dirty="0" smtClean="0">
                <a:latin typeface="Courier New" panose="02070309020205020404" pitchFamily="49" charset="0"/>
                <a:cs typeface="Courier New" panose="02070309020205020404" pitchFamily="49" charset="0"/>
              </a:rPr>
              <a:t>, "--exiting."</a:t>
            </a:r>
          </a:p>
          <a:p>
            <a:pPr marL="800100" lvl="2"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sys.exit</a:t>
            </a:r>
            <a:r>
              <a:rPr lang="en-US" dirty="0" smtClean="0">
                <a:latin typeface="Courier New" panose="02070309020205020404" pitchFamily="49" charset="0"/>
                <a:cs typeface="Courier New" panose="02070309020205020404" pitchFamily="49" charset="0"/>
              </a:rPr>
              <a:t>()</a:t>
            </a:r>
          </a:p>
          <a:p>
            <a:pPr marL="800100" lvl="2" indent="0">
              <a:buNone/>
            </a:pPr>
            <a:r>
              <a:rPr lang="en-US" dirty="0" smtClean="0">
                <a:latin typeface="Courier New" panose="02070309020205020404" pitchFamily="49" charset="0"/>
                <a:cs typeface="Courier New" panose="02070309020205020404" pitchFamily="49" charset="0"/>
              </a:rPr>
              <a:t>for line in </a:t>
            </a:r>
            <a:r>
              <a:rPr lang="en-US" dirty="0" err="1" smtClean="0">
                <a:latin typeface="Courier New" panose="02070309020205020404" pitchFamily="49" charset="0"/>
                <a:cs typeface="Courier New" panose="02070309020205020404" pitchFamily="49" charset="0"/>
              </a:rPr>
              <a:t>inFile</a:t>
            </a:r>
            <a:r>
              <a:rPr lang="en-US" dirty="0" smtClean="0">
                <a:latin typeface="Courier New" panose="02070309020205020404" pitchFamily="49" charset="0"/>
                <a:cs typeface="Courier New" panose="02070309020205020404" pitchFamily="49" charset="0"/>
              </a:rPr>
              <a:t>:</a:t>
            </a:r>
          </a:p>
          <a:p>
            <a:pPr marL="800100" lvl="2" indent="0">
              <a:buNone/>
            </a:pPr>
            <a:r>
              <a:rPr lang="en-US" dirty="0" smtClean="0">
                <a:latin typeface="Courier New" panose="02070309020205020404" pitchFamily="49" charset="0"/>
                <a:cs typeface="Courier New" panose="02070309020205020404" pitchFamily="49" charset="0"/>
              </a:rPr>
              <a:t>...</a:t>
            </a:r>
          </a:p>
          <a:p>
            <a:pPr marL="800100" lvl="2" indent="0">
              <a:buNone/>
            </a:pPr>
            <a:endParaRPr lang="en-US" dirty="0">
              <a:latin typeface="Courier New" panose="02070309020205020404" pitchFamily="49" charset="0"/>
              <a:cs typeface="Courier New" panose="02070309020205020404" pitchFamily="49" charset="0"/>
            </a:endParaRPr>
          </a:p>
        </p:txBody>
      </p:sp>
      <p:sp>
        <p:nvSpPr>
          <p:cNvPr id="4" name="TextBox 3"/>
          <p:cNvSpPr txBox="1"/>
          <p:nvPr/>
        </p:nvSpPr>
        <p:spPr>
          <a:xfrm>
            <a:off x="6705600" y="3163669"/>
            <a:ext cx="2438400" cy="646331"/>
          </a:xfrm>
          <a:prstGeom prst="rect">
            <a:avLst/>
          </a:prstGeom>
          <a:noFill/>
        </p:spPr>
        <p:txBody>
          <a:bodyPr wrap="square" rtlCol="0">
            <a:spAutoFit/>
          </a:bodyPr>
          <a:lstStyle/>
          <a:p>
            <a:r>
              <a:rPr lang="en-US" sz="1200" dirty="0" smtClean="0"/>
              <a:t>You must provide the specific name of the error type (e.g. </a:t>
            </a:r>
            <a:r>
              <a:rPr lang="en-US" sz="1100" dirty="0" err="1" smtClean="0">
                <a:latin typeface="Courier New" panose="02070309020205020404" pitchFamily="49" charset="0"/>
                <a:cs typeface="Courier New" panose="02070309020205020404" pitchFamily="49" charset="0"/>
              </a:rPr>
              <a:t>TypeError</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ValueError</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IOError</a:t>
            </a:r>
            <a:r>
              <a:rPr lang="en-US" sz="1200" dirty="0" smtClean="0"/>
              <a:t>, </a:t>
            </a:r>
            <a:r>
              <a:rPr lang="en-US" sz="1200" dirty="0" err="1" smtClean="0"/>
              <a:t>etc</a:t>
            </a:r>
            <a:r>
              <a:rPr lang="en-US" sz="1200" dirty="0" smtClean="0"/>
              <a:t>)</a:t>
            </a:r>
            <a:endParaRPr lang="en-US" sz="1200" dirty="0"/>
          </a:p>
        </p:txBody>
      </p:sp>
      <p:cxnSp>
        <p:nvCxnSpPr>
          <p:cNvPr id="6" name="Straight Arrow Connector 5"/>
          <p:cNvCxnSpPr/>
          <p:nvPr/>
        </p:nvCxnSpPr>
        <p:spPr>
          <a:xfrm flipH="1">
            <a:off x="3429000" y="3505200"/>
            <a:ext cx="3200400" cy="0"/>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24400" y="6102811"/>
            <a:ext cx="4343400" cy="646331"/>
          </a:xfrm>
          <a:prstGeom prst="rect">
            <a:avLst/>
          </a:prstGeom>
          <a:noFill/>
        </p:spPr>
        <p:txBody>
          <a:bodyPr wrap="square" rtlCol="0">
            <a:spAutoFit/>
          </a:bodyPr>
          <a:lstStyle/>
          <a:p>
            <a:r>
              <a:rPr lang="en-US" sz="1200" dirty="0" smtClean="0"/>
              <a:t>You can do anything you want in the except block; you do not have to exit. However, in general it's good form to at least print some kind of message/warning.</a:t>
            </a:r>
            <a:endParaRPr lang="en-US" sz="1200" dirty="0"/>
          </a:p>
        </p:txBody>
      </p:sp>
      <p:cxnSp>
        <p:nvCxnSpPr>
          <p:cNvPr id="9" name="Straight Arrow Connector 8"/>
          <p:cNvCxnSpPr/>
          <p:nvPr/>
        </p:nvCxnSpPr>
        <p:spPr>
          <a:xfrm flipH="1" flipV="1">
            <a:off x="3048000" y="5867401"/>
            <a:ext cx="1676400" cy="380999"/>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680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whole world of built-in functions</a:t>
            </a:r>
            <a:endParaRPr lang="en-US" dirty="0"/>
          </a:p>
        </p:txBody>
      </p:sp>
      <p:sp>
        <p:nvSpPr>
          <p:cNvPr id="3" name="Content Placeholder 2"/>
          <p:cNvSpPr>
            <a:spLocks noGrp="1"/>
          </p:cNvSpPr>
          <p:nvPr>
            <p:ph idx="1"/>
          </p:nvPr>
        </p:nvSpPr>
        <p:spPr/>
        <p:txBody>
          <a:bodyPr>
            <a:normAutofit fontScale="77500" lnSpcReduction="20000"/>
          </a:bodyPr>
          <a:lstStyle/>
          <a:p>
            <a:pPr>
              <a:spcAft>
                <a:spcPts val="600"/>
              </a:spcAft>
            </a:pPr>
            <a:r>
              <a:rPr lang="en-US" dirty="0" smtClean="0"/>
              <a:t>There's tons of stuff I didn't get a chance to tell you about</a:t>
            </a:r>
          </a:p>
          <a:p>
            <a:pPr>
              <a:spcAft>
                <a:spcPts val="600"/>
              </a:spcAft>
            </a:pPr>
            <a:r>
              <a:rPr lang="en-US" dirty="0" smtClean="0"/>
              <a:t>In particular, there are several functions out that that automatically do things I made you do manually (sorry! It's for the sake of learning!)</a:t>
            </a:r>
          </a:p>
          <a:p>
            <a:pPr lvl="1">
              <a:spcAft>
                <a:spcPts val="600"/>
              </a:spcAft>
            </a:pPr>
            <a:r>
              <a:rPr lang="en-US" dirty="0" smtClean="0"/>
              <a:t>String </a:t>
            </a:r>
            <a:r>
              <a:rPr lang="en-US" dirty="0"/>
              <a:t>functions: </a:t>
            </a:r>
            <a:r>
              <a:rPr lang="en-US" sz="2600" dirty="0">
                <a:hlinkClick r:id="rId2"/>
              </a:rPr>
              <a:t>https://</a:t>
            </a:r>
            <a:r>
              <a:rPr lang="en-US" sz="2600" dirty="0" smtClean="0">
                <a:hlinkClick r:id="rId2"/>
              </a:rPr>
              <a:t>docs.python.org/2/library/stdtypes.html#string-methods</a:t>
            </a:r>
            <a:endParaRPr lang="en-US" sz="2600" dirty="0" smtClean="0"/>
          </a:p>
          <a:p>
            <a:pPr lvl="2">
              <a:spcAft>
                <a:spcPts val="600"/>
              </a:spcAft>
            </a:pPr>
            <a:r>
              <a:rPr lang="en-US" dirty="0" err="1" smtClean="0"/>
              <a:t>string.count</a:t>
            </a:r>
            <a:r>
              <a:rPr lang="en-US" dirty="0" smtClean="0"/>
              <a:t>()</a:t>
            </a:r>
          </a:p>
          <a:p>
            <a:pPr lvl="2">
              <a:spcAft>
                <a:spcPts val="600"/>
              </a:spcAft>
            </a:pPr>
            <a:r>
              <a:rPr lang="en-US" dirty="0" err="1" smtClean="0"/>
              <a:t>string.upper</a:t>
            </a:r>
            <a:r>
              <a:rPr lang="en-US" dirty="0" smtClean="0"/>
              <a:t>() / </a:t>
            </a:r>
            <a:r>
              <a:rPr lang="en-US" dirty="0" err="1" smtClean="0"/>
              <a:t>string.lower</a:t>
            </a:r>
            <a:r>
              <a:rPr lang="en-US" dirty="0" smtClean="0"/>
              <a:t>()</a:t>
            </a:r>
          </a:p>
          <a:p>
            <a:pPr lvl="2">
              <a:spcAft>
                <a:spcPts val="600"/>
              </a:spcAft>
            </a:pPr>
            <a:r>
              <a:rPr lang="en-US" dirty="0" err="1" smtClean="0"/>
              <a:t>string.find</a:t>
            </a:r>
            <a:r>
              <a:rPr lang="en-US" dirty="0" smtClean="0"/>
              <a:t>()</a:t>
            </a:r>
          </a:p>
          <a:p>
            <a:pPr lvl="2">
              <a:spcAft>
                <a:spcPts val="600"/>
              </a:spcAft>
            </a:pPr>
            <a:r>
              <a:rPr lang="en-US" dirty="0" err="1" smtClean="0"/>
              <a:t>string.join</a:t>
            </a:r>
            <a:r>
              <a:rPr lang="en-US" dirty="0" smtClean="0"/>
              <a:t>()</a:t>
            </a:r>
          </a:p>
          <a:p>
            <a:pPr lvl="1">
              <a:spcAft>
                <a:spcPts val="600"/>
              </a:spcAft>
            </a:pPr>
            <a:r>
              <a:rPr lang="en-US" dirty="0" err="1" smtClean="0"/>
              <a:t>random.choice</a:t>
            </a:r>
            <a:r>
              <a:rPr lang="en-US" dirty="0" smtClean="0"/>
              <a:t>()</a:t>
            </a:r>
          </a:p>
          <a:p>
            <a:pPr lvl="1">
              <a:spcAft>
                <a:spcPts val="600"/>
              </a:spcAft>
            </a:pPr>
            <a:r>
              <a:rPr lang="en-US" dirty="0" smtClean="0"/>
              <a:t>many more</a:t>
            </a:r>
          </a:p>
        </p:txBody>
      </p:sp>
    </p:spTree>
    <p:extLst>
      <p:ext uri="{BB962C8B-B14F-4D97-AF65-F5344CB8AC3E}">
        <p14:creationId xmlns:p14="http://schemas.microsoft.com/office/powerpoint/2010/main" val="22083911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cs typeface="Courier New" panose="02070309020205020404" pitchFamily="49" charset="0"/>
              </a:rPr>
              <a:t>+=</a:t>
            </a:r>
            <a:endParaRPr lang="en-US" dirty="0">
              <a:latin typeface="+mn-lt"/>
              <a:cs typeface="Courier New" panose="02070309020205020404" pitchFamily="49" charset="0"/>
            </a:endParaRPr>
          </a:p>
        </p:txBody>
      </p:sp>
      <p:sp>
        <p:nvSpPr>
          <p:cNvPr id="3" name="Content Placeholder 2"/>
          <p:cNvSpPr>
            <a:spLocks noGrp="1"/>
          </p:cNvSpPr>
          <p:nvPr>
            <p:ph idx="1"/>
          </p:nvPr>
        </p:nvSpPr>
        <p:spPr/>
        <p:txBody>
          <a:bodyPr>
            <a:normAutofit/>
          </a:bodyPr>
          <a:lstStyle/>
          <a:p>
            <a:pPr marL="0" indent="0">
              <a:buNone/>
            </a:pPr>
            <a:r>
              <a:rPr lang="en-US" dirty="0" smtClean="0"/>
              <a:t>This is a shortcut for adding/concatenating onto a variable. Also valid (for </a:t>
            </a:r>
            <a:r>
              <a:rPr lang="en-US" dirty="0" err="1" smtClean="0"/>
              <a:t>ints</a:t>
            </a:r>
            <a:r>
              <a:rPr lang="en-US" dirty="0" smtClean="0"/>
              <a:t>): </a:t>
            </a:r>
            <a:r>
              <a:rPr lang="en-US" dirty="0" smtClean="0">
                <a:latin typeface="Courier New" panose="02070309020205020404" pitchFamily="49" charset="0"/>
                <a:cs typeface="Courier New" panose="02070309020205020404" pitchFamily="49" charset="0"/>
              </a:rPr>
              <a:t>-=</a:t>
            </a:r>
            <a:r>
              <a:rPr lang="en-US" dirty="0" smtClean="0"/>
              <a:t> , *= , /= </a:t>
            </a:r>
          </a:p>
          <a:p>
            <a:pPr marL="0" indent="0">
              <a:buNone/>
            </a:pPr>
            <a:r>
              <a:rPr lang="en-US" dirty="0" smtClean="0"/>
              <a:t>Examples:</a:t>
            </a:r>
          </a:p>
          <a:p>
            <a:pPr marL="800100" lvl="2" indent="0">
              <a:buNone/>
            </a:pPr>
            <a:r>
              <a:rPr lang="en-US" sz="2000" dirty="0" smtClean="0">
                <a:latin typeface="Courier New" panose="02070309020205020404" pitchFamily="49" charset="0"/>
                <a:cs typeface="Courier New" panose="02070309020205020404" pitchFamily="49" charset="0"/>
              </a:rPr>
              <a:t>count = 0</a:t>
            </a:r>
          </a:p>
          <a:p>
            <a:pPr marL="800100" lvl="2" indent="0">
              <a:buNone/>
            </a:pPr>
            <a:r>
              <a:rPr lang="en-US" sz="2000" b="1" dirty="0" smtClean="0">
                <a:solidFill>
                  <a:schemeClr val="accent1"/>
                </a:solidFill>
                <a:latin typeface="Courier New" panose="02070309020205020404" pitchFamily="49" charset="0"/>
                <a:cs typeface="Courier New" panose="02070309020205020404" pitchFamily="49" charset="0"/>
              </a:rPr>
              <a:t>while</a:t>
            </a:r>
            <a:r>
              <a:rPr lang="en-US" sz="2000" dirty="0" smtClean="0">
                <a:latin typeface="Courier New" panose="02070309020205020404" pitchFamily="49" charset="0"/>
                <a:cs typeface="Courier New" panose="02070309020205020404" pitchFamily="49" charset="0"/>
              </a:rPr>
              <a:t> count &lt; 100:</a:t>
            </a:r>
          </a:p>
          <a:p>
            <a:pPr marL="800100" lvl="2"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count += 1 </a:t>
            </a:r>
            <a:r>
              <a:rPr lang="en-US" sz="2000" i="1" dirty="0" smtClean="0">
                <a:solidFill>
                  <a:schemeClr val="accent3">
                    <a:lumMod val="75000"/>
                  </a:schemeClr>
                </a:solidFill>
                <a:latin typeface="Courier New" panose="02070309020205020404" pitchFamily="49" charset="0"/>
                <a:cs typeface="Courier New" panose="02070309020205020404" pitchFamily="49" charset="0"/>
              </a:rPr>
              <a:t>#same as count = count + 1</a:t>
            </a:r>
          </a:p>
          <a:p>
            <a:pPr marL="800100" lvl="2" indent="0">
              <a:buNone/>
            </a:pPr>
            <a:endParaRPr lang="en-US" sz="2000" dirty="0">
              <a:latin typeface="Courier New" panose="02070309020205020404" pitchFamily="49" charset="0"/>
              <a:cs typeface="Courier New" panose="02070309020205020404" pitchFamily="49" charset="0"/>
            </a:endParaRPr>
          </a:p>
          <a:p>
            <a:pPr marL="800100" lvl="2" indent="0">
              <a:buNone/>
            </a:pPr>
            <a:r>
              <a:rPr lang="en-US" sz="2000" dirty="0" smtClean="0">
                <a:latin typeface="Courier New" panose="02070309020205020404" pitchFamily="49" charset="0"/>
                <a:cs typeface="Courier New" panose="02070309020205020404" pitchFamily="49" charset="0"/>
              </a:rPr>
              <a:t>name = ""</a:t>
            </a:r>
          </a:p>
          <a:p>
            <a:pPr marL="800100" lvl="2" indent="0">
              <a:buNone/>
            </a:pPr>
            <a:r>
              <a:rPr lang="en-US" sz="2000" b="1" dirty="0" smtClean="0">
                <a:solidFill>
                  <a:schemeClr val="accent1"/>
                </a:solidFill>
                <a:latin typeface="Courier New" panose="02070309020205020404" pitchFamily="49" charset="0"/>
                <a:cs typeface="Courier New" panose="02070309020205020404" pitchFamily="49" charset="0"/>
              </a:rPr>
              <a:t>for</a:t>
            </a:r>
            <a:r>
              <a:rPr lang="en-US" sz="2000" dirty="0" smtClean="0">
                <a:latin typeface="Courier New" panose="02070309020205020404" pitchFamily="49" charset="0"/>
                <a:cs typeface="Courier New" panose="02070309020205020404" pitchFamily="49" charset="0"/>
              </a:rPr>
              <a:t> c </a:t>
            </a:r>
            <a:r>
              <a:rPr lang="en-US" sz="2000" b="1" dirty="0" smtClean="0">
                <a:solidFill>
                  <a:schemeClr val="accent1"/>
                </a:solidFill>
                <a:latin typeface="Courier New" panose="02070309020205020404" pitchFamily="49" charset="0"/>
                <a:cs typeface="Courier New" panose="02070309020205020404" pitchFamily="49" charset="0"/>
              </a:rPr>
              <a:t>in</a:t>
            </a:r>
            <a:r>
              <a:rPr lang="en-US" sz="2000" dirty="0" smtClean="0">
                <a:latin typeface="Courier New" panose="02070309020205020404" pitchFamily="49" charset="0"/>
                <a:cs typeface="Courier New" panose="02070309020205020404" pitchFamily="49" charset="0"/>
              </a:rPr>
              <a:t> "Wilfred"</a:t>
            </a:r>
          </a:p>
          <a:p>
            <a:pPr marL="800100" lvl="2"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name += c </a:t>
            </a:r>
            <a:r>
              <a:rPr lang="en-US" sz="2000" i="1" dirty="0" smtClean="0">
                <a:solidFill>
                  <a:schemeClr val="accent3">
                    <a:lumMod val="75000"/>
                  </a:schemeClr>
                </a:solidFill>
                <a:latin typeface="Courier New" panose="02070309020205020404" pitchFamily="49" charset="0"/>
                <a:cs typeface="Courier New" panose="02070309020205020404" pitchFamily="49" charset="0"/>
              </a:rPr>
              <a:t>#same as name = name + c</a:t>
            </a:r>
            <a:endParaRPr lang="en-US" sz="2000" i="1" dirty="0">
              <a:solidFill>
                <a:schemeClr val="accent3">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648892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ways to write &amp; use Python</a:t>
            </a:r>
            <a:endParaRPr lang="en-US" dirty="0"/>
          </a:p>
        </p:txBody>
      </p:sp>
      <p:sp>
        <p:nvSpPr>
          <p:cNvPr id="3" name="Content Placeholder 2"/>
          <p:cNvSpPr>
            <a:spLocks noGrp="1"/>
          </p:cNvSpPr>
          <p:nvPr>
            <p:ph idx="1"/>
          </p:nvPr>
        </p:nvSpPr>
        <p:spPr>
          <a:xfrm>
            <a:off x="457200" y="1600200"/>
            <a:ext cx="5334000" cy="4525963"/>
          </a:xfrm>
        </p:spPr>
        <p:txBody>
          <a:bodyPr>
            <a:noAutofit/>
          </a:bodyPr>
          <a:lstStyle/>
          <a:p>
            <a:pPr>
              <a:spcAft>
                <a:spcPts val="1200"/>
              </a:spcAft>
            </a:pPr>
            <a:r>
              <a:rPr lang="en-US" sz="2400" dirty="0" err="1" smtClean="0"/>
              <a:t>iPython</a:t>
            </a:r>
            <a:r>
              <a:rPr lang="en-US" sz="2400" dirty="0" smtClean="0"/>
              <a:t> </a:t>
            </a:r>
            <a:r>
              <a:rPr lang="en-US" sz="2400" dirty="0"/>
              <a:t>notebook </a:t>
            </a:r>
            <a:r>
              <a:rPr lang="en-US" sz="2000" dirty="0"/>
              <a:t>(</a:t>
            </a:r>
            <a:r>
              <a:rPr lang="en-US" sz="2000" dirty="0">
                <a:hlinkClick r:id="rId2"/>
              </a:rPr>
              <a:t>http://ipython.org</a:t>
            </a:r>
            <a:r>
              <a:rPr lang="en-US" sz="2000" dirty="0" smtClean="0">
                <a:hlinkClick r:id="rId2"/>
              </a:rPr>
              <a:t>/</a:t>
            </a:r>
            <a:r>
              <a:rPr lang="en-US" sz="2000" dirty="0"/>
              <a:t>)</a:t>
            </a:r>
            <a:r>
              <a:rPr lang="en-US" sz="2000" dirty="0" smtClean="0"/>
              <a:t>– </a:t>
            </a:r>
            <a:r>
              <a:rPr lang="en-US" sz="2400" dirty="0" smtClean="0"/>
              <a:t>these are like a mixture of a script and the interpreter. Saves code output &amp; figures inline with the code. Very good for exploratory data analysis!</a:t>
            </a:r>
          </a:p>
          <a:p>
            <a:r>
              <a:rPr lang="en-US" sz="2400" dirty="0" err="1" smtClean="0"/>
              <a:t>Enthought</a:t>
            </a:r>
            <a:r>
              <a:rPr lang="en-US" sz="2400" dirty="0" smtClean="0"/>
              <a:t> Canopy (IDE + modules) </a:t>
            </a:r>
            <a:r>
              <a:rPr lang="en-US" sz="2000" dirty="0" smtClean="0"/>
              <a:t>(</a:t>
            </a:r>
            <a:r>
              <a:rPr lang="en-US" sz="2000" dirty="0" smtClean="0">
                <a:hlinkClick r:id="rId3"/>
              </a:rPr>
              <a:t>www.enthought.com/products/canopy/</a:t>
            </a:r>
            <a:r>
              <a:rPr lang="en-US" sz="2000" dirty="0" smtClean="0"/>
              <a:t>) </a:t>
            </a:r>
            <a:r>
              <a:rPr lang="en-US" sz="2400" dirty="0" smtClean="0"/>
              <a:t>– an advanced coding environment that comes with many useful non-built-in modules  pre-installed (e.g. </a:t>
            </a:r>
            <a:r>
              <a:rPr lang="en-US" sz="2400" dirty="0" err="1" smtClean="0"/>
              <a:t>SciPy</a:t>
            </a:r>
            <a:r>
              <a:rPr lang="en-US" sz="2400" dirty="0" smtClean="0"/>
              <a:t>, </a:t>
            </a:r>
            <a:r>
              <a:rPr lang="en-US" sz="2400" dirty="0" err="1" smtClean="0"/>
              <a:t>NumPy</a:t>
            </a:r>
            <a:r>
              <a:rPr lang="en-US" sz="2400" dirty="0" smtClean="0"/>
              <a:t>). Also comes with </a:t>
            </a:r>
            <a:r>
              <a:rPr lang="en-US" sz="2400" dirty="0" err="1" smtClean="0"/>
              <a:t>iPython</a:t>
            </a:r>
            <a:r>
              <a:rPr lang="en-US" sz="2400" dirty="0" smtClean="0"/>
              <a:t> notebooks built-in. </a:t>
            </a:r>
          </a:p>
          <a:p>
            <a:endParaRPr lang="en-US" sz="2400" dirty="0"/>
          </a:p>
        </p:txBody>
      </p:sp>
      <p:pic>
        <p:nvPicPr>
          <p:cNvPr id="1026" name="Picture 2" descr="http://ipython.org/_static/sloangrant/9_home_fperez_prof_grants_1207-sloan-ipython_proposal_fig_ipython-notebook-specgra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3599" y="1414630"/>
            <a:ext cx="2895601" cy="269276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8094" y="4434840"/>
            <a:ext cx="31623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136863" y="4114565"/>
            <a:ext cx="582211" cy="246221"/>
          </a:xfrm>
          <a:prstGeom prst="rect">
            <a:avLst/>
          </a:prstGeom>
          <a:noFill/>
        </p:spPr>
        <p:txBody>
          <a:bodyPr wrap="none" rtlCol="0">
            <a:spAutoFit/>
          </a:bodyPr>
          <a:lstStyle/>
          <a:p>
            <a:r>
              <a:rPr lang="en-US" sz="1000" dirty="0" err="1" smtClean="0"/>
              <a:t>iPython</a:t>
            </a:r>
            <a:endParaRPr lang="en-US" sz="1000" dirty="0"/>
          </a:p>
        </p:txBody>
      </p:sp>
      <p:sp>
        <p:nvSpPr>
          <p:cNvPr id="7" name="TextBox 6"/>
          <p:cNvSpPr txBox="1"/>
          <p:nvPr/>
        </p:nvSpPr>
        <p:spPr>
          <a:xfrm>
            <a:off x="8251612" y="6096000"/>
            <a:ext cx="574196" cy="246221"/>
          </a:xfrm>
          <a:prstGeom prst="rect">
            <a:avLst/>
          </a:prstGeom>
          <a:noFill/>
        </p:spPr>
        <p:txBody>
          <a:bodyPr wrap="none" rtlCol="0">
            <a:spAutoFit/>
          </a:bodyPr>
          <a:lstStyle/>
          <a:p>
            <a:r>
              <a:rPr lang="en-US" sz="1000" dirty="0" smtClean="0"/>
              <a:t>Canopy</a:t>
            </a:r>
            <a:endParaRPr lang="en-US" sz="1000" dirty="0"/>
          </a:p>
        </p:txBody>
      </p:sp>
    </p:spTree>
    <p:extLst>
      <p:ext uri="{BB962C8B-B14F-4D97-AF65-F5344CB8AC3E}">
        <p14:creationId xmlns:p14="http://schemas.microsoft.com/office/powerpoint/2010/main" val="2785560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ways to import</a:t>
            </a:r>
            <a:endParaRPr lang="en-US" dirty="0"/>
          </a:p>
        </p:txBody>
      </p:sp>
      <p:sp>
        <p:nvSpPr>
          <p:cNvPr id="3" name="Content Placeholder 2"/>
          <p:cNvSpPr>
            <a:spLocks noGrp="1"/>
          </p:cNvSpPr>
          <p:nvPr>
            <p:ph idx="1"/>
          </p:nvPr>
        </p:nvSpPr>
        <p:spPr/>
        <p:txBody>
          <a:bodyPr>
            <a:noAutofit/>
          </a:bodyPr>
          <a:lstStyle/>
          <a:p>
            <a:pPr marL="0" indent="0">
              <a:buNone/>
            </a:pPr>
            <a:r>
              <a:rPr lang="en-US" sz="2000" b="1" dirty="0" smtClean="0">
                <a:solidFill>
                  <a:srgbClr val="0070C0"/>
                </a:solidFill>
                <a:latin typeface="Courier New" pitchFamily="49" charset="0"/>
                <a:cs typeface="Courier New" pitchFamily="49" charset="0"/>
              </a:rPr>
              <a:t>import</a:t>
            </a:r>
            <a:r>
              <a:rPr lang="en-US" sz="2000" dirty="0" smtClean="0">
                <a:latin typeface="Courier New" pitchFamily="49" charset="0"/>
                <a:cs typeface="Courier New" pitchFamily="49" charset="0"/>
              </a:rPr>
              <a:t> math</a:t>
            </a:r>
          </a:p>
          <a:p>
            <a:pPr marL="0" indent="0">
              <a:buNone/>
            </a:pPr>
            <a:r>
              <a:rPr lang="en-US" sz="2000" dirty="0" smtClean="0">
                <a:latin typeface="Courier New" pitchFamily="49" charset="0"/>
                <a:cs typeface="Courier New" pitchFamily="49" charset="0"/>
              </a:rPr>
              <a:t>math.log(5)</a:t>
            </a:r>
          </a:p>
          <a:p>
            <a:pPr marL="0" indent="0">
              <a:buNone/>
            </a:pPr>
            <a:endParaRPr lang="en-US" sz="2000" dirty="0">
              <a:latin typeface="Courier New" pitchFamily="49" charset="0"/>
              <a:cs typeface="Courier New" pitchFamily="49" charset="0"/>
            </a:endParaRPr>
          </a:p>
          <a:p>
            <a:pPr marL="0" indent="0">
              <a:buNone/>
            </a:pPr>
            <a:r>
              <a:rPr lang="en-US" sz="2000" b="1" dirty="0" smtClean="0">
                <a:solidFill>
                  <a:srgbClr val="0070C0"/>
                </a:solidFill>
                <a:latin typeface="Courier New" pitchFamily="49" charset="0"/>
                <a:cs typeface="Courier New" pitchFamily="49" charset="0"/>
              </a:rPr>
              <a:t>from</a:t>
            </a:r>
            <a:r>
              <a:rPr lang="en-US" sz="2000" dirty="0" smtClean="0">
                <a:latin typeface="Courier New" pitchFamily="49" charset="0"/>
                <a:cs typeface="Courier New" pitchFamily="49" charset="0"/>
              </a:rPr>
              <a:t> math </a:t>
            </a:r>
            <a:r>
              <a:rPr lang="en-US" sz="2000" b="1" dirty="0" smtClean="0">
                <a:solidFill>
                  <a:srgbClr val="0070C0"/>
                </a:solidFill>
                <a:latin typeface="Courier New" pitchFamily="49" charset="0"/>
                <a:cs typeface="Courier New" pitchFamily="49" charset="0"/>
              </a:rPr>
              <a:t>import</a:t>
            </a:r>
            <a:r>
              <a:rPr lang="en-US" sz="2000" dirty="0" smtClean="0">
                <a:latin typeface="Courier New" pitchFamily="49" charset="0"/>
                <a:cs typeface="Courier New" pitchFamily="49" charset="0"/>
              </a:rPr>
              <a:t> log</a:t>
            </a:r>
          </a:p>
          <a:p>
            <a:pPr marL="0" indent="0">
              <a:buNone/>
            </a:pPr>
            <a:r>
              <a:rPr lang="en-US" sz="2000" dirty="0" smtClean="0">
                <a:latin typeface="Courier New" pitchFamily="49" charset="0"/>
                <a:cs typeface="Courier New" pitchFamily="49" charset="0"/>
              </a:rPr>
              <a:t>log(5)</a:t>
            </a:r>
          </a:p>
          <a:p>
            <a:pPr marL="0" indent="0">
              <a:buNone/>
            </a:pPr>
            <a:endParaRPr lang="en-US" sz="2000" dirty="0">
              <a:latin typeface="Courier New" pitchFamily="49" charset="0"/>
              <a:cs typeface="Courier New" pitchFamily="49" charset="0"/>
            </a:endParaRPr>
          </a:p>
          <a:p>
            <a:pPr marL="0" indent="0">
              <a:buNone/>
            </a:pPr>
            <a:r>
              <a:rPr lang="en-US" sz="2000" b="1" dirty="0" smtClean="0">
                <a:solidFill>
                  <a:srgbClr val="0070C0"/>
                </a:solidFill>
                <a:latin typeface="Courier New" pitchFamily="49" charset="0"/>
                <a:cs typeface="Courier New" pitchFamily="49" charset="0"/>
              </a:rPr>
              <a:t>from</a:t>
            </a:r>
            <a:r>
              <a:rPr lang="en-US" sz="2000" dirty="0" smtClean="0">
                <a:latin typeface="Courier New" pitchFamily="49" charset="0"/>
                <a:cs typeface="Courier New" pitchFamily="49" charset="0"/>
              </a:rPr>
              <a:t> math </a:t>
            </a:r>
            <a:r>
              <a:rPr lang="en-US" sz="2000" b="1" dirty="0" smtClean="0">
                <a:solidFill>
                  <a:srgbClr val="0070C0"/>
                </a:solidFill>
                <a:latin typeface="Courier New" pitchFamily="49" charset="0"/>
                <a:cs typeface="Courier New" pitchFamily="49" charset="0"/>
              </a:rPr>
              <a:t>import</a:t>
            </a:r>
            <a:r>
              <a:rPr lang="en-US" sz="2000" dirty="0" smtClean="0">
                <a:latin typeface="Courier New" pitchFamily="49" charset="0"/>
                <a:cs typeface="Courier New" pitchFamily="49" charset="0"/>
              </a:rPr>
              <a:t> *</a:t>
            </a:r>
          </a:p>
          <a:p>
            <a:pPr marL="0" indent="0">
              <a:buNone/>
            </a:pPr>
            <a:r>
              <a:rPr lang="en-US" sz="2000" dirty="0" smtClean="0">
                <a:latin typeface="Courier New" pitchFamily="49" charset="0"/>
                <a:cs typeface="Courier New" pitchFamily="49" charset="0"/>
              </a:rPr>
              <a:t>log(5)</a:t>
            </a:r>
          </a:p>
          <a:p>
            <a:pPr marL="0" indent="0">
              <a:buNone/>
            </a:pPr>
            <a:r>
              <a:rPr lang="en-US" sz="2000" dirty="0" err="1" smtClean="0">
                <a:latin typeface="Courier New" pitchFamily="49" charset="0"/>
                <a:cs typeface="Courier New" pitchFamily="49" charset="0"/>
              </a:rPr>
              <a:t>sqrt</a:t>
            </a:r>
            <a:r>
              <a:rPr lang="en-US" sz="2000" dirty="0" smtClean="0">
                <a:latin typeface="Courier New" pitchFamily="49" charset="0"/>
                <a:cs typeface="Courier New" pitchFamily="49" charset="0"/>
              </a:rPr>
              <a:t>(4)</a:t>
            </a:r>
          </a:p>
          <a:p>
            <a:pPr marL="0" indent="0">
              <a:buNone/>
            </a:pPr>
            <a:endParaRPr lang="en-US" sz="2000" dirty="0">
              <a:latin typeface="Courier New" pitchFamily="49" charset="0"/>
              <a:cs typeface="Courier New" pitchFamily="49" charset="0"/>
            </a:endParaRPr>
          </a:p>
          <a:p>
            <a:pPr marL="0" indent="0">
              <a:buNone/>
            </a:pPr>
            <a:r>
              <a:rPr lang="en-US" sz="2000" b="1" dirty="0" smtClean="0">
                <a:solidFill>
                  <a:srgbClr val="0070C0"/>
                </a:solidFill>
                <a:latin typeface="Courier New" pitchFamily="49" charset="0"/>
                <a:cs typeface="Courier New" pitchFamily="49" charset="0"/>
              </a:rPr>
              <a:t>import</a:t>
            </a:r>
            <a:r>
              <a:rPr lang="en-US" sz="2000" dirty="0" smtClean="0">
                <a:latin typeface="Courier New" pitchFamily="49" charset="0"/>
                <a:cs typeface="Courier New" pitchFamily="49" charset="0"/>
              </a:rPr>
              <a:t> math </a:t>
            </a:r>
            <a:r>
              <a:rPr lang="en-US" sz="2000" b="1" dirty="0" smtClean="0">
                <a:solidFill>
                  <a:srgbClr val="0070C0"/>
                </a:solidFill>
                <a:latin typeface="Courier New" pitchFamily="49" charset="0"/>
                <a:cs typeface="Courier New" pitchFamily="49" charset="0"/>
              </a:rPr>
              <a:t>as</a:t>
            </a:r>
            <a:r>
              <a:rPr lang="en-US" sz="2000" dirty="0" smtClean="0">
                <a:latin typeface="Courier New" pitchFamily="49" charset="0"/>
                <a:cs typeface="Courier New" pitchFamily="49" charset="0"/>
              </a:rPr>
              <a:t> m</a:t>
            </a:r>
          </a:p>
          <a:p>
            <a:pPr marL="0" indent="0">
              <a:buNone/>
            </a:pPr>
            <a:r>
              <a:rPr lang="en-US" sz="2000" dirty="0" smtClean="0">
                <a:latin typeface="Courier New" pitchFamily="49" charset="0"/>
                <a:cs typeface="Courier New" pitchFamily="49" charset="0"/>
              </a:rPr>
              <a:t>m.log(5)</a:t>
            </a:r>
            <a:endParaRPr lang="en-US" sz="2000" dirty="0">
              <a:latin typeface="Courier New" pitchFamily="49" charset="0"/>
              <a:cs typeface="Courier New" pitchFamily="49" charset="0"/>
            </a:endParaRPr>
          </a:p>
        </p:txBody>
      </p:sp>
      <p:sp>
        <p:nvSpPr>
          <p:cNvPr id="4" name="Right Brace 3"/>
          <p:cNvSpPr/>
          <p:nvPr/>
        </p:nvSpPr>
        <p:spPr>
          <a:xfrm>
            <a:off x="3733800" y="1485900"/>
            <a:ext cx="228600" cy="83820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70C0"/>
              </a:solidFill>
            </a:endParaRPr>
          </a:p>
        </p:txBody>
      </p:sp>
      <p:sp>
        <p:nvSpPr>
          <p:cNvPr id="5" name="TextBox 4"/>
          <p:cNvSpPr txBox="1"/>
          <p:nvPr/>
        </p:nvSpPr>
        <p:spPr>
          <a:xfrm>
            <a:off x="4038600" y="1612611"/>
            <a:ext cx="4495800" cy="584775"/>
          </a:xfrm>
          <a:prstGeom prst="rect">
            <a:avLst/>
          </a:prstGeom>
          <a:noFill/>
        </p:spPr>
        <p:txBody>
          <a:bodyPr wrap="square" rtlCol="0">
            <a:spAutoFit/>
          </a:bodyPr>
          <a:lstStyle/>
          <a:p>
            <a:r>
              <a:rPr lang="en-US" sz="1600" dirty="0" smtClean="0"/>
              <a:t>Imports whole module.</a:t>
            </a:r>
            <a:br>
              <a:rPr lang="en-US" sz="1600" dirty="0" smtClean="0"/>
            </a:br>
            <a:r>
              <a:rPr lang="en-US" sz="1600" dirty="0" smtClean="0"/>
              <a:t>Must use module name to access functions.</a:t>
            </a:r>
          </a:p>
        </p:txBody>
      </p:sp>
      <p:sp>
        <p:nvSpPr>
          <p:cNvPr id="6" name="Right Brace 5"/>
          <p:cNvSpPr/>
          <p:nvPr/>
        </p:nvSpPr>
        <p:spPr>
          <a:xfrm>
            <a:off x="3733800" y="2549253"/>
            <a:ext cx="228600" cy="83820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70C0"/>
              </a:solidFill>
            </a:endParaRPr>
          </a:p>
        </p:txBody>
      </p:sp>
      <p:sp>
        <p:nvSpPr>
          <p:cNvPr id="7" name="TextBox 6"/>
          <p:cNvSpPr txBox="1"/>
          <p:nvPr/>
        </p:nvSpPr>
        <p:spPr>
          <a:xfrm>
            <a:off x="4038600" y="2514600"/>
            <a:ext cx="4724400" cy="830997"/>
          </a:xfrm>
          <a:prstGeom prst="rect">
            <a:avLst/>
          </a:prstGeom>
          <a:noFill/>
        </p:spPr>
        <p:txBody>
          <a:bodyPr wrap="square" rtlCol="0">
            <a:spAutoFit/>
          </a:bodyPr>
          <a:lstStyle/>
          <a:p>
            <a:r>
              <a:rPr lang="en-US" sz="1600" dirty="0" smtClean="0"/>
              <a:t>Imports only one function from the module. </a:t>
            </a:r>
          </a:p>
          <a:p>
            <a:r>
              <a:rPr lang="en-US" sz="1600" dirty="0"/>
              <a:t>D</a:t>
            </a:r>
            <a:r>
              <a:rPr lang="en-US" sz="1600" dirty="0" smtClean="0"/>
              <a:t>o not need to use module name to access.</a:t>
            </a:r>
          </a:p>
          <a:p>
            <a:r>
              <a:rPr lang="en-US" sz="1600" dirty="0"/>
              <a:t>N</a:t>
            </a:r>
            <a:r>
              <a:rPr lang="en-US" sz="1600" dirty="0" smtClean="0"/>
              <a:t>o other functions from the module are available.</a:t>
            </a:r>
          </a:p>
        </p:txBody>
      </p:sp>
      <p:sp>
        <p:nvSpPr>
          <p:cNvPr id="8" name="Right Brace 7"/>
          <p:cNvSpPr/>
          <p:nvPr/>
        </p:nvSpPr>
        <p:spPr>
          <a:xfrm>
            <a:off x="3733800" y="3768452"/>
            <a:ext cx="228600" cy="118454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70C0"/>
              </a:solidFill>
            </a:endParaRPr>
          </a:p>
        </p:txBody>
      </p:sp>
      <p:sp>
        <p:nvSpPr>
          <p:cNvPr id="9" name="TextBox 8"/>
          <p:cNvSpPr txBox="1"/>
          <p:nvPr/>
        </p:nvSpPr>
        <p:spPr>
          <a:xfrm>
            <a:off x="4025153" y="3945226"/>
            <a:ext cx="4724400" cy="830997"/>
          </a:xfrm>
          <a:prstGeom prst="rect">
            <a:avLst/>
          </a:prstGeom>
          <a:noFill/>
        </p:spPr>
        <p:txBody>
          <a:bodyPr wrap="square" rtlCol="0">
            <a:spAutoFit/>
          </a:bodyPr>
          <a:lstStyle/>
          <a:p>
            <a:r>
              <a:rPr lang="en-US" sz="1600" dirty="0" smtClean="0"/>
              <a:t>Imports whole module. </a:t>
            </a:r>
          </a:p>
          <a:p>
            <a:r>
              <a:rPr lang="en-US" sz="1600" dirty="0"/>
              <a:t>D</a:t>
            </a:r>
            <a:r>
              <a:rPr lang="en-US" sz="1600" dirty="0" smtClean="0"/>
              <a:t>o not need to use module name to access.</a:t>
            </a:r>
          </a:p>
          <a:p>
            <a:r>
              <a:rPr lang="en-US" sz="1600" dirty="0" smtClean="0"/>
              <a:t>All functions from the module are available.</a:t>
            </a:r>
          </a:p>
        </p:txBody>
      </p:sp>
      <p:sp>
        <p:nvSpPr>
          <p:cNvPr id="10" name="Right Brace 9"/>
          <p:cNvSpPr/>
          <p:nvPr/>
        </p:nvSpPr>
        <p:spPr>
          <a:xfrm>
            <a:off x="3733800" y="5292453"/>
            <a:ext cx="228600" cy="83820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70C0"/>
              </a:solidFill>
            </a:endParaRPr>
          </a:p>
        </p:txBody>
      </p:sp>
      <p:sp>
        <p:nvSpPr>
          <p:cNvPr id="11" name="TextBox 10"/>
          <p:cNvSpPr txBox="1"/>
          <p:nvPr/>
        </p:nvSpPr>
        <p:spPr>
          <a:xfrm>
            <a:off x="4038600" y="5257800"/>
            <a:ext cx="4724400" cy="830997"/>
          </a:xfrm>
          <a:prstGeom prst="rect">
            <a:avLst/>
          </a:prstGeom>
          <a:noFill/>
        </p:spPr>
        <p:txBody>
          <a:bodyPr wrap="square" rtlCol="0">
            <a:spAutoFit/>
          </a:bodyPr>
          <a:lstStyle/>
          <a:p>
            <a:r>
              <a:rPr lang="en-US" sz="1600" dirty="0" smtClean="0"/>
              <a:t>Imports whole module. </a:t>
            </a:r>
          </a:p>
          <a:p>
            <a:r>
              <a:rPr lang="en-US" sz="1600" dirty="0" smtClean="0"/>
              <a:t>Gives the module an alternate name of your choice, which you use to access the functions of the module.</a:t>
            </a:r>
          </a:p>
        </p:txBody>
      </p:sp>
    </p:spTree>
    <p:extLst>
      <p:ext uri="{BB962C8B-B14F-4D97-AF65-F5344CB8AC3E}">
        <p14:creationId xmlns:p14="http://schemas.microsoft.com/office/powerpoint/2010/main" val="320614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2a. </a:t>
            </a:r>
            <a:r>
              <a:rPr lang="en-US" dirty="0" err="1" smtClean="0"/>
              <a:t>optparse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23781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optparse</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Purpose: </a:t>
            </a:r>
            <a:r>
              <a:rPr lang="en-US" dirty="0" smtClean="0"/>
              <a:t>Create nicer command line options</a:t>
            </a:r>
          </a:p>
          <a:p>
            <a:pPr marL="0" indent="0">
              <a:buNone/>
            </a:pPr>
            <a:r>
              <a:rPr lang="en-US" b="1" dirty="0" smtClean="0"/>
              <a:t>Example:</a:t>
            </a:r>
          </a:p>
          <a:p>
            <a:pPr marL="400050" lvl="1" indent="0">
              <a:buNone/>
            </a:pPr>
            <a:endParaRPr lang="en-US" sz="2000" dirty="0" smtClean="0">
              <a:latin typeface="Courier New" pitchFamily="49" charset="0"/>
              <a:cs typeface="Courier New" pitchFamily="49" charset="0"/>
            </a:endParaRPr>
          </a:p>
          <a:p>
            <a:pPr marL="400050" lvl="1" indent="0">
              <a:buNone/>
            </a:pPr>
            <a:r>
              <a:rPr lang="en-US" sz="2000" dirty="0" smtClean="0">
                <a:latin typeface="Courier New" pitchFamily="49" charset="0"/>
                <a:cs typeface="Courier New" pitchFamily="49" charset="0"/>
              </a:rPr>
              <a:t>python myscript.py -a -b --file=data.txt --</a:t>
            </a:r>
            <a:r>
              <a:rPr lang="en-US" sz="2000" dirty="0" err="1" smtClean="0">
                <a:latin typeface="Courier New" pitchFamily="49" charset="0"/>
                <a:cs typeface="Courier New" pitchFamily="49" charset="0"/>
              </a:rPr>
              <a:t>cpu</a:t>
            </a:r>
            <a:r>
              <a:rPr lang="en-US" sz="2000" dirty="0" smtClean="0">
                <a:latin typeface="Courier New" pitchFamily="49" charset="0"/>
                <a:cs typeface="Courier New" pitchFamily="49" charset="0"/>
              </a:rPr>
              <a:t>=4</a:t>
            </a:r>
            <a:endParaRPr lang="en-US" sz="2000" dirty="0">
              <a:latin typeface="Courier New" pitchFamily="49" charset="0"/>
              <a:cs typeface="Courier New" pitchFamily="49" charset="0"/>
            </a:endParaRPr>
          </a:p>
          <a:p>
            <a:pPr marL="0" indent="0">
              <a:buNone/>
            </a:pPr>
            <a:endParaRPr lang="en-US" dirty="0"/>
          </a:p>
          <a:p>
            <a:pPr marL="0" indent="0">
              <a:buNone/>
            </a:pPr>
            <a:endParaRPr lang="en-US" sz="2000" dirty="0" smtClean="0"/>
          </a:p>
          <a:p>
            <a:pPr marL="0" indent="0">
              <a:buNone/>
            </a:pPr>
            <a:endParaRPr lang="en-US" sz="2000" dirty="0"/>
          </a:p>
          <a:p>
            <a:pPr marL="0" indent="0">
              <a:buNone/>
            </a:pPr>
            <a:r>
              <a:rPr lang="en-US" sz="2000" b="1" dirty="0" smtClean="0"/>
              <a:t>More info: </a:t>
            </a:r>
          </a:p>
          <a:p>
            <a:pPr marL="0" indent="0">
              <a:buNone/>
            </a:pPr>
            <a:r>
              <a:rPr lang="en-US" sz="2000" dirty="0" smtClean="0">
                <a:hlinkClick r:id="rId2"/>
              </a:rPr>
              <a:t>http://www.alexonlinux.com/pythons-optparse-for-human-beings</a:t>
            </a:r>
            <a:r>
              <a:rPr lang="en-US" sz="2000" dirty="0" smtClean="0"/>
              <a:t> </a:t>
            </a:r>
          </a:p>
          <a:p>
            <a:pPr marL="0" indent="0">
              <a:buNone/>
            </a:pPr>
            <a:r>
              <a:rPr lang="en-US" sz="2000" dirty="0">
                <a:hlinkClick r:id="rId3"/>
              </a:rPr>
              <a:t>http://docs.python.org/2/library/optparse.html</a:t>
            </a:r>
            <a:endParaRPr lang="en-US" sz="2000" dirty="0"/>
          </a:p>
        </p:txBody>
      </p:sp>
    </p:spTree>
    <p:extLst>
      <p:ext uri="{BB962C8B-B14F-4D97-AF65-F5344CB8AC3E}">
        <p14:creationId xmlns:p14="http://schemas.microsoft.com/office/powerpoint/2010/main" val="21810715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optparse</a:t>
            </a:r>
            <a:r>
              <a:rPr lang="en-US" dirty="0" smtClean="0"/>
              <a:t> – Set up parser</a:t>
            </a:r>
            <a:endParaRPr lang="en-US" dirty="0"/>
          </a:p>
        </p:txBody>
      </p:sp>
      <p:sp>
        <p:nvSpPr>
          <p:cNvPr id="3" name="Content Placeholder 2"/>
          <p:cNvSpPr>
            <a:spLocks noGrp="1"/>
          </p:cNvSpPr>
          <p:nvPr>
            <p:ph idx="1"/>
          </p:nvPr>
        </p:nvSpPr>
        <p:spPr/>
        <p:txBody>
          <a:bodyPr>
            <a:normAutofit/>
          </a:bodyPr>
          <a:lstStyle/>
          <a:p>
            <a:pPr marL="0" indent="0">
              <a:buNone/>
            </a:pPr>
            <a:endParaRPr lang="en-US" sz="1800" dirty="0" smtClean="0">
              <a:solidFill>
                <a:srgbClr val="0070C0"/>
              </a:solidFill>
              <a:latin typeface="Courier New" pitchFamily="49" charset="0"/>
              <a:cs typeface="Courier New" pitchFamily="49" charset="0"/>
            </a:endParaRPr>
          </a:p>
          <a:p>
            <a:pPr marL="0" indent="0">
              <a:buNone/>
            </a:pPr>
            <a:r>
              <a:rPr lang="en-US" sz="1800" dirty="0" smtClean="0">
                <a:solidFill>
                  <a:srgbClr val="0070C0"/>
                </a:solidFill>
                <a:latin typeface="Courier New" pitchFamily="49" charset="0"/>
                <a:cs typeface="Courier New" pitchFamily="49" charset="0"/>
              </a:rPr>
              <a:t>import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optparse</a:t>
            </a:r>
            <a:endParaRPr lang="en-US" sz="1800" dirty="0" smtClean="0">
              <a:latin typeface="Courier New" pitchFamily="49" charset="0"/>
              <a:cs typeface="Courier New" pitchFamily="49" charset="0"/>
            </a:endParaRPr>
          </a:p>
          <a:p>
            <a:pPr marL="0" indent="0">
              <a:buNone/>
            </a:pPr>
            <a:endParaRPr lang="en-US" sz="1800" dirty="0">
              <a:latin typeface="Courier New" pitchFamily="49" charset="0"/>
              <a:cs typeface="Courier New" pitchFamily="49" charset="0"/>
            </a:endParaRPr>
          </a:p>
          <a:p>
            <a:pPr marL="0" indent="0">
              <a:buNone/>
            </a:pPr>
            <a:r>
              <a:rPr lang="en-US" sz="1800" dirty="0" err="1" smtClean="0">
                <a:latin typeface="Courier New" pitchFamily="49" charset="0"/>
                <a:cs typeface="Courier New" pitchFamily="49" charset="0"/>
              </a:rPr>
              <a:t>msg</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 </a:t>
            </a:r>
            <a:r>
              <a:rPr lang="en-US" sz="1800" dirty="0" smtClean="0">
                <a:solidFill>
                  <a:schemeClr val="tx1">
                    <a:lumMod val="50000"/>
                    <a:lumOff val="50000"/>
                  </a:schemeClr>
                </a:solidFill>
                <a:latin typeface="Courier New" pitchFamily="49" charset="0"/>
                <a:cs typeface="Courier New" pitchFamily="49" charset="0"/>
              </a:rPr>
              <a:t>"Usage</a:t>
            </a:r>
            <a:r>
              <a:rPr lang="en-US" sz="1800" dirty="0">
                <a:solidFill>
                  <a:schemeClr val="tx1">
                    <a:lumMod val="50000"/>
                    <a:lumOff val="50000"/>
                  </a:schemeClr>
                </a:solidFill>
                <a:latin typeface="Courier New" pitchFamily="49" charset="0"/>
                <a:cs typeface="Courier New" pitchFamily="49" charset="0"/>
              </a:rPr>
              <a:t>: %</a:t>
            </a:r>
            <a:r>
              <a:rPr lang="en-US" sz="1800" dirty="0" err="1">
                <a:solidFill>
                  <a:schemeClr val="tx1">
                    <a:lumMod val="50000"/>
                    <a:lumOff val="50000"/>
                  </a:schemeClr>
                </a:solidFill>
                <a:latin typeface="Courier New" pitchFamily="49" charset="0"/>
                <a:cs typeface="Courier New" pitchFamily="49" charset="0"/>
              </a:rPr>
              <a:t>prog</a:t>
            </a:r>
            <a:r>
              <a:rPr lang="en-US" sz="1800" dirty="0">
                <a:solidFill>
                  <a:schemeClr val="tx1">
                    <a:lumMod val="50000"/>
                    <a:lumOff val="50000"/>
                  </a:schemeClr>
                </a:solidFill>
                <a:latin typeface="Courier New" pitchFamily="49" charset="0"/>
                <a:cs typeface="Courier New" pitchFamily="49" charset="0"/>
              </a:rPr>
              <a:t> </a:t>
            </a:r>
            <a:r>
              <a:rPr lang="en-US" sz="1800" dirty="0" smtClean="0">
                <a:solidFill>
                  <a:schemeClr val="tx1">
                    <a:lumMod val="50000"/>
                    <a:lumOff val="50000"/>
                  </a:schemeClr>
                </a:solidFill>
                <a:latin typeface="Courier New" pitchFamily="49" charset="0"/>
                <a:cs typeface="Courier New" pitchFamily="49" charset="0"/>
              </a:rPr>
              <a:t>INFILE [options]"</a:t>
            </a:r>
          </a:p>
          <a:p>
            <a:pPr marL="0" indent="0">
              <a:buNone/>
            </a:pPr>
            <a:r>
              <a:rPr lang="en-US" sz="1800" dirty="0" smtClean="0">
                <a:latin typeface="Courier New" pitchFamily="49" charset="0"/>
                <a:cs typeface="Courier New" pitchFamily="49" charset="0"/>
              </a:rPr>
              <a:t>parser </a:t>
            </a: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optparse.OptionParser</a:t>
            </a:r>
            <a:r>
              <a:rPr lang="en-US" sz="1800" dirty="0" smtClean="0">
                <a:latin typeface="Courier New" pitchFamily="49" charset="0"/>
                <a:cs typeface="Courier New" pitchFamily="49" charset="0"/>
              </a:rPr>
              <a:t>(usage=</a:t>
            </a:r>
            <a:r>
              <a:rPr lang="en-US" sz="1800" dirty="0" err="1" smtClean="0">
                <a:latin typeface="Courier New" pitchFamily="49" charset="0"/>
                <a:cs typeface="Courier New" pitchFamily="49" charset="0"/>
              </a:rPr>
              <a:t>msg</a:t>
            </a:r>
            <a:r>
              <a:rPr lang="en-US" sz="1800" dirty="0" smtClean="0">
                <a:latin typeface="Courier New" pitchFamily="49" charset="0"/>
                <a:cs typeface="Courier New" pitchFamily="49" charset="0"/>
              </a:rPr>
              <a:t>)</a:t>
            </a:r>
          </a:p>
          <a:p>
            <a:pPr marL="0" indent="0">
              <a:buNone/>
            </a:pPr>
            <a:endParaRPr lang="en-US" sz="1800" dirty="0">
              <a:latin typeface="Courier New" pitchFamily="49" charset="0"/>
              <a:cs typeface="Courier New" pitchFamily="49" charset="0"/>
            </a:endParaRPr>
          </a:p>
          <a:p>
            <a:pPr marL="0" indent="0">
              <a:buNone/>
            </a:pPr>
            <a:endParaRPr lang="en-US" sz="1800" dirty="0" smtClean="0">
              <a:latin typeface="Courier New" pitchFamily="49" charset="0"/>
              <a:cs typeface="Courier New" pitchFamily="49" charset="0"/>
            </a:endParaRPr>
          </a:p>
        </p:txBody>
      </p:sp>
    </p:spTree>
    <p:extLst>
      <p:ext uri="{BB962C8B-B14F-4D97-AF65-F5344CB8AC3E}">
        <p14:creationId xmlns:p14="http://schemas.microsoft.com/office/powerpoint/2010/main" val="28535678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1265</TotalTime>
  <Words>5573</Words>
  <Application>Microsoft Office PowerPoint</Application>
  <PresentationFormat>On-screen Show (4:3)</PresentationFormat>
  <Paragraphs>711</Paragraphs>
  <Slides>58</Slides>
  <Notes>5</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Useful Python modules</vt:lpstr>
      <vt:lpstr>Today's schedule</vt:lpstr>
      <vt:lpstr>1. Review of modules</vt:lpstr>
      <vt:lpstr>What is a module?</vt:lpstr>
      <vt:lpstr>Built-in modules</vt:lpstr>
      <vt:lpstr>Different ways to import</vt:lpstr>
      <vt:lpstr>2a. optparse</vt:lpstr>
      <vt:lpstr>optparse</vt:lpstr>
      <vt:lpstr>optparse – Set up parser</vt:lpstr>
      <vt:lpstr>optparse – Set up parser</vt:lpstr>
      <vt:lpstr>optparse – Add options</vt:lpstr>
      <vt:lpstr>optparse – Add options</vt:lpstr>
      <vt:lpstr>optparse – Add options</vt:lpstr>
      <vt:lpstr>optparse – Add options</vt:lpstr>
      <vt:lpstr>optparse – Add options</vt:lpstr>
      <vt:lpstr>optparse – Add options</vt:lpstr>
      <vt:lpstr>optparse – Add options</vt:lpstr>
      <vt:lpstr>optparse – Read user's choices</vt:lpstr>
      <vt:lpstr>optparse – All together</vt:lpstr>
      <vt:lpstr>optparse – All together</vt:lpstr>
      <vt:lpstr>optparse – Usage</vt:lpstr>
      <vt:lpstr>optparse – Usage</vt:lpstr>
      <vt:lpstr>optparse – Usage</vt:lpstr>
      <vt:lpstr>optparse – Usage</vt:lpstr>
      <vt:lpstr>optparse – Usage</vt:lpstr>
      <vt:lpstr>optparse – Usage</vt:lpstr>
      <vt:lpstr>optparse – Usage</vt:lpstr>
      <vt:lpstr>optparse – Usage</vt:lpstr>
      <vt:lpstr>optparse – Usage</vt:lpstr>
      <vt:lpstr>optparse – Usage</vt:lpstr>
      <vt:lpstr>optparse – Using provided data</vt:lpstr>
      <vt:lpstr>optparse – Using provided data</vt:lpstr>
      <vt:lpstr>2b. os</vt:lpstr>
      <vt:lpstr>os</vt:lpstr>
      <vt:lpstr>os.path</vt:lpstr>
      <vt:lpstr>A note on file paths</vt:lpstr>
      <vt:lpstr>2c. glob</vt:lpstr>
      <vt:lpstr>glob</vt:lpstr>
      <vt:lpstr>glob</vt:lpstr>
      <vt:lpstr>2d. subprocess</vt:lpstr>
      <vt:lpstr>subprocess</vt:lpstr>
      <vt:lpstr>subprocess</vt:lpstr>
      <vt:lpstr>subprocess</vt:lpstr>
      <vt:lpstr>subprocess - an example</vt:lpstr>
      <vt:lpstr>subprocess - in a custom function</vt:lpstr>
      <vt:lpstr>subprocess - in a custom function</vt:lpstr>
      <vt:lpstr>subprocess - a warning</vt:lpstr>
      <vt:lpstr>2e. time</vt:lpstr>
      <vt:lpstr>time</vt:lpstr>
      <vt:lpstr>3. Other modules</vt:lpstr>
      <vt:lpstr>Other useful modules</vt:lpstr>
      <vt:lpstr>4. Odds 'n ends</vt:lpstr>
      <vt:lpstr>This is the end! (of our Python lessons)</vt:lpstr>
      <vt:lpstr>Nested dictionaries</vt:lpstr>
      <vt:lpstr>Error handling with try-except</vt:lpstr>
      <vt:lpstr>A whole world of built-in functions</vt:lpstr>
      <vt:lpstr>+=</vt:lpstr>
      <vt:lpstr>Other ways to write &amp; use Python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dc:creator>
  <cp:lastModifiedBy>Sarah</cp:lastModifiedBy>
  <cp:revision>68</cp:revision>
  <dcterms:created xsi:type="dcterms:W3CDTF">2013-08-22T15:28:06Z</dcterms:created>
  <dcterms:modified xsi:type="dcterms:W3CDTF">2015-06-23T14:05:58Z</dcterms:modified>
</cp:coreProperties>
</file>