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80" r:id="rId3"/>
    <p:sldId id="257" r:id="rId4"/>
    <p:sldId id="28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7/29/2023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7/29/2023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sterthelifeyouwant.com/enneagram-assessmen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85AB-7F5B-4231-9F70-A056006F439D}"/>
              </a:ext>
            </a:extLst>
          </p:cNvPr>
          <p:cNvSpPr>
            <a:spLocks noGrp="1"/>
          </p:cNvSpPr>
          <p:nvPr>
            <p:ph type="ctrTitle"/>
          </p:nvPr>
        </p:nvSpPr>
        <p:spPr/>
        <p:txBody>
          <a:bodyPr/>
          <a:lstStyle/>
          <a:p>
            <a:r>
              <a:rPr lang="en-US" dirty="0"/>
              <a:t>The nine enneagram</a:t>
            </a:r>
          </a:p>
        </p:txBody>
      </p:sp>
      <p:sp>
        <p:nvSpPr>
          <p:cNvPr id="3" name="Subtitle 2">
            <a:extLst>
              <a:ext uri="{FF2B5EF4-FFF2-40B4-BE49-F238E27FC236}">
                <a16:creationId xmlns:a16="http://schemas.microsoft.com/office/drawing/2014/main" id="{BDE1FCC2-4CE9-4A77-BF5E-7C2950E9DE44}"/>
              </a:ext>
            </a:extLst>
          </p:cNvPr>
          <p:cNvSpPr>
            <a:spLocks noGrp="1"/>
          </p:cNvSpPr>
          <p:nvPr>
            <p:ph type="subTitle" idx="1"/>
          </p:nvPr>
        </p:nvSpPr>
        <p:spPr/>
        <p:txBody>
          <a:bodyPr/>
          <a:lstStyle/>
          <a:p>
            <a:r>
              <a:rPr lang="en-US" dirty="0"/>
              <a:t>Personality Types</a:t>
            </a:r>
          </a:p>
          <a:p>
            <a:endParaRPr lang="en-US" dirty="0"/>
          </a:p>
        </p:txBody>
      </p:sp>
    </p:spTree>
    <p:extLst>
      <p:ext uri="{BB962C8B-B14F-4D97-AF65-F5344CB8AC3E}">
        <p14:creationId xmlns:p14="http://schemas.microsoft.com/office/powerpoint/2010/main" val="213068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53CD-8E4D-47CA-AE0C-E2D67C5259D7}"/>
              </a:ext>
            </a:extLst>
          </p:cNvPr>
          <p:cNvSpPr>
            <a:spLocks noGrp="1"/>
          </p:cNvSpPr>
          <p:nvPr>
            <p:ph type="title"/>
          </p:nvPr>
        </p:nvSpPr>
        <p:spPr/>
        <p:txBody>
          <a:bodyPr/>
          <a:lstStyle/>
          <a:p>
            <a:r>
              <a:rPr lang="ar-EG" dirty="0"/>
              <a:t> </a:t>
            </a:r>
            <a:endParaRPr lang="en-US" dirty="0"/>
          </a:p>
        </p:txBody>
      </p:sp>
      <p:sp>
        <p:nvSpPr>
          <p:cNvPr id="3" name="Content Placeholder 2">
            <a:extLst>
              <a:ext uri="{FF2B5EF4-FFF2-40B4-BE49-F238E27FC236}">
                <a16:creationId xmlns:a16="http://schemas.microsoft.com/office/drawing/2014/main" id="{AE597049-8E37-4E0A-82D7-540198CA714B}"/>
              </a:ext>
            </a:extLst>
          </p:cNvPr>
          <p:cNvSpPr>
            <a:spLocks noGrp="1"/>
          </p:cNvSpPr>
          <p:nvPr>
            <p:ph idx="1"/>
          </p:nvPr>
        </p:nvSpPr>
        <p:spPr>
          <a:xfrm>
            <a:off x="1054224" y="569207"/>
            <a:ext cx="9872871" cy="5813838"/>
          </a:xfrm>
        </p:spPr>
        <p:txBody>
          <a:bodyPr/>
          <a:lstStyle/>
          <a:p>
            <a:pPr>
              <a:lnSpc>
                <a:spcPct val="150000"/>
              </a:lnSpc>
            </a:pPr>
            <a:r>
              <a:rPr lang="en-US" b="1" dirty="0"/>
              <a:t>Strengths: </a:t>
            </a:r>
            <a:r>
              <a:rPr lang="en-US" dirty="0"/>
              <a:t>Adaptable and able to succeed in almost any situation; productive and image-conscious</a:t>
            </a:r>
            <a:endParaRPr lang="ar-EG" dirty="0"/>
          </a:p>
          <a:p>
            <a:pPr>
              <a:lnSpc>
                <a:spcPct val="150000"/>
              </a:lnSpc>
            </a:pPr>
            <a:r>
              <a:rPr lang="en-US" b="1" dirty="0"/>
              <a:t>Under Pressure: </a:t>
            </a:r>
            <a:r>
              <a:rPr lang="en-US" dirty="0"/>
              <a:t>The urgent need for success, He is interested in his image more than the content, He talks about his achievements, He accepts a job that exceeds his capacity, He wants to be the center of attention and that all people know his successes, experiences and achievements, He seeks admiration and encouragement, He hates obstacles, He beautifies reality so people feel that there is a hidden need .</a:t>
            </a:r>
            <a:endParaRPr lang="ar-EG" dirty="0"/>
          </a:p>
          <a:p>
            <a:pPr>
              <a:lnSpc>
                <a:spcPct val="150000"/>
              </a:lnSpc>
            </a:pPr>
            <a:r>
              <a:rPr lang="en-US" b="1" dirty="0"/>
              <a:t>Sin: </a:t>
            </a:r>
            <a:r>
              <a:rPr lang="en-US" dirty="0"/>
              <a:t>Deception</a:t>
            </a:r>
            <a:endParaRPr lang="ar-EG" dirty="0"/>
          </a:p>
          <a:p>
            <a:pPr>
              <a:lnSpc>
                <a:spcPct val="150000"/>
              </a:lnSpc>
            </a:pPr>
            <a:r>
              <a:rPr lang="en-US" b="1" dirty="0"/>
              <a:t>Blind Self</a:t>
            </a:r>
            <a:r>
              <a:rPr lang="ar-EG" b="1" dirty="0"/>
              <a:t>:</a:t>
            </a:r>
            <a:r>
              <a:rPr lang="en-US" b="1" dirty="0"/>
              <a:t> </a:t>
            </a:r>
            <a:r>
              <a:rPr lang="en-US" dirty="0"/>
              <a:t>It may not be Authentic</a:t>
            </a:r>
          </a:p>
        </p:txBody>
      </p:sp>
    </p:spTree>
    <p:extLst>
      <p:ext uri="{BB962C8B-B14F-4D97-AF65-F5344CB8AC3E}">
        <p14:creationId xmlns:p14="http://schemas.microsoft.com/office/powerpoint/2010/main" val="197000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926B-C2A2-4630-A2D3-FF11841025CD}"/>
              </a:ext>
            </a:extLst>
          </p:cNvPr>
          <p:cNvSpPr>
            <a:spLocks noGrp="1"/>
          </p:cNvSpPr>
          <p:nvPr>
            <p:ph type="title"/>
          </p:nvPr>
        </p:nvSpPr>
        <p:spPr/>
        <p:txBody>
          <a:bodyPr/>
          <a:lstStyle/>
          <a:p>
            <a:r>
              <a:rPr lang="en-US" dirty="0">
                <a:solidFill>
                  <a:schemeClr val="accent2">
                    <a:lumMod val="75000"/>
                  </a:schemeClr>
                </a:solidFill>
              </a:rPr>
              <a:t>Type Four: The Individualist</a:t>
            </a:r>
          </a:p>
        </p:txBody>
      </p:sp>
      <p:sp>
        <p:nvSpPr>
          <p:cNvPr id="3" name="Content Placeholder 2">
            <a:extLst>
              <a:ext uri="{FF2B5EF4-FFF2-40B4-BE49-F238E27FC236}">
                <a16:creationId xmlns:a16="http://schemas.microsoft.com/office/drawing/2014/main" id="{351CAE62-63FE-45A4-BB31-A6E4B501F943}"/>
              </a:ext>
            </a:extLst>
          </p:cNvPr>
          <p:cNvSpPr>
            <a:spLocks noGrp="1"/>
          </p:cNvSpPr>
          <p:nvPr>
            <p:ph idx="1"/>
          </p:nvPr>
        </p:nvSpPr>
        <p:spPr/>
        <p:txBody>
          <a:bodyPr>
            <a:normAutofit/>
          </a:bodyPr>
          <a:lstStyle/>
          <a:p>
            <a:r>
              <a:rPr lang="en-US" b="1" dirty="0"/>
              <a:t>The message in childhood could be:</a:t>
            </a:r>
            <a:r>
              <a:rPr lang="ar-EG" b="1" dirty="0"/>
              <a:t> </a:t>
            </a:r>
            <a:r>
              <a:rPr lang="en-US" dirty="0"/>
              <a:t>You can't be too imaginative </a:t>
            </a:r>
            <a:endParaRPr lang="ar-EG" dirty="0"/>
          </a:p>
          <a:p>
            <a:r>
              <a:rPr lang="en-US" b="1" dirty="0"/>
              <a:t>Basic desire:</a:t>
            </a:r>
            <a:r>
              <a:rPr lang="en-US" dirty="0"/>
              <a:t> To be meaningful based on their inner experience</a:t>
            </a:r>
            <a:endParaRPr lang="ar-EG" dirty="0"/>
          </a:p>
          <a:p>
            <a:r>
              <a:rPr lang="en-US" b="1" dirty="0">
                <a:solidFill>
                  <a:schemeClr val="accent5">
                    <a:lumMod val="75000"/>
                  </a:schemeClr>
                </a:solidFill>
              </a:rPr>
              <a:t>Basic fear: </a:t>
            </a:r>
            <a:r>
              <a:rPr lang="en-US" dirty="0">
                <a:solidFill>
                  <a:schemeClr val="accent5">
                    <a:lumMod val="75000"/>
                  </a:schemeClr>
                </a:solidFill>
              </a:rPr>
              <a:t>To have no identity or personal significance</a:t>
            </a:r>
            <a:endParaRPr lang="ar-EG" dirty="0">
              <a:solidFill>
                <a:schemeClr val="accent5">
                  <a:lumMod val="75000"/>
                </a:schemeClr>
              </a:solidFill>
            </a:endParaRPr>
          </a:p>
          <a:p>
            <a:r>
              <a:rPr lang="en-US" b="1" dirty="0"/>
              <a:t>Reformer name: </a:t>
            </a:r>
            <a:r>
              <a:rPr lang="en-US" dirty="0"/>
              <a:t>The seeker of excellence</a:t>
            </a:r>
            <a:endParaRPr lang="ar-EG" dirty="0"/>
          </a:p>
          <a:p>
            <a:pPr>
              <a:lnSpc>
                <a:spcPct val="150000"/>
              </a:lnSpc>
            </a:pPr>
            <a:r>
              <a:rPr lang="en-US" b="1" dirty="0"/>
              <a:t>Natural: </a:t>
            </a:r>
            <a:r>
              <a:rPr lang="en-US" dirty="0"/>
              <a:t>Type Fours are motivated by the need to be as unique as possible—they never want to be ordinary. They are also very focused on feeling all of their emotions. Their moodiness can hinder them, and they have a fear of being flawed.</a:t>
            </a:r>
            <a:endParaRPr lang="ar-EG" dirty="0"/>
          </a:p>
          <a:p>
            <a:endParaRPr lang="en-US" dirty="0"/>
          </a:p>
        </p:txBody>
      </p:sp>
    </p:spTree>
    <p:extLst>
      <p:ext uri="{BB962C8B-B14F-4D97-AF65-F5344CB8AC3E}">
        <p14:creationId xmlns:p14="http://schemas.microsoft.com/office/powerpoint/2010/main" val="114611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B4B9-78CD-44BC-B05D-D9D29ABF049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3629C2D-6F23-4341-AF0D-858CFCBFFF8A}"/>
              </a:ext>
            </a:extLst>
          </p:cNvPr>
          <p:cNvSpPr>
            <a:spLocks noGrp="1"/>
          </p:cNvSpPr>
          <p:nvPr>
            <p:ph idx="1"/>
          </p:nvPr>
        </p:nvSpPr>
        <p:spPr>
          <a:xfrm>
            <a:off x="1176129" y="609599"/>
            <a:ext cx="9872871" cy="5711301"/>
          </a:xfrm>
        </p:spPr>
        <p:txBody>
          <a:bodyPr/>
          <a:lstStyle/>
          <a:p>
            <a:pPr>
              <a:lnSpc>
                <a:spcPct val="150000"/>
              </a:lnSpc>
            </a:pPr>
            <a:r>
              <a:rPr lang="en-US" b="1" dirty="0"/>
              <a:t>Strengths: </a:t>
            </a:r>
            <a:r>
              <a:rPr lang="en-US" dirty="0"/>
              <a:t>Creative, sensitive, introspective, unique, understanding, empathetic</a:t>
            </a:r>
          </a:p>
          <a:p>
            <a:pPr>
              <a:lnSpc>
                <a:spcPct val="150000"/>
              </a:lnSpc>
            </a:pPr>
            <a:r>
              <a:rPr lang="en-US" b="1" dirty="0"/>
              <a:t>Under Pressure: </a:t>
            </a:r>
            <a:r>
              <a:rPr lang="en-US" dirty="0"/>
              <a:t>The urgent need to pamper oneself - distanced - isolated - no one understood me - sad - no commitment to the specified time</a:t>
            </a:r>
          </a:p>
          <a:p>
            <a:pPr>
              <a:lnSpc>
                <a:spcPct val="150000"/>
              </a:lnSpc>
            </a:pPr>
            <a:r>
              <a:rPr lang="en-US" b="1" dirty="0"/>
              <a:t>Sin: </a:t>
            </a:r>
            <a:r>
              <a:rPr lang="en-US" dirty="0"/>
              <a:t>Comparison</a:t>
            </a:r>
          </a:p>
          <a:p>
            <a:pPr>
              <a:lnSpc>
                <a:spcPct val="150000"/>
              </a:lnSpc>
            </a:pPr>
            <a:r>
              <a:rPr lang="en-US" b="1" dirty="0"/>
              <a:t>Blind Self</a:t>
            </a:r>
            <a:r>
              <a:rPr lang="ar-EG" b="1" dirty="0"/>
              <a:t>:</a:t>
            </a:r>
            <a:r>
              <a:rPr lang="en-US" b="1" dirty="0"/>
              <a:t> </a:t>
            </a:r>
            <a:r>
              <a:rPr lang="en-US" dirty="0"/>
              <a:t>Self-preoccupation</a:t>
            </a:r>
          </a:p>
        </p:txBody>
      </p:sp>
    </p:spTree>
    <p:extLst>
      <p:ext uri="{BB962C8B-B14F-4D97-AF65-F5344CB8AC3E}">
        <p14:creationId xmlns:p14="http://schemas.microsoft.com/office/powerpoint/2010/main" val="2434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5FBB-0491-4781-AF39-1D3D07A4D060}"/>
              </a:ext>
            </a:extLst>
          </p:cNvPr>
          <p:cNvSpPr>
            <a:spLocks noGrp="1"/>
          </p:cNvSpPr>
          <p:nvPr>
            <p:ph type="title"/>
          </p:nvPr>
        </p:nvSpPr>
        <p:spPr/>
        <p:txBody>
          <a:bodyPr/>
          <a:lstStyle/>
          <a:p>
            <a:r>
              <a:rPr lang="en-US" dirty="0">
                <a:solidFill>
                  <a:schemeClr val="accent2">
                    <a:lumMod val="75000"/>
                  </a:schemeClr>
                </a:solidFill>
              </a:rPr>
              <a:t>Type Five: The Investigator</a:t>
            </a:r>
          </a:p>
        </p:txBody>
      </p:sp>
      <p:sp>
        <p:nvSpPr>
          <p:cNvPr id="3" name="Content Placeholder 2">
            <a:extLst>
              <a:ext uri="{FF2B5EF4-FFF2-40B4-BE49-F238E27FC236}">
                <a16:creationId xmlns:a16="http://schemas.microsoft.com/office/drawing/2014/main" id="{29EA6B8D-9BE2-448A-98C0-16DD3F26EF13}"/>
              </a:ext>
            </a:extLst>
          </p:cNvPr>
          <p:cNvSpPr>
            <a:spLocks noGrp="1"/>
          </p:cNvSpPr>
          <p:nvPr>
            <p:ph idx="1"/>
          </p:nvPr>
        </p:nvSpPr>
        <p:spPr/>
        <p:txBody>
          <a:bodyPr/>
          <a:lstStyle/>
          <a:p>
            <a:r>
              <a:rPr lang="en-US" b="1" dirty="0"/>
              <a:t>The message in childhood could be:</a:t>
            </a:r>
            <a:r>
              <a:rPr lang="ar-EG" b="1" dirty="0"/>
              <a:t> </a:t>
            </a:r>
            <a:r>
              <a:rPr lang="en-US" dirty="0"/>
              <a:t>You can't be comfortable in this world</a:t>
            </a:r>
          </a:p>
          <a:p>
            <a:r>
              <a:rPr lang="en-US" b="1" dirty="0"/>
              <a:t>Basic desire:</a:t>
            </a:r>
            <a:r>
              <a:rPr lang="en-US" dirty="0"/>
              <a:t> To be capable and competent</a:t>
            </a:r>
          </a:p>
          <a:p>
            <a:r>
              <a:rPr lang="en-US" b="1" dirty="0">
                <a:solidFill>
                  <a:schemeClr val="accent5">
                    <a:lumMod val="75000"/>
                  </a:schemeClr>
                </a:solidFill>
              </a:rPr>
              <a:t>Basic fear: </a:t>
            </a:r>
            <a:r>
              <a:rPr lang="en-US" dirty="0">
                <a:solidFill>
                  <a:schemeClr val="accent5">
                    <a:lumMod val="75000"/>
                  </a:schemeClr>
                </a:solidFill>
              </a:rPr>
              <a:t>To be useless, helpless or incapable</a:t>
            </a:r>
          </a:p>
          <a:p>
            <a:r>
              <a:rPr lang="en-US" b="1" dirty="0"/>
              <a:t>Reformer name: </a:t>
            </a:r>
            <a:r>
              <a:rPr lang="en-US" dirty="0"/>
              <a:t>The seeker of detachment</a:t>
            </a:r>
          </a:p>
          <a:p>
            <a:pPr>
              <a:lnSpc>
                <a:spcPct val="150000"/>
              </a:lnSpc>
            </a:pPr>
            <a:r>
              <a:rPr lang="en-US" b="1" dirty="0"/>
              <a:t>Natural: </a:t>
            </a:r>
            <a:r>
              <a:rPr lang="en-US" dirty="0"/>
              <a:t>Also known as scientists or professors, Type Fives love to learn. They are constantly striving to conserve energy and learn more about the world, and this tends to make them very private and detached. They can be secretive and not very social.</a:t>
            </a:r>
          </a:p>
          <a:p>
            <a:endParaRPr lang="en-US" dirty="0"/>
          </a:p>
        </p:txBody>
      </p:sp>
    </p:spTree>
    <p:extLst>
      <p:ext uri="{BB962C8B-B14F-4D97-AF65-F5344CB8AC3E}">
        <p14:creationId xmlns:p14="http://schemas.microsoft.com/office/powerpoint/2010/main" val="225905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3CAF-467E-41E4-905B-4EEB1A54809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EF00A78-44AE-4042-8CA4-4B4FEBD5B345}"/>
              </a:ext>
            </a:extLst>
          </p:cNvPr>
          <p:cNvSpPr>
            <a:spLocks noGrp="1"/>
          </p:cNvSpPr>
          <p:nvPr>
            <p:ph idx="1"/>
          </p:nvPr>
        </p:nvSpPr>
        <p:spPr>
          <a:xfrm>
            <a:off x="1143000" y="681360"/>
            <a:ext cx="9872871" cy="5567039"/>
          </a:xfrm>
        </p:spPr>
        <p:txBody>
          <a:bodyPr/>
          <a:lstStyle/>
          <a:p>
            <a:pPr>
              <a:lnSpc>
                <a:spcPct val="150000"/>
              </a:lnSpc>
            </a:pPr>
            <a:r>
              <a:rPr lang="en-US" b="1" dirty="0"/>
              <a:t>Strengths: </a:t>
            </a:r>
            <a:r>
              <a:rPr lang="en-US" dirty="0"/>
              <a:t>Knowledgeable, curious, insightful, analytical</a:t>
            </a:r>
          </a:p>
          <a:p>
            <a:pPr>
              <a:lnSpc>
                <a:spcPct val="150000"/>
              </a:lnSpc>
            </a:pPr>
            <a:r>
              <a:rPr lang="en-US" b="1" dirty="0"/>
              <a:t>Under Pressure: </a:t>
            </a:r>
            <a:r>
              <a:rPr lang="en-US" dirty="0"/>
              <a:t>Specializes in unhelpful disciplines - isolation - refuses any attachment - does not show feelings and does not share ideas with others</a:t>
            </a:r>
          </a:p>
          <a:p>
            <a:pPr>
              <a:lnSpc>
                <a:spcPct val="150000"/>
              </a:lnSpc>
            </a:pPr>
            <a:r>
              <a:rPr lang="en-US" b="1" dirty="0"/>
              <a:t>Sin: </a:t>
            </a:r>
            <a:r>
              <a:rPr lang="en-US" dirty="0"/>
              <a:t>Being careful</a:t>
            </a:r>
          </a:p>
          <a:p>
            <a:pPr>
              <a:lnSpc>
                <a:spcPct val="150000"/>
              </a:lnSpc>
            </a:pPr>
            <a:r>
              <a:rPr lang="en-US" b="1" dirty="0"/>
              <a:t>Blind Self</a:t>
            </a:r>
            <a:r>
              <a:rPr lang="ar-EG" b="1" dirty="0"/>
              <a:t>:</a:t>
            </a:r>
            <a:r>
              <a:rPr lang="en-US" b="1" dirty="0"/>
              <a:t> </a:t>
            </a:r>
            <a:r>
              <a:rPr lang="en-US" dirty="0"/>
              <a:t>Intellectual Vanity</a:t>
            </a:r>
          </a:p>
        </p:txBody>
      </p:sp>
    </p:spTree>
    <p:extLst>
      <p:ext uri="{BB962C8B-B14F-4D97-AF65-F5344CB8AC3E}">
        <p14:creationId xmlns:p14="http://schemas.microsoft.com/office/powerpoint/2010/main" val="154922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E0CE-6371-4DF7-9B2F-BD84FA97DB00}"/>
              </a:ext>
            </a:extLst>
          </p:cNvPr>
          <p:cNvSpPr>
            <a:spLocks noGrp="1"/>
          </p:cNvSpPr>
          <p:nvPr>
            <p:ph type="title"/>
          </p:nvPr>
        </p:nvSpPr>
        <p:spPr/>
        <p:txBody>
          <a:bodyPr/>
          <a:lstStyle/>
          <a:p>
            <a:r>
              <a:rPr lang="en-US" dirty="0">
                <a:solidFill>
                  <a:schemeClr val="accent2">
                    <a:lumMod val="75000"/>
                  </a:schemeClr>
                </a:solidFill>
              </a:rPr>
              <a:t>Type Six: The Loyalist</a:t>
            </a:r>
          </a:p>
        </p:txBody>
      </p:sp>
      <p:sp>
        <p:nvSpPr>
          <p:cNvPr id="3" name="Content Placeholder 2">
            <a:extLst>
              <a:ext uri="{FF2B5EF4-FFF2-40B4-BE49-F238E27FC236}">
                <a16:creationId xmlns:a16="http://schemas.microsoft.com/office/drawing/2014/main" id="{B61C02C4-21C6-4B28-869E-3669017DDB12}"/>
              </a:ext>
            </a:extLst>
          </p:cNvPr>
          <p:cNvSpPr>
            <a:spLocks noGrp="1"/>
          </p:cNvSpPr>
          <p:nvPr>
            <p:ph idx="1"/>
          </p:nvPr>
        </p:nvSpPr>
        <p:spPr/>
        <p:txBody>
          <a:bodyPr/>
          <a:lstStyle/>
          <a:p>
            <a:r>
              <a:rPr lang="en-US" b="1" dirty="0"/>
              <a:t>The message in childhood could be: </a:t>
            </a:r>
            <a:r>
              <a:rPr lang="en-US" dirty="0"/>
              <a:t>You can't just depend on yourself</a:t>
            </a:r>
            <a:r>
              <a:rPr lang="ar-EG" dirty="0"/>
              <a:t> </a:t>
            </a:r>
            <a:endParaRPr lang="en-US" dirty="0"/>
          </a:p>
          <a:p>
            <a:r>
              <a:rPr lang="en-US" b="1" dirty="0"/>
              <a:t>Basic desire: </a:t>
            </a:r>
            <a:r>
              <a:rPr lang="en-US" dirty="0"/>
              <a:t>To have security and support</a:t>
            </a:r>
          </a:p>
          <a:p>
            <a:r>
              <a:rPr lang="en-US" b="1" dirty="0">
                <a:solidFill>
                  <a:schemeClr val="accent5">
                    <a:lumMod val="75000"/>
                  </a:schemeClr>
                </a:solidFill>
              </a:rPr>
              <a:t>Basic fear: </a:t>
            </a:r>
            <a:r>
              <a:rPr lang="en-US" dirty="0">
                <a:solidFill>
                  <a:schemeClr val="accent5">
                    <a:lumMod val="75000"/>
                  </a:schemeClr>
                </a:solidFill>
              </a:rPr>
              <a:t>To be without security and support</a:t>
            </a:r>
          </a:p>
          <a:p>
            <a:r>
              <a:rPr lang="en-US" b="1" dirty="0"/>
              <a:t>Reformer name: </a:t>
            </a:r>
            <a:r>
              <a:rPr lang="en-US" dirty="0"/>
              <a:t>The owner of loyalty - the faithful - the seeker of safety</a:t>
            </a:r>
          </a:p>
          <a:p>
            <a:pPr>
              <a:lnSpc>
                <a:spcPct val="150000"/>
              </a:lnSpc>
            </a:pPr>
            <a:r>
              <a:rPr lang="en-US" b="1" dirty="0"/>
              <a:t>Natural: </a:t>
            </a:r>
            <a:r>
              <a:rPr lang="en-US" dirty="0"/>
              <a:t>Motivated by fear and the need for security, loyalists are the most common type. They value friendship and loyalty, but they are also worst-case-scenario thinkers. They like to be prepared for the worst and feel anxious if they don’t think they’re prepared.</a:t>
            </a:r>
          </a:p>
          <a:p>
            <a:endParaRPr lang="en-US" dirty="0"/>
          </a:p>
        </p:txBody>
      </p:sp>
    </p:spTree>
    <p:extLst>
      <p:ext uri="{BB962C8B-B14F-4D97-AF65-F5344CB8AC3E}">
        <p14:creationId xmlns:p14="http://schemas.microsoft.com/office/powerpoint/2010/main" val="339843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9D86-C37D-41B6-83AB-765A4C1A232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0C867ED-1655-4E80-A8DF-836EF8510B2E}"/>
              </a:ext>
            </a:extLst>
          </p:cNvPr>
          <p:cNvSpPr>
            <a:spLocks noGrp="1"/>
          </p:cNvSpPr>
          <p:nvPr>
            <p:ph idx="1"/>
          </p:nvPr>
        </p:nvSpPr>
        <p:spPr>
          <a:xfrm>
            <a:off x="1285042" y="609600"/>
            <a:ext cx="9872871" cy="5638800"/>
          </a:xfrm>
        </p:spPr>
        <p:txBody>
          <a:bodyPr/>
          <a:lstStyle/>
          <a:p>
            <a:pPr>
              <a:lnSpc>
                <a:spcPct val="150000"/>
              </a:lnSpc>
            </a:pPr>
            <a:r>
              <a:rPr lang="en-US" b="1" dirty="0"/>
              <a:t>Strengths: </a:t>
            </a:r>
            <a:r>
              <a:rPr lang="en-US" dirty="0"/>
              <a:t>Committed, practical, witty, great in a crisis, always prepared</a:t>
            </a:r>
          </a:p>
          <a:p>
            <a:pPr>
              <a:lnSpc>
                <a:spcPct val="150000"/>
              </a:lnSpc>
            </a:pPr>
            <a:r>
              <a:rPr lang="en-US" b="1" dirty="0"/>
              <a:t>Under Pressure: </a:t>
            </a:r>
            <a:r>
              <a:rPr lang="en-US" dirty="0"/>
              <a:t>Rigid beliefs - anxiety - excessive care - suspicious - hates risk - change - does not trust his opinion - hesitant - bureaucratic - tends to control - critical - quick to anger - feels threatened</a:t>
            </a:r>
          </a:p>
          <a:p>
            <a:pPr>
              <a:lnSpc>
                <a:spcPct val="150000"/>
              </a:lnSpc>
            </a:pPr>
            <a:r>
              <a:rPr lang="en-US" b="1" dirty="0"/>
              <a:t>Sin: </a:t>
            </a:r>
            <a:r>
              <a:rPr lang="en-US" dirty="0"/>
              <a:t>Fear and anxiety</a:t>
            </a:r>
          </a:p>
          <a:p>
            <a:pPr>
              <a:lnSpc>
                <a:spcPct val="150000"/>
              </a:lnSpc>
            </a:pPr>
            <a:r>
              <a:rPr lang="en-US" b="1" dirty="0"/>
              <a:t>Blind Self</a:t>
            </a:r>
            <a:r>
              <a:rPr lang="ar-EG" b="1" dirty="0"/>
              <a:t>:</a:t>
            </a:r>
            <a:r>
              <a:rPr lang="en-US" b="1" dirty="0"/>
              <a:t> </a:t>
            </a:r>
            <a:r>
              <a:rPr lang="en-US" dirty="0"/>
              <a:t>The complaint</a:t>
            </a:r>
          </a:p>
        </p:txBody>
      </p:sp>
    </p:spTree>
    <p:extLst>
      <p:ext uri="{BB962C8B-B14F-4D97-AF65-F5344CB8AC3E}">
        <p14:creationId xmlns:p14="http://schemas.microsoft.com/office/powerpoint/2010/main" val="358700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0730-690D-4B2D-8E5F-B6FD4EE0DE12}"/>
              </a:ext>
            </a:extLst>
          </p:cNvPr>
          <p:cNvSpPr>
            <a:spLocks noGrp="1"/>
          </p:cNvSpPr>
          <p:nvPr>
            <p:ph type="title"/>
          </p:nvPr>
        </p:nvSpPr>
        <p:spPr/>
        <p:txBody>
          <a:bodyPr/>
          <a:lstStyle/>
          <a:p>
            <a:r>
              <a:rPr lang="en-US" dirty="0">
                <a:solidFill>
                  <a:schemeClr val="accent2">
                    <a:lumMod val="75000"/>
                  </a:schemeClr>
                </a:solidFill>
              </a:rPr>
              <a:t>Type Seven: The Enthusiast</a:t>
            </a:r>
          </a:p>
        </p:txBody>
      </p:sp>
      <p:sp>
        <p:nvSpPr>
          <p:cNvPr id="3" name="Content Placeholder 2">
            <a:extLst>
              <a:ext uri="{FF2B5EF4-FFF2-40B4-BE49-F238E27FC236}">
                <a16:creationId xmlns:a16="http://schemas.microsoft.com/office/drawing/2014/main" id="{785D1538-0DE9-4FCB-9BCA-DD42659DEBFF}"/>
              </a:ext>
            </a:extLst>
          </p:cNvPr>
          <p:cNvSpPr>
            <a:spLocks noGrp="1"/>
          </p:cNvSpPr>
          <p:nvPr>
            <p:ph idx="1"/>
          </p:nvPr>
        </p:nvSpPr>
        <p:spPr/>
        <p:txBody>
          <a:bodyPr>
            <a:normAutofit/>
          </a:bodyPr>
          <a:lstStyle/>
          <a:p>
            <a:r>
              <a:rPr lang="en-US" b="1" dirty="0"/>
              <a:t>The message in childhood could be: </a:t>
            </a:r>
            <a:r>
              <a:rPr lang="en-US" dirty="0"/>
              <a:t>You can't depend on anyone for anything</a:t>
            </a:r>
          </a:p>
          <a:p>
            <a:r>
              <a:rPr lang="en-US" b="1" dirty="0"/>
              <a:t>Basic desire: </a:t>
            </a:r>
            <a:r>
              <a:rPr lang="en-US" dirty="0"/>
              <a:t>To be happy and satisfied</a:t>
            </a:r>
          </a:p>
          <a:p>
            <a:r>
              <a:rPr lang="en-US" b="1" dirty="0">
                <a:solidFill>
                  <a:schemeClr val="accent5">
                    <a:lumMod val="75000"/>
                  </a:schemeClr>
                </a:solidFill>
              </a:rPr>
              <a:t>Basic fear: </a:t>
            </a:r>
            <a:r>
              <a:rPr lang="en-US" dirty="0">
                <a:solidFill>
                  <a:schemeClr val="accent5">
                    <a:lumMod val="75000"/>
                  </a:schemeClr>
                </a:solidFill>
              </a:rPr>
              <a:t>To be confined or in pain</a:t>
            </a:r>
          </a:p>
          <a:p>
            <a:r>
              <a:rPr lang="en-US" b="1" dirty="0"/>
              <a:t>Reformer name: </a:t>
            </a:r>
            <a:r>
              <a:rPr lang="en-US" dirty="0"/>
              <a:t>The Wanderer - Thrill Seeker</a:t>
            </a:r>
          </a:p>
          <a:p>
            <a:pPr>
              <a:lnSpc>
                <a:spcPct val="150000"/>
              </a:lnSpc>
            </a:pPr>
            <a:r>
              <a:rPr lang="en-US" b="1" dirty="0"/>
              <a:t>Natural: </a:t>
            </a:r>
            <a:r>
              <a:rPr lang="en-US" dirty="0"/>
              <a:t>A positive, fun-loving type, Type Sevens are spontaneous and motivated by a need to be happy. They never want to be tied down and are almost always full of energy. They never want to feel any kind of emotional pain or discomfort, so they do everything they can to keep themselves busy and having a good time</a:t>
            </a:r>
          </a:p>
          <a:p>
            <a:endParaRPr lang="en-US" dirty="0"/>
          </a:p>
        </p:txBody>
      </p:sp>
    </p:spTree>
    <p:extLst>
      <p:ext uri="{BB962C8B-B14F-4D97-AF65-F5344CB8AC3E}">
        <p14:creationId xmlns:p14="http://schemas.microsoft.com/office/powerpoint/2010/main" val="274335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C4E1-7A29-49E2-AE78-C770DC73F60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D843AD3-1F59-48C1-9134-F333E14ED6E8}"/>
              </a:ext>
            </a:extLst>
          </p:cNvPr>
          <p:cNvSpPr>
            <a:spLocks noGrp="1"/>
          </p:cNvSpPr>
          <p:nvPr>
            <p:ph idx="1"/>
          </p:nvPr>
        </p:nvSpPr>
        <p:spPr>
          <a:xfrm>
            <a:off x="1080856" y="690238"/>
            <a:ext cx="9872871" cy="5558161"/>
          </a:xfrm>
        </p:spPr>
        <p:txBody>
          <a:bodyPr/>
          <a:lstStyle/>
          <a:p>
            <a:pPr>
              <a:lnSpc>
                <a:spcPct val="150000"/>
              </a:lnSpc>
            </a:pPr>
            <a:r>
              <a:rPr lang="en-US" b="1" dirty="0"/>
              <a:t>Strengths: </a:t>
            </a:r>
            <a:r>
              <a:rPr lang="en-US" dirty="0"/>
              <a:t>Adventurous, always planning something fun, loves having new experiences</a:t>
            </a:r>
          </a:p>
          <a:p>
            <a:pPr>
              <a:lnSpc>
                <a:spcPct val="150000"/>
              </a:lnSpc>
            </a:pPr>
            <a:r>
              <a:rPr lang="en-US" b="1" dirty="0"/>
              <a:t>Under Pressure: </a:t>
            </a:r>
            <a:r>
              <a:rPr lang="en-US" dirty="0"/>
              <a:t>Running away - narcissistic - emotional - rebellious - the love of possession starts things and does not complete them</a:t>
            </a:r>
          </a:p>
          <a:p>
            <a:pPr>
              <a:lnSpc>
                <a:spcPct val="150000"/>
              </a:lnSpc>
            </a:pPr>
            <a:r>
              <a:rPr lang="en-US" b="1" dirty="0"/>
              <a:t>Sin: </a:t>
            </a:r>
            <a:r>
              <a:rPr lang="en-US" dirty="0"/>
              <a:t>Gluttony</a:t>
            </a:r>
          </a:p>
          <a:p>
            <a:pPr>
              <a:lnSpc>
                <a:spcPct val="150000"/>
              </a:lnSpc>
            </a:pPr>
            <a:r>
              <a:rPr lang="en-US" b="1" dirty="0"/>
              <a:t>Blind Self</a:t>
            </a:r>
            <a:r>
              <a:rPr lang="ar-EG" b="1" dirty="0"/>
              <a:t>:</a:t>
            </a:r>
            <a:r>
              <a:rPr lang="en-US" b="1" dirty="0"/>
              <a:t> </a:t>
            </a:r>
            <a:r>
              <a:rPr lang="en-US" dirty="0"/>
              <a:t>Distracted</a:t>
            </a:r>
          </a:p>
        </p:txBody>
      </p:sp>
    </p:spTree>
    <p:extLst>
      <p:ext uri="{BB962C8B-B14F-4D97-AF65-F5344CB8AC3E}">
        <p14:creationId xmlns:p14="http://schemas.microsoft.com/office/powerpoint/2010/main" val="260671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BE48-FA85-4396-B487-B2ADA2709763}"/>
              </a:ext>
            </a:extLst>
          </p:cNvPr>
          <p:cNvSpPr>
            <a:spLocks noGrp="1"/>
          </p:cNvSpPr>
          <p:nvPr>
            <p:ph type="title"/>
          </p:nvPr>
        </p:nvSpPr>
        <p:spPr/>
        <p:txBody>
          <a:bodyPr/>
          <a:lstStyle/>
          <a:p>
            <a:r>
              <a:rPr lang="en-US" dirty="0">
                <a:solidFill>
                  <a:schemeClr val="accent2">
                    <a:lumMod val="75000"/>
                  </a:schemeClr>
                </a:solidFill>
              </a:rPr>
              <a:t>Type Eight: The Challenger</a:t>
            </a:r>
          </a:p>
        </p:txBody>
      </p:sp>
      <p:sp>
        <p:nvSpPr>
          <p:cNvPr id="3" name="Content Placeholder 2">
            <a:extLst>
              <a:ext uri="{FF2B5EF4-FFF2-40B4-BE49-F238E27FC236}">
                <a16:creationId xmlns:a16="http://schemas.microsoft.com/office/drawing/2014/main" id="{2889C439-8054-430F-A04C-4B60091C2758}"/>
              </a:ext>
            </a:extLst>
          </p:cNvPr>
          <p:cNvSpPr>
            <a:spLocks noGrp="1"/>
          </p:cNvSpPr>
          <p:nvPr>
            <p:ph idx="1"/>
          </p:nvPr>
        </p:nvSpPr>
        <p:spPr/>
        <p:txBody>
          <a:bodyPr>
            <a:normAutofit fontScale="92500"/>
          </a:bodyPr>
          <a:lstStyle/>
          <a:p>
            <a:r>
              <a:rPr lang="en-US" b="1" dirty="0"/>
              <a:t>The message in childhood could be: </a:t>
            </a:r>
            <a:r>
              <a:rPr lang="en-US" dirty="0"/>
              <a:t>It is not okay to be weak or to trust anyone</a:t>
            </a:r>
          </a:p>
          <a:p>
            <a:r>
              <a:rPr lang="en-US" b="1" dirty="0"/>
              <a:t>Basic desire: </a:t>
            </a:r>
            <a:r>
              <a:rPr lang="en-US" dirty="0"/>
              <a:t>To be in control and protect self and others</a:t>
            </a:r>
          </a:p>
          <a:p>
            <a:r>
              <a:rPr lang="en-US" b="1" dirty="0">
                <a:solidFill>
                  <a:schemeClr val="accent5">
                    <a:lumMod val="75000"/>
                  </a:schemeClr>
                </a:solidFill>
              </a:rPr>
              <a:t>Basic fear: </a:t>
            </a:r>
            <a:r>
              <a:rPr lang="en-US" dirty="0">
                <a:solidFill>
                  <a:schemeClr val="accent5">
                    <a:lumMod val="75000"/>
                  </a:schemeClr>
                </a:solidFill>
              </a:rPr>
              <a:t>To be harmed or controlled by others</a:t>
            </a:r>
          </a:p>
          <a:p>
            <a:r>
              <a:rPr lang="en-US" b="1" dirty="0"/>
              <a:t>Reformer name: </a:t>
            </a:r>
            <a:r>
              <a:rPr lang="en-US" dirty="0"/>
              <a:t>Leader - Seeker of Strength</a:t>
            </a:r>
          </a:p>
          <a:p>
            <a:pPr>
              <a:lnSpc>
                <a:spcPct val="150000"/>
              </a:lnSpc>
            </a:pPr>
            <a:r>
              <a:rPr lang="en-US" b="1" dirty="0"/>
              <a:t>Natural: </a:t>
            </a:r>
            <a:r>
              <a:rPr lang="en-US" dirty="0"/>
              <a:t>Type Eights are motivated by their need to always assert strength and control over everyone around them, and to never look weak and vulnerable. They can be described as defenders or protectors, and they always know what they want. They are leaders, but they are also obsessed with controlling everything around them.</a:t>
            </a:r>
          </a:p>
          <a:p>
            <a:endParaRPr lang="en-US" dirty="0"/>
          </a:p>
        </p:txBody>
      </p:sp>
    </p:spTree>
    <p:extLst>
      <p:ext uri="{BB962C8B-B14F-4D97-AF65-F5344CB8AC3E}">
        <p14:creationId xmlns:p14="http://schemas.microsoft.com/office/powerpoint/2010/main" val="241489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7070-020E-4EA1-8E03-CFB388AED71F}"/>
              </a:ext>
            </a:extLst>
          </p:cNvPr>
          <p:cNvSpPr>
            <a:spLocks noGrp="1"/>
          </p:cNvSpPr>
          <p:nvPr>
            <p:ph type="ctrTitle"/>
          </p:nvPr>
        </p:nvSpPr>
        <p:spPr>
          <a:xfrm>
            <a:off x="1109980" y="882376"/>
            <a:ext cx="9966960" cy="2278074"/>
          </a:xfrm>
        </p:spPr>
        <p:txBody>
          <a:bodyPr/>
          <a:lstStyle/>
          <a:p>
            <a:r>
              <a:rPr lang="en-US" dirty="0"/>
              <a:t>Prepared By</a:t>
            </a:r>
          </a:p>
        </p:txBody>
      </p:sp>
      <p:sp>
        <p:nvSpPr>
          <p:cNvPr id="3" name="Subtitle 2">
            <a:extLst>
              <a:ext uri="{FF2B5EF4-FFF2-40B4-BE49-F238E27FC236}">
                <a16:creationId xmlns:a16="http://schemas.microsoft.com/office/drawing/2014/main" id="{7893EFE9-6AB9-486C-81F7-4DE3061FB7C7}"/>
              </a:ext>
            </a:extLst>
          </p:cNvPr>
          <p:cNvSpPr>
            <a:spLocks noGrp="1"/>
          </p:cNvSpPr>
          <p:nvPr>
            <p:ph type="subTitle" idx="1"/>
          </p:nvPr>
        </p:nvSpPr>
        <p:spPr>
          <a:xfrm>
            <a:off x="1709530" y="3612182"/>
            <a:ext cx="8767860" cy="1388165"/>
          </a:xfrm>
        </p:spPr>
        <p:txBody>
          <a:bodyPr>
            <a:noAutofit/>
          </a:bodyPr>
          <a:lstStyle/>
          <a:p>
            <a:pPr marL="45720" indent="0" algn="ctr">
              <a:buNone/>
            </a:pPr>
            <a:endParaRPr lang="en-US" sz="3200" dirty="0">
              <a:latin typeface="Adobe Devanagari" panose="02040503050201020203" pitchFamily="18" charset="0"/>
              <a:cs typeface="Adobe Devanagari" panose="02040503050201020203" pitchFamily="18" charset="0"/>
            </a:endParaRPr>
          </a:p>
          <a:p>
            <a:pPr marL="45720" indent="0" algn="ctr">
              <a:buNone/>
            </a:pPr>
            <a:r>
              <a:rPr lang="en-US" sz="3200" dirty="0">
                <a:latin typeface="Adobe Devanagari" panose="02040503050201020203" pitchFamily="18" charset="0"/>
                <a:cs typeface="Adobe Devanagari" panose="02040503050201020203" pitchFamily="18" charset="0"/>
              </a:rPr>
              <a:t>1- </a:t>
            </a:r>
            <a:r>
              <a:rPr lang="en-US" sz="3200" dirty="0" err="1">
                <a:latin typeface="Adobe Devanagari" panose="02040503050201020203" pitchFamily="18" charset="0"/>
                <a:cs typeface="Adobe Devanagari" panose="02040503050201020203" pitchFamily="18" charset="0"/>
              </a:rPr>
              <a:t>Reham</a:t>
            </a:r>
            <a:r>
              <a:rPr lang="en-US" sz="3200" dirty="0">
                <a:latin typeface="Adobe Devanagari" panose="02040503050201020203" pitchFamily="18" charset="0"/>
                <a:cs typeface="Adobe Devanagari" panose="02040503050201020203" pitchFamily="18" charset="0"/>
              </a:rPr>
              <a:t> Taher Mohamed </a:t>
            </a:r>
            <a:r>
              <a:rPr lang="en-US" sz="3200" dirty="0" err="1">
                <a:latin typeface="Adobe Devanagari" panose="02040503050201020203" pitchFamily="18" charset="0"/>
                <a:cs typeface="Adobe Devanagari" panose="02040503050201020203" pitchFamily="18" charset="0"/>
              </a:rPr>
              <a:t>Elmshd</a:t>
            </a:r>
            <a:endParaRPr lang="en-US" sz="3200" dirty="0">
              <a:latin typeface="Adobe Devanagari" panose="02040503050201020203" pitchFamily="18" charset="0"/>
              <a:cs typeface="Adobe Devanagari" panose="02040503050201020203" pitchFamily="18" charset="0"/>
            </a:endParaRPr>
          </a:p>
          <a:p>
            <a:pPr marL="45720" indent="0" algn="ctr">
              <a:buNone/>
            </a:pPr>
            <a:r>
              <a:rPr lang="en-US" sz="3200" dirty="0">
                <a:latin typeface="Adobe Devanagari" panose="02040503050201020203" pitchFamily="18" charset="0"/>
                <a:cs typeface="Adobe Devanagari" panose="02040503050201020203" pitchFamily="18" charset="0"/>
              </a:rPr>
              <a:t>2- </a:t>
            </a:r>
            <a:r>
              <a:rPr lang="en-US" sz="3200" dirty="0" err="1">
                <a:latin typeface="Adobe Devanagari" panose="02040503050201020203" pitchFamily="18" charset="0"/>
                <a:cs typeface="Adobe Devanagari" panose="02040503050201020203" pitchFamily="18" charset="0"/>
              </a:rPr>
              <a:t>Shatha</a:t>
            </a:r>
            <a:r>
              <a:rPr lang="en-US" sz="3200" dirty="0">
                <a:latin typeface="Adobe Devanagari" panose="02040503050201020203" pitchFamily="18" charset="0"/>
                <a:cs typeface="Adobe Devanagari" panose="02040503050201020203" pitchFamily="18" charset="0"/>
              </a:rPr>
              <a:t> Shaban Tawfik </a:t>
            </a:r>
            <a:r>
              <a:rPr lang="en-US" sz="3200" dirty="0" err="1">
                <a:latin typeface="Adobe Devanagari" panose="02040503050201020203" pitchFamily="18" charset="0"/>
                <a:cs typeface="Adobe Devanagari" panose="02040503050201020203" pitchFamily="18" charset="0"/>
              </a:rPr>
              <a:t>Alberry</a:t>
            </a:r>
            <a:endParaRPr lang="en-US" sz="3200" dirty="0">
              <a:latin typeface="Adobe Devanagari" panose="02040503050201020203" pitchFamily="18" charset="0"/>
              <a:cs typeface="Adobe Devanagari" panose="02040503050201020203" pitchFamily="18" charset="0"/>
            </a:endParaRPr>
          </a:p>
          <a:p>
            <a:pPr marL="45720" indent="0" algn="ctr">
              <a:buNone/>
            </a:pPr>
            <a:r>
              <a:rPr lang="en-US" sz="3200" dirty="0">
                <a:latin typeface="Adobe Devanagari" panose="02040503050201020203" pitchFamily="18" charset="0"/>
                <a:cs typeface="Adobe Devanagari" panose="02040503050201020203" pitchFamily="18" charset="0"/>
              </a:rPr>
              <a:t>3- Sarah Mohamed Abdelrahman </a:t>
            </a:r>
            <a:r>
              <a:rPr lang="en-US" sz="3200" dirty="0" err="1">
                <a:latin typeface="Adobe Devanagari" panose="02040503050201020203" pitchFamily="18" charset="0"/>
                <a:cs typeface="Adobe Devanagari" panose="02040503050201020203" pitchFamily="18" charset="0"/>
              </a:rPr>
              <a:t>Abdelkhalek</a:t>
            </a:r>
            <a:endParaRPr lang="en-US" sz="3200" dirty="0">
              <a:latin typeface="Adobe Devanagari" panose="02040503050201020203" pitchFamily="18" charset="0"/>
              <a:cs typeface="Adobe Devanagari" panose="02040503050201020203" pitchFamily="18" charset="0"/>
            </a:endParaRPr>
          </a:p>
          <a:p>
            <a:endParaRPr lang="en-US" sz="3200" dirty="0"/>
          </a:p>
        </p:txBody>
      </p:sp>
    </p:spTree>
    <p:extLst>
      <p:ext uri="{BB962C8B-B14F-4D97-AF65-F5344CB8AC3E}">
        <p14:creationId xmlns:p14="http://schemas.microsoft.com/office/powerpoint/2010/main" val="1817419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F9F6-FF39-44AB-BEA0-0A4CE8EBAB8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9E2560E-D6F1-4483-811C-84550E9DBAA1}"/>
              </a:ext>
            </a:extLst>
          </p:cNvPr>
          <p:cNvSpPr>
            <a:spLocks noGrp="1"/>
          </p:cNvSpPr>
          <p:nvPr>
            <p:ph idx="1"/>
          </p:nvPr>
        </p:nvSpPr>
        <p:spPr>
          <a:xfrm>
            <a:off x="1143000" y="690238"/>
            <a:ext cx="9872871" cy="5558161"/>
          </a:xfrm>
        </p:spPr>
        <p:txBody>
          <a:bodyPr/>
          <a:lstStyle/>
          <a:p>
            <a:pPr>
              <a:lnSpc>
                <a:spcPct val="150000"/>
              </a:lnSpc>
            </a:pPr>
            <a:r>
              <a:rPr lang="en-US" b="1" dirty="0"/>
              <a:t>Strengths: </a:t>
            </a:r>
            <a:r>
              <a:rPr lang="en-US" dirty="0"/>
              <a:t>Commanding, direct, protective, very take-charge</a:t>
            </a:r>
          </a:p>
          <a:p>
            <a:pPr>
              <a:lnSpc>
                <a:spcPct val="150000"/>
              </a:lnSpc>
            </a:pPr>
            <a:r>
              <a:rPr lang="en-US" b="1" dirty="0"/>
              <a:t>Under Pressure: </a:t>
            </a:r>
            <a:r>
              <a:rPr lang="en-US" dirty="0"/>
              <a:t>The need to feel in control - quarrels - rebellious - harsh - only concerned about herself - suspicious and aggressive</a:t>
            </a:r>
          </a:p>
          <a:p>
            <a:pPr>
              <a:lnSpc>
                <a:spcPct val="150000"/>
              </a:lnSpc>
            </a:pPr>
            <a:r>
              <a:rPr lang="en-US" b="1" dirty="0"/>
              <a:t>Sin: </a:t>
            </a:r>
            <a:r>
              <a:rPr lang="en-US" dirty="0"/>
              <a:t>Sharpness</a:t>
            </a:r>
          </a:p>
          <a:p>
            <a:pPr>
              <a:lnSpc>
                <a:spcPct val="150000"/>
              </a:lnSpc>
            </a:pPr>
            <a:r>
              <a:rPr lang="en-US" b="1" dirty="0"/>
              <a:t>Blind Self</a:t>
            </a:r>
            <a:r>
              <a:rPr lang="ar-EG" b="1" dirty="0"/>
              <a:t>:</a:t>
            </a:r>
            <a:r>
              <a:rPr lang="en-US" b="1" dirty="0"/>
              <a:t> </a:t>
            </a:r>
            <a:r>
              <a:rPr lang="en-US" dirty="0"/>
              <a:t>The desire to impose control</a:t>
            </a:r>
          </a:p>
        </p:txBody>
      </p:sp>
    </p:spTree>
    <p:extLst>
      <p:ext uri="{BB962C8B-B14F-4D97-AF65-F5344CB8AC3E}">
        <p14:creationId xmlns:p14="http://schemas.microsoft.com/office/powerpoint/2010/main" val="130415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30B4-1BE7-43EF-B536-F086F2516124}"/>
              </a:ext>
            </a:extLst>
          </p:cNvPr>
          <p:cNvSpPr>
            <a:spLocks noGrp="1"/>
          </p:cNvSpPr>
          <p:nvPr>
            <p:ph type="title"/>
          </p:nvPr>
        </p:nvSpPr>
        <p:spPr/>
        <p:txBody>
          <a:bodyPr/>
          <a:lstStyle/>
          <a:p>
            <a:r>
              <a:rPr lang="en-US" dirty="0">
                <a:solidFill>
                  <a:schemeClr val="accent2">
                    <a:lumMod val="75000"/>
                  </a:schemeClr>
                </a:solidFill>
              </a:rPr>
              <a:t>Type Nine: The Peacemaker</a:t>
            </a:r>
          </a:p>
        </p:txBody>
      </p:sp>
      <p:sp>
        <p:nvSpPr>
          <p:cNvPr id="3" name="Content Placeholder 2">
            <a:extLst>
              <a:ext uri="{FF2B5EF4-FFF2-40B4-BE49-F238E27FC236}">
                <a16:creationId xmlns:a16="http://schemas.microsoft.com/office/drawing/2014/main" id="{9D6C90B2-952C-4732-87C9-B00FBEBC7D1D}"/>
              </a:ext>
            </a:extLst>
          </p:cNvPr>
          <p:cNvSpPr>
            <a:spLocks noGrp="1"/>
          </p:cNvSpPr>
          <p:nvPr>
            <p:ph idx="1"/>
          </p:nvPr>
        </p:nvSpPr>
        <p:spPr/>
        <p:txBody>
          <a:bodyPr/>
          <a:lstStyle/>
          <a:p>
            <a:r>
              <a:rPr lang="en-US" b="1" dirty="0"/>
              <a:t>The message in childhood could be: </a:t>
            </a:r>
            <a:r>
              <a:rPr lang="en-US" dirty="0"/>
              <a:t>It is not possible to be superior to an adult</a:t>
            </a:r>
          </a:p>
          <a:p>
            <a:r>
              <a:rPr lang="en-US" b="1" dirty="0"/>
              <a:t>Basic desire: </a:t>
            </a:r>
            <a:r>
              <a:rPr lang="en-US" dirty="0"/>
              <a:t>To have peace and stability in their internal and external world</a:t>
            </a:r>
          </a:p>
          <a:p>
            <a:r>
              <a:rPr lang="en-US" b="1" dirty="0">
                <a:solidFill>
                  <a:schemeClr val="accent5">
                    <a:lumMod val="75000"/>
                  </a:schemeClr>
                </a:solidFill>
              </a:rPr>
              <a:t>Basic fear: </a:t>
            </a:r>
            <a:r>
              <a:rPr lang="en-US" dirty="0">
                <a:solidFill>
                  <a:schemeClr val="accent5">
                    <a:lumMod val="75000"/>
                  </a:schemeClr>
                </a:solidFill>
              </a:rPr>
              <a:t>To be disconnected, separate and/or lost</a:t>
            </a:r>
          </a:p>
          <a:p>
            <a:r>
              <a:rPr lang="en-US" b="1" dirty="0"/>
              <a:t>Reformer name: </a:t>
            </a:r>
            <a:r>
              <a:rPr lang="en-US" dirty="0"/>
              <a:t>Peacemaker - Seeker of Peace</a:t>
            </a:r>
          </a:p>
          <a:p>
            <a:pPr>
              <a:lnSpc>
                <a:spcPct val="150000"/>
              </a:lnSpc>
            </a:pPr>
            <a:r>
              <a:rPr lang="en-US" b="1" dirty="0"/>
              <a:t>Natural: </a:t>
            </a:r>
            <a:r>
              <a:rPr lang="en-US" dirty="0"/>
              <a:t>Nines value harmony, comfort and peace. They are motivated by a need to always keep the peace and avoid conflict at all costs. They go with the flow and tend to let others take control so that they can make other people happy.</a:t>
            </a:r>
          </a:p>
          <a:p>
            <a:endParaRPr lang="en-US" dirty="0"/>
          </a:p>
          <a:p>
            <a:pPr marL="45720" indent="0">
              <a:buNone/>
            </a:pPr>
            <a:endParaRPr lang="en-US" dirty="0"/>
          </a:p>
        </p:txBody>
      </p:sp>
    </p:spTree>
    <p:extLst>
      <p:ext uri="{BB962C8B-B14F-4D97-AF65-F5344CB8AC3E}">
        <p14:creationId xmlns:p14="http://schemas.microsoft.com/office/powerpoint/2010/main" val="266331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76AB-F863-4224-A0B2-5ADF934649F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2EAB9A8-3482-41A7-A281-B18DF70A3B83}"/>
              </a:ext>
            </a:extLst>
          </p:cNvPr>
          <p:cNvSpPr>
            <a:spLocks noGrp="1"/>
          </p:cNvSpPr>
          <p:nvPr>
            <p:ph idx="1"/>
          </p:nvPr>
        </p:nvSpPr>
        <p:spPr>
          <a:xfrm>
            <a:off x="1071978" y="761260"/>
            <a:ext cx="9872871" cy="5487139"/>
          </a:xfrm>
        </p:spPr>
        <p:txBody>
          <a:bodyPr/>
          <a:lstStyle/>
          <a:p>
            <a:pPr>
              <a:lnSpc>
                <a:spcPct val="150000"/>
              </a:lnSpc>
            </a:pPr>
            <a:r>
              <a:rPr lang="en-US" b="1" dirty="0"/>
              <a:t>Strengths: </a:t>
            </a:r>
            <a:r>
              <a:rPr lang="en-US" dirty="0"/>
              <a:t>Gentle - generous - loves harmony - calm - tends to balance - patient</a:t>
            </a:r>
          </a:p>
          <a:p>
            <a:pPr>
              <a:lnSpc>
                <a:spcPct val="150000"/>
              </a:lnSpc>
            </a:pPr>
            <a:r>
              <a:rPr lang="en-US" b="1" dirty="0"/>
              <a:t>Under Pressure: </a:t>
            </a:r>
            <a:r>
              <a:rPr lang="en-US" dirty="0"/>
              <a:t>Ignores his needs - tends to forget - indifference - straying - aloof - hates conflict - does not confront</a:t>
            </a:r>
            <a:endParaRPr lang="en-US" b="1" dirty="0"/>
          </a:p>
          <a:p>
            <a:pPr>
              <a:lnSpc>
                <a:spcPct val="150000"/>
              </a:lnSpc>
            </a:pPr>
            <a:r>
              <a:rPr lang="en-US" b="1" dirty="0"/>
              <a:t>Sin: </a:t>
            </a:r>
            <a:r>
              <a:rPr lang="en-US" dirty="0"/>
              <a:t>Laziness</a:t>
            </a:r>
          </a:p>
          <a:p>
            <a:pPr>
              <a:lnSpc>
                <a:spcPct val="150000"/>
              </a:lnSpc>
            </a:pPr>
            <a:r>
              <a:rPr lang="en-US" b="1" dirty="0"/>
              <a:t>Blind Self</a:t>
            </a:r>
            <a:r>
              <a:rPr lang="ar-EG" b="1" dirty="0"/>
              <a:t>:</a:t>
            </a:r>
            <a:r>
              <a:rPr lang="en-US" b="1" dirty="0"/>
              <a:t> </a:t>
            </a:r>
            <a:r>
              <a:rPr lang="en-US" dirty="0"/>
              <a:t>Passive-Aggressive</a:t>
            </a:r>
          </a:p>
        </p:txBody>
      </p:sp>
    </p:spTree>
    <p:extLst>
      <p:ext uri="{BB962C8B-B14F-4D97-AF65-F5344CB8AC3E}">
        <p14:creationId xmlns:p14="http://schemas.microsoft.com/office/powerpoint/2010/main" val="32536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D81D-FB57-41AA-9759-DEC852DD9FC6}"/>
              </a:ext>
            </a:extLst>
          </p:cNvPr>
          <p:cNvSpPr>
            <a:spLocks noGrp="1"/>
          </p:cNvSpPr>
          <p:nvPr>
            <p:ph type="title"/>
          </p:nvPr>
        </p:nvSpPr>
        <p:spPr/>
        <p:txBody>
          <a:bodyPr/>
          <a:lstStyle/>
          <a:p>
            <a:r>
              <a:rPr lang="en-US" b="1" i="0" dirty="0">
                <a:solidFill>
                  <a:schemeClr val="accent2">
                    <a:lumMod val="75000"/>
                  </a:schemeClr>
                </a:solidFill>
                <a:effectLst/>
                <a:latin typeface="EuclidCircularB-Bold"/>
              </a:rPr>
              <a:t>How to Determine Your Enneagram Type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D7B86321-DD89-4FA7-9A28-E37CEC2063F9}"/>
              </a:ext>
            </a:extLst>
          </p:cNvPr>
          <p:cNvSpPr>
            <a:spLocks noGrp="1"/>
          </p:cNvSpPr>
          <p:nvPr>
            <p:ph idx="1"/>
          </p:nvPr>
        </p:nvSpPr>
        <p:spPr/>
        <p:txBody>
          <a:bodyPr>
            <a:normAutofit/>
          </a:bodyPr>
          <a:lstStyle/>
          <a:p>
            <a:pPr marL="45720" indent="0">
              <a:lnSpc>
                <a:spcPct val="150000"/>
              </a:lnSpc>
              <a:buNone/>
            </a:pPr>
            <a:r>
              <a:rPr lang="en-US" sz="3200" dirty="0"/>
              <a:t>The best way to determine your Enneagram type is through a test or assessment</a:t>
            </a:r>
          </a:p>
          <a:p>
            <a:pPr marL="45720" indent="0">
              <a:lnSpc>
                <a:spcPct val="150000"/>
              </a:lnSpc>
              <a:buNone/>
            </a:pPr>
            <a:r>
              <a:rPr lang="en-US" sz="3200" dirty="0"/>
              <a:t>Take this test to determine your personality type: </a:t>
            </a:r>
          </a:p>
          <a:p>
            <a:pPr marL="45720" indent="0" algn="ctr">
              <a:lnSpc>
                <a:spcPct val="150000"/>
              </a:lnSpc>
              <a:buNone/>
            </a:pPr>
            <a:r>
              <a:rPr lang="en-US" sz="3200" dirty="0">
                <a:solidFill>
                  <a:schemeClr val="accent5">
                    <a:lumMod val="75000"/>
                  </a:schemeClr>
                </a:solidFill>
                <a:hlinkClick r:id="rId2">
                  <a:extLst>
                    <a:ext uri="{A12FA001-AC4F-418D-AE19-62706E023703}">
                      <ahyp:hlinkClr xmlns:ahyp="http://schemas.microsoft.com/office/drawing/2018/hyperlinkcolor" val="tx"/>
                    </a:ext>
                  </a:extLst>
                </a:hlinkClick>
              </a:rPr>
              <a:t>https://masterthelifeyouwant.com/enneagram-assessment</a:t>
            </a:r>
            <a:endParaRPr lang="en-US" sz="3200" dirty="0">
              <a:solidFill>
                <a:schemeClr val="accent5">
                  <a:lumMod val="75000"/>
                </a:schemeClr>
              </a:solidFill>
            </a:endParaRPr>
          </a:p>
        </p:txBody>
      </p:sp>
    </p:spTree>
    <p:extLst>
      <p:ext uri="{BB962C8B-B14F-4D97-AF65-F5344CB8AC3E}">
        <p14:creationId xmlns:p14="http://schemas.microsoft.com/office/powerpoint/2010/main" val="3078788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383D-10FA-42E9-B8FA-16DDCDB97DBD}"/>
              </a:ext>
            </a:extLst>
          </p:cNvPr>
          <p:cNvSpPr>
            <a:spLocks noGrp="1"/>
          </p:cNvSpPr>
          <p:nvPr>
            <p:ph type="ctrTitle"/>
          </p:nvPr>
        </p:nvSpPr>
        <p:spPr/>
        <p:txBody>
          <a:bodyPr/>
          <a:lstStyle/>
          <a:p>
            <a:r>
              <a:rPr lang="en-US" dirty="0"/>
              <a:t>Thank </a:t>
            </a:r>
            <a:r>
              <a:rPr lang="en-US" dirty="0" err="1"/>
              <a:t>YOu</a:t>
            </a:r>
            <a:endParaRPr lang="en-US" dirty="0"/>
          </a:p>
        </p:txBody>
      </p:sp>
      <p:sp>
        <p:nvSpPr>
          <p:cNvPr id="3" name="Subtitle 2">
            <a:extLst>
              <a:ext uri="{FF2B5EF4-FFF2-40B4-BE49-F238E27FC236}">
                <a16:creationId xmlns:a16="http://schemas.microsoft.com/office/drawing/2014/main" id="{0876F992-8751-4A52-8615-56B9BFDC4CA0}"/>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72283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8E49-E25D-4DE4-9591-E02DE6977068}"/>
              </a:ext>
            </a:extLst>
          </p:cNvPr>
          <p:cNvSpPr>
            <a:spLocks noGrp="1"/>
          </p:cNvSpPr>
          <p:nvPr>
            <p:ph type="title"/>
          </p:nvPr>
        </p:nvSpPr>
        <p:spPr/>
        <p:txBody>
          <a:bodyPr/>
          <a:lstStyle/>
          <a:p>
            <a:r>
              <a:rPr lang="en-US" dirty="0">
                <a:solidFill>
                  <a:schemeClr val="accent2">
                    <a:lumMod val="75000"/>
                  </a:schemeClr>
                </a:solidFill>
              </a:rPr>
              <a:t>What Are Enneagrams?</a:t>
            </a:r>
          </a:p>
        </p:txBody>
      </p:sp>
      <p:sp>
        <p:nvSpPr>
          <p:cNvPr id="3" name="Content Placeholder 2">
            <a:extLst>
              <a:ext uri="{FF2B5EF4-FFF2-40B4-BE49-F238E27FC236}">
                <a16:creationId xmlns:a16="http://schemas.microsoft.com/office/drawing/2014/main" id="{6983D41B-100A-4F5D-AFA9-B59ABFC8E8A5}"/>
              </a:ext>
            </a:extLst>
          </p:cNvPr>
          <p:cNvSpPr>
            <a:spLocks noGrp="1"/>
          </p:cNvSpPr>
          <p:nvPr>
            <p:ph idx="1"/>
          </p:nvPr>
        </p:nvSpPr>
        <p:spPr/>
        <p:txBody>
          <a:bodyPr>
            <a:normAutofit/>
          </a:bodyPr>
          <a:lstStyle/>
          <a:p>
            <a:pPr>
              <a:lnSpc>
                <a:spcPct val="150000"/>
              </a:lnSpc>
            </a:pPr>
            <a:r>
              <a:rPr lang="en-US" sz="2000" dirty="0"/>
              <a:t>The Enneagram system uses different personality types to help people better understand themselves and what motivates them. Exact origins of the Enneagram system are a bit murky, but researchers note that its roots trace back to South American philosopher Oscar </a:t>
            </a:r>
            <a:r>
              <a:rPr lang="en-US" sz="2000" dirty="0" err="1"/>
              <a:t>Ichazo</a:t>
            </a:r>
            <a:r>
              <a:rPr lang="en-US" sz="2000" dirty="0"/>
              <a:t> in the mid-20th century.</a:t>
            </a:r>
          </a:p>
          <a:p>
            <a:pPr>
              <a:lnSpc>
                <a:spcPct val="150000"/>
              </a:lnSpc>
            </a:pPr>
            <a:r>
              <a:rPr lang="en-US" sz="2000" dirty="0"/>
              <a:t>The system has been used by psychiatrists since the 1970s, according to researchers, who note that the theory “proposes that by adulthood, individuals have developed a predominant personality strategy to cope with the external environment.”</a:t>
            </a:r>
          </a:p>
        </p:txBody>
      </p:sp>
    </p:spTree>
    <p:extLst>
      <p:ext uri="{BB962C8B-B14F-4D97-AF65-F5344CB8AC3E}">
        <p14:creationId xmlns:p14="http://schemas.microsoft.com/office/powerpoint/2010/main" val="47763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C569-79AF-4BE9-8E60-783353A26873}"/>
              </a:ext>
            </a:extLst>
          </p:cNvPr>
          <p:cNvSpPr>
            <a:spLocks noGrp="1"/>
          </p:cNvSpPr>
          <p:nvPr>
            <p:ph type="title"/>
          </p:nvPr>
        </p:nvSpPr>
        <p:spPr/>
        <p:txBody>
          <a:bodyPr/>
          <a:lstStyle/>
          <a:p>
            <a:r>
              <a:rPr lang="en-US" dirty="0">
                <a:solidFill>
                  <a:schemeClr val="accent2">
                    <a:lumMod val="75000"/>
                  </a:schemeClr>
                </a:solidFill>
              </a:rPr>
              <a:t>How Many Enneagram Types Are There?</a:t>
            </a:r>
          </a:p>
        </p:txBody>
      </p:sp>
      <p:sp>
        <p:nvSpPr>
          <p:cNvPr id="3" name="Text Placeholder 2">
            <a:extLst>
              <a:ext uri="{FF2B5EF4-FFF2-40B4-BE49-F238E27FC236}">
                <a16:creationId xmlns:a16="http://schemas.microsoft.com/office/drawing/2014/main" id="{15532AE3-97EC-45D2-A00A-766EF1D1885A}"/>
              </a:ext>
            </a:extLst>
          </p:cNvPr>
          <p:cNvSpPr>
            <a:spLocks noGrp="1"/>
          </p:cNvSpPr>
          <p:nvPr>
            <p:ph type="body" idx="1"/>
          </p:nvPr>
        </p:nvSpPr>
        <p:spPr/>
        <p:txBody>
          <a:bodyPr/>
          <a:lstStyle/>
          <a:p>
            <a:r>
              <a:rPr lang="en-US" dirty="0"/>
              <a:t> </a:t>
            </a:r>
          </a:p>
        </p:txBody>
      </p:sp>
      <p:sp>
        <p:nvSpPr>
          <p:cNvPr id="4" name="Content Placeholder 3">
            <a:extLst>
              <a:ext uri="{FF2B5EF4-FFF2-40B4-BE49-F238E27FC236}">
                <a16:creationId xmlns:a16="http://schemas.microsoft.com/office/drawing/2014/main" id="{098FF90E-8EC7-4C4F-9F3E-0F5A2CAC7F5D}"/>
              </a:ext>
            </a:extLst>
          </p:cNvPr>
          <p:cNvSpPr>
            <a:spLocks noGrp="1"/>
          </p:cNvSpPr>
          <p:nvPr>
            <p:ph sz="half" idx="2"/>
          </p:nvPr>
        </p:nvSpPr>
        <p:spPr>
          <a:xfrm>
            <a:off x="1045345" y="1965960"/>
            <a:ext cx="4754880" cy="4136641"/>
          </a:xfrm>
        </p:spPr>
        <p:txBody>
          <a:bodyPr>
            <a:normAutofit fontScale="92500"/>
          </a:bodyPr>
          <a:lstStyle/>
          <a:p>
            <a:pPr marL="45720" indent="0">
              <a:lnSpc>
                <a:spcPct val="150000"/>
              </a:lnSpc>
              <a:buNone/>
            </a:pPr>
            <a:r>
              <a:rPr lang="en-US" sz="2400" dirty="0"/>
              <a:t>There are nine Enneagram types, and the general idea is that everyone is assigned one type. Each type has “an associated fear, basic desire and predictable pattern of behavior in times of stress and security,” according to the American Journal of Psychiatry.</a:t>
            </a:r>
          </a:p>
          <a:p>
            <a:pPr>
              <a:lnSpc>
                <a:spcPct val="150000"/>
              </a:lnSpc>
            </a:pPr>
            <a:endParaRPr lang="en-US" dirty="0"/>
          </a:p>
        </p:txBody>
      </p:sp>
      <p:sp>
        <p:nvSpPr>
          <p:cNvPr id="5" name="Text Placeholder 4">
            <a:extLst>
              <a:ext uri="{FF2B5EF4-FFF2-40B4-BE49-F238E27FC236}">
                <a16:creationId xmlns:a16="http://schemas.microsoft.com/office/drawing/2014/main" id="{344B4C93-6CE2-4CDA-9E92-88C9451C2668}"/>
              </a:ext>
            </a:extLst>
          </p:cNvPr>
          <p:cNvSpPr>
            <a:spLocks noGrp="1"/>
          </p:cNvSpPr>
          <p:nvPr>
            <p:ph type="body" sz="quarter" idx="3"/>
          </p:nvPr>
        </p:nvSpPr>
        <p:spPr/>
        <p:txBody>
          <a:bodyPr/>
          <a:lstStyle/>
          <a:p>
            <a:r>
              <a:rPr lang="en-US" dirty="0"/>
              <a:t> </a:t>
            </a:r>
          </a:p>
        </p:txBody>
      </p:sp>
      <p:pic>
        <p:nvPicPr>
          <p:cNvPr id="8" name="Content Placeholder 7" descr="A diagram of a circle with colorful icons&#10;&#10;Description automatically generated">
            <a:extLst>
              <a:ext uri="{FF2B5EF4-FFF2-40B4-BE49-F238E27FC236}">
                <a16:creationId xmlns:a16="http://schemas.microsoft.com/office/drawing/2014/main" id="{A0CA3D2A-085D-4887-A0B6-6C85FC751393}"/>
              </a:ext>
            </a:extLst>
          </p:cNvPr>
          <p:cNvPicPr>
            <a:picLocks noGrp="1" noChangeAspect="1"/>
          </p:cNvPicPr>
          <p:nvPr>
            <p:ph sz="quarter" idx="4"/>
          </p:nvPr>
        </p:nvPicPr>
        <p:blipFill>
          <a:blip r:embed="rId2"/>
          <a:stretch>
            <a:fillRect/>
          </a:stretch>
        </p:blipFill>
        <p:spPr>
          <a:xfrm>
            <a:off x="6643188" y="1855433"/>
            <a:ext cx="4006850" cy="4016098"/>
          </a:xfrm>
        </p:spPr>
      </p:pic>
    </p:spTree>
    <p:extLst>
      <p:ext uri="{BB962C8B-B14F-4D97-AF65-F5344CB8AC3E}">
        <p14:creationId xmlns:p14="http://schemas.microsoft.com/office/powerpoint/2010/main" val="323769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0AC2-B13A-4ABF-9BBD-C9D68753BC87}"/>
              </a:ext>
            </a:extLst>
          </p:cNvPr>
          <p:cNvSpPr>
            <a:spLocks noGrp="1"/>
          </p:cNvSpPr>
          <p:nvPr>
            <p:ph type="title"/>
          </p:nvPr>
        </p:nvSpPr>
        <p:spPr/>
        <p:txBody>
          <a:bodyPr/>
          <a:lstStyle/>
          <a:p>
            <a:r>
              <a:rPr lang="en-US" dirty="0">
                <a:solidFill>
                  <a:schemeClr val="accent2">
                    <a:lumMod val="75000"/>
                  </a:schemeClr>
                </a:solidFill>
              </a:rPr>
              <a:t>Type One: The Perfectionist</a:t>
            </a:r>
          </a:p>
        </p:txBody>
      </p:sp>
      <p:sp>
        <p:nvSpPr>
          <p:cNvPr id="3" name="Content Placeholder 2">
            <a:extLst>
              <a:ext uri="{FF2B5EF4-FFF2-40B4-BE49-F238E27FC236}">
                <a16:creationId xmlns:a16="http://schemas.microsoft.com/office/drawing/2014/main" id="{BDFC0050-90DD-4211-94DE-8EE8F29E57E0}"/>
              </a:ext>
            </a:extLst>
          </p:cNvPr>
          <p:cNvSpPr>
            <a:spLocks noGrp="1"/>
          </p:cNvSpPr>
          <p:nvPr>
            <p:ph idx="1"/>
          </p:nvPr>
        </p:nvSpPr>
        <p:spPr/>
        <p:txBody>
          <a:bodyPr/>
          <a:lstStyle/>
          <a:p>
            <a:r>
              <a:rPr lang="en-US" b="1" dirty="0">
                <a:solidFill>
                  <a:schemeClr val="accent5">
                    <a:lumMod val="75000"/>
                  </a:schemeClr>
                </a:solidFill>
              </a:rPr>
              <a:t>The message in childhood could be :  </a:t>
            </a:r>
            <a:r>
              <a:rPr lang="en-US" dirty="0"/>
              <a:t>You can't make a mistake</a:t>
            </a:r>
          </a:p>
          <a:p>
            <a:r>
              <a:rPr lang="en-US" b="1" dirty="0"/>
              <a:t>Basic desire: </a:t>
            </a:r>
            <a:r>
              <a:rPr lang="en-US" dirty="0"/>
              <a:t>To be good or have integrity</a:t>
            </a:r>
          </a:p>
          <a:p>
            <a:r>
              <a:rPr lang="en-US" b="1" dirty="0">
                <a:solidFill>
                  <a:schemeClr val="accent5">
                    <a:lumMod val="75000"/>
                  </a:schemeClr>
                </a:solidFill>
              </a:rPr>
              <a:t>Basic fear: </a:t>
            </a:r>
            <a:r>
              <a:rPr lang="en-US" dirty="0"/>
              <a:t>To be bad or corrupt</a:t>
            </a:r>
          </a:p>
          <a:p>
            <a:r>
              <a:rPr lang="en-US" b="1" dirty="0"/>
              <a:t>Reformer name: </a:t>
            </a:r>
            <a:r>
              <a:rPr lang="en-US" dirty="0"/>
              <a:t>Seeker of perfection</a:t>
            </a:r>
          </a:p>
          <a:p>
            <a:pPr>
              <a:lnSpc>
                <a:spcPct val="150000"/>
              </a:lnSpc>
            </a:pPr>
            <a:r>
              <a:rPr lang="en-US" b="1" dirty="0"/>
              <a:t>Natural: </a:t>
            </a:r>
            <a:r>
              <a:rPr lang="en-US" dirty="0"/>
              <a:t>Type Ones focus on following the rules and doing things the right way. They are motivated by their desire to live the “right” way and to always avoid fault and blame. They are so intent on being perfect that it can backfire, and they can often be too hard on themselves and on others.</a:t>
            </a:r>
          </a:p>
        </p:txBody>
      </p:sp>
    </p:spTree>
    <p:extLst>
      <p:ext uri="{BB962C8B-B14F-4D97-AF65-F5344CB8AC3E}">
        <p14:creationId xmlns:p14="http://schemas.microsoft.com/office/powerpoint/2010/main" val="118387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3F0A96-965A-425C-B210-3582FCB03E15}"/>
              </a:ext>
            </a:extLst>
          </p:cNvPr>
          <p:cNvSpPr>
            <a:spLocks noGrp="1"/>
          </p:cNvSpPr>
          <p:nvPr>
            <p:ph type="title"/>
          </p:nvPr>
        </p:nvSpPr>
        <p:spPr/>
        <p:txBody>
          <a:bodyPr/>
          <a:lstStyle/>
          <a:p>
            <a:r>
              <a:rPr lang="en-US" dirty="0"/>
              <a:t> </a:t>
            </a:r>
          </a:p>
        </p:txBody>
      </p:sp>
      <p:sp>
        <p:nvSpPr>
          <p:cNvPr id="5" name="Content Placeholder 4">
            <a:extLst>
              <a:ext uri="{FF2B5EF4-FFF2-40B4-BE49-F238E27FC236}">
                <a16:creationId xmlns:a16="http://schemas.microsoft.com/office/drawing/2014/main" id="{0E896654-414E-4B1C-912B-7DBA1C1297F2}"/>
              </a:ext>
            </a:extLst>
          </p:cNvPr>
          <p:cNvSpPr>
            <a:spLocks noGrp="1"/>
          </p:cNvSpPr>
          <p:nvPr>
            <p:ph idx="1"/>
          </p:nvPr>
        </p:nvSpPr>
        <p:spPr>
          <a:xfrm>
            <a:off x="990600" y="542925"/>
            <a:ext cx="9872871" cy="5772150"/>
          </a:xfrm>
        </p:spPr>
        <p:txBody>
          <a:bodyPr/>
          <a:lstStyle/>
          <a:p>
            <a:pPr>
              <a:lnSpc>
                <a:spcPct val="150000"/>
              </a:lnSpc>
            </a:pPr>
            <a:r>
              <a:rPr lang="en-US" b="1" dirty="0"/>
              <a:t>Strengths: </a:t>
            </a:r>
            <a:r>
              <a:rPr lang="en-US" dirty="0"/>
              <a:t>Ethical, dedicated, reliable, strives to help themselves and others be the best they can be</a:t>
            </a:r>
          </a:p>
          <a:p>
            <a:pPr>
              <a:lnSpc>
                <a:spcPct val="150000"/>
              </a:lnSpc>
            </a:pPr>
            <a:r>
              <a:rPr lang="en-US" b="1" dirty="0"/>
              <a:t>Under Pressure: </a:t>
            </a:r>
            <a:r>
              <a:rPr lang="en-US" dirty="0"/>
              <a:t>The need to feel complete - Unhappy with reality - Extremist - Afraid to make mistakes Pessimistic - Judging others - Hesitant (All or nothing) - Trying to walk others in his own way - Hunting for mistakes - Stressed - self-righteous</a:t>
            </a:r>
          </a:p>
          <a:p>
            <a:pPr>
              <a:lnSpc>
                <a:spcPct val="150000"/>
              </a:lnSpc>
            </a:pPr>
            <a:r>
              <a:rPr lang="en-US" b="1" dirty="0"/>
              <a:t>Sin: </a:t>
            </a:r>
            <a:r>
              <a:rPr lang="en-US" dirty="0"/>
              <a:t>Anger</a:t>
            </a:r>
          </a:p>
          <a:p>
            <a:pPr>
              <a:lnSpc>
                <a:spcPct val="150000"/>
              </a:lnSpc>
            </a:pPr>
            <a:r>
              <a:rPr lang="en-US" b="1" dirty="0"/>
              <a:t>Blind Self: </a:t>
            </a:r>
            <a:r>
              <a:rPr lang="en-US" dirty="0"/>
              <a:t>Criticism</a:t>
            </a:r>
          </a:p>
        </p:txBody>
      </p:sp>
    </p:spTree>
    <p:extLst>
      <p:ext uri="{BB962C8B-B14F-4D97-AF65-F5344CB8AC3E}">
        <p14:creationId xmlns:p14="http://schemas.microsoft.com/office/powerpoint/2010/main" val="398668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8440-1890-4DEA-B44A-DA412F82BCCD}"/>
              </a:ext>
            </a:extLst>
          </p:cNvPr>
          <p:cNvSpPr>
            <a:spLocks noGrp="1"/>
          </p:cNvSpPr>
          <p:nvPr>
            <p:ph type="title"/>
          </p:nvPr>
        </p:nvSpPr>
        <p:spPr/>
        <p:txBody>
          <a:bodyPr/>
          <a:lstStyle/>
          <a:p>
            <a:r>
              <a:rPr lang="en-US" dirty="0">
                <a:solidFill>
                  <a:schemeClr val="accent2">
                    <a:lumMod val="75000"/>
                  </a:schemeClr>
                </a:solidFill>
              </a:rPr>
              <a:t>Type Two: The Helper</a:t>
            </a:r>
          </a:p>
        </p:txBody>
      </p:sp>
      <p:sp>
        <p:nvSpPr>
          <p:cNvPr id="3" name="Content Placeholder 2">
            <a:extLst>
              <a:ext uri="{FF2B5EF4-FFF2-40B4-BE49-F238E27FC236}">
                <a16:creationId xmlns:a16="http://schemas.microsoft.com/office/drawing/2014/main" id="{2075B511-A464-42FC-9675-43313557E600}"/>
              </a:ext>
            </a:extLst>
          </p:cNvPr>
          <p:cNvSpPr>
            <a:spLocks noGrp="1"/>
          </p:cNvSpPr>
          <p:nvPr>
            <p:ph idx="1"/>
          </p:nvPr>
        </p:nvSpPr>
        <p:spPr/>
        <p:txBody>
          <a:bodyPr/>
          <a:lstStyle/>
          <a:p>
            <a:r>
              <a:rPr lang="en-US" b="1" dirty="0"/>
              <a:t>The message in childhood could be: </a:t>
            </a:r>
            <a:r>
              <a:rPr lang="en-US" dirty="0"/>
              <a:t>You should not have personal requests</a:t>
            </a:r>
            <a:endParaRPr lang="ar-EG" dirty="0"/>
          </a:p>
          <a:p>
            <a:r>
              <a:rPr lang="en-US" b="1" dirty="0"/>
              <a:t>Basic desire: </a:t>
            </a:r>
            <a:r>
              <a:rPr lang="en-US" dirty="0"/>
              <a:t>To be loved</a:t>
            </a:r>
            <a:endParaRPr lang="ar-EG" dirty="0"/>
          </a:p>
          <a:p>
            <a:r>
              <a:rPr lang="en-US" b="1" dirty="0">
                <a:solidFill>
                  <a:schemeClr val="accent5">
                    <a:lumMod val="75000"/>
                  </a:schemeClr>
                </a:solidFill>
              </a:rPr>
              <a:t>Basic fear: </a:t>
            </a:r>
            <a:r>
              <a:rPr lang="en-US" dirty="0">
                <a:solidFill>
                  <a:schemeClr val="accent5">
                    <a:lumMod val="75000"/>
                  </a:schemeClr>
                </a:solidFill>
              </a:rPr>
              <a:t>Being unworthy of being loved; being unwanted</a:t>
            </a:r>
            <a:endParaRPr lang="ar-EG" dirty="0">
              <a:solidFill>
                <a:schemeClr val="accent5">
                  <a:lumMod val="75000"/>
                </a:schemeClr>
              </a:solidFill>
            </a:endParaRPr>
          </a:p>
          <a:p>
            <a:r>
              <a:rPr lang="en-US" b="1" dirty="0"/>
              <a:t>Reformer name: </a:t>
            </a:r>
            <a:r>
              <a:rPr lang="en-US" dirty="0"/>
              <a:t>Contact finder</a:t>
            </a:r>
            <a:endParaRPr lang="ar-EG" dirty="0"/>
          </a:p>
          <a:p>
            <a:pPr>
              <a:lnSpc>
                <a:spcPct val="100000"/>
              </a:lnSpc>
            </a:pPr>
            <a:r>
              <a:rPr lang="en-US" b="1" dirty="0"/>
              <a:t>Natural:</a:t>
            </a:r>
            <a:r>
              <a:rPr lang="ar-EG" b="1" dirty="0"/>
              <a:t> </a:t>
            </a:r>
            <a:r>
              <a:rPr lang="en-US" dirty="0"/>
              <a:t>As the name suggests, Type Twos are always there to lend a hand and act as a support system for family and friends. They are motivated by their need to be loved and needed at all times. They’re extremely giving to the point of ignoring their own needs. They really want to be liked and have a strong fear of being disliked by others, so they will do anything to ensure that they fit in. They tend to ignore their own boundaries for the sake of others.</a:t>
            </a:r>
            <a:endParaRPr lang="ar-EG" dirty="0"/>
          </a:p>
          <a:p>
            <a:endParaRPr lang="en-US" dirty="0"/>
          </a:p>
        </p:txBody>
      </p:sp>
    </p:spTree>
    <p:extLst>
      <p:ext uri="{BB962C8B-B14F-4D97-AF65-F5344CB8AC3E}">
        <p14:creationId xmlns:p14="http://schemas.microsoft.com/office/powerpoint/2010/main" val="305706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7E17-FD3C-4598-A9E9-576967684781}"/>
              </a:ext>
            </a:extLst>
          </p:cNvPr>
          <p:cNvSpPr>
            <a:spLocks noGrp="1"/>
          </p:cNvSpPr>
          <p:nvPr>
            <p:ph type="title"/>
          </p:nvPr>
        </p:nvSpPr>
        <p:spPr/>
        <p:txBody>
          <a:bodyPr/>
          <a:lstStyle/>
          <a:p>
            <a:r>
              <a:rPr lang="ar-EG" dirty="0"/>
              <a:t> </a:t>
            </a:r>
            <a:endParaRPr lang="en-US" dirty="0"/>
          </a:p>
        </p:txBody>
      </p:sp>
      <p:sp>
        <p:nvSpPr>
          <p:cNvPr id="3" name="Content Placeholder 2">
            <a:extLst>
              <a:ext uri="{FF2B5EF4-FFF2-40B4-BE49-F238E27FC236}">
                <a16:creationId xmlns:a16="http://schemas.microsoft.com/office/drawing/2014/main" id="{BC3EC648-6392-41B8-BB7A-4B6F80AD7487}"/>
              </a:ext>
            </a:extLst>
          </p:cNvPr>
          <p:cNvSpPr>
            <a:spLocks noGrp="1"/>
          </p:cNvSpPr>
          <p:nvPr>
            <p:ph idx="1"/>
          </p:nvPr>
        </p:nvSpPr>
        <p:spPr>
          <a:xfrm>
            <a:off x="903302" y="699116"/>
            <a:ext cx="9872871" cy="5701683"/>
          </a:xfrm>
        </p:spPr>
        <p:txBody>
          <a:bodyPr/>
          <a:lstStyle/>
          <a:p>
            <a:pPr>
              <a:lnSpc>
                <a:spcPct val="150000"/>
              </a:lnSpc>
            </a:pPr>
            <a:r>
              <a:rPr lang="en-US" b="1" dirty="0"/>
              <a:t>Strengths: </a:t>
            </a:r>
            <a:r>
              <a:rPr lang="en-US" dirty="0"/>
              <a:t>Caring, interpersonal, warm, giving, values relationships and service</a:t>
            </a:r>
            <a:endParaRPr lang="ar-EG" dirty="0"/>
          </a:p>
          <a:p>
            <a:pPr>
              <a:lnSpc>
                <a:spcPct val="150000"/>
              </a:lnSpc>
            </a:pPr>
            <a:r>
              <a:rPr lang="en-US" b="1" dirty="0"/>
              <a:t>Under Pressure: </a:t>
            </a:r>
            <a:r>
              <a:rPr lang="en-US" dirty="0"/>
              <a:t>The need to feel that people need him - he does not respect limits - he is not appreciated - he is not interested in his personal needs</a:t>
            </a:r>
            <a:endParaRPr lang="ar-EG" dirty="0"/>
          </a:p>
          <a:p>
            <a:pPr>
              <a:lnSpc>
                <a:spcPct val="150000"/>
              </a:lnSpc>
            </a:pPr>
            <a:r>
              <a:rPr lang="en-US" b="1" dirty="0"/>
              <a:t>Sin: </a:t>
            </a:r>
            <a:r>
              <a:rPr lang="en-US" dirty="0"/>
              <a:t>Pride</a:t>
            </a:r>
            <a:endParaRPr lang="ar-EG" dirty="0"/>
          </a:p>
          <a:p>
            <a:pPr>
              <a:lnSpc>
                <a:spcPct val="150000"/>
              </a:lnSpc>
            </a:pPr>
            <a:r>
              <a:rPr lang="en-US" b="1" dirty="0"/>
              <a:t>Blind Self</a:t>
            </a:r>
            <a:r>
              <a:rPr lang="ar-EG" b="1" dirty="0"/>
              <a:t>:</a:t>
            </a:r>
            <a:r>
              <a:rPr lang="en-US" b="1" dirty="0"/>
              <a:t> </a:t>
            </a:r>
            <a:r>
              <a:rPr lang="en-US" dirty="0"/>
              <a:t>Urgency</a:t>
            </a:r>
          </a:p>
        </p:txBody>
      </p:sp>
    </p:spTree>
    <p:extLst>
      <p:ext uri="{BB962C8B-B14F-4D97-AF65-F5344CB8AC3E}">
        <p14:creationId xmlns:p14="http://schemas.microsoft.com/office/powerpoint/2010/main" val="235225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2C22-2DDC-4473-9D25-8DAFF4546B5B}"/>
              </a:ext>
            </a:extLst>
          </p:cNvPr>
          <p:cNvSpPr>
            <a:spLocks noGrp="1"/>
          </p:cNvSpPr>
          <p:nvPr>
            <p:ph type="title"/>
          </p:nvPr>
        </p:nvSpPr>
        <p:spPr/>
        <p:txBody>
          <a:bodyPr/>
          <a:lstStyle/>
          <a:p>
            <a:r>
              <a:rPr lang="en-US" dirty="0">
                <a:solidFill>
                  <a:schemeClr val="accent2">
                    <a:lumMod val="75000"/>
                  </a:schemeClr>
                </a:solidFill>
              </a:rPr>
              <a:t>Type Three: The Achiever</a:t>
            </a:r>
          </a:p>
        </p:txBody>
      </p:sp>
      <p:sp>
        <p:nvSpPr>
          <p:cNvPr id="3" name="Content Placeholder 2">
            <a:extLst>
              <a:ext uri="{FF2B5EF4-FFF2-40B4-BE49-F238E27FC236}">
                <a16:creationId xmlns:a16="http://schemas.microsoft.com/office/drawing/2014/main" id="{A704F809-3302-49F6-991A-6B51526B9092}"/>
              </a:ext>
            </a:extLst>
          </p:cNvPr>
          <p:cNvSpPr>
            <a:spLocks noGrp="1"/>
          </p:cNvSpPr>
          <p:nvPr>
            <p:ph idx="1"/>
          </p:nvPr>
        </p:nvSpPr>
        <p:spPr/>
        <p:txBody>
          <a:bodyPr>
            <a:normAutofit fontScale="92500"/>
          </a:bodyPr>
          <a:lstStyle/>
          <a:p>
            <a:r>
              <a:rPr lang="en-US" b="1" dirty="0"/>
              <a:t>The message in childhood could be: </a:t>
            </a:r>
            <a:r>
              <a:rPr lang="en-US" dirty="0"/>
              <a:t>We would love you if...</a:t>
            </a:r>
            <a:endParaRPr lang="ar-EG" dirty="0"/>
          </a:p>
          <a:p>
            <a:r>
              <a:rPr lang="en-US" b="1" dirty="0"/>
              <a:t>Basic desire: </a:t>
            </a:r>
            <a:r>
              <a:rPr lang="en-US" dirty="0"/>
              <a:t>To be valuable and accepted</a:t>
            </a:r>
            <a:endParaRPr lang="ar-EG" dirty="0"/>
          </a:p>
          <a:p>
            <a:r>
              <a:rPr lang="en-US" b="1" dirty="0">
                <a:solidFill>
                  <a:schemeClr val="accent5">
                    <a:lumMod val="75000"/>
                  </a:schemeClr>
                </a:solidFill>
              </a:rPr>
              <a:t>Basic fear: </a:t>
            </a:r>
            <a:r>
              <a:rPr lang="en-US" dirty="0">
                <a:solidFill>
                  <a:schemeClr val="accent5">
                    <a:lumMod val="75000"/>
                  </a:schemeClr>
                </a:solidFill>
              </a:rPr>
              <a:t>To be worthless or insignificant; to disappoint others</a:t>
            </a:r>
            <a:endParaRPr lang="ar-EG" dirty="0">
              <a:solidFill>
                <a:schemeClr val="accent5">
                  <a:lumMod val="75000"/>
                </a:schemeClr>
              </a:solidFill>
            </a:endParaRPr>
          </a:p>
          <a:p>
            <a:r>
              <a:rPr lang="en-US" b="1" dirty="0"/>
              <a:t>Reformer name: </a:t>
            </a:r>
            <a:r>
              <a:rPr lang="en-US" dirty="0"/>
              <a:t>The Achiever Excellence Seeker</a:t>
            </a:r>
            <a:endParaRPr lang="ar-EG" dirty="0"/>
          </a:p>
          <a:p>
            <a:pPr>
              <a:lnSpc>
                <a:spcPct val="150000"/>
              </a:lnSpc>
            </a:pPr>
            <a:r>
              <a:rPr lang="en-US" b="1" dirty="0"/>
              <a:t>Natural:</a:t>
            </a:r>
            <a:r>
              <a:rPr lang="ar-EG" b="1" dirty="0"/>
              <a:t> </a:t>
            </a:r>
            <a:r>
              <a:rPr lang="en-US" dirty="0"/>
              <a:t>Type Threes are success-oriented and extremely driven. They are motivated by their constant need to be successful—or at least to look successful to others. They do everything they can to avoid failure. They never want to look like they don’t know what they’re doing, and they put a little too much focus on what others think of them.</a:t>
            </a:r>
          </a:p>
        </p:txBody>
      </p:sp>
    </p:spTree>
    <p:extLst>
      <p:ext uri="{BB962C8B-B14F-4D97-AF65-F5344CB8AC3E}">
        <p14:creationId xmlns:p14="http://schemas.microsoft.com/office/powerpoint/2010/main" val="344559628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397</TotalTime>
  <Words>1701</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Adobe Devanagari</vt:lpstr>
      <vt:lpstr>Corbel</vt:lpstr>
      <vt:lpstr>EuclidCircularB-Bold</vt:lpstr>
      <vt:lpstr>Basis</vt:lpstr>
      <vt:lpstr>The nine enneagram</vt:lpstr>
      <vt:lpstr>Prepared By</vt:lpstr>
      <vt:lpstr>What Are Enneagrams?</vt:lpstr>
      <vt:lpstr>How Many Enneagram Types Are There?</vt:lpstr>
      <vt:lpstr>Type One: The Perfectionist</vt:lpstr>
      <vt:lpstr> </vt:lpstr>
      <vt:lpstr>Type Two: The Helper</vt:lpstr>
      <vt:lpstr> </vt:lpstr>
      <vt:lpstr>Type Three: The Achiever</vt:lpstr>
      <vt:lpstr> </vt:lpstr>
      <vt:lpstr>Type Four: The Individualist</vt:lpstr>
      <vt:lpstr> </vt:lpstr>
      <vt:lpstr>Type Five: The Investigator</vt:lpstr>
      <vt:lpstr> </vt:lpstr>
      <vt:lpstr>Type Six: The Loyalist</vt:lpstr>
      <vt:lpstr> </vt:lpstr>
      <vt:lpstr>Type Seven: The Enthusiast</vt:lpstr>
      <vt:lpstr> </vt:lpstr>
      <vt:lpstr>Type Eight: The Challenger</vt:lpstr>
      <vt:lpstr> </vt:lpstr>
      <vt:lpstr>Type Nine: The Peacemaker</vt:lpstr>
      <vt:lpstr> </vt:lpstr>
      <vt:lpstr>How to Determine Your Enneagram Type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nine enneagram</dc:title>
  <dc:creator>Sarah Mohamed</dc:creator>
  <cp:lastModifiedBy>Sarah Mohamed</cp:lastModifiedBy>
  <cp:revision>4</cp:revision>
  <dcterms:created xsi:type="dcterms:W3CDTF">2023-07-28T14:19:47Z</dcterms:created>
  <dcterms:modified xsi:type="dcterms:W3CDTF">2023-07-29T18:32:03Z</dcterms:modified>
</cp:coreProperties>
</file>