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4" r:id="rId13"/>
    <p:sldId id="305" r:id="rId14"/>
    <p:sldId id="306" r:id="rId15"/>
    <p:sldId id="307" r:id="rId16"/>
    <p:sldId id="302" r:id="rId17"/>
    <p:sldId id="266" r:id="rId18"/>
    <p:sldId id="267" r:id="rId19"/>
    <p:sldId id="268" r:id="rId20"/>
    <p:sldId id="269" r:id="rId21"/>
    <p:sldId id="270" r:id="rId22"/>
    <p:sldId id="271" r:id="rId23"/>
    <p:sldId id="308" r:id="rId24"/>
    <p:sldId id="30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7" r:id="rId33"/>
    <p:sldId id="278" r:id="rId34"/>
    <p:sldId id="293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720" autoAdjust="0"/>
  </p:normalViewPr>
  <p:slideViewPr>
    <p:cSldViewPr snapToGrid="0">
      <p:cViewPr varScale="1">
        <p:scale>
          <a:sx n="49" d="100"/>
          <a:sy n="49" d="100"/>
        </p:scale>
        <p:origin x="27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B1CF-07FC-4005-9857-0D9D6AA2091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C71F-6E92-4F3E-999C-DBB1E997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822" y="1703872"/>
            <a:ext cx="5661349" cy="13752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Design document</a:t>
            </a:r>
            <a:br>
              <a:rPr lang="en-US" sz="2800" dirty="0"/>
            </a:br>
            <a:r>
              <a:rPr lang="en-US" sz="2800" dirty="0"/>
              <a:t>project title: Obstacle avoidance car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322" y="6709747"/>
            <a:ext cx="56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Sarah Mohamed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80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64FF67-CEEB-2C8F-ED3E-0762D210560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1DB64-237A-F47C-D7AC-8665A52848DE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Button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AAB4F-BA74-389E-52F0-CCB81E3BBD30}"/>
              </a:ext>
            </a:extLst>
          </p:cNvPr>
          <p:cNvSpPr txBox="1"/>
          <p:nvPr/>
        </p:nvSpPr>
        <p:spPr>
          <a:xfrm>
            <a:off x="152400" y="1040690"/>
            <a:ext cx="6565899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#define BUTTON_HIGH 1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#define BUTTON_LOW 0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#define EXT_INT_BTN_PORT PORT_D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#define EXT_INT_BTN_PIN PIN2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#define BTN_2_SECOND 1500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#define BTN_MIN_SECOND 50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#define BTN_ZERO_PRESSED 10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#define BTN_ENTER_PRESSED 11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#define BTN_NO_PRESS	12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typedef struct {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uint8 </a:t>
            </a:r>
            <a:r>
              <a:rPr lang="en-US" sz="1800" b="1" dirty="0" err="1">
                <a:solidFill>
                  <a:srgbClr val="FF0000"/>
                </a:solidFill>
              </a:rPr>
              <a:t>button_port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uint8 </a:t>
            </a:r>
            <a:r>
              <a:rPr lang="en-US" sz="1800" b="1" dirty="0" err="1">
                <a:solidFill>
                  <a:srgbClr val="FF0000"/>
                </a:solidFill>
              </a:rPr>
              <a:t>button_pin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}</a:t>
            </a:r>
            <a:r>
              <a:rPr lang="en-US" sz="1800" b="1" dirty="0" err="1">
                <a:solidFill>
                  <a:srgbClr val="FF0000"/>
                </a:solidFill>
              </a:rPr>
              <a:t>ST_PBTN_t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BUTTON_init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ST_PBTN_t</a:t>
            </a:r>
            <a:r>
              <a:rPr lang="en-US" sz="1800" b="1" dirty="0">
                <a:solidFill>
                  <a:srgbClr val="FF0000"/>
                </a:solidFill>
              </a:rPr>
              <a:t> button);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Initialize the button</a:t>
            </a:r>
            <a:endParaRPr lang="en-US" b="1" dirty="0"/>
          </a:p>
          <a:p>
            <a:r>
              <a:rPr lang="en-US" sz="1800" b="1" dirty="0" err="1"/>
              <a:t>St_</a:t>
            </a:r>
            <a:r>
              <a:rPr lang="en-US" b="1" dirty="0" err="1"/>
              <a:t>PBTN</a:t>
            </a:r>
            <a:r>
              <a:rPr lang="en-US" sz="1800" b="1" dirty="0" err="1"/>
              <a:t>_t</a:t>
            </a:r>
            <a:r>
              <a:rPr lang="en-US" sz="1800" b="1" dirty="0"/>
              <a:t>: take structure to button port and pins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BUTTON_status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ST_PBTN_t</a:t>
            </a:r>
            <a:r>
              <a:rPr lang="en-US" sz="1800" b="1" dirty="0">
                <a:solidFill>
                  <a:srgbClr val="FF0000"/>
                </a:solidFill>
              </a:rPr>
              <a:t> button,uint8 *status);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set button status </a:t>
            </a:r>
            <a:endParaRPr lang="en-US" b="1" dirty="0"/>
          </a:p>
          <a:p>
            <a:r>
              <a:rPr lang="en-US" sz="1800" b="1" dirty="0" err="1"/>
              <a:t>St_</a:t>
            </a:r>
            <a:r>
              <a:rPr lang="en-US" b="1" dirty="0" err="1"/>
              <a:t>PBTN</a:t>
            </a:r>
            <a:r>
              <a:rPr lang="en-US" sz="1800" b="1" dirty="0" err="1"/>
              <a:t>_t</a:t>
            </a:r>
            <a:r>
              <a:rPr lang="en-US" sz="1800" b="1" dirty="0"/>
              <a:t>: take structure to button port and pins</a:t>
            </a:r>
          </a:p>
          <a:p>
            <a:r>
              <a:rPr lang="en-US" b="1" dirty="0" err="1"/>
              <a:t>Pointer:set</a:t>
            </a:r>
            <a:r>
              <a:rPr lang="en-US" b="1" dirty="0"/>
              <a:t> status of pointer</a:t>
            </a:r>
            <a:endParaRPr lang="en-US" sz="1800" b="1" dirty="0"/>
          </a:p>
          <a:p>
            <a:endParaRPr lang="en-US" sz="18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414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A546E-D3BD-3ED7-4B52-A81D07D78180}"/>
              </a:ext>
            </a:extLst>
          </p:cNvPr>
          <p:cNvSpPr txBox="1"/>
          <p:nvPr/>
        </p:nvSpPr>
        <p:spPr>
          <a:xfrm>
            <a:off x="471487" y="342036"/>
            <a:ext cx="60736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BUTTON_read_zero_enter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ST_PBTN_t</a:t>
            </a:r>
            <a:r>
              <a:rPr lang="en-US" sz="1800" b="1" dirty="0">
                <a:solidFill>
                  <a:srgbClr val="FF0000"/>
                </a:solidFill>
              </a:rPr>
              <a:t> button,uint8 * value);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read value of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St_PBTN_t</a:t>
            </a:r>
            <a:r>
              <a:rPr lang="en-US" sz="1800" b="1" dirty="0"/>
              <a:t>: take structure to button port and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Value:set</a:t>
            </a:r>
            <a:r>
              <a:rPr lang="en-US" b="1" dirty="0"/>
              <a:t> value of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BUTTON_enter</a:t>
            </a:r>
            <a:r>
              <a:rPr lang="en-US" sz="1800" b="1" dirty="0">
                <a:solidFill>
                  <a:srgbClr val="FF0000"/>
                </a:solidFill>
              </a:rPr>
              <a:t>(void);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read value of button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8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75EE48-B321-18B7-09B9-9DA9EAF6C143}"/>
              </a:ext>
            </a:extLst>
          </p:cNvPr>
          <p:cNvSpPr txBox="1"/>
          <p:nvPr/>
        </p:nvSpPr>
        <p:spPr>
          <a:xfrm>
            <a:off x="0" y="920455"/>
            <a:ext cx="68580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EN_EXTINT_ERROR SET_GLOBAL_INTERRUPT(EN_GLOBAL_INT state);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This function initializes the GLOBAL_INTERRUPT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takes the state ( ENABLE OR DISABLE )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return EXTINT_OK if the PIN initializes correctly, EXTINT_NOT_OK otherwise */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EN_EXTINT_ERROR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EXTINT_init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(EN_EXINT_NUMBER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INTx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EN_Sence_Control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INTxSense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This function initializes the external interrupt number and it's detecting type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takes the EXINT_NUMBER( INT0,INT1 OR INT2) and sense control.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return EXTINT_OK if the EXINT_NUMBER initializes correctly, EXTINT_NOT_OK otherwise */</a:t>
            </a: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EN_EXTINT_ERROR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EXTINT_CallBack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(EN_EXINT_NUMBER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INTx,void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ptrfunc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)(void));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This function takes the external interrupt number and initialize call back function.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takes the EXINT_NUMBER( INT0,INT1 OR INT2) and pointer to the function we want to execute.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return EXTINT_OK if the EXINT_NUMBER initializes correctly, EXTINT_NOT_OK otherwise */</a:t>
            </a:r>
          </a:p>
          <a:p>
            <a:br>
              <a:rPr lang="en-US" dirty="0"/>
            </a:br>
            <a:endParaRPr lang="ar-E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96A5DC-A5A2-9297-7998-E480096D912C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6E6FF-EDB9-91E8-9044-344240859948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External Interrupt:</a:t>
            </a:r>
          </a:p>
        </p:txBody>
      </p:sp>
    </p:spTree>
    <p:extLst>
      <p:ext uri="{BB962C8B-B14F-4D97-AF65-F5344CB8AC3E}">
        <p14:creationId xmlns:p14="http://schemas.microsoft.com/office/powerpoint/2010/main" val="15145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7E0012-17B5-F69A-6EF5-7405579A811A}"/>
              </a:ext>
            </a:extLst>
          </p:cNvPr>
          <p:cNvSpPr txBox="1"/>
          <p:nvPr/>
        </p:nvSpPr>
        <p:spPr>
          <a:xfrm>
            <a:off x="200768" y="1113563"/>
            <a:ext cx="65175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SwICU_Init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(void);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Function :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SwICU_Init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Init pin as input and Init Interrupt</a:t>
            </a:r>
          </a:p>
          <a:p>
            <a:r>
              <a:rPr lang="en-US" sz="1800" b="0" i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: Void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Void</a:t>
            </a: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Uint16_t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SwICU_GetTime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(Uint16_t u16_a_TimCount);</a:t>
            </a:r>
          </a:p>
          <a:p>
            <a:endParaRPr lang="en-US" sz="18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Function :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SwICU_GetTime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calculate time taken from rising to falling Edges</a:t>
            </a:r>
          </a:p>
          <a:p>
            <a:r>
              <a:rPr lang="en-US" sz="1800" b="0" i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: counter of timer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time taken from rising to falling Edges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34644E-A1BE-3E96-8478-D5793ED054F6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31966-9C04-2215-3316-48A0C7F970AA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ICU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C6E745-E448-39B7-305F-B9ABD615BB9D}"/>
              </a:ext>
            </a:extLst>
          </p:cNvPr>
          <p:cNvSpPr txBox="1"/>
          <p:nvPr/>
        </p:nvSpPr>
        <p:spPr>
          <a:xfrm>
            <a:off x="280886" y="920455"/>
            <a:ext cx="65659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 timer2_init(void);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/*Description : This function selects the normal mode and enables the GLOBAL_INTERRUPT and overflow interrupt for timer2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void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void*/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 timer2_start(void);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/*Description : This function selects the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prescaler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(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/1024). the timer start counting once we call this function.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void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void*/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 timer2_stop(void);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/*Description : This function selects the no clock source option. the timer stop counting once we call this function.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void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void*/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 timer2_set_pwm_normal(Uchar8_t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dutycycle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/*Description : This function calculate the on time based on duty cycle we need .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takes the duty cycle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void*/</a:t>
            </a:r>
          </a:p>
          <a:p>
            <a:br>
              <a:rPr lang="en-US" dirty="0"/>
            </a:br>
            <a:endParaRPr lang="ar-E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47E696-DE49-954F-132C-7E0AF1857C81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99A83-C4F2-4637-7973-D1010EB275F7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PWM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3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B11975-D79B-677B-7B61-42C1382F9E38}"/>
              </a:ext>
            </a:extLst>
          </p:cNvPr>
          <p:cNvSpPr txBox="1"/>
          <p:nvPr/>
        </p:nvSpPr>
        <p:spPr>
          <a:xfrm>
            <a:off x="152400" y="1303506"/>
            <a:ext cx="670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EN_US_Error_t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US_init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(EN_DIO_PINS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triggerPin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EN_DIO_PINS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This function initialize Trigger and Echo PINs and set there direction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take trigger and echo PINs Number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return US_OK if the PINs initialize correctly, US_NOT_OK otherwise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*/</a:t>
            </a:r>
          </a:p>
          <a:p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EN_US_Error_t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US_getDistance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(float32 *distance);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endParaRPr lang="ar-EG" b="1" dirty="0">
              <a:solidFill>
                <a:srgbClr val="FF0000"/>
              </a:solidFill>
            </a:endParaRP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Description : This function calls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icu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geticu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(time)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ARGS : pointer to store distance in it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return : return US_OK if the distance stored, US_NOT_OK otherwise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86A9B4-B143-C277-834C-9D27C2990D1C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C4FC8-8722-78AC-0856-5E34FB144646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ultrasonic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1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sketch, diagram, drawing&#10;&#10;Description automatically generated">
            <a:extLst>
              <a:ext uri="{FF2B5EF4-FFF2-40B4-BE49-F238E27FC236}">
                <a16:creationId xmlns:a16="http://schemas.microsoft.com/office/drawing/2014/main" id="{DC08C2CE-F304-F50C-0D02-0F7009F7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42" y="1165691"/>
            <a:ext cx="3346315" cy="821996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18E188-A1C6-BD26-BE7B-802CCB79B538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6F10-554F-291A-6F9F-D689D4A4AAAF}"/>
              </a:ext>
            </a:extLst>
          </p:cNvPr>
          <p:cNvSpPr txBox="1"/>
          <p:nvPr/>
        </p:nvSpPr>
        <p:spPr>
          <a:xfrm>
            <a:off x="152400" y="520345"/>
            <a:ext cx="430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uint</a:t>
            </a:r>
            <a:r>
              <a:rPr lang="en-US" dirty="0"/>
              <a:t>8</a:t>
            </a:r>
            <a:r>
              <a:rPr lang="ar-EG" dirty="0"/>
              <a:t> </a:t>
            </a:r>
            <a:r>
              <a:rPr lang="ar-EG" dirty="0" err="1"/>
              <a:t>KEYPAD_getPressedKey</a:t>
            </a:r>
            <a:r>
              <a:rPr lang="ar-EG" dirty="0"/>
              <a:t>(</a:t>
            </a:r>
            <a:r>
              <a:rPr lang="ar-EG" dirty="0" err="1"/>
              <a:t>void</a:t>
            </a:r>
            <a:r>
              <a:rPr lang="ar-EG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311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463"/>
            <a:ext cx="592455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" y="562808"/>
            <a:ext cx="656590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GPIO module APIs</a:t>
            </a:r>
          </a:p>
          <a:p>
            <a:r>
              <a:rPr lang="en-US" dirty="0"/>
              <a:t>/*============= TYPE DEFINITION =============*/</a:t>
            </a:r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PIN_INPUT,PIN_OUTPUT</a:t>
            </a:r>
          </a:p>
          <a:p>
            <a:r>
              <a:rPr lang="en-US" sz="1200" dirty="0"/>
              <a:t>}EN_PIN_DIRECTION;</a:t>
            </a:r>
          </a:p>
          <a:p>
            <a:endParaRPr lang="en-US" sz="1200" dirty="0"/>
          </a:p>
          <a:p>
            <a:r>
              <a:rPr lang="en-US" sz="1200" dirty="0"/>
              <a:t>typedef enum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PORT_INPUT,PORT_OUTPUT=0xFF</a:t>
            </a:r>
          </a:p>
          <a:p>
            <a:r>
              <a:rPr lang="en-US" sz="1200" dirty="0"/>
              <a:t>}EN_PORT_DIRECTION;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Low,High</a:t>
            </a:r>
          </a:p>
          <a:p>
            <a:r>
              <a:rPr lang="en-US" sz="1200" dirty="0"/>
              <a:t>}EN_PIN_VALUE;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LOW,HIGH=0xFF</a:t>
            </a:r>
          </a:p>
          <a:p>
            <a:r>
              <a:rPr lang="en-US" sz="1200" dirty="0"/>
              <a:t>}EN_PORT_VALUE;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FAILED,SUCCESS</a:t>
            </a:r>
          </a:p>
          <a:p>
            <a:r>
              <a:rPr lang="en-US" sz="1200" dirty="0"/>
              <a:t>}EN_STATE;</a:t>
            </a:r>
          </a:p>
          <a:p>
            <a:endParaRPr lang="en-US" sz="1200" dirty="0"/>
          </a:p>
          <a:p>
            <a:r>
              <a:rPr lang="en-US" dirty="0"/>
              <a:t>/*============= FUNCTION PROTOTYPE=============*/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EN_STATE GPIO_setPinDirection(uint8 port_num, uint8 pin_num, EN_PIN_DIRECTION direction);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Used to set specific pin direction as input or output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</a:t>
            </a:r>
          </a:p>
          <a:p>
            <a:r>
              <a:rPr lang="en-US" sz="1400" b="1" dirty="0"/>
              <a:t>      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Direction: used to determine direction of the pin, you have to use </a:t>
            </a:r>
          </a:p>
          <a:p>
            <a:r>
              <a:rPr lang="en-US" sz="1400" b="1" dirty="0"/>
              <a:t>        Enum</a:t>
            </a:r>
            <a:r>
              <a:rPr lang="en-US" sz="1400" dirty="0"/>
              <a:t> </a:t>
            </a:r>
            <a:r>
              <a:rPr lang="en-US" sz="1400" b="1" dirty="0"/>
              <a:t>EN_PIN_DIRECTION (PIN_INPUT,PIN_OUTPUT)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and PIN number</a:t>
            </a:r>
          </a:p>
          <a:p>
            <a:r>
              <a:rPr lang="en-US" sz="1400" b="1" dirty="0"/>
              <a:t>        Return SUCCESS if true and FAILED if out of range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GPIO_checkstate(uint8 port_num,uint8 pin_num);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check for the range of port_ID and pin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Return SUCCESS if true and FAILED if out of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" b="1"/>
          <a:stretch/>
        </p:blipFill>
        <p:spPr>
          <a:xfrm>
            <a:off x="5346297" y="6223000"/>
            <a:ext cx="137200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7056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20345"/>
            <a:ext cx="6565900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GPIO module APIs</a:t>
            </a:r>
          </a:p>
          <a:p>
            <a:endParaRPr lang="en-US" sz="1200" u="sng" dirty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GPIO_writePin(uint8 port_num, uint8 pin_num, EN_PIN_VALUE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used to write high or low to specific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</a:t>
            </a:r>
          </a:p>
          <a:p>
            <a:r>
              <a:rPr lang="en-US" sz="1400" b="1" dirty="0"/>
              <a:t>      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used to determine direction of the pin, you have to use </a:t>
            </a:r>
          </a:p>
          <a:p>
            <a:r>
              <a:rPr lang="en-US" sz="1400" b="1" dirty="0"/>
              <a:t>        Enum EN_PIN_VALUE </a:t>
            </a:r>
            <a:r>
              <a:rPr lang="en-US" sz="1400" dirty="0"/>
              <a:t> </a:t>
            </a:r>
            <a:r>
              <a:rPr lang="en-US" sz="1400" b="1" dirty="0"/>
              <a:t>(Low,High)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and PIN number</a:t>
            </a:r>
          </a:p>
          <a:p>
            <a:r>
              <a:rPr lang="en-US" sz="1400" b="1" dirty="0"/>
              <a:t>        Return SUCCESS if true and FAILED if out of range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EN_STATE GPIO_readPin(uint8 port_num, uint8 pin_num,uint8*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read specific pin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the address to variable of the return reading (High, 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and PIN number Return SUCCESS if true and FAILED if out of range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EN_STATE GPIO_togglePin(uint8 port_num, uint8 pin_num);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toggle the output state of the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and PIN number Return SUCCESS if true and FAILED if out of range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fr-FR" sz="1400" b="1" dirty="0">
                <a:solidFill>
                  <a:srgbClr val="FF0000"/>
                </a:solidFill>
              </a:rPr>
              <a:t>EN_STATE GPIO_setPortDirection(uint8 port_num, EN_PORT_DIRECTION direction);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determine port direction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,you have to use port_ID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Direction: used to determine direction of the pin, you have to use </a:t>
            </a:r>
          </a:p>
          <a:p>
            <a:r>
              <a:rPr lang="en-US" sz="1400" b="1" dirty="0"/>
              <a:t>        Enum</a:t>
            </a:r>
            <a:r>
              <a:rPr lang="en-US" sz="1400" dirty="0"/>
              <a:t> </a:t>
            </a:r>
            <a:r>
              <a:rPr lang="en-US" sz="1400" b="1" dirty="0"/>
              <a:t>EN_PORT_DIRECTION (PORT_INPUT,PORT_OUTPUT)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Return SUCCESS if true and FAILED if out of range</a:t>
            </a:r>
          </a:p>
        </p:txBody>
      </p:sp>
    </p:spTree>
    <p:extLst>
      <p:ext uri="{BB962C8B-B14F-4D97-AF65-F5344CB8AC3E}">
        <p14:creationId xmlns:p14="http://schemas.microsoft.com/office/powerpoint/2010/main" val="378161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4770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0345"/>
            <a:ext cx="6883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GPIO module APIs</a:t>
            </a:r>
          </a:p>
          <a:p>
            <a:endParaRPr lang="en-US" u="sng" dirty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GPIO_writePort(uint8 port_num, uint8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write high/low to specific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,you have to use port_ID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used to determine direction of the port, you have to use Enum EN_PORT_VALUE </a:t>
            </a:r>
            <a:r>
              <a:rPr lang="en-US" sz="1400" dirty="0"/>
              <a:t> </a:t>
            </a:r>
            <a:r>
              <a:rPr lang="en-US" sz="1400" b="1" dirty="0"/>
              <a:t>[LOW,HIGH]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Return SUCCESS if true and FAILED if out of range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GPIO_readPort(uint8 port_num,uint8*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read the value of specific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,you have to use port_ID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the address to variable of the return reading (High, 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Return SUCCESS if true and FAILED if out of range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758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7" y="284810"/>
            <a:ext cx="5915025" cy="554946"/>
          </a:xfrm>
        </p:spPr>
        <p:txBody>
          <a:bodyPr/>
          <a:lstStyle/>
          <a:p>
            <a:r>
              <a:rPr lang="en-US" u="sng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37" y="1069471"/>
            <a:ext cx="6283875" cy="818649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1. Project introduction</a:t>
            </a:r>
          </a:p>
          <a:p>
            <a:pPr marL="0" indent="0">
              <a:buNone/>
            </a:pPr>
            <a:r>
              <a:rPr lang="en-US" sz="1600" dirty="0"/>
              <a:t>2. ATM ECU High Level Design</a:t>
            </a:r>
          </a:p>
          <a:p>
            <a:pPr marL="0" indent="0">
              <a:buNone/>
            </a:pPr>
            <a:r>
              <a:rPr lang="en-US" sz="1600" dirty="0"/>
              <a:t>2.1 Layered architecture</a:t>
            </a:r>
          </a:p>
          <a:p>
            <a:pPr marL="0" indent="0">
              <a:buNone/>
            </a:pPr>
            <a:r>
              <a:rPr lang="en-US" sz="1600" dirty="0"/>
              <a:t>2.2 Modules Description</a:t>
            </a:r>
          </a:p>
          <a:p>
            <a:pPr marL="0" indent="0">
              <a:buNone/>
            </a:pPr>
            <a:r>
              <a:rPr lang="en-US" sz="1600" dirty="0"/>
              <a:t>2.3 Driver’s documentation</a:t>
            </a:r>
          </a:p>
          <a:p>
            <a:pPr marL="0" indent="0">
              <a:buNone/>
            </a:pPr>
            <a:r>
              <a:rPr lang="en-US" sz="1600" dirty="0"/>
              <a:t>3. CARD ECU High Level Design</a:t>
            </a:r>
          </a:p>
          <a:p>
            <a:pPr marL="0" indent="0">
              <a:buNone/>
            </a:pPr>
            <a:r>
              <a:rPr lang="en-US" sz="1600" dirty="0"/>
              <a:t>3.1 Layered architecture</a:t>
            </a:r>
          </a:p>
          <a:p>
            <a:pPr marL="0" indent="0">
              <a:buNone/>
            </a:pPr>
            <a:r>
              <a:rPr lang="en-US" sz="1600" dirty="0"/>
              <a:t>3.2 Modules Description</a:t>
            </a:r>
          </a:p>
          <a:p>
            <a:pPr marL="0" indent="0">
              <a:buNone/>
            </a:pPr>
            <a:r>
              <a:rPr lang="en-US" sz="1600" dirty="0"/>
              <a:t>3.3 Driver’s documentation</a:t>
            </a:r>
          </a:p>
          <a:p>
            <a:pPr marL="0" indent="0">
              <a:buNone/>
            </a:pPr>
            <a:r>
              <a:rPr lang="en-US" sz="1600" dirty="0"/>
              <a:t>4. Low-level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9615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20345"/>
            <a:ext cx="6565900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Timer0_delay module APIs 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(TIMER_0.h)</a:t>
            </a:r>
          </a:p>
          <a:p>
            <a:r>
              <a:rPr lang="en-US" dirty="0"/>
              <a:t>/*============= TYPE DEFINITION =============*/</a:t>
            </a:r>
            <a:endParaRPr lang="en-US" u="sng" dirty="0"/>
          </a:p>
          <a:p>
            <a:r>
              <a:rPr lang="en-US" sz="1400" b="1" dirty="0"/>
              <a:t>typedef struct{</a:t>
            </a:r>
          </a:p>
          <a:p>
            <a:r>
              <a:rPr lang="en-US" sz="1400" dirty="0"/>
              <a:t>    float delay;</a:t>
            </a:r>
          </a:p>
          <a:p>
            <a:r>
              <a:rPr lang="en-US" sz="1400" dirty="0"/>
              <a:t>    uint16 prescaler;</a:t>
            </a:r>
          </a:p>
          <a:p>
            <a:r>
              <a:rPr lang="en-US" sz="1400" dirty="0"/>
              <a:t>    uint8 init_value;</a:t>
            </a:r>
          </a:p>
          <a:p>
            <a:r>
              <a:rPr lang="en-US" sz="1400" dirty="0"/>
              <a:t>    float NO_OF_OV;</a:t>
            </a:r>
          </a:p>
          <a:p>
            <a:r>
              <a:rPr lang="en-US" sz="1400" dirty="0"/>
              <a:t>}ST_timer0_config;</a:t>
            </a:r>
          </a:p>
          <a:p>
            <a:r>
              <a:rPr lang="en-US" sz="1400" b="1" u="sng" dirty="0"/>
              <a:t>Description</a:t>
            </a:r>
            <a:r>
              <a:rPr lang="en-US" sz="1400" dirty="0"/>
              <a:t>: </a:t>
            </a:r>
          </a:p>
          <a:p>
            <a:r>
              <a:rPr lang="en-US" sz="1400" dirty="0"/>
              <a:t>the structure is used to implement delay object, to define delay variable:</a:t>
            </a:r>
          </a:p>
          <a:p>
            <a:endParaRPr lang="en-US" sz="1400" dirty="0"/>
          </a:p>
          <a:p>
            <a:r>
              <a:rPr lang="en-US" dirty="0"/>
              <a:t>/*============= MACRO DEFINITION =============*/</a:t>
            </a:r>
          </a:p>
          <a:p>
            <a:r>
              <a:rPr lang="it-IT" sz="1400" b="1" dirty="0"/>
              <a:t>#define TCCR0	 (*((volatile uint8*)0x53))</a:t>
            </a:r>
          </a:p>
          <a:p>
            <a:r>
              <a:rPr lang="it-IT" sz="1400" b="1" dirty="0"/>
              <a:t>#define TCNT0	 (*((volatile uint8*)0x52))</a:t>
            </a:r>
          </a:p>
          <a:p>
            <a:r>
              <a:rPr lang="it-IT" sz="1400" b="1" dirty="0"/>
              <a:t>#define OCR0  	 (*((volatile uint8*)0x5C))</a:t>
            </a:r>
          </a:p>
          <a:p>
            <a:r>
              <a:rPr lang="it-IT" sz="1400" b="1" dirty="0"/>
              <a:t>#define TIFR   	 (*((volatile uint8*)0x58))</a:t>
            </a:r>
          </a:p>
          <a:p>
            <a:r>
              <a:rPr lang="it-IT" sz="1400" b="1" dirty="0"/>
              <a:t>#define TIMSK 	 (*((volatile uint8*)0x59))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//TCCR0 timer counter control register</a:t>
            </a:r>
          </a:p>
          <a:p>
            <a:r>
              <a:rPr lang="en-US" sz="1400" b="1" dirty="0"/>
              <a:t>#define CS00  0</a:t>
            </a:r>
          </a:p>
          <a:p>
            <a:r>
              <a:rPr lang="en-US" sz="1400" b="1" dirty="0"/>
              <a:t>#define CS01  1</a:t>
            </a:r>
          </a:p>
          <a:p>
            <a:r>
              <a:rPr lang="en-US" sz="1400" b="1" dirty="0"/>
              <a:t>#define CS02  2</a:t>
            </a:r>
          </a:p>
          <a:p>
            <a:r>
              <a:rPr lang="en-US" sz="1400" b="1" dirty="0"/>
              <a:t>#define WGM01 3</a:t>
            </a:r>
          </a:p>
          <a:p>
            <a:r>
              <a:rPr lang="en-US" sz="1400" b="1" dirty="0"/>
              <a:t>#define COM00 4</a:t>
            </a:r>
          </a:p>
          <a:p>
            <a:r>
              <a:rPr lang="en-US" sz="1400" b="1" dirty="0"/>
              <a:t>#define COM01 5</a:t>
            </a:r>
          </a:p>
          <a:p>
            <a:r>
              <a:rPr lang="en-US" sz="1400" b="1" dirty="0"/>
              <a:t>#define WGM00 6</a:t>
            </a:r>
          </a:p>
          <a:p>
            <a:r>
              <a:rPr lang="en-US" sz="1400" b="1" dirty="0"/>
              <a:t>#define FOC0  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//TIMSK interrupt mask register</a:t>
            </a:r>
          </a:p>
          <a:p>
            <a:r>
              <a:rPr lang="en-US" sz="1200" b="1" dirty="0"/>
              <a:t>#define TOIE0  0</a:t>
            </a:r>
          </a:p>
          <a:p>
            <a:r>
              <a:rPr lang="en-US" sz="1200" b="1" dirty="0"/>
              <a:t>#define OCIE0  1</a:t>
            </a:r>
          </a:p>
          <a:p>
            <a:r>
              <a:rPr lang="en-US" sz="1200" b="1" dirty="0"/>
              <a:t>#define TOIE1  2</a:t>
            </a:r>
          </a:p>
          <a:p>
            <a:r>
              <a:rPr lang="en-US" sz="1200" b="1" dirty="0"/>
              <a:t>#define OCIE1B 3</a:t>
            </a:r>
          </a:p>
          <a:p>
            <a:r>
              <a:rPr lang="en-US" sz="1200" b="1" dirty="0"/>
              <a:t>#define OCIE1A 4</a:t>
            </a:r>
          </a:p>
          <a:p>
            <a:r>
              <a:rPr lang="en-US" sz="1200" b="1" dirty="0"/>
              <a:t>#define TICIE1 5</a:t>
            </a:r>
          </a:p>
          <a:p>
            <a:r>
              <a:rPr lang="en-US" sz="1200" b="1" dirty="0"/>
              <a:t>#define TOIE2  6</a:t>
            </a:r>
          </a:p>
          <a:p>
            <a:r>
              <a:rPr lang="en-US" sz="1200" b="1" dirty="0"/>
              <a:t>#define OCIE2  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//TIFR interrupt flag register</a:t>
            </a:r>
          </a:p>
          <a:p>
            <a:r>
              <a:rPr lang="en-US" sz="1100" b="1" dirty="0"/>
              <a:t>#define TOV0  0</a:t>
            </a:r>
          </a:p>
          <a:p>
            <a:r>
              <a:rPr lang="en-US" sz="1100" b="1" dirty="0"/>
              <a:t>#define OCF0  1</a:t>
            </a:r>
          </a:p>
          <a:p>
            <a:r>
              <a:rPr lang="en-US" sz="1100" b="1" dirty="0"/>
              <a:t>#define TOV1  2</a:t>
            </a:r>
          </a:p>
          <a:p>
            <a:r>
              <a:rPr lang="en-US" sz="1100" b="1" dirty="0"/>
              <a:t>#define OCF1B 3</a:t>
            </a:r>
          </a:p>
          <a:p>
            <a:r>
              <a:rPr lang="en-US" sz="1100" b="1" dirty="0"/>
              <a:t>#define OCF1A 4</a:t>
            </a:r>
          </a:p>
          <a:p>
            <a:r>
              <a:rPr lang="en-US" sz="1100" b="1" dirty="0"/>
              <a:t>#define ICF1  5</a:t>
            </a:r>
          </a:p>
          <a:p>
            <a:r>
              <a:rPr lang="en-US" sz="1100" b="1" dirty="0"/>
              <a:t>#define TOV2  6</a:t>
            </a:r>
          </a:p>
          <a:p>
            <a:r>
              <a:rPr lang="en-US" sz="1100" b="1" dirty="0"/>
              <a:t>#define OCF2  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75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99135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20345"/>
            <a:ext cx="65659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Timer0_delay module APIs 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(TIMER0_Utilities.h)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/*=============MACRO DEFINITION =============*/</a:t>
            </a:r>
          </a:p>
          <a:p>
            <a:r>
              <a:rPr lang="en-US" sz="1600" b="1" dirty="0"/>
              <a:t>#define max_count 256</a:t>
            </a:r>
          </a:p>
          <a:p>
            <a:r>
              <a:rPr lang="en-US" sz="1600" b="1" dirty="0"/>
              <a:t>#define min_count  1</a:t>
            </a:r>
          </a:p>
          <a:p>
            <a:r>
              <a:rPr lang="en-US" sz="1600" b="1" dirty="0"/>
              <a:t>#define init_value(T_max,T_delay,tick)  (((float)T_max-T_delay)/tick)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//pre_scaler values for TIMER0</a:t>
            </a:r>
          </a:p>
          <a:p>
            <a:r>
              <a:rPr lang="en-US" sz="1400" b="1" dirty="0"/>
              <a:t>#define N0    0</a:t>
            </a:r>
          </a:p>
          <a:p>
            <a:r>
              <a:rPr lang="en-US" sz="1400" b="1" dirty="0"/>
              <a:t>#define N1    1</a:t>
            </a:r>
          </a:p>
          <a:p>
            <a:r>
              <a:rPr lang="en-US" sz="1400" b="1" dirty="0"/>
              <a:t>#define N8    8</a:t>
            </a:r>
          </a:p>
          <a:p>
            <a:r>
              <a:rPr lang="en-US" sz="1400" b="1" dirty="0"/>
              <a:t>#define N64   64</a:t>
            </a:r>
          </a:p>
          <a:p>
            <a:r>
              <a:rPr lang="en-US" sz="1400" b="1" dirty="0"/>
              <a:t>#define N256  256</a:t>
            </a:r>
          </a:p>
          <a:p>
            <a:r>
              <a:rPr lang="en-US" sz="1400" b="1" dirty="0"/>
              <a:t>#define N1024 1024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//T_max in (ms) delay for each pre_scaler</a:t>
            </a:r>
          </a:p>
          <a:p>
            <a:r>
              <a:rPr lang="en-US" sz="1400" b="1" dirty="0"/>
              <a:t>#define Tmax_N1    0.26F</a:t>
            </a:r>
          </a:p>
          <a:p>
            <a:r>
              <a:rPr lang="en-US" sz="1400" b="1" dirty="0"/>
              <a:t>#define Tmax_N8    2.05F</a:t>
            </a:r>
          </a:p>
          <a:p>
            <a:r>
              <a:rPr lang="en-US" sz="1400" b="1" dirty="0"/>
              <a:t>#define Tmax_N64   16.38F</a:t>
            </a:r>
          </a:p>
          <a:p>
            <a:r>
              <a:rPr lang="en-US" sz="1400" b="1" dirty="0"/>
              <a:t>#define Tmax_N256  65.54F</a:t>
            </a:r>
          </a:p>
          <a:p>
            <a:r>
              <a:rPr lang="en-US" sz="1400" b="1" dirty="0"/>
              <a:t>#define Tmax_N1024 262.14F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//T_min in (ms) delay for each pre_scaler</a:t>
            </a:r>
          </a:p>
          <a:p>
            <a:r>
              <a:rPr lang="en-US" sz="1400" b="1" dirty="0"/>
              <a:t>#define Tmin_N1    0.001F</a:t>
            </a:r>
          </a:p>
          <a:p>
            <a:r>
              <a:rPr lang="en-US" sz="1400" b="1" dirty="0"/>
              <a:t>#define Tmin_N8    0.008F</a:t>
            </a:r>
          </a:p>
          <a:p>
            <a:r>
              <a:rPr lang="en-US" sz="1400" b="1" dirty="0"/>
              <a:t>#define Tmin_N64   0.064F</a:t>
            </a:r>
          </a:p>
          <a:p>
            <a:r>
              <a:rPr lang="en-US" sz="1400" b="1" dirty="0"/>
              <a:t>#define Tmin_N256  0.256F</a:t>
            </a:r>
          </a:p>
          <a:p>
            <a:r>
              <a:rPr lang="en-US" sz="1400" b="1" dirty="0"/>
              <a:t>#define Tmin_N1024 1.024F</a:t>
            </a:r>
          </a:p>
          <a:p>
            <a:endParaRPr lang="en-US" sz="1400" b="1" dirty="0"/>
          </a:p>
          <a:p>
            <a:r>
              <a:rPr lang="en-US" b="1" u="sng" dirty="0"/>
              <a:t>Timer0_delay module APIs</a:t>
            </a: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(TIMER_0.h)</a:t>
            </a:r>
          </a:p>
          <a:p>
            <a:endParaRPr lang="en-US" dirty="0"/>
          </a:p>
          <a:p>
            <a:r>
              <a:rPr lang="en-US" dirty="0"/>
              <a:t>/*============= FUNCTION PROTOTYPE =============*/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void Timer0_Delay(float delay);</a:t>
            </a:r>
          </a:p>
          <a:p>
            <a:r>
              <a:rPr lang="en-US" sz="1600" b="1" u="sng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apply delay using polling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convert number of overflows to integer number to implement the required delay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if number of overflows=3.8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perform 3 overflows and calculate the remaining time to complete the delay</a:t>
            </a:r>
          </a:p>
          <a:p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4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009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20345"/>
            <a:ext cx="65659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Timer0_delay module APIs </a:t>
            </a: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(TIMER0_Utilities.h)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void Timer0_event(uint16 delay,void(*g_ptr)(void));</a:t>
            </a:r>
          </a:p>
          <a:p>
            <a:r>
              <a:rPr lang="en-US" sz="1600" b="1" u="sng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apply time out delay and run function if a period of time has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Delay: delay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g_ptr: pointer to function which is called when time has passed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6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37A717-A6FB-CE15-F0D5-CCCC669C2C42}"/>
              </a:ext>
            </a:extLst>
          </p:cNvPr>
          <p:cNvSpPr txBox="1"/>
          <p:nvPr/>
        </p:nvSpPr>
        <p:spPr>
          <a:xfrm>
            <a:off x="152400" y="1147863"/>
            <a:ext cx="6705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en_MotorError_t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DCM_Init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st_Motor_t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\brief initialize motor pins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\param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reference to desired motor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\return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en_MotorError_t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*/</a:t>
            </a:r>
          </a:p>
          <a:p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en_MotorError_t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DCM_Start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st_Motor_t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\brief Function to start the given motor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\param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reference to desired motor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\return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en_MotorError_t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*/</a:t>
            </a:r>
          </a:p>
          <a:p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en_MotorError_t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DCM_Stop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st_Motor_t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endParaRPr lang="ar-EG" b="1" dirty="0">
              <a:solidFill>
                <a:srgbClr val="FF0000"/>
              </a:solidFill>
            </a:endParaRPr>
          </a:p>
          <a:p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/**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\brief Function to stop the given motor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\param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pst_a_Motor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reference to desired motor</a:t>
            </a: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 \return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en_MotorError_t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181B9-ED99-19B9-20CE-AFE273A22B9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71247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F791E-24C9-4237-F247-96C5A42C1494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motor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EDC9869E-5129-4193-827E-B109B715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5" y="1168385"/>
            <a:ext cx="3754876" cy="85787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87D241-CF8C-03D6-8CD3-1F2CD3AE454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2078-F77F-D8B4-E3F1-0D52D2878716}"/>
              </a:ext>
            </a:extLst>
          </p:cNvPr>
          <p:cNvSpPr txBox="1"/>
          <p:nvPr/>
        </p:nvSpPr>
        <p:spPr>
          <a:xfrm>
            <a:off x="152400" y="522055"/>
            <a:ext cx="6481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static</a:t>
            </a:r>
            <a:r>
              <a:rPr lang="ar-EG" dirty="0"/>
              <a:t> </a:t>
            </a:r>
            <a:r>
              <a:rPr lang="ar-EG" dirty="0" err="1"/>
              <a:t>uint</a:t>
            </a:r>
            <a:r>
              <a:rPr lang="en-US" dirty="0"/>
              <a:t>8</a:t>
            </a:r>
            <a:r>
              <a:rPr lang="ar-EG" dirty="0"/>
              <a:t> KEYPAD_</a:t>
            </a:r>
            <a:r>
              <a:rPr lang="en-US" dirty="0"/>
              <a:t>3</a:t>
            </a:r>
            <a:r>
              <a:rPr lang="ar-EG" dirty="0"/>
              <a:t>x</a:t>
            </a:r>
            <a:r>
              <a:rPr lang="en-US" dirty="0"/>
              <a:t>8</a:t>
            </a:r>
            <a:r>
              <a:rPr lang="ar-EG" dirty="0"/>
              <a:t>_adjustKeyNumber(</a:t>
            </a:r>
            <a:r>
              <a:rPr lang="ar-EG" dirty="0" err="1"/>
              <a:t>uint</a:t>
            </a:r>
            <a:r>
              <a:rPr lang="en-US" dirty="0"/>
              <a:t>8</a:t>
            </a:r>
            <a:r>
              <a:rPr lang="ar-EG" dirty="0"/>
              <a:t> </a:t>
            </a:r>
            <a:r>
              <a:rPr lang="ar-EG" dirty="0" err="1"/>
              <a:t>button_number</a:t>
            </a:r>
            <a:r>
              <a:rPr lang="ar-EG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13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034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EN_STATE GPIO_setPinDirection(uint8 port_num, uint8 pin_num, EN_PIN_DIRECTION direction);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511"/>
            <a:ext cx="6858000" cy="87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5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034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EN_STATE GPIO_writePin(uint8 port_num, uint8 pin_num, EN_PIN_VALUE value);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179"/>
            <a:ext cx="6858000" cy="87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6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034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EN_STATE GPIO_readPin(uint8 port_num, uint8 pin_num,uint8* value);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690"/>
            <a:ext cx="6858000" cy="87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0345"/>
            <a:ext cx="796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EN_STATE GPIO_togglePin(uint8 port_num, uint8 pin_num);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89"/>
            <a:ext cx="6858000" cy="56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8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72883"/>
            <a:ext cx="7962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EN_STATE GPIO_setPortDirection(uint8 port_num, EN_PORT_DIRECTION direction);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929"/>
            <a:ext cx="6858000" cy="56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24" y="174618"/>
            <a:ext cx="5761361" cy="44297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Project 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7824" y="839289"/>
            <a:ext cx="5915025" cy="44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Description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/>
          <a:stretch/>
        </p:blipFill>
        <p:spPr>
          <a:xfrm>
            <a:off x="471488" y="1282673"/>
            <a:ext cx="5782047" cy="483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1414023" y="6121348"/>
            <a:ext cx="4673862" cy="30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6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7288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GPIO_writePort(uint8 port_num, uint8 value);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897"/>
            <a:ext cx="6858000" cy="56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GPIO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7288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GPIO_readPort(uint8 port_num,uint8* value);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823"/>
            <a:ext cx="6858000" cy="5679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850827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GPIO_checkstate(uint8 port_num,uint8 pin_num);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7334767"/>
            <a:ext cx="4962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1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Timer0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26166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void Timer0_Delay(float delay);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946511"/>
            <a:ext cx="5893237" cy="87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Timer0 APIs flowchart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26166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void Timer0_event(uint16 delay,void(*g_ptr)(void));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481582"/>
            <a:ext cx="4947911" cy="394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1" y="795498"/>
            <a:ext cx="4512277" cy="4165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496134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ISR (TIMER0_OVF_vect)</a:t>
            </a:r>
          </a:p>
        </p:txBody>
      </p:sp>
    </p:spTree>
    <p:extLst>
      <p:ext uri="{BB962C8B-B14F-4D97-AF65-F5344CB8AC3E}">
        <p14:creationId xmlns:p14="http://schemas.microsoft.com/office/powerpoint/2010/main" val="1299421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53E68A-FFBB-32B2-7A32-E2BCCCA3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interrupt APIs flowchart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23BE-CA40-7F77-8436-F359AC0D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0" y="2867278"/>
            <a:ext cx="4675683" cy="4171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BFFF-F191-1E71-64BE-354FA192720B}"/>
              </a:ext>
            </a:extLst>
          </p:cNvPr>
          <p:cNvSpPr txBox="1"/>
          <p:nvPr/>
        </p:nvSpPr>
        <p:spPr>
          <a:xfrm>
            <a:off x="152400" y="522055"/>
            <a:ext cx="648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global interrupt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38428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BB9A-912B-4C06-2B45-303A63E4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4846D5-EB2A-E58E-244D-8F0D6288BAA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/>
              <a:t>interrupt APIs flowchart </a:t>
            </a:r>
            <a:endParaRPr 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2DAA7-6992-351A-5162-E00988D70F7E}"/>
              </a:ext>
            </a:extLst>
          </p:cNvPr>
          <p:cNvSpPr txBox="1"/>
          <p:nvPr/>
        </p:nvSpPr>
        <p:spPr>
          <a:xfrm>
            <a:off x="152400" y="522055"/>
            <a:ext cx="648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global interrupt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87306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5096FD-E538-412A-FB7F-E0D9800F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31242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interrupt APIs flowchart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64AF5-F5E5-0526-CAAE-B8FB41877507}"/>
              </a:ext>
            </a:extLst>
          </p:cNvPr>
          <p:cNvSpPr txBox="1"/>
          <p:nvPr/>
        </p:nvSpPr>
        <p:spPr>
          <a:xfrm>
            <a:off x="152400" y="522055"/>
            <a:ext cx="648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Interrupt </a:t>
            </a:r>
            <a:r>
              <a:rPr lang="en-US" dirty="0" err="1"/>
              <a:t>init</a:t>
            </a:r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D567B-9816-9536-4E72-7159F79A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1331527"/>
            <a:ext cx="5866324" cy="72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A43147-19FB-D1B9-07C0-F89C99AE3D7F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interrupt APIs flowchart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CBEA3-2D47-151B-5B51-9D35A633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2" y="1420238"/>
            <a:ext cx="5634388" cy="6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A9F17-722E-3DE8-C10A-844DB1FC38A6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PWM APIs flowchart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FB5B1-3B93-FA5A-4333-999D6650832A}"/>
              </a:ext>
            </a:extLst>
          </p:cNvPr>
          <p:cNvSpPr txBox="1"/>
          <p:nvPr/>
        </p:nvSpPr>
        <p:spPr>
          <a:xfrm>
            <a:off x="152400" y="522055"/>
            <a:ext cx="648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 </a:t>
            </a:r>
            <a:r>
              <a:rPr lang="en-US" dirty="0" err="1"/>
              <a:t>init</a:t>
            </a:r>
            <a:endParaRPr lang="ar-E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B60F-E5D4-2157-77E6-A3FDEB53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57308"/>
            <a:ext cx="2288432" cy="5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0B994C-7EF8-1975-1614-40B8E074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471" y="2224846"/>
            <a:ext cx="2077058" cy="367663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BB2BDD-5B49-FD7C-9A98-D6BC54F75A6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PWM APIs flowchart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5B8B0-E750-6AD4-9CCF-AE34869544CF}"/>
              </a:ext>
            </a:extLst>
          </p:cNvPr>
          <p:cNvSpPr txBox="1"/>
          <p:nvPr/>
        </p:nvSpPr>
        <p:spPr>
          <a:xfrm>
            <a:off x="152400" y="520345"/>
            <a:ext cx="648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 start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3396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5" y="132409"/>
            <a:ext cx="5761361" cy="442979"/>
          </a:xfrm>
        </p:spPr>
        <p:txBody>
          <a:bodyPr>
            <a:noAutofit/>
          </a:bodyPr>
          <a:lstStyle/>
          <a:p>
            <a:r>
              <a:rPr lang="en-US" sz="2400" u="sng" dirty="0"/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5" y="701171"/>
            <a:ext cx="5915025" cy="6285266"/>
          </a:xfrm>
        </p:spPr>
        <p:txBody>
          <a:bodyPr>
            <a:normAutofit/>
          </a:bodyPr>
          <a:lstStyle/>
          <a:p>
            <a:r>
              <a:rPr lang="en-US" dirty="0"/>
              <a:t>Layered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Modules 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BBEE5-1216-9091-30AB-AAB82D194CBA}"/>
              </a:ext>
            </a:extLst>
          </p:cNvPr>
          <p:cNvSpPr txBox="1"/>
          <p:nvPr/>
        </p:nvSpPr>
        <p:spPr>
          <a:xfrm>
            <a:off x="350362" y="4332844"/>
            <a:ext cx="611298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MCAL modules</a:t>
            </a:r>
          </a:p>
          <a:p>
            <a:r>
              <a:rPr lang="en-US" b="1" dirty="0"/>
              <a:t>GPIO</a:t>
            </a:r>
          </a:p>
          <a:p>
            <a:r>
              <a:rPr lang="en-US" dirty="0"/>
              <a:t>Using GPIO for initialize trigger function and apply trigger signal (rising – falling) edge to a specific pin </a:t>
            </a:r>
          </a:p>
          <a:p>
            <a:r>
              <a:rPr lang="en-US" b="1" dirty="0"/>
              <a:t>TIMER</a:t>
            </a:r>
          </a:p>
          <a:p>
            <a:r>
              <a:rPr lang="en-US" dirty="0"/>
              <a:t>Use TIMER for different delays</a:t>
            </a:r>
          </a:p>
          <a:p>
            <a:r>
              <a:rPr lang="en-US" b="1" dirty="0"/>
              <a:t>PWM</a:t>
            </a:r>
          </a:p>
          <a:p>
            <a:r>
              <a:rPr lang="en-US" dirty="0"/>
              <a:t>Control speed of motor</a:t>
            </a:r>
          </a:p>
          <a:p>
            <a:r>
              <a:rPr lang="en-US" b="1" dirty="0"/>
              <a:t>ICU</a:t>
            </a:r>
          </a:p>
          <a:p>
            <a:r>
              <a:rPr lang="en-US" dirty="0"/>
              <a:t>Calculate time of specific period</a:t>
            </a:r>
          </a:p>
          <a:p>
            <a:r>
              <a:rPr lang="en-US" b="1" dirty="0"/>
              <a:t>External interrupt</a:t>
            </a:r>
          </a:p>
          <a:p>
            <a:r>
              <a:rPr lang="en-US" dirty="0"/>
              <a:t>Handle external interrupt events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A35B46-9644-8289-FEDE-96986B2E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4" y="1156375"/>
            <a:ext cx="3671861" cy="24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C5BCB-2680-8A33-1CA2-65C40BB9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13" y="1605326"/>
            <a:ext cx="2901174" cy="50075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AD6D55-FF57-BD54-79ED-799959E5D6B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PWM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2275574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7B32F-D895-A673-76EE-24DE57548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778" y="1518698"/>
            <a:ext cx="2243644" cy="54175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E1B27-8F7E-CBFA-DE13-84C61F5EFCB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PWM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3808859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ED5DD6-A3DC-4063-D731-1BC6E852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0784"/>
            <a:ext cx="6745466" cy="50778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F60D81-08ED-EC50-3D48-FC76EFAF718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Button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359345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9EF72D-FA64-D8D8-B6D9-C8E52E120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53" y="1264596"/>
            <a:ext cx="5924693" cy="679958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B7F216D-C737-7807-D443-577F240EA9D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LCD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1022078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3F1F7D-BB6C-C8B3-C4CE-BA0B18DC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88" y="1731524"/>
            <a:ext cx="5880424" cy="594993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2A8AF3-6BCA-6A1F-BDAB-12B80EDB786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LCD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1985359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11A905-2A98-E6D8-B114-282DA3A4A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9149"/>
            <a:ext cx="6196227" cy="657589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3B252E-DF03-FB17-9BF0-AE92D8C4190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3124200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LCD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1772426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4C3A1C-29C6-B056-500B-4D077A28D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41" y="1821833"/>
            <a:ext cx="5449318" cy="62623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2AD8F9-80F9-B02C-A73F-D5B2A763AE71}"/>
              </a:ext>
            </a:extLst>
          </p:cNvPr>
          <p:cNvSpPr txBox="1">
            <a:spLocks/>
          </p:cNvSpPr>
          <p:nvPr/>
        </p:nvSpPr>
        <p:spPr>
          <a:xfrm>
            <a:off x="152399" y="0"/>
            <a:ext cx="3991583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Ultrasonic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785526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D4B9D1-0CB0-976F-487F-0BFAF475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14" y="1982390"/>
            <a:ext cx="6196572" cy="594121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CA04E7-DFF8-3DDA-50B1-511A00AF65B1}"/>
              </a:ext>
            </a:extLst>
          </p:cNvPr>
          <p:cNvSpPr txBox="1">
            <a:spLocks/>
          </p:cNvSpPr>
          <p:nvPr/>
        </p:nvSpPr>
        <p:spPr>
          <a:xfrm>
            <a:off x="152399" y="0"/>
            <a:ext cx="3991583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Motor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1893837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2749BE-114D-A612-35D9-D33610FB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666233"/>
            <a:ext cx="6426650" cy="434051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6981A-02AD-1870-83E9-88E66C56E972}"/>
              </a:ext>
            </a:extLst>
          </p:cNvPr>
          <p:cNvSpPr txBox="1">
            <a:spLocks/>
          </p:cNvSpPr>
          <p:nvPr/>
        </p:nvSpPr>
        <p:spPr>
          <a:xfrm>
            <a:off x="152399" y="0"/>
            <a:ext cx="3991583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Application  layer flowchart </a:t>
            </a:r>
          </a:p>
        </p:txBody>
      </p:sp>
    </p:spTree>
    <p:extLst>
      <p:ext uri="{BB962C8B-B14F-4D97-AF65-F5344CB8AC3E}">
        <p14:creationId xmlns:p14="http://schemas.microsoft.com/office/powerpoint/2010/main" val="3489097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0C0CC3-A69D-DBA9-3763-F449692A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24" y="1770586"/>
            <a:ext cx="6336552" cy="566134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4ACFA4-80B8-D3AB-B892-7A8C6E59A172}"/>
              </a:ext>
            </a:extLst>
          </p:cNvPr>
          <p:cNvSpPr txBox="1">
            <a:spLocks/>
          </p:cNvSpPr>
          <p:nvPr/>
        </p:nvSpPr>
        <p:spPr>
          <a:xfrm>
            <a:off x="152399" y="0"/>
            <a:ext cx="3991583" cy="52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Application  layer flowchart </a:t>
            </a:r>
          </a:p>
        </p:txBody>
      </p:sp>
    </p:spTree>
    <p:extLst>
      <p:ext uri="{BB962C8B-B14F-4D97-AF65-F5344CB8AC3E}">
        <p14:creationId xmlns:p14="http://schemas.microsoft.com/office/powerpoint/2010/main" val="18103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869161-33EE-7B24-BCDD-73F809B73ECC}"/>
              </a:ext>
            </a:extLst>
          </p:cNvPr>
          <p:cNvSpPr txBox="1"/>
          <p:nvPr/>
        </p:nvSpPr>
        <p:spPr>
          <a:xfrm>
            <a:off x="169139" y="525455"/>
            <a:ext cx="65197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HAL Layer: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Button: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Handle Dealing with the Button (rotation Button)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Keypad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Handle Dealing with Two Buttons ( Start and Stop Buttons)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LCD: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Display State of the Robot and all other data.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Ultrasonic: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By helping of ICU we can calculate Distance throw it.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Motor: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Controls Movement Direction and start or stop the robot.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Service Layer: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STD_Types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Contains all the standard types used by all the layers.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BIT_Math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Provides bit-wise operations.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Vect_table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Contains all interrupt vectors and provides macros for dealing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with general interrupt.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Application Layer: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Contains the main logic of the project.</a:t>
            </a:r>
            <a:r>
              <a:rPr lang="en-US" dirty="0"/>
              <a:t> </a:t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52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E9A76-AAFE-7C2D-F830-9B57C3FBF34E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Keypad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EA10B5-625F-8B6E-0466-0B917CA1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71247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B5AD-E16E-E8C9-C694-E4AF413B6DA4}"/>
              </a:ext>
            </a:extLst>
          </p:cNvPr>
          <p:cNvSpPr txBox="1"/>
          <p:nvPr/>
        </p:nvSpPr>
        <p:spPr>
          <a:xfrm>
            <a:off x="76200" y="720400"/>
            <a:ext cx="6705599" cy="726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u="sng" dirty="0"/>
          </a:p>
          <a:p>
            <a:r>
              <a:rPr lang="de-DE" sz="1800" b="1" dirty="0">
                <a:solidFill>
                  <a:srgbClr val="FF0000"/>
                </a:solidFill>
              </a:rPr>
              <a:t>typedef struct {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number_of_cols;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number_of_rows;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cols_first_pin;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rows_first_pin;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cols_port;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rows_port;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}ST_KPD_t;</a:t>
            </a:r>
          </a:p>
          <a:p>
            <a:endParaRPr lang="de-DE" sz="1800" b="1" dirty="0">
              <a:solidFill>
                <a:srgbClr val="FF0000"/>
              </a:solidFill>
            </a:endParaRPr>
          </a:p>
          <a:p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b="1" dirty="0">
                <a:solidFill>
                  <a:srgbClr val="FF0000"/>
                </a:solidFill>
              </a:rPr>
              <a:t>#define KPD_NO_KEY_PRESSED 12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b="1" dirty="0">
                <a:solidFill>
                  <a:srgbClr val="FF0000"/>
                </a:solidFill>
              </a:rPr>
              <a:t>void KPD_init(ST_KPD_t kpd);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</a:t>
            </a:r>
            <a:r>
              <a:rPr lang="en-US" sz="1800" b="1" dirty="0" err="1"/>
              <a:t>initlaize</a:t>
            </a:r>
            <a:r>
              <a:rPr lang="en-US" sz="1800" b="1" dirty="0"/>
              <a:t> the keypad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St_kpd_t</a:t>
            </a:r>
            <a:r>
              <a:rPr lang="en-US" sz="1800" b="1" dirty="0"/>
              <a:t>: take structure to keypad row</a:t>
            </a:r>
            <a:r>
              <a:rPr lang="en-US" b="1" dirty="0"/>
              <a:t>s or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KPD_get_pressed_key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ST_KPD_t</a:t>
            </a:r>
            <a:r>
              <a:rPr lang="en-US" sz="1800" b="1" dirty="0">
                <a:solidFill>
                  <a:srgbClr val="FF0000"/>
                </a:solidFill>
              </a:rPr>
              <a:t> kpd,uint8*key);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determine key pressed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St_kpd_t</a:t>
            </a:r>
            <a:r>
              <a:rPr lang="en-US" sz="1800" b="1" dirty="0"/>
              <a:t>: take structure to keypad row</a:t>
            </a:r>
            <a:r>
              <a:rPr lang="en-US" b="1" dirty="0"/>
              <a:t>s or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Pointer : pointer to number of keys 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90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05C1A-88B3-1947-F4CC-5869B1D12816}"/>
              </a:ext>
            </a:extLst>
          </p:cNvPr>
          <p:cNvSpPr txBox="1"/>
          <p:nvPr/>
        </p:nvSpPr>
        <p:spPr>
          <a:xfrm>
            <a:off x="152400" y="520345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LCD module APIs </a:t>
            </a:r>
            <a:r>
              <a:rPr lang="en-US" sz="2000" b="1" dirty="0"/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F1A271-3CC5-78B4-7453-47E624B1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7124700" cy="520345"/>
          </a:xfrm>
        </p:spPr>
        <p:txBody>
          <a:bodyPr>
            <a:noAutofit/>
          </a:bodyPr>
          <a:lstStyle/>
          <a:p>
            <a:r>
              <a:rPr lang="en-US" sz="2400" b="1" u="sng" dirty="0"/>
              <a:t>Drivers Documentation Project Modules APIs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7A3FE-0BF1-0F01-CDE4-B5483A992F0D}"/>
              </a:ext>
            </a:extLst>
          </p:cNvPr>
          <p:cNvSpPr txBox="1"/>
          <p:nvPr/>
        </p:nvSpPr>
        <p:spPr>
          <a:xfrm>
            <a:off x="76200" y="720400"/>
            <a:ext cx="6705599" cy="837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u="sng" dirty="0"/>
          </a:p>
          <a:p>
            <a:r>
              <a:rPr lang="de-DE" sz="1800" b="1" dirty="0">
                <a:solidFill>
                  <a:srgbClr val="FF0000"/>
                </a:solidFill>
              </a:rPr>
              <a:t>/* LCD Commands */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LCD_CLEAR_COMMAND              0x01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LCD_GO_TO_HOME                 0x02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LCD_TWO_LINES_EIGHT_BITS_MODE  0x38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LCD_TWO_LINES_FOUR_BITS_MODE   0x28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LCD_CURSOR_OFF                 0x0C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LCD_CURSOR_ON                  0x0E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#define LCD_SET_CURSOR_LOCATION        0x80</a:t>
            </a:r>
          </a:p>
          <a:p>
            <a:endParaRPr lang="de-DE" sz="1800" b="1" dirty="0">
              <a:solidFill>
                <a:srgbClr val="FF0000"/>
              </a:solidFill>
            </a:endParaRPr>
          </a:p>
          <a:p>
            <a:endParaRPr lang="de-DE" sz="1800" b="1" dirty="0">
              <a:solidFill>
                <a:srgbClr val="FF0000"/>
              </a:solidFill>
            </a:endParaRPr>
          </a:p>
          <a:p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b="1" dirty="0">
                <a:solidFill>
                  <a:srgbClr val="FF0000"/>
                </a:solidFill>
              </a:rPr>
              <a:t>/*******************************************************************************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 *                      Functions Prototypes                                  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typedef struct {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RS_port;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RW_port;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E_port;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RS_pin;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RW_pin;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E_pin;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lcd_data_port;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lcd_data1_pin;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lcd_data2_pin;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lcd_data3_pin;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	uint8 lcd_data4_pin;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} ST_LCD_t;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3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DBF6F-870C-5036-0290-89C44A2D5866}"/>
              </a:ext>
            </a:extLst>
          </p:cNvPr>
          <p:cNvSpPr txBox="1"/>
          <p:nvPr/>
        </p:nvSpPr>
        <p:spPr>
          <a:xfrm>
            <a:off x="192505" y="673547"/>
            <a:ext cx="6416842" cy="1089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LCD_init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lcd);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Initialize the LCD:</a:t>
            </a:r>
          </a:p>
          <a:p>
            <a:r>
              <a:rPr lang="en-US" sz="1800" b="1" dirty="0"/>
              <a:t> * 1. Setup the LCD pins directions by use the GPIO driver.</a:t>
            </a:r>
          </a:p>
          <a:p>
            <a:r>
              <a:rPr lang="en-US" sz="1800" b="1" dirty="0"/>
              <a:t> * 2. Setup the LCD Data Mode 4-bits or 8-bits.</a:t>
            </a:r>
            <a:endParaRPr lang="en-US" b="1" dirty="0"/>
          </a:p>
          <a:p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LCD_sendCommand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lcd,uint8 command);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 Send the required command to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: pointer to number of keys  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LCD_displayString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lcd,const</a:t>
            </a:r>
            <a:r>
              <a:rPr lang="en-US" sz="1800" b="1" dirty="0">
                <a:solidFill>
                  <a:srgbClr val="FF0000"/>
                </a:solidFill>
              </a:rPr>
              <a:t> char *Str);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Display the required string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pointer : pointer to character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LCD_moveCursor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lcd,uint8 row,uint8 col);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Move the cursor to a specified row and column index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row : number or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Column: number of column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LCD_displayStringRowColumn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lcd,uint8 row,uint8 </a:t>
            </a:r>
            <a:r>
              <a:rPr lang="en-US" sz="1800" b="1" dirty="0" err="1">
                <a:solidFill>
                  <a:srgbClr val="FF0000"/>
                </a:solidFill>
              </a:rPr>
              <a:t>col,const</a:t>
            </a:r>
            <a:r>
              <a:rPr lang="en-US" sz="1800" b="1" dirty="0">
                <a:solidFill>
                  <a:srgbClr val="FF0000"/>
                </a:solidFill>
              </a:rPr>
              <a:t> char *Str);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Display the required string in a specified row and column index on the screen</a:t>
            </a:r>
          </a:p>
          <a:p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row : number or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Column: number of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Pointer: string to be shown in the lcd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78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AD38D-86A6-6A25-C367-DC66C953C87A}"/>
              </a:ext>
            </a:extLst>
          </p:cNvPr>
          <p:cNvSpPr txBox="1"/>
          <p:nvPr/>
        </p:nvSpPr>
        <p:spPr>
          <a:xfrm>
            <a:off x="256673" y="235622"/>
            <a:ext cx="63045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LCD_intgerToString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lcd,int</a:t>
            </a:r>
            <a:r>
              <a:rPr lang="en-US" sz="1800" b="1" dirty="0">
                <a:solidFill>
                  <a:srgbClr val="FF0000"/>
                </a:solidFill>
              </a:rPr>
              <a:t> data);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show decimal value 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: show data on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</a:rPr>
              <a:t>LCD_clearScreen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ST_LCD_t</a:t>
            </a:r>
            <a:r>
              <a:rPr lang="en-US" sz="1800" b="1" dirty="0">
                <a:solidFill>
                  <a:srgbClr val="FF0000"/>
                </a:solidFill>
              </a:rPr>
              <a:t> lcd);</a:t>
            </a:r>
          </a:p>
          <a:p>
            <a:r>
              <a:rPr lang="en-US" sz="1800" b="1" u="sng" dirty="0"/>
              <a:t>Description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used to 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St_lCD_t</a:t>
            </a:r>
            <a:r>
              <a:rPr lang="en-US" sz="1800" b="1" dirty="0"/>
              <a:t>: take structure to lcd port and pins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3879</TotalTime>
  <Words>3713</Words>
  <Application>Microsoft Office PowerPoint</Application>
  <PresentationFormat>A4 Paper (210x297 mm)</PresentationFormat>
  <Paragraphs>533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Design document project title: Obstacle avoidance car</vt:lpstr>
      <vt:lpstr>Table of contents:</vt:lpstr>
      <vt:lpstr>Project introduction</vt:lpstr>
      <vt:lpstr>High Level Design</vt:lpstr>
      <vt:lpstr>PowerPoint Presentation</vt:lpstr>
      <vt:lpstr>Drivers Documentation Project Modules APIs</vt:lpstr>
      <vt:lpstr>Drivers Documentation Project Modules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PowerPoint Presentation</vt:lpstr>
      <vt:lpstr>PowerPoint Presentation</vt:lpstr>
      <vt:lpstr>GPIO APIs flowchart </vt:lpstr>
      <vt:lpstr>GPIO APIs flowchart </vt:lpstr>
      <vt:lpstr>GPIO APIs flowchart </vt:lpstr>
      <vt:lpstr>GPIO APIs flowchart </vt:lpstr>
      <vt:lpstr>GPIO APIs flowchart </vt:lpstr>
      <vt:lpstr>GPIO APIs flowchart </vt:lpstr>
      <vt:lpstr>GPIO APIs flowchart </vt:lpstr>
      <vt:lpstr>Timer0 APIs flowchart </vt:lpstr>
      <vt:lpstr>Timer0 APIs flowchart </vt:lpstr>
      <vt:lpstr>interrupt APIs flowchart </vt:lpstr>
      <vt:lpstr>PowerPoint Presentation</vt:lpstr>
      <vt:lpstr>interrupt APIs flowchart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HAZEM-PC</dc:creator>
  <cp:lastModifiedBy>sarah ali</cp:lastModifiedBy>
  <cp:revision>208</cp:revision>
  <dcterms:created xsi:type="dcterms:W3CDTF">2023-03-26T08:42:14Z</dcterms:created>
  <dcterms:modified xsi:type="dcterms:W3CDTF">2023-05-16T14:22:07Z</dcterms:modified>
</cp:coreProperties>
</file>