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6" r:id="rId7"/>
    <p:sldId id="260" r:id="rId8"/>
    <p:sldId id="267" r:id="rId9"/>
    <p:sldId id="264" r:id="rId10"/>
    <p:sldId id="262"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a.usno.navy.mil/data/docs/MoonPhase.php" TargetMode="External"/><Relationship Id="rId2" Type="http://schemas.openxmlformats.org/officeDocument/2006/relationships/hyperlink" Target="https://www.phoenixopendat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a.usno.navy.mil/data/docs/MoonPhase.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9837-0152-4530-A2C9-FD07ECE891B0}"/>
              </a:ext>
            </a:extLst>
          </p:cNvPr>
          <p:cNvSpPr>
            <a:spLocks noGrp="1"/>
          </p:cNvSpPr>
          <p:nvPr>
            <p:ph type="ctrTitle"/>
          </p:nvPr>
        </p:nvSpPr>
        <p:spPr>
          <a:xfrm>
            <a:off x="3962399" y="2375084"/>
            <a:ext cx="7197726" cy="1587316"/>
          </a:xfrm>
        </p:spPr>
        <p:txBody>
          <a:bodyPr>
            <a:normAutofit/>
          </a:bodyPr>
          <a:lstStyle/>
          <a:p>
            <a:r>
              <a:rPr lang="en-US" b="1" dirty="0"/>
              <a:t>Does the Moon Affect Crime Rates in phoenix?</a:t>
            </a:r>
          </a:p>
        </p:txBody>
      </p:sp>
      <p:sp>
        <p:nvSpPr>
          <p:cNvPr id="3" name="Subtitle 2">
            <a:extLst>
              <a:ext uri="{FF2B5EF4-FFF2-40B4-BE49-F238E27FC236}">
                <a16:creationId xmlns:a16="http://schemas.microsoft.com/office/drawing/2014/main" id="{0C4CB570-133A-4EB0-AF2C-FCE760A51EE3}"/>
              </a:ext>
            </a:extLst>
          </p:cNvPr>
          <p:cNvSpPr>
            <a:spLocks noGrp="1"/>
          </p:cNvSpPr>
          <p:nvPr>
            <p:ph type="subTitle" idx="1"/>
          </p:nvPr>
        </p:nvSpPr>
        <p:spPr>
          <a:xfrm>
            <a:off x="3962399" y="3843130"/>
            <a:ext cx="7197726" cy="1948069"/>
          </a:xfrm>
        </p:spPr>
        <p:txBody>
          <a:bodyPr>
            <a:normAutofit fontScale="92500" lnSpcReduction="20000"/>
          </a:bodyPr>
          <a:lstStyle/>
          <a:p>
            <a:endParaRPr lang="en-US" sz="2000" dirty="0">
              <a:ln w="3175" cmpd="sng">
                <a:noFill/>
              </a:ln>
              <a:latin typeface="+mj-lt"/>
              <a:ea typeface="+mj-ea"/>
              <a:cs typeface="+mj-cs"/>
            </a:endParaRPr>
          </a:p>
          <a:p>
            <a:r>
              <a:rPr lang="en-US" sz="2400" b="1" dirty="0">
                <a:ln w="3175" cmpd="sng">
                  <a:noFill/>
                </a:ln>
                <a:solidFill>
                  <a:srgbClr val="FF0000"/>
                </a:solidFill>
                <a:latin typeface="+mj-lt"/>
                <a:ea typeface="+mj-ea"/>
                <a:cs typeface="+mj-cs"/>
              </a:rPr>
              <a:t>Syntax Error</a:t>
            </a:r>
            <a:r>
              <a:rPr lang="en-US" sz="2000" dirty="0">
                <a:ln w="3175" cmpd="sng">
                  <a:noFill/>
                </a:ln>
                <a:latin typeface="+mj-lt"/>
                <a:ea typeface="+mj-ea"/>
                <a:cs typeface="+mj-cs"/>
              </a:rPr>
              <a:t>: </a:t>
            </a:r>
            <a:r>
              <a:rPr lang="en-US" sz="2000" dirty="0">
                <a:ln w="3175" cmpd="sng">
                  <a:noFill/>
                </a:ln>
                <a:latin typeface="Bahnschrift SemiLight SemiConde" panose="020B0502040204020203" pitchFamily="34" charset="0"/>
                <a:ea typeface="+mj-ea"/>
                <a:cs typeface="+mj-cs"/>
              </a:rPr>
              <a:t>Team Name not found</a:t>
            </a:r>
          </a:p>
          <a:p>
            <a:endParaRPr lang="en-US" sz="2000" dirty="0">
              <a:ln w="3175" cmpd="sng">
                <a:noFill/>
              </a:ln>
              <a:latin typeface="+mj-lt"/>
              <a:ea typeface="+mj-ea"/>
              <a:cs typeface="+mj-cs"/>
            </a:endParaRPr>
          </a:p>
          <a:p>
            <a:r>
              <a:rPr lang="en-US" sz="2000" dirty="0">
                <a:ln w="3175" cmpd="sng">
                  <a:noFill/>
                </a:ln>
                <a:latin typeface="+mj-lt"/>
                <a:ea typeface="+mj-ea"/>
                <a:cs typeface="+mj-cs"/>
              </a:rPr>
              <a:t>Sarah </a:t>
            </a:r>
            <a:r>
              <a:rPr lang="en-US" sz="2000" dirty="0" err="1">
                <a:ln w="3175" cmpd="sng">
                  <a:noFill/>
                </a:ln>
                <a:latin typeface="+mj-lt"/>
                <a:ea typeface="+mj-ea"/>
                <a:cs typeface="+mj-cs"/>
              </a:rPr>
              <a:t>Valarik</a:t>
            </a:r>
            <a:r>
              <a:rPr lang="en-US" sz="2000" dirty="0">
                <a:ln w="3175" cmpd="sng">
                  <a:noFill/>
                </a:ln>
                <a:latin typeface="+mj-lt"/>
                <a:ea typeface="+mj-ea"/>
                <a:cs typeface="+mj-cs"/>
              </a:rPr>
              <a:t>, Fernanda </a:t>
            </a:r>
            <a:r>
              <a:rPr lang="en-US" sz="2000" dirty="0" err="1">
                <a:ln w="3175" cmpd="sng">
                  <a:noFill/>
                </a:ln>
                <a:latin typeface="+mj-lt"/>
                <a:ea typeface="+mj-ea"/>
                <a:cs typeface="+mj-cs"/>
              </a:rPr>
              <a:t>Wolburg</a:t>
            </a:r>
            <a:r>
              <a:rPr lang="en-US" sz="2000" dirty="0">
                <a:ln w="3175" cmpd="sng">
                  <a:noFill/>
                </a:ln>
                <a:latin typeface="+mj-lt"/>
                <a:ea typeface="+mj-ea"/>
                <a:cs typeface="+mj-cs"/>
              </a:rPr>
              <a:t>-Martinez</a:t>
            </a:r>
          </a:p>
          <a:p>
            <a:r>
              <a:rPr lang="en-US" sz="2000" dirty="0">
                <a:ln w="3175" cmpd="sng">
                  <a:noFill/>
                </a:ln>
                <a:latin typeface="+mj-lt"/>
                <a:ea typeface="+mj-ea"/>
                <a:cs typeface="+mj-cs"/>
              </a:rPr>
              <a:t>Alan Staie, Neel </a:t>
            </a:r>
            <a:r>
              <a:rPr lang="en-US" sz="2000" dirty="0" err="1">
                <a:ln w="3175" cmpd="sng">
                  <a:noFill/>
                </a:ln>
                <a:latin typeface="+mj-lt"/>
                <a:ea typeface="+mj-ea"/>
                <a:cs typeface="+mj-cs"/>
              </a:rPr>
              <a:t>Pendyala</a:t>
            </a:r>
            <a:r>
              <a:rPr lang="en-US" sz="2000" dirty="0">
                <a:ln w="3175" cmpd="sng">
                  <a:noFill/>
                </a:ln>
                <a:latin typeface="+mj-lt"/>
                <a:ea typeface="+mj-ea"/>
                <a:cs typeface="+mj-cs"/>
              </a:rPr>
              <a:t>, &amp; </a:t>
            </a:r>
            <a:r>
              <a:rPr lang="en-US" sz="2000" dirty="0" err="1">
                <a:ln w="3175" cmpd="sng">
                  <a:noFill/>
                </a:ln>
                <a:latin typeface="+mj-lt"/>
                <a:ea typeface="+mj-ea"/>
                <a:cs typeface="+mj-cs"/>
              </a:rPr>
              <a:t>Teshanesh</a:t>
            </a:r>
            <a:r>
              <a:rPr lang="en-US" sz="2000" dirty="0">
                <a:ln w="3175" cmpd="sng">
                  <a:noFill/>
                </a:ln>
                <a:latin typeface="+mj-lt"/>
                <a:ea typeface="+mj-ea"/>
                <a:cs typeface="+mj-cs"/>
              </a:rPr>
              <a:t> </a:t>
            </a:r>
            <a:r>
              <a:rPr lang="en-US" sz="2000" dirty="0" err="1">
                <a:ln w="3175" cmpd="sng">
                  <a:noFill/>
                </a:ln>
                <a:latin typeface="+mj-lt"/>
                <a:ea typeface="+mj-ea"/>
                <a:cs typeface="+mj-cs"/>
              </a:rPr>
              <a:t>Sebsibe</a:t>
            </a:r>
            <a:endParaRPr lang="en-US" sz="2000" dirty="0">
              <a:ln w="3175" cmpd="sng">
                <a:noFill/>
              </a:ln>
              <a:latin typeface="+mj-lt"/>
              <a:ea typeface="+mj-ea"/>
              <a:cs typeface="+mj-cs"/>
            </a:endParaRPr>
          </a:p>
          <a:p>
            <a:endParaRPr lang="en-US" dirty="0"/>
          </a:p>
        </p:txBody>
      </p:sp>
    </p:spTree>
    <p:extLst>
      <p:ext uri="{BB962C8B-B14F-4D97-AF65-F5344CB8AC3E}">
        <p14:creationId xmlns:p14="http://schemas.microsoft.com/office/powerpoint/2010/main" val="420530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AA4-152D-4B05-8B69-3136CFCA922D}"/>
              </a:ext>
            </a:extLst>
          </p:cNvPr>
          <p:cNvSpPr>
            <a:spLocks noGrp="1"/>
          </p:cNvSpPr>
          <p:nvPr>
            <p:ph type="title"/>
          </p:nvPr>
        </p:nvSpPr>
        <p:spPr/>
        <p:txBody>
          <a:bodyPr/>
          <a:lstStyle/>
          <a:p>
            <a:r>
              <a:rPr lang="en-US" dirty="0"/>
              <a:t>Summary/Conclusions</a:t>
            </a:r>
          </a:p>
        </p:txBody>
      </p:sp>
      <p:sp>
        <p:nvSpPr>
          <p:cNvPr id="3" name="Content Placeholder 2">
            <a:extLst>
              <a:ext uri="{FF2B5EF4-FFF2-40B4-BE49-F238E27FC236}">
                <a16:creationId xmlns:a16="http://schemas.microsoft.com/office/drawing/2014/main" id="{54A6333D-28DD-4396-A178-C9D2FEE08E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2056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EF01-94F6-49AD-9E14-6B3777AEC7A2}"/>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D6DE224B-9A27-4057-BFD3-17E1E1B206F1}"/>
              </a:ext>
            </a:extLst>
          </p:cNvPr>
          <p:cNvSpPr>
            <a:spLocks noGrp="1"/>
          </p:cNvSpPr>
          <p:nvPr>
            <p:ph idx="1"/>
          </p:nvPr>
        </p:nvSpPr>
        <p:spPr/>
        <p:txBody>
          <a:bodyPr>
            <a:normAutofit lnSpcReduction="10000"/>
          </a:bodyPr>
          <a:lstStyle/>
          <a:p>
            <a:endParaRPr lang="en-US" dirty="0"/>
          </a:p>
          <a:p>
            <a:r>
              <a:rPr lang="en-US" dirty="0"/>
              <a:t>What was missing or ideas we could have done?  </a:t>
            </a:r>
          </a:p>
          <a:p>
            <a:pPr lvl="1"/>
            <a:r>
              <a:rPr lang="en-US" dirty="0"/>
              <a:t>What if we broke down the data further?  </a:t>
            </a:r>
          </a:p>
          <a:p>
            <a:pPr marL="914400" lvl="2" indent="0">
              <a:buNone/>
            </a:pPr>
            <a:r>
              <a:rPr lang="en-US" dirty="0"/>
              <a:t>(Violent vs Non-Violent, Misdemeanors vs Felonies)</a:t>
            </a:r>
          </a:p>
          <a:p>
            <a:pPr lvl="1"/>
            <a:endParaRPr lang="en-US" dirty="0"/>
          </a:p>
          <a:p>
            <a:pPr lvl="1"/>
            <a:r>
              <a:rPr lang="en-US" dirty="0"/>
              <a:t>Words</a:t>
            </a:r>
          </a:p>
          <a:p>
            <a:pPr marL="914400" lvl="2" indent="0">
              <a:buNone/>
            </a:pPr>
            <a:r>
              <a:rPr lang="en-US" dirty="0"/>
              <a:t>(Violent vs Non-Violent, Misdemeanors vs Felonies) </a:t>
            </a:r>
            <a:endParaRPr lang="en-US" sz="3200" b="1" dirty="0"/>
          </a:p>
          <a:p>
            <a:pPr marL="0" indent="0" algn="ctr">
              <a:buNone/>
            </a:pPr>
            <a:r>
              <a:rPr lang="en-US" sz="3600" b="1" dirty="0"/>
              <a:t>Questions???</a:t>
            </a:r>
          </a:p>
          <a:p>
            <a:pPr marL="0" indent="0" algn="ctr">
              <a:buNone/>
            </a:pPr>
            <a:r>
              <a:rPr lang="en-US" sz="3600" b="1" dirty="0"/>
              <a:t> Any Feedback</a:t>
            </a:r>
          </a:p>
        </p:txBody>
      </p:sp>
    </p:spTree>
    <p:extLst>
      <p:ext uri="{BB962C8B-B14F-4D97-AF65-F5344CB8AC3E}">
        <p14:creationId xmlns:p14="http://schemas.microsoft.com/office/powerpoint/2010/main" val="3159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C9A6-49BA-4123-B03C-AE3B30CFF30E}"/>
              </a:ext>
            </a:extLst>
          </p:cNvPr>
          <p:cNvSpPr>
            <a:spLocks noGrp="1"/>
          </p:cNvSpPr>
          <p:nvPr>
            <p:ph type="title"/>
          </p:nvPr>
        </p:nvSpPr>
        <p:spPr/>
        <p:txBody>
          <a:bodyPr/>
          <a:lstStyle/>
          <a:p>
            <a:pPr algn="ctr"/>
            <a:r>
              <a:rPr lang="en-US" b="1" dirty="0"/>
              <a:t>Data Sources</a:t>
            </a:r>
          </a:p>
        </p:txBody>
      </p:sp>
      <p:sp>
        <p:nvSpPr>
          <p:cNvPr id="3" name="Content Placeholder 2">
            <a:extLst>
              <a:ext uri="{FF2B5EF4-FFF2-40B4-BE49-F238E27FC236}">
                <a16:creationId xmlns:a16="http://schemas.microsoft.com/office/drawing/2014/main" id="{171794DD-0F96-4049-957D-0CA8927B078B}"/>
              </a:ext>
            </a:extLst>
          </p:cNvPr>
          <p:cNvSpPr>
            <a:spLocks noGrp="1"/>
          </p:cNvSpPr>
          <p:nvPr>
            <p:ph idx="1"/>
          </p:nvPr>
        </p:nvSpPr>
        <p:spPr>
          <a:xfrm>
            <a:off x="685801" y="2160105"/>
            <a:ext cx="10131425" cy="4088295"/>
          </a:xfrm>
        </p:spPr>
        <p:txBody>
          <a:bodyPr/>
          <a:lstStyle/>
          <a:p>
            <a:r>
              <a:rPr lang="en-US" dirty="0"/>
              <a:t>Phoenix Open Data Portal: Government Transparency in the Digital Age</a:t>
            </a:r>
          </a:p>
          <a:p>
            <a:pPr marL="457200" lvl="1" indent="0">
              <a:buNone/>
            </a:pPr>
            <a:r>
              <a:rPr lang="en-US" u="sng" dirty="0">
                <a:hlinkClick r:id="rId2"/>
              </a:rPr>
              <a:t>https://www.phoenixopendata.com/</a:t>
            </a:r>
            <a:endParaRPr lang="en-US" u="sng" dirty="0"/>
          </a:p>
          <a:p>
            <a:endParaRPr lang="en-US" u="sng" dirty="0"/>
          </a:p>
          <a:p>
            <a:endParaRPr lang="en-US" u="sng" dirty="0"/>
          </a:p>
          <a:p>
            <a:r>
              <a:rPr lang="en-US" dirty="0"/>
              <a:t>Lunar cycle data from the </a:t>
            </a:r>
            <a:r>
              <a:rPr lang="en-US" dirty="0">
                <a:hlinkClick r:id="rId3"/>
              </a:rPr>
              <a:t>U.S. Naval Observatory Moon Phases Tool</a:t>
            </a:r>
            <a:r>
              <a:rPr lang="en-US" dirty="0"/>
              <a:t>.</a:t>
            </a:r>
          </a:p>
          <a:p>
            <a:endParaRPr lang="en-US" dirty="0"/>
          </a:p>
        </p:txBody>
      </p:sp>
    </p:spTree>
    <p:extLst>
      <p:ext uri="{BB962C8B-B14F-4D97-AF65-F5344CB8AC3E}">
        <p14:creationId xmlns:p14="http://schemas.microsoft.com/office/powerpoint/2010/main" val="200327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2349-1077-4C35-A906-83481393EC93}"/>
              </a:ext>
            </a:extLst>
          </p:cNvPr>
          <p:cNvSpPr>
            <a:spLocks noGrp="1"/>
          </p:cNvSpPr>
          <p:nvPr>
            <p:ph type="title"/>
          </p:nvPr>
        </p:nvSpPr>
        <p:spPr/>
        <p:txBody>
          <a:bodyPr/>
          <a:lstStyle/>
          <a:p>
            <a:pPr algn="ctr"/>
            <a:r>
              <a:rPr lang="en-US" b="1" dirty="0"/>
              <a:t>Project Details</a:t>
            </a:r>
          </a:p>
        </p:txBody>
      </p:sp>
      <p:sp>
        <p:nvSpPr>
          <p:cNvPr id="3" name="Content Placeholder 2">
            <a:extLst>
              <a:ext uri="{FF2B5EF4-FFF2-40B4-BE49-F238E27FC236}">
                <a16:creationId xmlns:a16="http://schemas.microsoft.com/office/drawing/2014/main" id="{005001A6-352C-44DB-B051-B2C845C4F17C}"/>
              </a:ext>
            </a:extLst>
          </p:cNvPr>
          <p:cNvSpPr>
            <a:spLocks noGrp="1"/>
          </p:cNvSpPr>
          <p:nvPr>
            <p:ph idx="1"/>
          </p:nvPr>
        </p:nvSpPr>
        <p:spPr/>
        <p:txBody>
          <a:bodyPr>
            <a:normAutofit/>
          </a:bodyPr>
          <a:lstStyle/>
          <a:p>
            <a:pPr marL="0" indent="0">
              <a:buNone/>
            </a:pPr>
            <a:r>
              <a:rPr lang="en-US" b="1" dirty="0"/>
              <a:t>Description/Outline: </a:t>
            </a:r>
            <a:endParaRPr lang="en-US" dirty="0"/>
          </a:p>
          <a:p>
            <a:pPr marL="0" indent="0">
              <a:buNone/>
            </a:pPr>
            <a:r>
              <a:rPr lang="en-US" dirty="0"/>
              <a:t>	We plan to analyze and identify crime data and juxtapose it to the lunar cycle to determine if crime 	spikes on nights of full moons.  And if it does, when does crime rate subside.  </a:t>
            </a:r>
          </a:p>
          <a:p>
            <a:pPr marL="0" indent="0">
              <a:buNone/>
            </a:pPr>
            <a:r>
              <a:rPr lang="en-US" b="1" dirty="0"/>
              <a:t>Questions to answer:</a:t>
            </a:r>
            <a:endParaRPr lang="en-US" dirty="0"/>
          </a:p>
          <a:p>
            <a:pPr lvl="1"/>
            <a:r>
              <a:rPr lang="en-US" dirty="0"/>
              <a:t>Was there a statistical significance in the data to show a rise in crime?</a:t>
            </a:r>
          </a:p>
          <a:p>
            <a:pPr lvl="1"/>
            <a:r>
              <a:rPr lang="en-US" dirty="0"/>
              <a:t>Is it crimes itself, or does activity rise? (Calls, or Specifically ‘Officer Involved Shootings’, etc.)</a:t>
            </a:r>
          </a:p>
          <a:p>
            <a:pPr lvl="1"/>
            <a:r>
              <a:rPr lang="en-US" dirty="0"/>
              <a:t>Do other lunar cycles affect crime?</a:t>
            </a:r>
          </a:p>
          <a:p>
            <a:pPr marL="0" indent="0">
              <a:buNone/>
            </a:pPr>
            <a:r>
              <a:rPr lang="en-US" b="1" dirty="0"/>
              <a:t>Data Sets Used: </a:t>
            </a:r>
            <a:endParaRPr lang="en-US" dirty="0"/>
          </a:p>
          <a:p>
            <a:pPr lvl="1"/>
            <a:r>
              <a:rPr lang="en-US" dirty="0"/>
              <a:t>Crime data from City of Phoenix and Lunar Cycle data from the </a:t>
            </a:r>
            <a:r>
              <a:rPr lang="en-US" dirty="0">
                <a:hlinkClick r:id="rId2"/>
              </a:rPr>
              <a:t>U.S. Naval Observatory Moon Phases Tool</a:t>
            </a:r>
            <a:r>
              <a:rPr lang="en-US" dirty="0"/>
              <a:t>.</a:t>
            </a:r>
          </a:p>
        </p:txBody>
      </p:sp>
    </p:spTree>
    <p:extLst>
      <p:ext uri="{BB962C8B-B14F-4D97-AF65-F5344CB8AC3E}">
        <p14:creationId xmlns:p14="http://schemas.microsoft.com/office/powerpoint/2010/main" val="248630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12F6-32D6-47DA-A93E-77A49F2C40AC}"/>
              </a:ext>
            </a:extLst>
          </p:cNvPr>
          <p:cNvSpPr>
            <a:spLocks noGrp="1"/>
          </p:cNvSpPr>
          <p:nvPr>
            <p:ph type="title"/>
          </p:nvPr>
        </p:nvSpPr>
        <p:spPr>
          <a:xfrm>
            <a:off x="699054" y="384313"/>
            <a:ext cx="10131425" cy="1456267"/>
          </a:xfrm>
        </p:spPr>
        <p:txBody>
          <a:bodyPr/>
          <a:lstStyle/>
          <a:p>
            <a:pPr algn="ctr"/>
            <a:r>
              <a:rPr lang="en-US" b="1" dirty="0"/>
              <a:t>Moon background</a:t>
            </a:r>
          </a:p>
        </p:txBody>
      </p:sp>
      <p:pic>
        <p:nvPicPr>
          <p:cNvPr id="8" name="Content Placeholder 7">
            <a:extLst>
              <a:ext uri="{FF2B5EF4-FFF2-40B4-BE49-F238E27FC236}">
                <a16:creationId xmlns:a16="http://schemas.microsoft.com/office/drawing/2014/main" id="{1C791B3E-D08E-4C5B-96E4-F3B6887C4656}"/>
              </a:ext>
            </a:extLst>
          </p:cNvPr>
          <p:cNvPicPr>
            <a:picLocks noGrp="1" noChangeAspect="1"/>
          </p:cNvPicPr>
          <p:nvPr>
            <p:ph idx="1"/>
          </p:nvPr>
        </p:nvPicPr>
        <p:blipFill>
          <a:blip r:embed="rId2"/>
          <a:stretch>
            <a:fillRect/>
          </a:stretch>
        </p:blipFill>
        <p:spPr>
          <a:xfrm>
            <a:off x="2014330" y="1493329"/>
            <a:ext cx="7527235" cy="4981066"/>
          </a:xfrm>
        </p:spPr>
      </p:pic>
    </p:spTree>
    <p:extLst>
      <p:ext uri="{BB962C8B-B14F-4D97-AF65-F5344CB8AC3E}">
        <p14:creationId xmlns:p14="http://schemas.microsoft.com/office/powerpoint/2010/main" val="31661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8EDA-0788-44F8-96A2-DF9985A8E60D}"/>
              </a:ext>
            </a:extLst>
          </p:cNvPr>
          <p:cNvSpPr>
            <a:spLocks noGrp="1"/>
          </p:cNvSpPr>
          <p:nvPr>
            <p:ph type="title"/>
          </p:nvPr>
        </p:nvSpPr>
        <p:spPr/>
        <p:txBody>
          <a:bodyPr/>
          <a:lstStyle/>
          <a:p>
            <a:pPr algn="ctr"/>
            <a:r>
              <a:rPr lang="en-US" b="1" dirty="0"/>
              <a:t>2016 – Calls per day/Full moon</a:t>
            </a:r>
            <a:endParaRPr lang="en-US" dirty="0"/>
          </a:p>
        </p:txBody>
      </p:sp>
      <p:pic>
        <p:nvPicPr>
          <p:cNvPr id="6" name="Content Placeholder 5">
            <a:extLst>
              <a:ext uri="{FF2B5EF4-FFF2-40B4-BE49-F238E27FC236}">
                <a16:creationId xmlns:a16="http://schemas.microsoft.com/office/drawing/2014/main" id="{64E067A4-EC5E-4485-A68F-688525D2AE68}"/>
              </a:ext>
            </a:extLst>
          </p:cNvPr>
          <p:cNvPicPr>
            <a:picLocks noGrp="1" noChangeAspect="1"/>
          </p:cNvPicPr>
          <p:nvPr>
            <p:ph idx="1"/>
          </p:nvPr>
        </p:nvPicPr>
        <p:blipFill>
          <a:blip r:embed="rId2"/>
          <a:stretch>
            <a:fillRect/>
          </a:stretch>
        </p:blipFill>
        <p:spPr>
          <a:xfrm>
            <a:off x="1476375" y="1828800"/>
            <a:ext cx="8839199" cy="4419600"/>
          </a:xfrm>
        </p:spPr>
      </p:pic>
    </p:spTree>
    <p:extLst>
      <p:ext uri="{BB962C8B-B14F-4D97-AF65-F5344CB8AC3E}">
        <p14:creationId xmlns:p14="http://schemas.microsoft.com/office/powerpoint/2010/main" val="18587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BB42-9142-42AE-8846-F6E221D4398F}"/>
              </a:ext>
            </a:extLst>
          </p:cNvPr>
          <p:cNvSpPr>
            <a:spLocks noGrp="1"/>
          </p:cNvSpPr>
          <p:nvPr>
            <p:ph type="title"/>
          </p:nvPr>
        </p:nvSpPr>
        <p:spPr/>
        <p:txBody>
          <a:bodyPr/>
          <a:lstStyle/>
          <a:p>
            <a:pPr algn="ctr"/>
            <a:r>
              <a:rPr lang="en-US" b="1" dirty="0"/>
              <a:t>2017 – Calls per day/Full moon</a:t>
            </a:r>
          </a:p>
        </p:txBody>
      </p:sp>
      <p:pic>
        <p:nvPicPr>
          <p:cNvPr id="5" name="Content Placeholder 4">
            <a:extLst>
              <a:ext uri="{FF2B5EF4-FFF2-40B4-BE49-F238E27FC236}">
                <a16:creationId xmlns:a16="http://schemas.microsoft.com/office/drawing/2014/main" id="{E44509D7-CBD0-4B8C-A37A-FF28B413281F}"/>
              </a:ext>
            </a:extLst>
          </p:cNvPr>
          <p:cNvPicPr>
            <a:picLocks noGrp="1" noChangeAspect="1"/>
          </p:cNvPicPr>
          <p:nvPr>
            <p:ph idx="1"/>
          </p:nvPr>
        </p:nvPicPr>
        <p:blipFill>
          <a:blip r:embed="rId2"/>
          <a:stretch>
            <a:fillRect/>
          </a:stretch>
        </p:blipFill>
        <p:spPr>
          <a:xfrm>
            <a:off x="1370357" y="1775791"/>
            <a:ext cx="8945217" cy="4472609"/>
          </a:xfrm>
        </p:spPr>
      </p:pic>
    </p:spTree>
    <p:extLst>
      <p:ext uri="{BB962C8B-B14F-4D97-AF65-F5344CB8AC3E}">
        <p14:creationId xmlns:p14="http://schemas.microsoft.com/office/powerpoint/2010/main" val="27143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B8C6-A394-4488-848E-5B4C227FB678}"/>
              </a:ext>
            </a:extLst>
          </p:cNvPr>
          <p:cNvSpPr>
            <a:spLocks noGrp="1"/>
          </p:cNvSpPr>
          <p:nvPr>
            <p:ph type="title"/>
          </p:nvPr>
        </p:nvSpPr>
        <p:spPr/>
        <p:txBody>
          <a:bodyPr/>
          <a:lstStyle/>
          <a:p>
            <a:pPr algn="ctr"/>
            <a:r>
              <a:rPr lang="en-US" b="1" dirty="0"/>
              <a:t>2017 – Officer Involved Shootings/Full moon</a:t>
            </a:r>
            <a:endParaRPr lang="en-US" dirty="0"/>
          </a:p>
        </p:txBody>
      </p:sp>
      <p:pic>
        <p:nvPicPr>
          <p:cNvPr id="4" name="Content Placeholder 3">
            <a:extLst>
              <a:ext uri="{FF2B5EF4-FFF2-40B4-BE49-F238E27FC236}">
                <a16:creationId xmlns:a16="http://schemas.microsoft.com/office/drawing/2014/main" id="{496D0FE4-F20F-46F0-AE7C-00979B8E9FE1}"/>
              </a:ext>
            </a:extLst>
          </p:cNvPr>
          <p:cNvPicPr>
            <a:picLocks noGrp="1" noChangeAspect="1"/>
          </p:cNvPicPr>
          <p:nvPr>
            <p:ph idx="1"/>
          </p:nvPr>
        </p:nvPicPr>
        <p:blipFill>
          <a:blip r:embed="rId2"/>
          <a:stretch>
            <a:fillRect/>
          </a:stretch>
        </p:blipFill>
        <p:spPr>
          <a:xfrm>
            <a:off x="1423369" y="1802297"/>
            <a:ext cx="8873570" cy="4436786"/>
          </a:xfrm>
          <a:prstGeom prst="rect">
            <a:avLst/>
          </a:prstGeom>
        </p:spPr>
      </p:pic>
    </p:spTree>
    <p:extLst>
      <p:ext uri="{BB962C8B-B14F-4D97-AF65-F5344CB8AC3E}">
        <p14:creationId xmlns:p14="http://schemas.microsoft.com/office/powerpoint/2010/main" val="386162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A568-8986-4A72-AB85-E4A46D810B93}"/>
              </a:ext>
            </a:extLst>
          </p:cNvPr>
          <p:cNvSpPr>
            <a:spLocks noGrp="1"/>
          </p:cNvSpPr>
          <p:nvPr>
            <p:ph type="title"/>
          </p:nvPr>
        </p:nvSpPr>
        <p:spPr>
          <a:xfrm>
            <a:off x="685801" y="609600"/>
            <a:ext cx="10131425" cy="1456267"/>
          </a:xfrm>
        </p:spPr>
        <p:txBody>
          <a:bodyPr/>
          <a:lstStyle/>
          <a:p>
            <a:pPr algn="ctr"/>
            <a:r>
              <a:rPr lang="en-US" b="1" dirty="0"/>
              <a:t>2018 – Calls per day/Full moon</a:t>
            </a:r>
            <a:endParaRPr lang="en-US" dirty="0"/>
          </a:p>
        </p:txBody>
      </p:sp>
      <p:pic>
        <p:nvPicPr>
          <p:cNvPr id="5" name="Content Placeholder 4">
            <a:extLst>
              <a:ext uri="{FF2B5EF4-FFF2-40B4-BE49-F238E27FC236}">
                <a16:creationId xmlns:a16="http://schemas.microsoft.com/office/drawing/2014/main" id="{27388A42-344D-4A86-9974-BA7F6018E944}"/>
              </a:ext>
            </a:extLst>
          </p:cNvPr>
          <p:cNvPicPr>
            <a:picLocks noGrp="1" noChangeAspect="1"/>
          </p:cNvPicPr>
          <p:nvPr>
            <p:ph idx="1"/>
          </p:nvPr>
        </p:nvPicPr>
        <p:blipFill>
          <a:blip r:embed="rId2"/>
          <a:stretch>
            <a:fillRect/>
          </a:stretch>
        </p:blipFill>
        <p:spPr>
          <a:xfrm>
            <a:off x="1557130" y="1706217"/>
            <a:ext cx="8832573" cy="4416287"/>
          </a:xfrm>
        </p:spPr>
      </p:pic>
    </p:spTree>
    <p:extLst>
      <p:ext uri="{BB962C8B-B14F-4D97-AF65-F5344CB8AC3E}">
        <p14:creationId xmlns:p14="http://schemas.microsoft.com/office/powerpoint/2010/main" val="135999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EC2A-621A-49FD-BEA0-FB364C0672E8}"/>
              </a:ext>
            </a:extLst>
          </p:cNvPr>
          <p:cNvSpPr>
            <a:spLocks noGrp="1"/>
          </p:cNvSpPr>
          <p:nvPr>
            <p:ph type="title"/>
          </p:nvPr>
        </p:nvSpPr>
        <p:spPr/>
        <p:txBody>
          <a:bodyPr/>
          <a:lstStyle/>
          <a:p>
            <a:pPr algn="ctr"/>
            <a:r>
              <a:rPr lang="en-US" b="1" dirty="0"/>
              <a:t>2018 – Officer Involved Shootings/Full moon</a:t>
            </a:r>
            <a:endParaRPr lang="en-US" dirty="0"/>
          </a:p>
        </p:txBody>
      </p:sp>
      <p:pic>
        <p:nvPicPr>
          <p:cNvPr id="6" name="Content Placeholder 5">
            <a:extLst>
              <a:ext uri="{FF2B5EF4-FFF2-40B4-BE49-F238E27FC236}">
                <a16:creationId xmlns:a16="http://schemas.microsoft.com/office/drawing/2014/main" id="{5A5807C4-E050-44B2-9426-D0D0C1769236}"/>
              </a:ext>
            </a:extLst>
          </p:cNvPr>
          <p:cNvPicPr>
            <a:picLocks noGrp="1" noChangeAspect="1"/>
          </p:cNvPicPr>
          <p:nvPr>
            <p:ph idx="1"/>
          </p:nvPr>
        </p:nvPicPr>
        <p:blipFill>
          <a:blip r:embed="rId2"/>
          <a:stretch>
            <a:fillRect/>
          </a:stretch>
        </p:blipFill>
        <p:spPr>
          <a:xfrm>
            <a:off x="1502881" y="1842053"/>
            <a:ext cx="8847067" cy="4423534"/>
          </a:xfrm>
          <a:prstGeom prst="rect">
            <a:avLst/>
          </a:prstGeom>
        </p:spPr>
      </p:pic>
    </p:spTree>
    <p:extLst>
      <p:ext uri="{BB962C8B-B14F-4D97-AF65-F5344CB8AC3E}">
        <p14:creationId xmlns:p14="http://schemas.microsoft.com/office/powerpoint/2010/main" val="20950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EAE2-CDC3-4CFD-964F-C5231EA9AC56}"/>
              </a:ext>
            </a:extLst>
          </p:cNvPr>
          <p:cNvSpPr>
            <a:spLocks noGrp="1"/>
          </p:cNvSpPr>
          <p:nvPr>
            <p:ph type="title"/>
          </p:nvPr>
        </p:nvSpPr>
        <p:spPr/>
        <p:txBody>
          <a:bodyPr/>
          <a:lstStyle/>
          <a:p>
            <a:r>
              <a:rPr lang="en-US" dirty="0"/>
              <a:t>Statistical </a:t>
            </a:r>
            <a:r>
              <a:rPr lang="en-US" dirty="0" err="1"/>
              <a:t>ANalysis</a:t>
            </a:r>
            <a:endParaRPr lang="en-US" dirty="0"/>
          </a:p>
        </p:txBody>
      </p:sp>
      <p:pic>
        <p:nvPicPr>
          <p:cNvPr id="5" name="Content Placeholder 4">
            <a:extLst>
              <a:ext uri="{FF2B5EF4-FFF2-40B4-BE49-F238E27FC236}">
                <a16:creationId xmlns:a16="http://schemas.microsoft.com/office/drawing/2014/main" id="{1132697B-FE6C-4DDC-9C51-ABB71249D754}"/>
              </a:ext>
            </a:extLst>
          </p:cNvPr>
          <p:cNvPicPr>
            <a:picLocks noGrp="1" noChangeAspect="1"/>
          </p:cNvPicPr>
          <p:nvPr>
            <p:ph idx="1"/>
          </p:nvPr>
        </p:nvPicPr>
        <p:blipFill>
          <a:blip r:embed="rId2"/>
          <a:stretch>
            <a:fillRect/>
          </a:stretch>
        </p:blipFill>
        <p:spPr>
          <a:xfrm>
            <a:off x="7515160" y="1849990"/>
            <a:ext cx="3708392" cy="3649662"/>
          </a:xfrm>
        </p:spPr>
      </p:pic>
    </p:spTree>
    <p:extLst>
      <p:ext uri="{BB962C8B-B14F-4D97-AF65-F5344CB8AC3E}">
        <p14:creationId xmlns:p14="http://schemas.microsoft.com/office/powerpoint/2010/main" val="1230193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93</TotalTime>
  <Words>155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SemiLight SemiConde</vt:lpstr>
      <vt:lpstr>Calibri</vt:lpstr>
      <vt:lpstr>Calibri Light</vt:lpstr>
      <vt:lpstr>Celestial</vt:lpstr>
      <vt:lpstr>Does the Moon Affect Crime Rates in phoenix?</vt:lpstr>
      <vt:lpstr>Project Details</vt:lpstr>
      <vt:lpstr>Moon background</vt:lpstr>
      <vt:lpstr>2016 – Calls per day/Full moon</vt:lpstr>
      <vt:lpstr>2017 – Calls per day/Full moon</vt:lpstr>
      <vt:lpstr>2017 – Officer Involved Shootings/Full moon</vt:lpstr>
      <vt:lpstr>2018 – Calls per day/Full moon</vt:lpstr>
      <vt:lpstr>2018 – Officer Involved Shootings/Full moon</vt:lpstr>
      <vt:lpstr>Statistical ANalysis</vt:lpstr>
      <vt:lpstr>Summary/Conclusions</vt:lpstr>
      <vt:lpstr>What next?</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Moon Affect Crime Rates in phoenix?</dc:title>
  <dc:creator>Alan Staie</dc:creator>
  <cp:lastModifiedBy>Alan Staie</cp:lastModifiedBy>
  <cp:revision>9</cp:revision>
  <dcterms:created xsi:type="dcterms:W3CDTF">2019-07-17T02:53:24Z</dcterms:created>
  <dcterms:modified xsi:type="dcterms:W3CDTF">2019-07-17T21:36:48Z</dcterms:modified>
</cp:coreProperties>
</file>