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Created our different iterations of the library application in MySQL:</a:t>
            </a:r>
          </a:p>
          <a:p>
            <a:pPr lvl="1" indent="457200"/>
            <a:r>
              <a:t>Added further normalisation e.g. Genre, Branch, City</a:t>
            </a:r>
          </a:p>
          <a:p>
            <a:pPr lvl="1" indent="457200"/>
            <a:r>
              <a:t>Created BookISBN/AuthorID as many-to-many </a:t>
            </a:r>
          </a:p>
          <a:p>
            <a:pPr lvl="1" indent="457200"/>
            <a:r>
              <a:t>Loan table to link book and customer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 marL="228600" indent="-228600"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63285" marR="0" indent="-16328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647700" marR="0" indent="-1905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1430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6256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0828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5400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997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4544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9116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sarahrainbow/Bookworms/blob/master/Docs/2-UserStories.md" TargetMode="External"/><Relationship Id="rId4" Type="http://schemas.openxmlformats.org/officeDocument/2006/relationships/hyperlink" Target="https://github.com/sarahrainbow/Bookworms/blob/master/UserStory_SQLScripts.sql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/phpmyadmin/db_structure.php?server=1&amp;db=libraryapp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arahrainbow/Bookworms/blob/master/Docs/10-LibraryAppSchema.pdf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arahrainbow/Bookworms/blob/master/Docs/LibraryWireframe.pptx" TargetMode="External"/><Relationship Id="rId3" Type="http://schemas.openxmlformats.org/officeDocument/2006/relationships/hyperlink" Target="http://localhost/Bookworms/BookwormsApp/webApp/HomePage.php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arahrainbow/Bookworms/blob/master/Docs/7-Sprint1-Retrospective.md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ctrTitle"/>
          </p:nvPr>
        </p:nvSpPr>
        <p:spPr>
          <a:xfrm>
            <a:off x="1524000" y="366344"/>
            <a:ext cx="9144000" cy="23876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Bookworms Library</a:t>
            </a:r>
          </a:p>
        </p:txBody>
      </p:sp>
      <p:sp>
        <p:nvSpPr>
          <p:cNvPr id="113" name="Subtitle 2"/>
          <p:cNvSpPr txBox="1"/>
          <p:nvPr>
            <p:ph type="subTitle" sz="quarter" idx="1"/>
          </p:nvPr>
        </p:nvSpPr>
        <p:spPr>
          <a:xfrm>
            <a:off x="1524000" y="2874728"/>
            <a:ext cx="9144001" cy="16557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Cynthujaa, Faith, Mel and Sarah</a:t>
            </a:r>
          </a:p>
        </p:txBody>
      </p:sp>
      <p:pic>
        <p:nvPicPr>
          <p:cNvPr id="1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91592" y="3726562"/>
            <a:ext cx="1808816" cy="18088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Week 1&amp;2: MySQL (My Library)</a:t>
            </a:r>
          </a:p>
        </p:txBody>
      </p:sp>
      <p:sp>
        <p:nvSpPr>
          <p:cNvPr id="117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228600" indent="-228600"/>
            <a:r>
              <a:t>Drafted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user stories </a:t>
            </a:r>
            <a:r>
              <a:t>based on:</a:t>
            </a:r>
          </a:p>
          <a:p>
            <a:pPr lvl="1" marL="685800" indent="-228600">
              <a:spcBef>
                <a:spcPts val="500"/>
              </a:spcBef>
            </a:pPr>
            <a:r>
              <a:t>Customers (e.g. parent, child, student etc.)</a:t>
            </a:r>
          </a:p>
          <a:p>
            <a:pPr lvl="1" marL="685800" indent="-228600">
              <a:spcBef>
                <a:spcPts val="500"/>
              </a:spcBef>
            </a:pPr>
            <a:r>
              <a:t>Library Administrator </a:t>
            </a:r>
            <a:br/>
          </a:p>
          <a:p>
            <a:pPr marL="228600" indent="-228600"/>
            <a:r>
              <a:t>Used these to design DML (data manipulation language) statements i.e. Select, Insert, Update, Delete etc.</a:t>
            </a:r>
            <a:br/>
          </a:p>
          <a:p>
            <a:pPr marL="228600" indent="-228600"/>
            <a:r>
              <a:t>Created different iterations of the library application </a:t>
            </a:r>
            <a:br/>
          </a:p>
          <a:p>
            <a:pPr marL="228600" indent="-228600"/>
            <a:r>
              <a:t>Created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user scripts </a:t>
            </a:r>
            <a:r>
              <a:t>based on the user stories.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Week 1&amp;2: MySQL (My Library)</a:t>
            </a:r>
          </a:p>
        </p:txBody>
      </p:sp>
      <p:sp>
        <p:nvSpPr>
          <p:cNvPr id="122" name="Content Placeholder 2"/>
          <p:cNvSpPr txBox="1"/>
          <p:nvPr>
            <p:ph type="body" sz="half" idx="1"/>
          </p:nvPr>
        </p:nvSpPr>
        <p:spPr>
          <a:xfrm>
            <a:off x="838200" y="1825625"/>
            <a:ext cx="10515600" cy="2003882"/>
          </a:xfrm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LibraryApp</a:t>
            </a:r>
            <a:r>
              <a:t> (SQL)</a:t>
            </a:r>
            <a:br/>
          </a:p>
          <a:p>
            <a:pPr/>
            <a:r>
              <a:t>Examples:</a:t>
            </a:r>
          </a:p>
          <a:p>
            <a:pPr lvl="1" marL="685800" indent="-228600">
              <a:spcBef>
                <a:spcPts val="500"/>
              </a:spcBef>
            </a:pPr>
            <a:r>
              <a:t>Using Joins (User Story 17)</a:t>
            </a:r>
          </a:p>
          <a:p>
            <a:pPr lvl="1" marL="685800" indent="-228600">
              <a:spcBef>
                <a:spcPts val="500"/>
              </a:spcBef>
            </a:pPr>
            <a:r>
              <a:t>Stored Procedure </a:t>
            </a:r>
            <a:r>
              <a:t>–</a:t>
            </a:r>
            <a:r>
              <a:t> Update Password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Week 3&amp;4: OOP</a:t>
            </a:r>
          </a:p>
        </p:txBody>
      </p:sp>
      <p:sp>
        <p:nvSpPr>
          <p:cNvPr id="125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Library App Schema</a:t>
            </a:r>
          </a:p>
          <a:p>
            <a:pPr lvl="1"/>
            <a:r>
              <a:t>Organised by the MVC (model-viewer-controller) method </a:t>
            </a:r>
          </a:p>
          <a:p>
            <a:pPr lvl="1"/>
          </a:p>
          <a:p>
            <a:pPr marL="190500" indent="-190500"/>
            <a:r>
              <a:t>Classes</a:t>
            </a:r>
          </a:p>
          <a:p>
            <a:pPr lvl="1"/>
            <a:r>
              <a:t>MVC (loan, loan viewer, loan controller)</a:t>
            </a:r>
            <a:endParaRPr sz="2400"/>
          </a:p>
          <a:p>
            <a:pPr lvl="1"/>
            <a:r>
              <a:t>Inheritance</a:t>
            </a:r>
            <a:endParaRPr sz="2400"/>
          </a:p>
          <a:p>
            <a:pPr lvl="1"/>
            <a:r>
              <a:t>Traits</a:t>
            </a:r>
            <a:endParaRPr sz="2400"/>
          </a:p>
          <a:p>
            <a:pPr lvl="1"/>
            <a:r>
              <a:t>Interfaces</a:t>
            </a:r>
            <a:endParaRPr sz="2400"/>
          </a:p>
          <a:p>
            <a:pPr lvl="1"/>
            <a:r>
              <a:t>Abstract class </a:t>
            </a:r>
            <a:r>
              <a:t>–</a:t>
            </a:r>
            <a:r>
              <a:t> Person (customer / employee)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Week 5: Library Website</a:t>
            </a:r>
          </a:p>
        </p:txBody>
      </p:sp>
      <p:sp>
        <p:nvSpPr>
          <p:cNvPr id="128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Drafted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wireframe</a:t>
            </a:r>
            <a:r>
              <a:t> for overall layout of website (sunny / rainy days)</a:t>
            </a:r>
            <a:br/>
          </a:p>
          <a:p>
            <a:pP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Library Website</a:t>
            </a:r>
          </a:p>
          <a:p>
            <a:pPr lvl="1"/>
            <a:r>
              <a:t>Search</a:t>
            </a:r>
            <a:endParaRPr sz="2400"/>
          </a:p>
          <a:p>
            <a:pPr lvl="1"/>
            <a:r>
              <a:t>Log in/out</a:t>
            </a:r>
            <a:endParaRPr sz="2400"/>
          </a:p>
          <a:p>
            <a:pPr lvl="1"/>
            <a:r>
              <a:t>Customer sign-up</a:t>
            </a:r>
            <a:endParaRPr sz="2400"/>
          </a:p>
          <a:p>
            <a:pPr lvl="1"/>
            <a:r>
              <a:t>Loan books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/>
          <p:nvPr>
            <p:ph type="title"/>
          </p:nvPr>
        </p:nvSpPr>
        <p:spPr>
          <a:xfrm>
            <a:off x="1240806" y="365125"/>
            <a:ext cx="9710388" cy="1325563"/>
          </a:xfrm>
          <a:prstGeom prst="rect">
            <a:avLst/>
          </a:prstGeom>
        </p:spPr>
        <p:txBody>
          <a:bodyPr/>
          <a:lstStyle/>
          <a:p>
            <a:pPr algn="ctr">
              <a:defRPr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Sorry! My weekend is so busy, </a:t>
            </a:r>
          </a:p>
          <a:p>
            <a:pPr algn="ctr">
              <a:defRPr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it’s all booked.</a:t>
            </a:r>
          </a:p>
        </p:txBody>
      </p:sp>
      <p:sp>
        <p:nvSpPr>
          <p:cNvPr id="131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Organisation</a:t>
            </a:r>
          </a:p>
          <a:p>
            <a:pPr lvl="1"/>
            <a:r>
              <a:t>Daily standups</a:t>
            </a:r>
            <a:endParaRPr sz="2400"/>
          </a:p>
          <a:p>
            <a:pPr lvl="1"/>
            <a:r>
              <a:t>Weekend Hangouts</a:t>
            </a:r>
            <a:endParaRPr sz="2400"/>
          </a:p>
          <a:p>
            <a:pPr lvl="1"/>
            <a:r>
              <a:t>Final Hangout</a:t>
            </a:r>
            <a:endParaRPr sz="2400"/>
          </a:p>
          <a:p>
            <a:pPr lvl="1"/>
            <a:r>
              <a:t>Agile / Scrum</a:t>
            </a:r>
            <a:endParaRPr sz="2400"/>
          </a:p>
          <a:p>
            <a:pPr lvl="1"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Sprint Retrospective &amp; Review</a:t>
            </a:r>
            <a:br>
              <a:rPr sz="2400"/>
            </a:br>
            <a:endParaRPr sz="2400"/>
          </a:p>
          <a:p>
            <a:pPr/>
            <a:r>
              <a:t>Tools we used</a:t>
            </a:r>
          </a:p>
          <a:p>
            <a:pPr lvl="1"/>
            <a:r>
              <a:t>Trello</a:t>
            </a:r>
            <a:endParaRPr sz="2400"/>
          </a:p>
          <a:p>
            <a:pPr lvl="1"/>
            <a:r>
              <a:t>WhatsApp</a:t>
            </a:r>
            <a:endParaRPr sz="2400"/>
          </a:p>
          <a:p>
            <a:pPr lvl="1"/>
            <a:r>
              <a:t>GitHub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