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bin Sketch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binSketch-bold.fntdata"/><Relationship Id="rId16" Type="http://schemas.openxmlformats.org/officeDocument/2006/relationships/font" Target="fonts/CabinSketc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181a3c8c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181a3c8c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150a857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150a857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150a857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150a857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150a857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150a857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181a3c8c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181a3c8c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181a3c8c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181a3c8c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Kimarlee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181a3c8c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181a3c8c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Kimarlee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181a3c8c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181a3c8c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focus was understanding what player O — the second player — can do to improve their chances and avoid getting stuck in ties.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started by analyzing win rates for O’s early moves.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(Unsurprisingly, taking the center spot on Turn 2 had the highest win rate. But when we dug deeper, we found that this move also led to the most ties — so it’s not necessarily aggressive.)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Don’t just block — create dual threats by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Picking moves that pressure opposite corners or center lines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Avoiding passive edge moves unless necessary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X starts in the center, then O playing a corner is: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One of the highest win-rate strategies for O (</a:t>
            </a:r>
            <a:r>
              <a:rPr lang="en" sz="1000">
                <a:solidFill>
                  <a:schemeClr val="dk1"/>
                </a:solidFill>
              </a:rPr>
              <a:t>~30% win rate)</a:t>
            </a:r>
            <a:endParaRPr sz="10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Win rates closer to 18–20% if playing a passive edge first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181a3c8c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181a3c8c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46080 tie games (18.06%)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 tie games players mirroring each other, making safe plays, and no one was forcing an advantage.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X starts in the center, then O playing a corner is: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Less likely to result in a tie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 visualized which move was most often the final one in winning games — and found that some board positions like 'Bottom-Right' or 'Middle-Center' frequently closed out games.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 the key takeaway is that to avoid a tie, you have to break symmetry early, play asymmetrically, and avoid passively responding with edge moves.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11" Type="http://schemas.openxmlformats.org/officeDocument/2006/relationships/image" Target="../media/image18.png"/><Relationship Id="rId10" Type="http://schemas.openxmlformats.org/officeDocument/2006/relationships/image" Target="../media/image3.png"/><Relationship Id="rId12" Type="http://schemas.openxmlformats.org/officeDocument/2006/relationships/image" Target="../media/image19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25.png"/><Relationship Id="rId8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www.kaggle.com/datasets/anthonytherrien/tic-tac-toe-game-dataset" TargetMode="External"/><Relationship Id="rId9" Type="http://schemas.openxmlformats.org/officeDocument/2006/relationships/image" Target="../media/image22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10" Type="http://schemas.openxmlformats.org/officeDocument/2006/relationships/image" Target="../media/image17.png"/><Relationship Id="rId9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20.png"/><Relationship Id="rId9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1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Machine Learning through </a:t>
            </a:r>
            <a:r>
              <a:rPr b="1" lang="en" sz="710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Tic-Tac-Toe</a:t>
            </a:r>
            <a:endParaRPr b="1" sz="7100">
              <a:solidFill>
                <a:srgbClr val="FFFF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55" name="Google Shape;55;p13" title="Screenshot 2025-06-08 14105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44549">
            <a:off x="7179312" y="3385105"/>
            <a:ext cx="1273950" cy="126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title="Screenshot 2025-06-08 140448 (1).png"/>
          <p:cNvPicPr preferRelativeResize="0"/>
          <p:nvPr/>
        </p:nvPicPr>
        <p:blipFill rotWithShape="1">
          <a:blip r:embed="rId5">
            <a:alphaModFix amt="70000"/>
          </a:blip>
          <a:srcRect b="44241" l="38856" r="35040" t="31522"/>
          <a:stretch/>
        </p:blipFill>
        <p:spPr>
          <a:xfrm rot="-618066">
            <a:off x="7636526" y="3770771"/>
            <a:ext cx="393176" cy="31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360_F_80270745_dZTFJ8NmEtbRuwUgvcYG30wfn8YnuPHN.png"/>
          <p:cNvPicPr preferRelativeResize="0"/>
          <p:nvPr/>
        </p:nvPicPr>
        <p:blipFill rotWithShape="1">
          <a:blip r:embed="rId6">
            <a:alphaModFix/>
          </a:blip>
          <a:srcRect b="24179" l="31803" r="58600" t="18808"/>
          <a:stretch/>
        </p:blipFill>
        <p:spPr>
          <a:xfrm rot="-1738895">
            <a:off x="7990984" y="3734929"/>
            <a:ext cx="563275" cy="223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Screenshot_2025-06-08_150859-removebg-preview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3160570">
            <a:off x="-77424" y="919894"/>
            <a:ext cx="1350549" cy="1254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title="Screenshot_2025-06-08_152415-removebg-preview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996786">
            <a:off x="8094387" y="645947"/>
            <a:ext cx="385428" cy="91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 title="Screenshot 2025-06-08 14105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44549">
            <a:off x="7179312" y="3385105"/>
            <a:ext cx="1273950" cy="126651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>
            <p:ph type="ctrTitle"/>
          </p:nvPr>
        </p:nvSpPr>
        <p:spPr>
          <a:xfrm>
            <a:off x="311700" y="164125"/>
            <a:ext cx="85206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79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Tic-Tac-Take Away</a:t>
            </a:r>
            <a:endParaRPr b="1" sz="4790">
              <a:solidFill>
                <a:srgbClr val="FFFF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387400" y="1197650"/>
            <a:ext cx="6582900" cy="3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Decision tree worked best — great for binary game logic</a:t>
            </a:r>
            <a:endParaRPr sz="18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Deeper tree = smarter predictions (2¹⁰ → 2²⁰ games)</a:t>
            </a:r>
            <a:endParaRPr sz="18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First move and center/corner plays win more often</a:t>
            </a:r>
            <a:endParaRPr sz="18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Tic-tac-toe gave us a clear way to test machine learning</a:t>
            </a:r>
            <a:endParaRPr sz="18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Could even reflect child logic and development</a:t>
            </a:r>
            <a:endParaRPr sz="18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      What’s Next?</a:t>
            </a:r>
            <a:endParaRPr b="1" sz="20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Add human-like players with mistakes</a:t>
            </a:r>
            <a:endParaRPr sz="18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Build an interactive board with win probabilities</a:t>
            </a:r>
            <a:endParaRPr sz="18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Try a more complex game — like </a:t>
            </a:r>
            <a:r>
              <a:rPr b="1" lang="en" sz="18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Connect 4</a:t>
            </a:r>
            <a:endParaRPr b="1" sz="18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Explore how this applies to real-world logic</a:t>
            </a:r>
            <a:endParaRPr b="1" sz="18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199" name="Google Shape;199;p22" title="Screenshot 2025-06-08 140448 (1).png"/>
          <p:cNvPicPr preferRelativeResize="0"/>
          <p:nvPr/>
        </p:nvPicPr>
        <p:blipFill rotWithShape="1">
          <a:blip r:embed="rId5">
            <a:alphaModFix amt="70000"/>
          </a:blip>
          <a:srcRect b="75496" l="8564" r="67762" t="5271"/>
          <a:stretch/>
        </p:blipFill>
        <p:spPr>
          <a:xfrm rot="-618088">
            <a:off x="7118142" y="3526904"/>
            <a:ext cx="356564" cy="248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 title="Screenshot 2025-06-08 140448 (2).png"/>
          <p:cNvPicPr preferRelativeResize="0"/>
          <p:nvPr/>
        </p:nvPicPr>
        <p:blipFill rotWithShape="1">
          <a:blip r:embed="rId6">
            <a:alphaModFix amt="70000"/>
          </a:blip>
          <a:srcRect b="17437" l="11117" r="65869" t="0"/>
          <a:stretch/>
        </p:blipFill>
        <p:spPr>
          <a:xfrm rot="-618096">
            <a:off x="7301558" y="4280648"/>
            <a:ext cx="370125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 title="Screenshot 2025-06-08 140448 (2).png"/>
          <p:cNvPicPr preferRelativeResize="0"/>
          <p:nvPr/>
        </p:nvPicPr>
        <p:blipFill rotWithShape="1">
          <a:blip r:embed="rId6">
            <a:alphaModFix amt="70000"/>
          </a:blip>
          <a:srcRect b="17437" l="67512" r="5934" t="0"/>
          <a:stretch/>
        </p:blipFill>
        <p:spPr>
          <a:xfrm rot="-618096">
            <a:off x="8203538" y="4111531"/>
            <a:ext cx="427050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 title="Screenshot 2025-06-08 140448 (1).png"/>
          <p:cNvPicPr preferRelativeResize="0"/>
          <p:nvPr/>
        </p:nvPicPr>
        <p:blipFill rotWithShape="1">
          <a:blip r:embed="rId5">
            <a:alphaModFix amt="70000"/>
          </a:blip>
          <a:srcRect b="75395" l="41541" r="34280" t="3524"/>
          <a:stretch/>
        </p:blipFill>
        <p:spPr>
          <a:xfrm rot="-618128">
            <a:off x="7585817" y="3405441"/>
            <a:ext cx="364190" cy="27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 title="Screenshot 2025-06-08 140448 (1).png"/>
          <p:cNvPicPr preferRelativeResize="0"/>
          <p:nvPr/>
        </p:nvPicPr>
        <p:blipFill rotWithShape="1">
          <a:blip r:embed="rId5">
            <a:alphaModFix amt="70000"/>
          </a:blip>
          <a:srcRect b="71445" l="74347" r="6309" t="7572"/>
          <a:stretch/>
        </p:blipFill>
        <p:spPr>
          <a:xfrm rot="-618102">
            <a:off x="8063664" y="3365588"/>
            <a:ext cx="291344" cy="27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 title="Screenshot 2025-06-08 140448 (1).png"/>
          <p:cNvPicPr preferRelativeResize="0"/>
          <p:nvPr/>
        </p:nvPicPr>
        <p:blipFill rotWithShape="1">
          <a:blip r:embed="rId5">
            <a:alphaModFix amt="70000"/>
          </a:blip>
          <a:srcRect b="40153" l="6474" r="69174" t="32509"/>
          <a:stretch/>
        </p:blipFill>
        <p:spPr>
          <a:xfrm rot="-618063">
            <a:off x="7168934" y="3851319"/>
            <a:ext cx="366780" cy="35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 title="Screenshot 2025-06-08 140448 (1).png"/>
          <p:cNvPicPr preferRelativeResize="0"/>
          <p:nvPr/>
        </p:nvPicPr>
        <p:blipFill rotWithShape="1">
          <a:blip r:embed="rId5">
            <a:alphaModFix amt="70000"/>
          </a:blip>
          <a:srcRect b="44241" l="38856" r="35040" t="31522"/>
          <a:stretch/>
        </p:blipFill>
        <p:spPr>
          <a:xfrm rot="-618066">
            <a:off x="7636526" y="3770771"/>
            <a:ext cx="393176" cy="31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 title="Screenshot 2025-06-08 140448 (1).png"/>
          <p:cNvPicPr preferRelativeResize="0"/>
          <p:nvPr/>
        </p:nvPicPr>
        <p:blipFill rotWithShape="1">
          <a:blip r:embed="rId5">
            <a:alphaModFix amt="70000"/>
          </a:blip>
          <a:srcRect b="42218" l="73380" r="5279" t="34604"/>
          <a:stretch/>
        </p:blipFill>
        <p:spPr>
          <a:xfrm rot="-618098">
            <a:off x="8126087" y="3718762"/>
            <a:ext cx="321426" cy="2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 title="Screenshot 2025-06-08 140448 (1).png"/>
          <p:cNvPicPr preferRelativeResize="0"/>
          <p:nvPr/>
        </p:nvPicPr>
        <p:blipFill rotWithShape="1">
          <a:blip r:embed="rId5">
            <a:alphaModFix amt="70000"/>
          </a:blip>
          <a:srcRect b="5366" l="43038" r="36289" t="67198"/>
          <a:stretch/>
        </p:blipFill>
        <p:spPr>
          <a:xfrm rot="-618165">
            <a:off x="7782172" y="4191883"/>
            <a:ext cx="311366" cy="35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 title="Screenshot 2025-06-08 145516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252598">
            <a:off x="7252081" y="3563287"/>
            <a:ext cx="879264" cy="10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 title="Screenshot 2025-06-08 145658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401231">
            <a:off x="7110900" y="3301038"/>
            <a:ext cx="2196875" cy="11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 title="istockphoto-825726456-612x612.png"/>
          <p:cNvPicPr preferRelativeResize="0"/>
          <p:nvPr/>
        </p:nvPicPr>
        <p:blipFill rotWithShape="1">
          <a:blip r:embed="rId9">
            <a:alphaModFix/>
          </a:blip>
          <a:srcRect b="21159" l="33458" r="39029" t="15752"/>
          <a:stretch/>
        </p:blipFill>
        <p:spPr>
          <a:xfrm rot="1562770">
            <a:off x="5917775" y="4109350"/>
            <a:ext cx="1603800" cy="24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 title="360_F_80270745_dZTFJ8NmEtbRuwUgvcYG30wfn8YnuPHN.png"/>
          <p:cNvPicPr preferRelativeResize="0"/>
          <p:nvPr/>
        </p:nvPicPr>
        <p:blipFill rotWithShape="1">
          <a:blip r:embed="rId10">
            <a:alphaModFix/>
          </a:blip>
          <a:srcRect b="24179" l="31803" r="58600" t="18808"/>
          <a:stretch/>
        </p:blipFill>
        <p:spPr>
          <a:xfrm>
            <a:off x="8586084" y="3784654"/>
            <a:ext cx="563275" cy="223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 title="Screenshot_2025-06-08_152649-removebg-preview.png"/>
          <p:cNvPicPr preferRelativeResize="0"/>
          <p:nvPr/>
        </p:nvPicPr>
        <p:blipFill rotWithShape="1">
          <a:blip r:embed="rId11">
            <a:alphaModFix/>
          </a:blip>
          <a:srcRect b="52708" l="3750" r="67107" t="8123"/>
          <a:stretch/>
        </p:blipFill>
        <p:spPr>
          <a:xfrm rot="766825">
            <a:off x="600814" y="1268425"/>
            <a:ext cx="288137" cy="34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 title="Screenshot_2025-06-08_152649-removebg-preview.png"/>
          <p:cNvPicPr preferRelativeResize="0"/>
          <p:nvPr/>
        </p:nvPicPr>
        <p:blipFill rotWithShape="1">
          <a:blip r:embed="rId11">
            <a:alphaModFix/>
          </a:blip>
          <a:srcRect b="37689" l="35427" r="39971" t="30413"/>
          <a:stretch/>
        </p:blipFill>
        <p:spPr>
          <a:xfrm rot="766806">
            <a:off x="674856" y="1568479"/>
            <a:ext cx="243241" cy="28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 title="Screenshot_2025-06-08_152649-removebg-preview.png"/>
          <p:cNvPicPr preferRelativeResize="0"/>
          <p:nvPr/>
        </p:nvPicPr>
        <p:blipFill rotWithShape="1">
          <a:blip r:embed="rId11">
            <a:alphaModFix/>
          </a:blip>
          <a:srcRect b="66705" l="37578" r="33279" t="-9588"/>
          <a:stretch/>
        </p:blipFill>
        <p:spPr>
          <a:xfrm rot="766823">
            <a:off x="597206" y="1829050"/>
            <a:ext cx="288138" cy="3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 title="Screenshot_2025-06-08_152649-removebg-preview.png"/>
          <p:cNvPicPr preferRelativeResize="0"/>
          <p:nvPr/>
        </p:nvPicPr>
        <p:blipFill rotWithShape="1">
          <a:blip r:embed="rId11">
            <a:alphaModFix/>
          </a:blip>
          <a:srcRect b="31961" l="69940" r="917" t="28870"/>
          <a:stretch/>
        </p:blipFill>
        <p:spPr>
          <a:xfrm rot="766825">
            <a:off x="600814" y="2260850"/>
            <a:ext cx="288137" cy="34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 title="Screenshot_2025-06-08_152649-removebg-preview.png"/>
          <p:cNvPicPr preferRelativeResize="0"/>
          <p:nvPr/>
        </p:nvPicPr>
        <p:blipFill rotWithShape="1">
          <a:blip r:embed="rId11">
            <a:alphaModFix/>
          </a:blip>
          <a:srcRect b="1445" l="50502" r="20355" t="59386"/>
          <a:stretch/>
        </p:blipFill>
        <p:spPr>
          <a:xfrm rot="766825">
            <a:off x="652402" y="2540150"/>
            <a:ext cx="288137" cy="34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 title="Screenshot_2025-06-08_152649-removebg-preview.png"/>
          <p:cNvPicPr preferRelativeResize="0"/>
          <p:nvPr/>
        </p:nvPicPr>
        <p:blipFill rotWithShape="1">
          <a:blip r:embed="rId11">
            <a:alphaModFix/>
          </a:blip>
          <a:srcRect b="37689" l="35427" r="39971" t="30413"/>
          <a:stretch/>
        </p:blipFill>
        <p:spPr>
          <a:xfrm rot="766806">
            <a:off x="649069" y="3434466"/>
            <a:ext cx="243241" cy="28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 title="Screenshot_2025-06-08_152649-removebg-preview.png"/>
          <p:cNvPicPr preferRelativeResize="0"/>
          <p:nvPr/>
        </p:nvPicPr>
        <p:blipFill rotWithShape="1">
          <a:blip r:embed="rId11">
            <a:alphaModFix/>
          </a:blip>
          <a:srcRect b="66705" l="37578" r="33279" t="-9588"/>
          <a:stretch/>
        </p:blipFill>
        <p:spPr>
          <a:xfrm rot="766823">
            <a:off x="571418" y="3695038"/>
            <a:ext cx="288138" cy="3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 title="Screenshot_2025-06-08_152649-removebg-preview.png"/>
          <p:cNvPicPr preferRelativeResize="0"/>
          <p:nvPr/>
        </p:nvPicPr>
        <p:blipFill rotWithShape="1">
          <a:blip r:embed="rId11">
            <a:alphaModFix/>
          </a:blip>
          <a:srcRect b="31961" l="69940" r="917" t="28870"/>
          <a:stretch/>
        </p:blipFill>
        <p:spPr>
          <a:xfrm rot="766825">
            <a:off x="575027" y="4126837"/>
            <a:ext cx="288137" cy="34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 title="Screenshot_2025-06-08_152649-removebg-preview.png"/>
          <p:cNvPicPr preferRelativeResize="0"/>
          <p:nvPr/>
        </p:nvPicPr>
        <p:blipFill rotWithShape="1">
          <a:blip r:embed="rId11">
            <a:alphaModFix/>
          </a:blip>
          <a:srcRect b="1445" l="50502" r="20355" t="59386"/>
          <a:stretch/>
        </p:blipFill>
        <p:spPr>
          <a:xfrm rot="766825">
            <a:off x="626614" y="4406137"/>
            <a:ext cx="288137" cy="34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 title="Screenshot_2025-06-08_153028-removebg-preview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1775" y="2912100"/>
            <a:ext cx="563275" cy="5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0" y="164125"/>
            <a:ext cx="85206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49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The Gang’s All Here</a:t>
            </a:r>
            <a:endParaRPr b="1" sz="5490">
              <a:solidFill>
                <a:srgbClr val="FFFF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16500" y="1338650"/>
            <a:ext cx="4260300" cy="3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Dina Rodrigues </a:t>
            </a:r>
            <a:endParaRPr sz="26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Jameson McLendon</a:t>
            </a:r>
            <a:endParaRPr sz="26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Kimarlee Tran</a:t>
            </a:r>
            <a:endParaRPr sz="26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Quinton Stibbins</a:t>
            </a:r>
            <a:endParaRPr sz="26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6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Sarah Ryan</a:t>
            </a:r>
            <a:endParaRPr sz="43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66" name="Google Shape;66;p14" title="Screenshot 2025-06-08 14105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44549">
            <a:off x="7179312" y="3385105"/>
            <a:ext cx="1273950" cy="126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title="Screenshot 2025-06-08 140448 (2).png"/>
          <p:cNvPicPr preferRelativeResize="0"/>
          <p:nvPr/>
        </p:nvPicPr>
        <p:blipFill rotWithShape="1">
          <a:blip r:embed="rId5">
            <a:alphaModFix amt="70000"/>
          </a:blip>
          <a:srcRect b="17437" l="67512" r="5934" t="0"/>
          <a:stretch/>
        </p:blipFill>
        <p:spPr>
          <a:xfrm rot="-618096">
            <a:off x="8203538" y="4111531"/>
            <a:ext cx="427050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title="Screenshot 2025-06-08 140448 (1).png"/>
          <p:cNvPicPr preferRelativeResize="0"/>
          <p:nvPr/>
        </p:nvPicPr>
        <p:blipFill rotWithShape="1">
          <a:blip r:embed="rId6">
            <a:alphaModFix amt="70000"/>
          </a:blip>
          <a:srcRect b="44241" l="38856" r="35040" t="31522"/>
          <a:stretch/>
        </p:blipFill>
        <p:spPr>
          <a:xfrm rot="-618066">
            <a:off x="7636526" y="3770771"/>
            <a:ext cx="393176" cy="31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 title="istockphoto-825726456-612x612.png"/>
          <p:cNvPicPr preferRelativeResize="0"/>
          <p:nvPr/>
        </p:nvPicPr>
        <p:blipFill rotWithShape="1">
          <a:blip r:embed="rId7">
            <a:alphaModFix/>
          </a:blip>
          <a:srcRect b="21159" l="33458" r="39029" t="15752"/>
          <a:stretch/>
        </p:blipFill>
        <p:spPr>
          <a:xfrm rot="1409376">
            <a:off x="6579137" y="4013150"/>
            <a:ext cx="1603799" cy="24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title="Screenshot_2025-06-08_150651-removebg-preview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663573">
            <a:off x="4199406" y="1232975"/>
            <a:ext cx="3897492" cy="227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 title="Screenshot_2025-06-08_151246-removebg-preview.png"/>
          <p:cNvPicPr preferRelativeResize="0"/>
          <p:nvPr/>
        </p:nvPicPr>
        <p:blipFill rotWithShape="1">
          <a:blip r:embed="rId9">
            <a:alphaModFix/>
          </a:blip>
          <a:srcRect b="53080" l="21074" r="21424" t="0"/>
          <a:stretch/>
        </p:blipFill>
        <p:spPr>
          <a:xfrm>
            <a:off x="616500" y="1611697"/>
            <a:ext cx="489850" cy="46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 title="Screenshot_2025-06-08_151246-removebg-preview.png"/>
          <p:cNvPicPr preferRelativeResize="0"/>
          <p:nvPr/>
        </p:nvPicPr>
        <p:blipFill rotWithShape="1">
          <a:blip r:embed="rId9">
            <a:alphaModFix/>
          </a:blip>
          <a:srcRect b="53080" l="21074" r="21424" t="0"/>
          <a:stretch/>
        </p:blipFill>
        <p:spPr>
          <a:xfrm>
            <a:off x="616500" y="3325722"/>
            <a:ext cx="489850" cy="46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Screenshot_2025-06-08_151246-removebg-preview.png"/>
          <p:cNvPicPr preferRelativeResize="0"/>
          <p:nvPr/>
        </p:nvPicPr>
        <p:blipFill rotWithShape="1">
          <a:blip r:embed="rId9">
            <a:alphaModFix/>
          </a:blip>
          <a:srcRect b="0" l="42498" r="0" t="46723"/>
          <a:stretch/>
        </p:blipFill>
        <p:spPr>
          <a:xfrm>
            <a:off x="655025" y="2176000"/>
            <a:ext cx="489850" cy="5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 title="Screenshot_2025-06-08_151246-removebg-preview.png"/>
          <p:cNvPicPr preferRelativeResize="0"/>
          <p:nvPr/>
        </p:nvPicPr>
        <p:blipFill rotWithShape="1">
          <a:blip r:embed="rId9">
            <a:alphaModFix/>
          </a:blip>
          <a:srcRect b="0" l="42498" r="0" t="46723"/>
          <a:stretch/>
        </p:blipFill>
        <p:spPr>
          <a:xfrm>
            <a:off x="655025" y="3856275"/>
            <a:ext cx="489850" cy="5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 title="Screenshot_2025-06-08_151246-removebg-preview.png"/>
          <p:cNvPicPr preferRelativeResize="0"/>
          <p:nvPr/>
        </p:nvPicPr>
        <p:blipFill rotWithShape="1">
          <a:blip r:embed="rId9">
            <a:alphaModFix/>
          </a:blip>
          <a:srcRect b="12064" l="0" r="56404" t="50079"/>
          <a:stretch/>
        </p:blipFill>
        <p:spPr>
          <a:xfrm>
            <a:off x="553551" y="2756425"/>
            <a:ext cx="615736" cy="6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164125"/>
            <a:ext cx="85206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49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Data Source</a:t>
            </a:r>
            <a:endParaRPr b="1" sz="5490">
              <a:solidFill>
                <a:srgbClr val="FFFF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997500" y="1626750"/>
            <a:ext cx="4260300" cy="2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76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From </a:t>
            </a:r>
            <a:r>
              <a:rPr lang="en" sz="2760" u="sng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endParaRPr sz="276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76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76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This dataset contains the 255,168 games of Tic-Tac-Toe where X starts</a:t>
            </a:r>
            <a:endParaRPr sz="276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82" name="Google Shape;82;p15" title="Screenshot 2025-06-08 14105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44549">
            <a:off x="7179312" y="3385105"/>
            <a:ext cx="1273950" cy="126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 title="Screenshot 2025-06-08 140448 (2).png"/>
          <p:cNvPicPr preferRelativeResize="0"/>
          <p:nvPr/>
        </p:nvPicPr>
        <p:blipFill rotWithShape="1">
          <a:blip r:embed="rId6">
            <a:alphaModFix amt="70000"/>
          </a:blip>
          <a:srcRect b="17437" l="67512" r="5934" t="0"/>
          <a:stretch/>
        </p:blipFill>
        <p:spPr>
          <a:xfrm rot="-618096">
            <a:off x="8203538" y="4111531"/>
            <a:ext cx="427050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71445" l="74347" r="6309" t="7572"/>
          <a:stretch/>
        </p:blipFill>
        <p:spPr>
          <a:xfrm rot="-618102">
            <a:off x="8063664" y="3365588"/>
            <a:ext cx="291344" cy="27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44241" l="38856" r="35040" t="31522"/>
          <a:stretch/>
        </p:blipFill>
        <p:spPr>
          <a:xfrm rot="-618066">
            <a:off x="7636526" y="3770771"/>
            <a:ext cx="393176" cy="31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title="360_F_80270745_dZTFJ8NmEtbRuwUgvcYG30wfn8YnuPHN.png"/>
          <p:cNvPicPr preferRelativeResize="0"/>
          <p:nvPr/>
        </p:nvPicPr>
        <p:blipFill rotWithShape="1">
          <a:blip r:embed="rId8">
            <a:alphaModFix/>
          </a:blip>
          <a:srcRect b="24179" l="31803" r="58600" t="18808"/>
          <a:stretch/>
        </p:blipFill>
        <p:spPr>
          <a:xfrm rot="-1738895">
            <a:off x="8427509" y="3274254"/>
            <a:ext cx="563275" cy="223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 title="Screenshot_2025-06-08_151518-removebg-preview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586021">
            <a:off x="5717763" y="1531771"/>
            <a:ext cx="2494923" cy="1323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0" y="164125"/>
            <a:ext cx="85206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49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History &amp; Limitations</a:t>
            </a:r>
            <a:endParaRPr b="1" sz="5490">
              <a:solidFill>
                <a:srgbClr val="FFFF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729275" y="1465650"/>
            <a:ext cx="42603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Origins in Ancient Egypt and Rome</a:t>
            </a:r>
            <a:endParaRPr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Game has been solved</a:t>
            </a:r>
            <a:endParaRPr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Useful for teaching sportsmanship and AI/Machine Learning</a:t>
            </a:r>
            <a:endParaRPr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94" name="Google Shape;94;p16" title="Screenshot 2025-06-08 14105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44549">
            <a:off x="7179312" y="3385105"/>
            <a:ext cx="1273950" cy="126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 title="Screenshot 2025-06-08 140448 (2).png"/>
          <p:cNvPicPr preferRelativeResize="0"/>
          <p:nvPr/>
        </p:nvPicPr>
        <p:blipFill rotWithShape="1">
          <a:blip r:embed="rId5">
            <a:alphaModFix amt="70000"/>
          </a:blip>
          <a:srcRect b="17437" l="11117" r="65869" t="0"/>
          <a:stretch/>
        </p:blipFill>
        <p:spPr>
          <a:xfrm rot="-618096">
            <a:off x="7301558" y="4280648"/>
            <a:ext cx="370125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 title="Screenshot 2025-06-08 140448 (2).png"/>
          <p:cNvPicPr preferRelativeResize="0"/>
          <p:nvPr/>
        </p:nvPicPr>
        <p:blipFill rotWithShape="1">
          <a:blip r:embed="rId5">
            <a:alphaModFix amt="70000"/>
          </a:blip>
          <a:srcRect b="17437" l="67512" r="5934" t="0"/>
          <a:stretch/>
        </p:blipFill>
        <p:spPr>
          <a:xfrm rot="-618096">
            <a:off x="8203538" y="4111531"/>
            <a:ext cx="427050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 title="Screenshot 2025-06-08 140448 (1).png"/>
          <p:cNvPicPr preferRelativeResize="0"/>
          <p:nvPr/>
        </p:nvPicPr>
        <p:blipFill rotWithShape="1">
          <a:blip r:embed="rId6">
            <a:alphaModFix amt="70000"/>
          </a:blip>
          <a:srcRect b="71445" l="74347" r="6309" t="7572"/>
          <a:stretch/>
        </p:blipFill>
        <p:spPr>
          <a:xfrm rot="-618102">
            <a:off x="8063664" y="3365588"/>
            <a:ext cx="291344" cy="27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 title="Screenshot 2025-06-08 140448 (1).png"/>
          <p:cNvPicPr preferRelativeResize="0"/>
          <p:nvPr/>
        </p:nvPicPr>
        <p:blipFill rotWithShape="1">
          <a:blip r:embed="rId6">
            <a:alphaModFix amt="70000"/>
          </a:blip>
          <a:srcRect b="44241" l="38856" r="35040" t="31522"/>
          <a:stretch/>
        </p:blipFill>
        <p:spPr>
          <a:xfrm rot="-618066">
            <a:off x="7636526" y="3770771"/>
            <a:ext cx="393176" cy="31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 title="istockphoto-825726456-612x612.png"/>
          <p:cNvPicPr preferRelativeResize="0"/>
          <p:nvPr/>
        </p:nvPicPr>
        <p:blipFill rotWithShape="1">
          <a:blip r:embed="rId7">
            <a:alphaModFix/>
          </a:blip>
          <a:srcRect b="21159" l="33458" r="39029" t="15752"/>
          <a:stretch/>
        </p:blipFill>
        <p:spPr>
          <a:xfrm rot="1409376">
            <a:off x="5637787" y="4204125"/>
            <a:ext cx="1603799" cy="24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 title="Screenshot_2025-06-08_151246-removebg-preview.png"/>
          <p:cNvPicPr preferRelativeResize="0"/>
          <p:nvPr/>
        </p:nvPicPr>
        <p:blipFill rotWithShape="1">
          <a:blip r:embed="rId8">
            <a:alphaModFix/>
          </a:blip>
          <a:srcRect b="53080" l="21074" r="21424" t="0"/>
          <a:stretch/>
        </p:blipFill>
        <p:spPr>
          <a:xfrm>
            <a:off x="711412" y="1569097"/>
            <a:ext cx="489850" cy="46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 title="Screenshot_2025-06-08_151246-removebg-preview.png"/>
          <p:cNvPicPr preferRelativeResize="0"/>
          <p:nvPr/>
        </p:nvPicPr>
        <p:blipFill rotWithShape="1">
          <a:blip r:embed="rId8">
            <a:alphaModFix/>
          </a:blip>
          <a:srcRect b="0" l="42498" r="0" t="46723"/>
          <a:stretch/>
        </p:blipFill>
        <p:spPr>
          <a:xfrm>
            <a:off x="729275" y="2366750"/>
            <a:ext cx="489850" cy="5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 title="Screenshot_2025-06-08_151246-removebg-preview.png"/>
          <p:cNvPicPr preferRelativeResize="0"/>
          <p:nvPr/>
        </p:nvPicPr>
        <p:blipFill rotWithShape="1">
          <a:blip r:embed="rId8">
            <a:alphaModFix/>
          </a:blip>
          <a:srcRect b="12064" l="0" r="56404" t="50079"/>
          <a:stretch/>
        </p:blipFill>
        <p:spPr>
          <a:xfrm>
            <a:off x="648476" y="2989025"/>
            <a:ext cx="615736" cy="6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 title="tic_tact_toe_history_thumb.png-removebg-preview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34550" y="1240813"/>
            <a:ext cx="3937599" cy="247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 title="Screenshot_2025-06-08_150859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8773070">
            <a:off x="546400" y="227119"/>
            <a:ext cx="1350550" cy="125430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type="ctrTitle"/>
          </p:nvPr>
        </p:nvSpPr>
        <p:spPr>
          <a:xfrm>
            <a:off x="311700" y="164125"/>
            <a:ext cx="85206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49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Methodology</a:t>
            </a:r>
            <a:endParaRPr b="1" sz="5490">
              <a:solidFill>
                <a:srgbClr val="FFFF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4451900" y="1341050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https://colab.research.google.com/drive/1utnmYtWWmxEyl8CJgB9Pt3J8NJ4kFlqZ?usp=sharing#scrollTo=66G7xMA-y11o</a:t>
            </a:r>
            <a:endParaRPr sz="23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875" y="1176425"/>
            <a:ext cx="3627887" cy="3597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 title="Screenshot 2025-06-08 141055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644549">
            <a:off x="7179312" y="3385105"/>
            <a:ext cx="1273950" cy="126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 title="Screenshot 2025-06-08 140448 (2).png"/>
          <p:cNvPicPr preferRelativeResize="0"/>
          <p:nvPr/>
        </p:nvPicPr>
        <p:blipFill rotWithShape="1">
          <a:blip r:embed="rId7">
            <a:alphaModFix amt="70000"/>
          </a:blip>
          <a:srcRect b="17437" l="11117" r="65869" t="0"/>
          <a:stretch/>
        </p:blipFill>
        <p:spPr>
          <a:xfrm rot="-618096">
            <a:off x="7301558" y="4280648"/>
            <a:ext cx="370125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 title="Screenshot 2025-06-08 140448 (2).png"/>
          <p:cNvPicPr preferRelativeResize="0"/>
          <p:nvPr/>
        </p:nvPicPr>
        <p:blipFill rotWithShape="1">
          <a:blip r:embed="rId7">
            <a:alphaModFix amt="70000"/>
          </a:blip>
          <a:srcRect b="17437" l="67512" r="5934" t="0"/>
          <a:stretch/>
        </p:blipFill>
        <p:spPr>
          <a:xfrm rot="-618096">
            <a:off x="8203538" y="4111531"/>
            <a:ext cx="427050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 title="Screenshot 2025-06-08 140448 (1).png"/>
          <p:cNvPicPr preferRelativeResize="0"/>
          <p:nvPr/>
        </p:nvPicPr>
        <p:blipFill rotWithShape="1">
          <a:blip r:embed="rId8">
            <a:alphaModFix amt="70000"/>
          </a:blip>
          <a:srcRect b="71445" l="74347" r="6309" t="7572"/>
          <a:stretch/>
        </p:blipFill>
        <p:spPr>
          <a:xfrm rot="-618102">
            <a:off x="8063664" y="3365588"/>
            <a:ext cx="291344" cy="27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 title="Screenshot 2025-06-08 140448 (1).png"/>
          <p:cNvPicPr preferRelativeResize="0"/>
          <p:nvPr/>
        </p:nvPicPr>
        <p:blipFill rotWithShape="1">
          <a:blip r:embed="rId8">
            <a:alphaModFix amt="70000"/>
          </a:blip>
          <a:srcRect b="44241" l="38856" r="35040" t="31522"/>
          <a:stretch/>
        </p:blipFill>
        <p:spPr>
          <a:xfrm rot="-618066">
            <a:off x="7636526" y="3770771"/>
            <a:ext cx="393176" cy="31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 title="Screenshot 2025-06-08 140448 (1).png"/>
          <p:cNvPicPr preferRelativeResize="0"/>
          <p:nvPr/>
        </p:nvPicPr>
        <p:blipFill rotWithShape="1">
          <a:blip r:embed="rId8">
            <a:alphaModFix amt="70000"/>
          </a:blip>
          <a:srcRect b="5366" l="43038" r="36289" t="67198"/>
          <a:stretch/>
        </p:blipFill>
        <p:spPr>
          <a:xfrm rot="-618165">
            <a:off x="7782172" y="4191883"/>
            <a:ext cx="311366" cy="35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 title="360_F_80270745_dZTFJ8NmEtbRuwUgvcYG30wfn8YnuPHN.png"/>
          <p:cNvPicPr preferRelativeResize="0"/>
          <p:nvPr/>
        </p:nvPicPr>
        <p:blipFill rotWithShape="1">
          <a:blip r:embed="rId9">
            <a:alphaModFix/>
          </a:blip>
          <a:srcRect b="24179" l="31803" r="58600" t="18808"/>
          <a:stretch/>
        </p:blipFill>
        <p:spPr>
          <a:xfrm>
            <a:off x="7703559" y="4250704"/>
            <a:ext cx="563275" cy="223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 title="Screenshot_2025-06-08_152054-removebg-preview.png"/>
          <p:cNvPicPr preferRelativeResize="0"/>
          <p:nvPr/>
        </p:nvPicPr>
        <p:blipFill>
          <a:blip r:embed="rId10">
            <a:alphaModFix amt="80000"/>
          </a:blip>
          <a:stretch>
            <a:fillRect/>
          </a:stretch>
        </p:blipFill>
        <p:spPr>
          <a:xfrm>
            <a:off x="4451900" y="3334977"/>
            <a:ext cx="1787953" cy="14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>
            <a:off x="311700" y="164125"/>
            <a:ext cx="85206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49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First vs. Second Player</a:t>
            </a:r>
            <a:endParaRPr b="1" sz="5490">
              <a:solidFill>
                <a:srgbClr val="FFFF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4822350" y="1589375"/>
            <a:ext cx="396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First player has a slightly higher strategic advantage</a:t>
            </a:r>
            <a:endParaRPr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00" y="1314150"/>
            <a:ext cx="4203924" cy="3386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 title="Screenshot 2025-06-08 14105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44549">
            <a:off x="7179312" y="3385105"/>
            <a:ext cx="1273950" cy="126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 title="Screenshot 2025-06-08 140448 (2).png"/>
          <p:cNvPicPr preferRelativeResize="0"/>
          <p:nvPr/>
        </p:nvPicPr>
        <p:blipFill rotWithShape="1">
          <a:blip r:embed="rId6">
            <a:alphaModFix amt="70000"/>
          </a:blip>
          <a:srcRect b="17437" l="11117" r="65869" t="0"/>
          <a:stretch/>
        </p:blipFill>
        <p:spPr>
          <a:xfrm rot="-618096">
            <a:off x="7301558" y="4280648"/>
            <a:ext cx="370125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 title="Screenshot 2025-06-08 140448 (2).png"/>
          <p:cNvPicPr preferRelativeResize="0"/>
          <p:nvPr/>
        </p:nvPicPr>
        <p:blipFill rotWithShape="1">
          <a:blip r:embed="rId6">
            <a:alphaModFix amt="70000"/>
          </a:blip>
          <a:srcRect b="17437" l="67512" r="5934" t="0"/>
          <a:stretch/>
        </p:blipFill>
        <p:spPr>
          <a:xfrm rot="-618096">
            <a:off x="8203538" y="4111531"/>
            <a:ext cx="427050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75395" l="41541" r="34280" t="3524"/>
          <a:stretch/>
        </p:blipFill>
        <p:spPr>
          <a:xfrm rot="-618128">
            <a:off x="7585817" y="3405441"/>
            <a:ext cx="364190" cy="27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71445" l="74347" r="6309" t="7572"/>
          <a:stretch/>
        </p:blipFill>
        <p:spPr>
          <a:xfrm rot="-618102">
            <a:off x="8063664" y="3365588"/>
            <a:ext cx="291344" cy="27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44241" l="38856" r="35040" t="31522"/>
          <a:stretch/>
        </p:blipFill>
        <p:spPr>
          <a:xfrm rot="-618066">
            <a:off x="7636526" y="3770771"/>
            <a:ext cx="393176" cy="31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5366" l="43038" r="36289" t="67198"/>
          <a:stretch/>
        </p:blipFill>
        <p:spPr>
          <a:xfrm rot="-618165">
            <a:off x="7782172" y="4191883"/>
            <a:ext cx="311366" cy="35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 title="istockphoto-825726456-612x612.png"/>
          <p:cNvPicPr preferRelativeResize="0"/>
          <p:nvPr/>
        </p:nvPicPr>
        <p:blipFill rotWithShape="1">
          <a:blip r:embed="rId8">
            <a:alphaModFix/>
          </a:blip>
          <a:srcRect b="21159" l="33458" r="39029" t="15752"/>
          <a:stretch/>
        </p:blipFill>
        <p:spPr>
          <a:xfrm>
            <a:off x="6606338" y="3517725"/>
            <a:ext cx="1603800" cy="2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 title="Screenshot_2025-06-08_152201-removebg-preview.png"/>
          <p:cNvPicPr preferRelativeResize="0"/>
          <p:nvPr/>
        </p:nvPicPr>
        <p:blipFill>
          <a:blip r:embed="rId9">
            <a:alphaModFix amt="80000"/>
          </a:blip>
          <a:stretch>
            <a:fillRect/>
          </a:stretch>
        </p:blipFill>
        <p:spPr>
          <a:xfrm>
            <a:off x="4956449" y="2904500"/>
            <a:ext cx="1649913" cy="17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ctrTitle"/>
          </p:nvPr>
        </p:nvSpPr>
        <p:spPr>
          <a:xfrm>
            <a:off x="311700" y="164125"/>
            <a:ext cx="85206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49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Best Opening Move</a:t>
            </a:r>
            <a:endParaRPr b="1" sz="5490">
              <a:solidFill>
                <a:srgbClr val="FFFF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4686700" y="1561250"/>
            <a:ext cx="39753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Center and corners are the best moves</a:t>
            </a:r>
            <a:endParaRPr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94" y="1299800"/>
            <a:ext cx="3932531" cy="34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 title="Screenshot 2025-06-08 14105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44549">
            <a:off x="7179312" y="3385105"/>
            <a:ext cx="1273950" cy="126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 title="Screenshot 2025-06-08 140448 (2).png"/>
          <p:cNvPicPr preferRelativeResize="0"/>
          <p:nvPr/>
        </p:nvPicPr>
        <p:blipFill rotWithShape="1">
          <a:blip r:embed="rId6">
            <a:alphaModFix amt="70000"/>
          </a:blip>
          <a:srcRect b="17437" l="11117" r="65869" t="0"/>
          <a:stretch/>
        </p:blipFill>
        <p:spPr>
          <a:xfrm rot="-618096">
            <a:off x="7301558" y="4280648"/>
            <a:ext cx="370125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 title="Screenshot 2025-06-08 140448 (2).png"/>
          <p:cNvPicPr preferRelativeResize="0"/>
          <p:nvPr/>
        </p:nvPicPr>
        <p:blipFill rotWithShape="1">
          <a:blip r:embed="rId6">
            <a:alphaModFix amt="70000"/>
          </a:blip>
          <a:srcRect b="17437" l="67512" r="5934" t="0"/>
          <a:stretch/>
        </p:blipFill>
        <p:spPr>
          <a:xfrm rot="-618096">
            <a:off x="8203538" y="4111531"/>
            <a:ext cx="427050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75395" l="41541" r="34280" t="3524"/>
          <a:stretch/>
        </p:blipFill>
        <p:spPr>
          <a:xfrm rot="-618128">
            <a:off x="7585817" y="3405441"/>
            <a:ext cx="364190" cy="27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71445" l="74347" r="6309" t="7572"/>
          <a:stretch/>
        </p:blipFill>
        <p:spPr>
          <a:xfrm rot="-618102">
            <a:off x="8063664" y="3365588"/>
            <a:ext cx="291344" cy="27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40153" l="6474" r="69174" t="32509"/>
          <a:stretch/>
        </p:blipFill>
        <p:spPr>
          <a:xfrm rot="-618063">
            <a:off x="7168934" y="3851319"/>
            <a:ext cx="366780" cy="35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44241" l="38856" r="35040" t="31522"/>
          <a:stretch/>
        </p:blipFill>
        <p:spPr>
          <a:xfrm rot="-618066">
            <a:off x="7636526" y="3770771"/>
            <a:ext cx="393176" cy="31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5366" l="43038" r="36289" t="67198"/>
          <a:stretch/>
        </p:blipFill>
        <p:spPr>
          <a:xfrm rot="-618165">
            <a:off x="7782172" y="4191883"/>
            <a:ext cx="311366" cy="35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 title="360_F_80270745_dZTFJ8NmEtbRuwUgvcYG30wfn8YnuPHN.png"/>
          <p:cNvPicPr preferRelativeResize="0"/>
          <p:nvPr/>
        </p:nvPicPr>
        <p:blipFill rotWithShape="1">
          <a:blip r:embed="rId8">
            <a:alphaModFix/>
          </a:blip>
          <a:srcRect b="24179" l="31803" r="58600" t="18808"/>
          <a:stretch/>
        </p:blipFill>
        <p:spPr>
          <a:xfrm>
            <a:off x="6930834" y="3952579"/>
            <a:ext cx="563275" cy="223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 title="Screenshot_2025-06-08_152529-removebg-preview.png"/>
          <p:cNvPicPr preferRelativeResize="0"/>
          <p:nvPr/>
        </p:nvPicPr>
        <p:blipFill>
          <a:blip r:embed="rId9">
            <a:alphaModFix amt="60000"/>
          </a:blip>
          <a:stretch>
            <a:fillRect/>
          </a:stretch>
        </p:blipFill>
        <p:spPr>
          <a:xfrm>
            <a:off x="4686700" y="2697225"/>
            <a:ext cx="1929250" cy="21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ctrTitle"/>
          </p:nvPr>
        </p:nvSpPr>
        <p:spPr>
          <a:xfrm>
            <a:off x="311700" y="164125"/>
            <a:ext cx="85206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49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Best Counter Moves</a:t>
            </a:r>
            <a:endParaRPr b="1" sz="5490">
              <a:solidFill>
                <a:srgbClr val="FFFF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58" name="Google Shape;158;p20"/>
          <p:cNvSpPr txBox="1"/>
          <p:nvPr>
            <p:ph idx="1" type="subTitle"/>
          </p:nvPr>
        </p:nvSpPr>
        <p:spPr>
          <a:xfrm>
            <a:off x="4451900" y="1341050"/>
            <a:ext cx="42603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17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Don’t just block — create dual threats by:</a:t>
            </a:r>
            <a:endParaRPr sz="2117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17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Picking moves that pressure opposite corners or center lines</a:t>
            </a:r>
            <a:endParaRPr sz="2017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17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Avoiding passive edge moves unless necessary</a:t>
            </a:r>
            <a:endParaRPr sz="2017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159" name="Google Shape;159;p20" title="best-counter-moves-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00" y="1341050"/>
            <a:ext cx="3810301" cy="330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 title="Screenshot 2025-06-08 14105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44549">
            <a:off x="7179312" y="3385105"/>
            <a:ext cx="1273950" cy="126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 title="Screenshot 2025-06-08 140448 (2).png"/>
          <p:cNvPicPr preferRelativeResize="0"/>
          <p:nvPr/>
        </p:nvPicPr>
        <p:blipFill rotWithShape="1">
          <a:blip r:embed="rId6">
            <a:alphaModFix amt="70000"/>
          </a:blip>
          <a:srcRect b="17437" l="11117" r="65869" t="0"/>
          <a:stretch/>
        </p:blipFill>
        <p:spPr>
          <a:xfrm rot="-618096">
            <a:off x="7301558" y="4280648"/>
            <a:ext cx="370125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 title="Screenshot 2025-06-08 140448 (2).png"/>
          <p:cNvPicPr preferRelativeResize="0"/>
          <p:nvPr/>
        </p:nvPicPr>
        <p:blipFill rotWithShape="1">
          <a:blip r:embed="rId6">
            <a:alphaModFix amt="70000"/>
          </a:blip>
          <a:srcRect b="17437" l="67512" r="5934" t="0"/>
          <a:stretch/>
        </p:blipFill>
        <p:spPr>
          <a:xfrm rot="-618096">
            <a:off x="8203538" y="4111531"/>
            <a:ext cx="427050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75395" l="41541" r="34280" t="3524"/>
          <a:stretch/>
        </p:blipFill>
        <p:spPr>
          <a:xfrm rot="-618128">
            <a:off x="7585817" y="3405441"/>
            <a:ext cx="364190" cy="27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71445" l="74347" r="6309" t="7572"/>
          <a:stretch/>
        </p:blipFill>
        <p:spPr>
          <a:xfrm rot="-618102">
            <a:off x="8063664" y="3365588"/>
            <a:ext cx="291344" cy="27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40153" l="6474" r="69174" t="32509"/>
          <a:stretch/>
        </p:blipFill>
        <p:spPr>
          <a:xfrm rot="-618063">
            <a:off x="7168934" y="3851319"/>
            <a:ext cx="366780" cy="35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44241" l="38856" r="35040" t="31522"/>
          <a:stretch/>
        </p:blipFill>
        <p:spPr>
          <a:xfrm rot="-618066">
            <a:off x="7636526" y="3770771"/>
            <a:ext cx="393176" cy="31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42218" l="73380" r="5279" t="34604"/>
          <a:stretch/>
        </p:blipFill>
        <p:spPr>
          <a:xfrm rot="-618098">
            <a:off x="8126087" y="3718762"/>
            <a:ext cx="321426" cy="2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 title="Screenshot 2025-06-08 140448 (1).png"/>
          <p:cNvPicPr preferRelativeResize="0"/>
          <p:nvPr/>
        </p:nvPicPr>
        <p:blipFill rotWithShape="1">
          <a:blip r:embed="rId7">
            <a:alphaModFix amt="70000"/>
          </a:blip>
          <a:srcRect b="5366" l="43038" r="36289" t="67198"/>
          <a:stretch/>
        </p:blipFill>
        <p:spPr>
          <a:xfrm rot="-618165">
            <a:off x="7782172" y="4191883"/>
            <a:ext cx="311366" cy="35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 title="istockphoto-825726456-612x612.png"/>
          <p:cNvPicPr preferRelativeResize="0"/>
          <p:nvPr/>
        </p:nvPicPr>
        <p:blipFill rotWithShape="1">
          <a:blip r:embed="rId8">
            <a:alphaModFix/>
          </a:blip>
          <a:srcRect b="21159" l="33458" r="39029" t="15752"/>
          <a:stretch/>
        </p:blipFill>
        <p:spPr>
          <a:xfrm>
            <a:off x="6867938" y="3878325"/>
            <a:ext cx="1603800" cy="2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 title="Screenshot_2025-06-08_152649-removebg-preview.png"/>
          <p:cNvPicPr preferRelativeResize="0"/>
          <p:nvPr/>
        </p:nvPicPr>
        <p:blipFill rotWithShape="1">
          <a:blip r:embed="rId9">
            <a:alphaModFix/>
          </a:blip>
          <a:srcRect b="52708" l="3750" r="67107" t="8123"/>
          <a:stretch/>
        </p:blipFill>
        <p:spPr>
          <a:xfrm rot="766834">
            <a:off x="4451900" y="2070100"/>
            <a:ext cx="588350" cy="7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 title="Screenshot_2025-06-08_152649-removebg-preview.png"/>
          <p:cNvPicPr preferRelativeResize="0"/>
          <p:nvPr/>
        </p:nvPicPr>
        <p:blipFill rotWithShape="1">
          <a:blip r:embed="rId9">
            <a:alphaModFix/>
          </a:blip>
          <a:srcRect b="60972" l="41480" r="29377" t="-141"/>
          <a:stretch/>
        </p:blipFill>
        <p:spPr>
          <a:xfrm rot="766834">
            <a:off x="4451900" y="2885975"/>
            <a:ext cx="588350" cy="7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ctrTitle"/>
          </p:nvPr>
        </p:nvSpPr>
        <p:spPr>
          <a:xfrm>
            <a:off x="311700" y="164125"/>
            <a:ext cx="85206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490">
                <a:solidFill>
                  <a:srgbClr val="FFFFFF"/>
                </a:solidFill>
                <a:latin typeface="Cabin Sketch"/>
                <a:ea typeface="Cabin Sketch"/>
                <a:cs typeface="Cabin Sketch"/>
                <a:sym typeface="Cabin Sketch"/>
              </a:rPr>
              <a:t>Ties</a:t>
            </a:r>
            <a:endParaRPr b="1" sz="5490">
              <a:solidFill>
                <a:srgbClr val="FFFF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5596625" y="1131700"/>
            <a:ext cx="3399600" cy="21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46080 tie games (18.06%)</a:t>
            </a:r>
            <a:endParaRPr sz="21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Tied games tend to come from symmetrical patterns</a:t>
            </a:r>
            <a:endParaRPr sz="21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875" y="1372737"/>
            <a:ext cx="5239749" cy="2918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 title="Screenshot 2025-06-08 14105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44549">
            <a:off x="7179312" y="3385105"/>
            <a:ext cx="1273950" cy="126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 title="Screenshot 2025-06-08 140448 (1).png"/>
          <p:cNvPicPr preferRelativeResize="0"/>
          <p:nvPr/>
        </p:nvPicPr>
        <p:blipFill rotWithShape="1">
          <a:blip r:embed="rId6">
            <a:alphaModFix amt="70000"/>
          </a:blip>
          <a:srcRect b="75496" l="8564" r="67762" t="5271"/>
          <a:stretch/>
        </p:blipFill>
        <p:spPr>
          <a:xfrm rot="-618088">
            <a:off x="7118142" y="3526904"/>
            <a:ext cx="356564" cy="248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 title="Screenshot 2025-06-08 140448 (2).png"/>
          <p:cNvPicPr preferRelativeResize="0"/>
          <p:nvPr/>
        </p:nvPicPr>
        <p:blipFill rotWithShape="1">
          <a:blip r:embed="rId7">
            <a:alphaModFix amt="70000"/>
          </a:blip>
          <a:srcRect b="17437" l="11117" r="65869" t="0"/>
          <a:stretch/>
        </p:blipFill>
        <p:spPr>
          <a:xfrm rot="-618096">
            <a:off x="7301558" y="4280648"/>
            <a:ext cx="370125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 title="Screenshot 2025-06-08 140448 (2).png"/>
          <p:cNvPicPr preferRelativeResize="0"/>
          <p:nvPr/>
        </p:nvPicPr>
        <p:blipFill rotWithShape="1">
          <a:blip r:embed="rId7">
            <a:alphaModFix amt="70000"/>
          </a:blip>
          <a:srcRect b="17437" l="67512" r="5934" t="0"/>
          <a:stretch/>
        </p:blipFill>
        <p:spPr>
          <a:xfrm rot="-618096">
            <a:off x="8203538" y="4111531"/>
            <a:ext cx="427050" cy="3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 title="Screenshot 2025-06-08 140448 (1).png"/>
          <p:cNvPicPr preferRelativeResize="0"/>
          <p:nvPr/>
        </p:nvPicPr>
        <p:blipFill rotWithShape="1">
          <a:blip r:embed="rId6">
            <a:alphaModFix amt="70000"/>
          </a:blip>
          <a:srcRect b="75395" l="41541" r="34280" t="3524"/>
          <a:stretch/>
        </p:blipFill>
        <p:spPr>
          <a:xfrm rot="-618128">
            <a:off x="7585817" y="3405441"/>
            <a:ext cx="364190" cy="27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 title="Screenshot 2025-06-08 140448 (1).png"/>
          <p:cNvPicPr preferRelativeResize="0"/>
          <p:nvPr/>
        </p:nvPicPr>
        <p:blipFill rotWithShape="1">
          <a:blip r:embed="rId6">
            <a:alphaModFix amt="70000"/>
          </a:blip>
          <a:srcRect b="71445" l="74347" r="6309" t="7572"/>
          <a:stretch/>
        </p:blipFill>
        <p:spPr>
          <a:xfrm rot="-618102">
            <a:off x="8063664" y="3365588"/>
            <a:ext cx="291344" cy="27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 title="Screenshot 2025-06-08 140448 (1).png"/>
          <p:cNvPicPr preferRelativeResize="0"/>
          <p:nvPr/>
        </p:nvPicPr>
        <p:blipFill rotWithShape="1">
          <a:blip r:embed="rId6">
            <a:alphaModFix amt="70000"/>
          </a:blip>
          <a:srcRect b="40153" l="6474" r="69174" t="32509"/>
          <a:stretch/>
        </p:blipFill>
        <p:spPr>
          <a:xfrm rot="-618063">
            <a:off x="7168934" y="3851319"/>
            <a:ext cx="366780" cy="35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 title="Screenshot 2025-06-08 140448 (1).png"/>
          <p:cNvPicPr preferRelativeResize="0"/>
          <p:nvPr/>
        </p:nvPicPr>
        <p:blipFill rotWithShape="1">
          <a:blip r:embed="rId6">
            <a:alphaModFix amt="70000"/>
          </a:blip>
          <a:srcRect b="44241" l="38856" r="35040" t="31522"/>
          <a:stretch/>
        </p:blipFill>
        <p:spPr>
          <a:xfrm rot="-618066">
            <a:off x="7636526" y="3770771"/>
            <a:ext cx="393176" cy="31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 title="Screenshot 2025-06-08 140448 (1).png"/>
          <p:cNvPicPr preferRelativeResize="0"/>
          <p:nvPr/>
        </p:nvPicPr>
        <p:blipFill rotWithShape="1">
          <a:blip r:embed="rId6">
            <a:alphaModFix amt="70000"/>
          </a:blip>
          <a:srcRect b="42218" l="73380" r="5279" t="34604"/>
          <a:stretch/>
        </p:blipFill>
        <p:spPr>
          <a:xfrm rot="-618098">
            <a:off x="8126087" y="3718762"/>
            <a:ext cx="321426" cy="2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 title="Screenshot 2025-06-08 140448 (1).png"/>
          <p:cNvPicPr preferRelativeResize="0"/>
          <p:nvPr/>
        </p:nvPicPr>
        <p:blipFill rotWithShape="1">
          <a:blip r:embed="rId6">
            <a:alphaModFix amt="70000"/>
          </a:blip>
          <a:srcRect b="5366" l="43038" r="36289" t="67198"/>
          <a:stretch/>
        </p:blipFill>
        <p:spPr>
          <a:xfrm rot="-618165">
            <a:off x="7782172" y="4191883"/>
            <a:ext cx="311366" cy="35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 title="360_F_80270745_dZTFJ8NmEtbRuwUgvcYG30wfn8YnuPHN.png"/>
          <p:cNvPicPr preferRelativeResize="0"/>
          <p:nvPr/>
        </p:nvPicPr>
        <p:blipFill rotWithShape="1">
          <a:blip r:embed="rId8">
            <a:alphaModFix/>
          </a:blip>
          <a:srcRect b="24179" l="31803" r="58600" t="18808"/>
          <a:stretch/>
        </p:blipFill>
        <p:spPr>
          <a:xfrm>
            <a:off x="7079984" y="3582454"/>
            <a:ext cx="563275" cy="223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 title="Screenshot_2025-06-08_152649-removebg-preview.png"/>
          <p:cNvPicPr preferRelativeResize="0"/>
          <p:nvPr/>
        </p:nvPicPr>
        <p:blipFill rotWithShape="1">
          <a:blip r:embed="rId9">
            <a:alphaModFix/>
          </a:blip>
          <a:srcRect b="2307" l="3794" r="67063" t="58524"/>
          <a:stretch/>
        </p:blipFill>
        <p:spPr>
          <a:xfrm rot="766834">
            <a:off x="5619150" y="1188075"/>
            <a:ext cx="588350" cy="7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 title="Screenshot_2025-06-08_152649-removebg-preview.png"/>
          <p:cNvPicPr preferRelativeResize="0"/>
          <p:nvPr/>
        </p:nvPicPr>
        <p:blipFill rotWithShape="1">
          <a:blip r:embed="rId9">
            <a:alphaModFix/>
          </a:blip>
          <a:srcRect b="38513" l="67165" r="3692" t="22317"/>
          <a:stretch/>
        </p:blipFill>
        <p:spPr>
          <a:xfrm rot="766834">
            <a:off x="5572275" y="2061150"/>
            <a:ext cx="588350" cy="7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