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3" r:id="rId3"/>
    <p:sldId id="270" r:id="rId4"/>
    <p:sldId id="264" r:id="rId5"/>
    <p:sldId id="269" r:id="rId6"/>
    <p:sldId id="257" r:id="rId7"/>
    <p:sldId id="259" r:id="rId8"/>
    <p:sldId id="258" r:id="rId9"/>
    <p:sldId id="260" r:id="rId10"/>
    <p:sldId id="261" r:id="rId11"/>
    <p:sldId id="274" r:id="rId12"/>
    <p:sldId id="262" r:id="rId13"/>
    <p:sldId id="265" r:id="rId14"/>
    <p:sldId id="268" r:id="rId15"/>
    <p:sldId id="275" r:id="rId16"/>
    <p:sldId id="277" r:id="rId17"/>
    <p:sldId id="276" r:id="rId18"/>
    <p:sldId id="266" r:id="rId19"/>
    <p:sldId id="273" r:id="rId20"/>
    <p:sldId id="267"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3" autoAdjust="0"/>
    <p:restoredTop sz="94660"/>
  </p:normalViewPr>
  <p:slideViewPr>
    <p:cSldViewPr snapToGrid="0">
      <p:cViewPr varScale="1">
        <p:scale>
          <a:sx n="126" d="100"/>
          <a:sy n="126"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1493A-C69F-4F61-ADE0-9376C934F6A4}" type="datetimeFigureOut">
              <a:rPr lang="fr-FR" smtClean="0"/>
              <a:t>06/03/2017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8365A-234F-465B-94FE-707A269181A0}" type="slidenum">
              <a:rPr lang="fr-FR" smtClean="0"/>
              <a:t>‹#›</a:t>
            </a:fld>
            <a:endParaRPr lang="fr-FR"/>
          </a:p>
        </p:txBody>
      </p:sp>
    </p:spTree>
    <p:extLst>
      <p:ext uri="{BB962C8B-B14F-4D97-AF65-F5344CB8AC3E}">
        <p14:creationId xmlns:p14="http://schemas.microsoft.com/office/powerpoint/2010/main" val="86508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92C7B03-9E4E-4569-B9C8-7A6C0DCE5EA6}"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7F8678B-262B-4416-98B2-BDEB9A00166F}" type="datetime1">
              <a:rPr lang="en-US" smtClean="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005A66-759D-4180-B825-192B90466744}"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DB9E40B-F21E-4AB4-A106-2B284A71F909}"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17C897-97D6-4B3C-B916-5286B4DB4C97}"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60FF7-FBD6-4B70-B434-C60D61206F64}" type="datetime1">
              <a:rPr lang="en-US" smtClean="0"/>
              <a:t>3/6/17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B4CCF7-A7A4-4868-9323-1FD7FD23869F}" type="datetime1">
              <a:rPr lang="en-US" smtClean="0"/>
              <a:t>3/6/17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12F8E7A-DDF3-45C8-A6E3-F5030C2ADB6F}"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F1C1B24-318E-4FE3-B8C3-2262B70090EA}"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6388FD6-7D36-47FB-BC9C-0935BA7CFAF1}"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8F303F5-2205-45C4-8721-8E7D043C3690}" type="datetime1">
              <a:rPr lang="en-US" smtClean="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00055DC-931A-46B5-9191-3595C193C6B6}" type="datetime1">
              <a:rPr lang="en-US" smtClean="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75C2304-40D1-41A4-870C-E57B4EC65A0F}" type="datetime1">
              <a:rPr lang="en-US" smtClean="0"/>
              <a:t>3/6/17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9EEF7235-7F38-4004-8FC3-F2FDA6AC6684}" type="datetime1">
              <a:rPr lang="en-US" smtClean="0"/>
              <a:t>3/6/17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12BC4A-39CA-4FF3-8B01-1D7F88EFAA28}" type="datetime1">
              <a:rPr lang="en-US" smtClean="0"/>
              <a:t>3/6/17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79A48400-6489-49AA-858B-2E26DA4A1A4B}" type="datetime1">
              <a:rPr lang="en-US" smtClean="0"/>
              <a:t>3/6/17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87CD576-8593-49FD-B447-F8C91232F085}" type="datetime1">
              <a:rPr lang="en-US" smtClean="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82EC75-BCE8-485B-9CBA-052BC257417F}" type="datetime1">
              <a:rPr lang="en-US" smtClean="0"/>
              <a:t>3/6/17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7588" y="4385009"/>
            <a:ext cx="8825658" cy="2067432"/>
          </a:xfrm>
        </p:spPr>
        <p:txBody>
          <a:bodyPr/>
          <a:lstStyle/>
          <a:p>
            <a:pPr algn="ctr"/>
            <a:r>
              <a:rPr lang="fr-FR" dirty="0" smtClean="0"/>
              <a:t/>
            </a:r>
            <a:br>
              <a:rPr lang="fr-FR" dirty="0" smtClean="0"/>
            </a:br>
            <a:r>
              <a:rPr lang="fr-FR" dirty="0" smtClean="0"/>
              <a:t>JavaScript</a:t>
            </a:r>
            <a:br>
              <a:rPr lang="fr-FR" dirty="0" smtClean="0"/>
            </a:br>
            <a:endParaRPr lang="fr-FR" dirty="0"/>
          </a:p>
        </p:txBody>
      </p:sp>
      <p:sp>
        <p:nvSpPr>
          <p:cNvPr id="3" name="Sous-titre 2"/>
          <p:cNvSpPr>
            <a:spLocks noGrp="1"/>
          </p:cNvSpPr>
          <p:nvPr>
            <p:ph type="subTitle" idx="1"/>
          </p:nvPr>
        </p:nvSpPr>
        <p:spPr>
          <a:xfrm>
            <a:off x="1437588" y="5418725"/>
            <a:ext cx="8825658" cy="861420"/>
          </a:xfrm>
        </p:spPr>
        <p:txBody>
          <a:bodyPr>
            <a:normAutofit/>
          </a:bodyPr>
          <a:lstStyle/>
          <a:p>
            <a:pPr algn="ctr"/>
            <a:r>
              <a:rPr lang="fr-FR" cap="none" dirty="0"/>
              <a:t>A</a:t>
            </a:r>
            <a:r>
              <a:rPr lang="fr-FR" cap="none" dirty="0" smtClean="0"/>
              <a:t>lexis </a:t>
            </a:r>
            <a:r>
              <a:rPr lang="fr-FR" cap="none" dirty="0"/>
              <a:t>D</a:t>
            </a:r>
            <a:r>
              <a:rPr lang="fr-FR" cap="none" dirty="0" smtClean="0"/>
              <a:t>ucerf – alexis.ducerf@DeerCoders.com</a:t>
            </a:r>
            <a:endParaRPr lang="fr-FR" cap="none" dirty="0"/>
          </a:p>
        </p:txBody>
      </p:sp>
      <p:sp>
        <p:nvSpPr>
          <p:cNvPr id="4" name="AutoShape 2" descr="Résultat de recherche d'images pour &quot;javascrip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21" y="445359"/>
            <a:ext cx="3422792" cy="3422792"/>
          </a:xfrm>
          <a:prstGeom prst="rect">
            <a:avLst/>
          </a:prstGeom>
        </p:spPr>
      </p:pic>
      <p:sp>
        <p:nvSpPr>
          <p:cNvPr id="6" name="Espace réservé du numéro de diapositive 5"/>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5020287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Pour déclarer un tableau il faut passer par </a:t>
            </a:r>
            <a:r>
              <a:rPr lang="fr-FR" i="1" dirty="0" smtClean="0"/>
              <a:t>[]</a:t>
            </a:r>
            <a:r>
              <a:rPr lang="fr-FR" dirty="0" smtClean="0"/>
              <a:t>, on ne passera pas la déclaration </a:t>
            </a:r>
            <a:r>
              <a:rPr lang="fr-FR" i="1" dirty="0" smtClean="0"/>
              <a:t>new </a:t>
            </a:r>
            <a:r>
              <a:rPr lang="fr-FR" i="1" dirty="0" err="1" smtClean="0"/>
              <a:t>Array</a:t>
            </a:r>
            <a:r>
              <a:rPr lang="fr-FR" i="1" dirty="0" smtClean="0"/>
              <a:t>()</a:t>
            </a:r>
            <a:r>
              <a:rPr lang="fr-FR" dirty="0" smtClean="0"/>
              <a:t> qui est dépréciée</a:t>
            </a:r>
          </a:p>
          <a:p>
            <a:endParaRPr lang="fr-FR" dirty="0" smtClean="0"/>
          </a:p>
          <a:p>
            <a:r>
              <a:rPr lang="fr-FR" dirty="0" smtClean="0"/>
              <a:t>Pour rajouter des éléments dans le tableau on passera par la méthode </a:t>
            </a:r>
            <a:r>
              <a:rPr lang="fr-FR" dirty="0" err="1" smtClean="0"/>
              <a:t>array.push</a:t>
            </a:r>
            <a:r>
              <a:rPr lang="fr-FR" dirty="0" smtClean="0"/>
              <a:t>() </a:t>
            </a:r>
          </a:p>
          <a:p>
            <a:endParaRPr lang="fr-FR" dirty="0" smtClean="0"/>
          </a:p>
          <a:p>
            <a:r>
              <a:rPr lang="fr-FR" dirty="0" smtClean="0"/>
              <a:t>Pour afficher un élément il faudra passer par une boucle ou par un accès direct </a:t>
            </a:r>
            <a:r>
              <a:rPr lang="fr-FR" i="1" dirty="0" smtClean="0"/>
              <a:t>via </a:t>
            </a:r>
            <a:r>
              <a:rPr lang="fr-FR" dirty="0" smtClean="0"/>
              <a:t>par exemple </a:t>
            </a:r>
            <a:r>
              <a:rPr lang="fr-FR" dirty="0" err="1" smtClean="0"/>
              <a:t>array</a:t>
            </a:r>
            <a:r>
              <a:rPr lang="fr-FR" dirty="0" smtClean="0"/>
              <a:t>[0] </a:t>
            </a:r>
          </a:p>
          <a:p>
            <a:endParaRPr lang="fr-FR" dirty="0" smtClean="0"/>
          </a:p>
          <a:p>
            <a:r>
              <a:rPr lang="fr-FR" dirty="0" smtClean="0"/>
              <a:t>Il existe un grand nombre de méthodes pour interagir avec un tableau tel que </a:t>
            </a:r>
            <a:r>
              <a:rPr lang="fr-FR" i="1" dirty="0" smtClean="0"/>
              <a:t>split(), shift(), pop(), </a:t>
            </a:r>
            <a:r>
              <a:rPr lang="fr-FR" i="1" dirty="0" err="1" smtClean="0"/>
              <a:t>join</a:t>
            </a:r>
            <a:r>
              <a:rPr lang="fr-FR" i="1" dirty="0" smtClean="0"/>
              <a:t>(), </a:t>
            </a:r>
            <a:r>
              <a:rPr lang="fr-FR" i="1" dirty="0" err="1" smtClean="0"/>
              <a:t>toString</a:t>
            </a:r>
            <a:r>
              <a:rPr lang="fr-FR" i="1" dirty="0" smtClean="0"/>
              <a:t>()</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513843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objets</a:t>
            </a:r>
            <a:endParaRPr lang="fr-FR" dirty="0"/>
          </a:p>
        </p:txBody>
      </p:sp>
      <p:sp>
        <p:nvSpPr>
          <p:cNvPr id="3" name="Espace réservé du contenu 2"/>
          <p:cNvSpPr>
            <a:spLocks noGrp="1"/>
          </p:cNvSpPr>
          <p:nvPr>
            <p:ph idx="1"/>
          </p:nvPr>
        </p:nvSpPr>
        <p:spPr>
          <a:xfrm>
            <a:off x="1103312" y="1853248"/>
            <a:ext cx="8946541" cy="4395152"/>
          </a:xfrm>
        </p:spPr>
        <p:txBody>
          <a:bodyPr/>
          <a:lstStyle/>
          <a:p>
            <a:pPr marL="0" indent="0">
              <a:buNone/>
            </a:pPr>
            <a:r>
              <a:rPr lang="fr-FR" dirty="0" smtClean="0"/>
              <a:t>La création d’un objet peut être faite de trois façons : </a:t>
            </a:r>
          </a:p>
          <a:p>
            <a:pPr marL="0" indent="0">
              <a:buNone/>
            </a:pPr>
            <a:endParaRPr lang="fr-FR" dirty="0" smtClean="0"/>
          </a:p>
          <a:p>
            <a:r>
              <a:rPr lang="fr-FR" i="1" dirty="0"/>
              <a:t>V</a:t>
            </a:r>
            <a:r>
              <a:rPr lang="fr-FR" i="1" dirty="0" smtClean="0"/>
              <a:t>ia </a:t>
            </a:r>
            <a:r>
              <a:rPr lang="fr-FR" dirty="0" smtClean="0"/>
              <a:t>un JSON (JavaScript Object Notation) </a:t>
            </a:r>
          </a:p>
          <a:p>
            <a:endParaRPr lang="fr-FR" dirty="0" smtClean="0"/>
          </a:p>
          <a:p>
            <a:pPr marL="0" indent="0">
              <a:buNone/>
            </a:pPr>
            <a:endParaRPr lang="fr-FR" dirty="0"/>
          </a:p>
          <a:p>
            <a:endParaRPr lang="fr-FR" dirty="0" smtClean="0"/>
          </a:p>
          <a:p>
            <a:endParaRPr lang="fr-FR" dirty="0" smtClean="0"/>
          </a:p>
          <a:p>
            <a:r>
              <a:rPr lang="fr-FR" dirty="0" smtClean="0"/>
              <a:t>Via la création d’un Object()</a:t>
            </a:r>
          </a:p>
          <a:p>
            <a:endParaRPr lang="fr-FR" i="1" dirty="0"/>
          </a:p>
          <a:p>
            <a:endParaRPr lang="fr-FR" i="1" dirty="0" smtClean="0"/>
          </a:p>
          <a:p>
            <a:endParaRPr lang="fr-FR" i="1" dirty="0"/>
          </a:p>
          <a:p>
            <a:endParaRPr lang="fr-FR" i="1" dirty="0" smtClean="0"/>
          </a:p>
          <a:p>
            <a:pPr marL="0" indent="0">
              <a:buNone/>
            </a:pPr>
            <a:endParaRPr lang="fr-FR" i="1" dirty="0" smtClean="0"/>
          </a:p>
          <a:p>
            <a:endParaRPr lang="fr-FR" i="1" dirty="0"/>
          </a:p>
          <a:p>
            <a:endParaRPr lang="fr-FR" i="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331" y="5324072"/>
            <a:ext cx="2267266" cy="819264"/>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331" y="3180683"/>
            <a:ext cx="1619476" cy="1057423"/>
          </a:xfrm>
          <a:prstGeom prst="rect">
            <a:avLst/>
          </a:prstGeom>
        </p:spPr>
      </p:pic>
    </p:spTree>
    <p:extLst>
      <p:ext uri="{BB962C8B-B14F-4D97-AF65-F5344CB8AC3E}">
        <p14:creationId xmlns:p14="http://schemas.microsoft.com/office/powerpoint/2010/main" val="22084852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objets</a:t>
            </a:r>
            <a:endParaRPr lang="fr-FR" dirty="0"/>
          </a:p>
        </p:txBody>
      </p:sp>
      <p:sp>
        <p:nvSpPr>
          <p:cNvPr id="3" name="Espace réservé du contenu 2"/>
          <p:cNvSpPr>
            <a:spLocks noGrp="1"/>
          </p:cNvSpPr>
          <p:nvPr>
            <p:ph idx="1"/>
          </p:nvPr>
        </p:nvSpPr>
        <p:spPr/>
        <p:txBody>
          <a:bodyPr/>
          <a:lstStyle/>
          <a:p>
            <a:r>
              <a:rPr lang="fr-FR" i="1" dirty="0" smtClean="0"/>
              <a:t>Via </a:t>
            </a:r>
            <a:r>
              <a:rPr lang="fr-FR" dirty="0" smtClean="0"/>
              <a:t>un constructeur </a:t>
            </a:r>
            <a:r>
              <a:rPr lang="fr-FR" i="1" dirty="0" smtClean="0"/>
              <a:t>: </a:t>
            </a:r>
          </a:p>
          <a:p>
            <a:endParaRPr lang="fr-FR" i="1" dirty="0"/>
          </a:p>
          <a:p>
            <a:endParaRPr lang="fr-FR" i="1" dirty="0" smtClean="0"/>
          </a:p>
          <a:p>
            <a:endParaRPr lang="fr-FR" i="1" dirty="0"/>
          </a:p>
          <a:p>
            <a:endParaRPr lang="fr-FR" i="1" dirty="0" smtClean="0"/>
          </a:p>
          <a:p>
            <a:endParaRPr lang="fr-FR" i="1" dirty="0"/>
          </a:p>
          <a:p>
            <a:endParaRPr lang="fr-FR" i="1" dirty="0" smtClean="0"/>
          </a:p>
          <a:p>
            <a:pPr marL="0" indent="0">
              <a:buNone/>
            </a:pPr>
            <a:r>
              <a:rPr lang="fr-FR" dirty="0" smtClean="0"/>
              <a:t>Pour accéder aux informations il est possible de faire ensuite </a:t>
            </a:r>
            <a:r>
              <a:rPr lang="fr-FR" i="1" dirty="0" err="1" smtClean="0"/>
              <a:t>mavoiture.fabricant</a:t>
            </a:r>
            <a:endParaRPr lang="fr-FR" dirty="0" smtClean="0"/>
          </a:p>
          <a:p>
            <a:pPr marL="0" indent="0">
              <a:buNone/>
            </a:pPr>
            <a:endParaRPr lang="fr-FR" dirty="0" smtClean="0"/>
          </a:p>
          <a:p>
            <a:endParaRPr lang="fr-FR" i="1" dirty="0" smtClean="0"/>
          </a:p>
          <a:p>
            <a:endParaRPr lang="fr-FR" i="1" dirty="0"/>
          </a:p>
          <a:p>
            <a:endParaRPr lang="fr-FR" i="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366" y="2550515"/>
            <a:ext cx="4058216" cy="1524213"/>
          </a:xfrm>
          <a:prstGeom prst="rect">
            <a:avLst/>
          </a:prstGeom>
        </p:spPr>
      </p:pic>
    </p:spTree>
    <p:extLst>
      <p:ext uri="{BB962C8B-B14F-4D97-AF65-F5344CB8AC3E}">
        <p14:creationId xmlns:p14="http://schemas.microsoft.com/office/powerpoint/2010/main" val="4573997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L’AJAX</a:t>
            </a:r>
            <a:endParaRPr lang="fr-FR" dirty="0"/>
          </a:p>
        </p:txBody>
      </p:sp>
      <p:sp>
        <p:nvSpPr>
          <p:cNvPr id="3" name="Espace réservé du contenu 2"/>
          <p:cNvSpPr>
            <a:spLocks noGrp="1"/>
          </p:cNvSpPr>
          <p:nvPr>
            <p:ph idx="1"/>
          </p:nvPr>
        </p:nvSpPr>
        <p:spPr>
          <a:xfrm>
            <a:off x="1103312" y="1429789"/>
            <a:ext cx="8946541" cy="5054138"/>
          </a:xfrm>
        </p:spPr>
        <p:txBody>
          <a:bodyPr>
            <a:normAutofit fontScale="92500" lnSpcReduction="10000"/>
          </a:bodyPr>
          <a:lstStyle/>
          <a:p>
            <a:r>
              <a:rPr lang="fr-FR" dirty="0" smtClean="0"/>
              <a:t>L’AJAX (</a:t>
            </a:r>
            <a:r>
              <a:rPr lang="fr-FR" dirty="0" err="1" smtClean="0"/>
              <a:t>Asynchronous</a:t>
            </a:r>
            <a:r>
              <a:rPr lang="fr-FR" dirty="0" smtClean="0"/>
              <a:t> JavaScript And XML)  permet de faire des requêtes HTTP sans avoir besoin de rafraichir la page</a:t>
            </a:r>
          </a:p>
          <a:p>
            <a:r>
              <a:rPr lang="fr-FR" dirty="0" smtClean="0"/>
              <a:t>AJAX utilise </a:t>
            </a:r>
            <a:r>
              <a:rPr lang="fr-FR" dirty="0"/>
              <a:t>l’objet </a:t>
            </a:r>
            <a:r>
              <a:rPr lang="fr-FR" dirty="0" err="1"/>
              <a:t>XMLHttpRequest</a:t>
            </a:r>
            <a:r>
              <a:rPr lang="fr-FR" dirty="0"/>
              <a:t>() </a:t>
            </a:r>
            <a:r>
              <a:rPr lang="fr-FR" dirty="0" smtClean="0"/>
              <a:t>pour créer ses requêtes</a:t>
            </a:r>
          </a:p>
          <a:p>
            <a:r>
              <a:rPr lang="fr-FR" dirty="0" smtClean="0"/>
              <a:t>Il faut toujours vérifier que la page est prête (</a:t>
            </a:r>
            <a:r>
              <a:rPr lang="fr-FR" dirty="0" err="1" smtClean="0"/>
              <a:t>readyState</a:t>
            </a:r>
            <a:r>
              <a:rPr lang="fr-FR" dirty="0" smtClean="0"/>
              <a:t> à 4) et renvoie bien un code HTTP 200 (OK). Exemple : </a:t>
            </a:r>
          </a:p>
          <a:p>
            <a:endParaRPr lang="fr-FR" dirty="0"/>
          </a:p>
          <a:p>
            <a:endParaRPr lang="fr-FR" dirty="0" smtClean="0"/>
          </a:p>
          <a:p>
            <a:endParaRPr lang="fr-FR" dirty="0"/>
          </a:p>
          <a:p>
            <a:endParaRPr lang="fr-FR" dirty="0" smtClean="0"/>
          </a:p>
          <a:p>
            <a:endParaRPr lang="fr-FR" dirty="0" smtClean="0"/>
          </a:p>
          <a:p>
            <a:endParaRPr lang="fr-FR" dirty="0"/>
          </a:p>
          <a:p>
            <a:r>
              <a:rPr lang="fr-FR" dirty="0" smtClean="0"/>
              <a:t>Si la requête est </a:t>
            </a:r>
            <a:r>
              <a:rPr lang="fr-FR" i="1" dirty="0" smtClean="0"/>
              <a:t>cross-</a:t>
            </a:r>
            <a:r>
              <a:rPr lang="fr-FR" i="1" dirty="0" err="1" smtClean="0"/>
              <a:t>domain</a:t>
            </a:r>
            <a:r>
              <a:rPr lang="fr-FR" dirty="0" smtClean="0"/>
              <a:t>, les CORS (Cross-</a:t>
            </a:r>
            <a:r>
              <a:rPr lang="fr-FR" dirty="0" err="1" smtClean="0"/>
              <a:t>Origin</a:t>
            </a:r>
            <a:r>
              <a:rPr lang="fr-FR" dirty="0" smtClean="0"/>
              <a:t> Resource Sharing) des headers doivent préciser qu’ils acceptent les requêtes de toutes les origines </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798" y="3162407"/>
            <a:ext cx="4896533" cy="2162477"/>
          </a:xfrm>
          <a:prstGeom prst="rect">
            <a:avLst/>
          </a:prstGeom>
        </p:spPr>
      </p:pic>
    </p:spTree>
    <p:extLst>
      <p:ext uri="{BB962C8B-B14F-4D97-AF65-F5344CB8AC3E}">
        <p14:creationId xmlns:p14="http://schemas.microsoft.com/office/powerpoint/2010/main" val="24114808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prototypage</a:t>
            </a:r>
            <a:endParaRPr lang="fr-FR" dirty="0"/>
          </a:p>
        </p:txBody>
      </p:sp>
      <p:sp>
        <p:nvSpPr>
          <p:cNvPr id="3" name="Espace réservé du contenu 2"/>
          <p:cNvSpPr>
            <a:spLocks noGrp="1"/>
          </p:cNvSpPr>
          <p:nvPr>
            <p:ph idx="1"/>
          </p:nvPr>
        </p:nvSpPr>
        <p:spPr/>
        <p:txBody>
          <a:bodyPr/>
          <a:lstStyle/>
          <a:p>
            <a:pPr marL="0" indent="0">
              <a:buNone/>
            </a:pPr>
            <a:r>
              <a:rPr lang="fr-FR" dirty="0" smtClean="0"/>
              <a:t>JavaScript est un langage objet à prototype ce qui permet de modifier un objet </a:t>
            </a:r>
            <a:r>
              <a:rPr lang="fr-FR" i="1" dirty="0" smtClean="0"/>
              <a:t>via </a:t>
            </a:r>
            <a:r>
              <a:rPr lang="fr-FR" dirty="0" smtClean="0"/>
              <a:t>un constructeur et non </a:t>
            </a:r>
            <a:r>
              <a:rPr lang="fr-FR" i="1" dirty="0" smtClean="0"/>
              <a:t>via </a:t>
            </a:r>
            <a:r>
              <a:rPr lang="fr-FR" dirty="0" smtClean="0"/>
              <a:t>une instance de classe.</a:t>
            </a:r>
          </a:p>
          <a:p>
            <a:pPr marL="0" indent="0">
              <a:buNone/>
            </a:pPr>
            <a:endParaRPr lang="fr-FR" dirty="0"/>
          </a:p>
          <a:p>
            <a:pPr marL="0" indent="0">
              <a:buNone/>
            </a:pPr>
            <a:r>
              <a:rPr lang="fr-FR" dirty="0" smtClean="0"/>
              <a:t>Il est donc possible par exemple de rajouter une fonction qui sera utilisable par les chaînes de caractères. Exemple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064" y="4394152"/>
            <a:ext cx="3620005" cy="1095528"/>
          </a:xfrm>
          <a:prstGeom prst="rect">
            <a:avLst/>
          </a:prstGeom>
        </p:spPr>
      </p:pic>
    </p:spTree>
    <p:extLst>
      <p:ext uri="{BB962C8B-B14F-4D97-AF65-F5344CB8AC3E}">
        <p14:creationId xmlns:p14="http://schemas.microsoft.com/office/powerpoint/2010/main" val="14609874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Sélecteurs</a:t>
            </a:r>
            <a:endParaRPr lang="fr-FR" dirty="0"/>
          </a:p>
        </p:txBody>
      </p:sp>
      <p:sp>
        <p:nvSpPr>
          <p:cNvPr id="3" name="Espace réservé du contenu 2"/>
          <p:cNvSpPr>
            <a:spLocks noGrp="1"/>
          </p:cNvSpPr>
          <p:nvPr>
            <p:ph idx="1"/>
          </p:nvPr>
        </p:nvSpPr>
        <p:spPr>
          <a:xfrm>
            <a:off x="1103312" y="2052918"/>
            <a:ext cx="9079779" cy="4195481"/>
          </a:xfrm>
        </p:spPr>
        <p:txBody>
          <a:bodyPr/>
          <a:lstStyle/>
          <a:p>
            <a:pPr marL="0" indent="0">
              <a:buNone/>
            </a:pPr>
            <a:r>
              <a:rPr lang="fr-FR" dirty="0" smtClean="0"/>
              <a:t>Il existe plusieurs méthodes pour sélectionner un élément dans le DOM  :</a:t>
            </a:r>
          </a:p>
          <a:p>
            <a:pPr marL="0" indent="0">
              <a:buNone/>
            </a:pPr>
            <a:endParaRPr lang="fr-FR" dirty="0" smtClean="0"/>
          </a:p>
          <a:p>
            <a:r>
              <a:rPr lang="fr-FR" dirty="0" err="1" smtClean="0"/>
              <a:t>document.querySelector</a:t>
            </a:r>
            <a:r>
              <a:rPr lang="fr-FR" dirty="0" smtClean="0"/>
              <a:t>()</a:t>
            </a:r>
          </a:p>
          <a:p>
            <a:r>
              <a:rPr lang="fr-FR" dirty="0" err="1" smtClean="0"/>
              <a:t>document.querySelectorAll</a:t>
            </a:r>
            <a:r>
              <a:rPr lang="fr-FR" dirty="0" smtClean="0"/>
              <a:t>()</a:t>
            </a:r>
          </a:p>
          <a:p>
            <a:r>
              <a:rPr lang="fr-FR" dirty="0" err="1" smtClean="0"/>
              <a:t>document.getElementById</a:t>
            </a:r>
            <a:r>
              <a:rPr lang="fr-FR" dirty="0" smtClean="0"/>
              <a:t>()</a:t>
            </a:r>
            <a:endParaRPr lang="fr-FR" dirty="0"/>
          </a:p>
          <a:p>
            <a:r>
              <a:rPr lang="fr-FR" dirty="0" err="1" smtClean="0"/>
              <a:t>document.getElementByName</a:t>
            </a:r>
            <a:r>
              <a:rPr lang="fr-FR" dirty="0" smtClean="0"/>
              <a:t>()</a:t>
            </a:r>
            <a:endParaRPr lang="fr-FR" dirty="0"/>
          </a:p>
          <a:p>
            <a:r>
              <a:rPr lang="fr-FR" dirty="0" err="1" smtClean="0"/>
              <a:t>document.getElementByTagName</a:t>
            </a:r>
            <a:r>
              <a:rPr lang="fr-FR" dirty="0" smtClean="0"/>
              <a:t>()</a:t>
            </a:r>
          </a:p>
          <a:p>
            <a:r>
              <a:rPr lang="fr-FR" dirty="0" err="1" smtClean="0"/>
              <a:t>document.getElementByClassName</a:t>
            </a:r>
            <a:r>
              <a:rPr lang="fr-FR" dirty="0"/>
              <a:t>()</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40025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Modification du HTML/CSS</a:t>
            </a:r>
            <a:endParaRPr lang="fr-FR" dirty="0"/>
          </a:p>
        </p:txBody>
      </p:sp>
      <p:sp>
        <p:nvSpPr>
          <p:cNvPr id="3" name="Espace réservé du contenu 2"/>
          <p:cNvSpPr>
            <a:spLocks noGrp="1"/>
          </p:cNvSpPr>
          <p:nvPr>
            <p:ph idx="1"/>
          </p:nvPr>
        </p:nvSpPr>
        <p:spPr/>
        <p:txBody>
          <a:bodyPr/>
          <a:lstStyle/>
          <a:p>
            <a:pPr marL="0" indent="0">
              <a:buNone/>
            </a:pPr>
            <a:r>
              <a:rPr lang="fr-FR" dirty="0" smtClean="0"/>
              <a:t>Il existe plusieurs méthodes pour modifier un élément dans la page :</a:t>
            </a:r>
          </a:p>
          <a:p>
            <a:pPr marL="0" indent="0">
              <a:buNone/>
            </a:pPr>
            <a:endParaRPr lang="fr-FR" dirty="0" smtClean="0"/>
          </a:p>
          <a:p>
            <a:r>
              <a:rPr lang="fr-FR" dirty="0" err="1" smtClean="0"/>
              <a:t>document.getElementById</a:t>
            </a:r>
            <a:r>
              <a:rPr lang="fr-FR" dirty="0" smtClean="0"/>
              <a:t>(id).</a:t>
            </a:r>
            <a:r>
              <a:rPr lang="fr-FR" dirty="0" err="1" smtClean="0"/>
              <a:t>style.</a:t>
            </a:r>
            <a:r>
              <a:rPr lang="fr-FR" i="1" dirty="0" err="1" smtClean="0"/>
              <a:t>propriété</a:t>
            </a:r>
            <a:r>
              <a:rPr lang="fr-FR" i="1" dirty="0" smtClean="0"/>
              <a:t> = ‘nouveau style’ </a:t>
            </a:r>
            <a:r>
              <a:rPr lang="fr-FR" dirty="0" smtClean="0"/>
              <a:t>pour modifier le style d’un élément</a:t>
            </a:r>
          </a:p>
          <a:p>
            <a:endParaRPr lang="fr-FR" dirty="0" smtClean="0"/>
          </a:p>
          <a:p>
            <a:r>
              <a:rPr lang="fr-FR" dirty="0" err="1"/>
              <a:t>document.getElementById</a:t>
            </a:r>
            <a:r>
              <a:rPr lang="fr-FR" dirty="0"/>
              <a:t>(</a:t>
            </a:r>
            <a:r>
              <a:rPr lang="fr-FR" i="1" dirty="0"/>
              <a:t>id</a:t>
            </a:r>
            <a:r>
              <a:rPr lang="fr-FR" dirty="0"/>
              <a:t>).</a:t>
            </a:r>
            <a:r>
              <a:rPr lang="fr-FR" dirty="0" err="1"/>
              <a:t>innerHTML</a:t>
            </a:r>
            <a:r>
              <a:rPr lang="fr-FR" dirty="0"/>
              <a:t> =</a:t>
            </a:r>
            <a:r>
              <a:rPr lang="fr-FR" i="1" dirty="0"/>
              <a:t> </a:t>
            </a:r>
            <a:r>
              <a:rPr lang="fr-FR" i="1" dirty="0" smtClean="0"/>
              <a:t>’nouveau code HTML’ </a:t>
            </a:r>
            <a:r>
              <a:rPr lang="fr-FR" dirty="0" smtClean="0"/>
              <a:t>pour modifier le code HTML d’un élément</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138721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Évènements</a:t>
            </a:r>
            <a:endParaRPr lang="fr-FR" dirty="0"/>
          </a:p>
        </p:txBody>
      </p:sp>
      <p:sp>
        <p:nvSpPr>
          <p:cNvPr id="3" name="Espace réservé du contenu 2"/>
          <p:cNvSpPr>
            <a:spLocks noGrp="1"/>
          </p:cNvSpPr>
          <p:nvPr>
            <p:ph idx="1"/>
          </p:nvPr>
        </p:nvSpPr>
        <p:spPr/>
        <p:txBody>
          <a:bodyPr/>
          <a:lstStyle/>
          <a:p>
            <a:pPr marL="0" indent="0">
              <a:buNone/>
            </a:pPr>
            <a:r>
              <a:rPr lang="fr-FR" dirty="0" smtClean="0"/>
              <a:t>En JavaScript il est possible d’écouter les évènements d’une page HTML. Il est par exemple possible d’écouter un changement dans un select ou la pression d’une touche de clavier sur un input. Exemple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17</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525" y="3271295"/>
            <a:ext cx="5182323" cy="1562318"/>
          </a:xfrm>
          <a:prstGeom prst="rect">
            <a:avLst/>
          </a:prstGeom>
        </p:spPr>
      </p:pic>
    </p:spTree>
    <p:extLst>
      <p:ext uri="{BB962C8B-B14F-4D97-AF65-F5344CB8AC3E}">
        <p14:creationId xmlns:p14="http://schemas.microsoft.com/office/powerpoint/2010/main" val="42808629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plus</a:t>
            </a:r>
            <a:endParaRPr lang="fr-FR" dirty="0"/>
          </a:p>
        </p:txBody>
      </p:sp>
      <p:sp>
        <p:nvSpPr>
          <p:cNvPr id="3" name="Espace réservé du contenu 2"/>
          <p:cNvSpPr>
            <a:spLocks noGrp="1"/>
          </p:cNvSpPr>
          <p:nvPr>
            <p:ph idx="1"/>
          </p:nvPr>
        </p:nvSpPr>
        <p:spPr/>
        <p:txBody>
          <a:bodyPr/>
          <a:lstStyle/>
          <a:p>
            <a:r>
              <a:rPr lang="fr-FR" dirty="0" smtClean="0"/>
              <a:t>API File</a:t>
            </a:r>
          </a:p>
          <a:p>
            <a:endParaRPr lang="fr-FR" dirty="0" smtClean="0"/>
          </a:p>
          <a:p>
            <a:r>
              <a:rPr lang="fr-FR" dirty="0" smtClean="0"/>
              <a:t>Drag &amp; Drop</a:t>
            </a:r>
          </a:p>
          <a:p>
            <a:endParaRPr lang="fr-FR" dirty="0" smtClean="0"/>
          </a:p>
          <a:p>
            <a:r>
              <a:rPr lang="fr-FR" dirty="0" smtClean="0"/>
              <a:t>Audio</a:t>
            </a:r>
          </a:p>
          <a:p>
            <a:endParaRPr lang="fr-FR" dirty="0" smtClean="0"/>
          </a:p>
          <a:p>
            <a:r>
              <a:rPr lang="fr-FR" dirty="0" smtClean="0"/>
              <a:t>Vidéo</a:t>
            </a:r>
          </a:p>
          <a:p>
            <a:endParaRPr lang="fr-FR" dirty="0" smtClean="0"/>
          </a:p>
          <a:p>
            <a:r>
              <a:rPr lang="fr-FR" dirty="0" smtClean="0"/>
              <a:t>Canvas</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037227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Bibliothèques</a:t>
            </a:r>
            <a:endParaRPr lang="fr-FR" dirty="0"/>
          </a:p>
        </p:txBody>
      </p:sp>
      <p:sp>
        <p:nvSpPr>
          <p:cNvPr id="3" name="Espace réservé du contenu 2"/>
          <p:cNvSpPr>
            <a:spLocks noGrp="1"/>
          </p:cNvSpPr>
          <p:nvPr>
            <p:ph idx="1"/>
          </p:nvPr>
        </p:nvSpPr>
        <p:spPr/>
        <p:txBody>
          <a:bodyPr/>
          <a:lstStyle/>
          <a:p>
            <a:r>
              <a:rPr lang="fr-FR" dirty="0" smtClean="0"/>
              <a:t>jQuery </a:t>
            </a:r>
          </a:p>
          <a:p>
            <a:endParaRPr lang="fr-FR" dirty="0" smtClean="0"/>
          </a:p>
          <a:p>
            <a:r>
              <a:rPr lang="fr-FR" dirty="0" err="1" smtClean="0"/>
              <a:t>MooTools</a:t>
            </a:r>
            <a:endParaRPr lang="fr-FR" dirty="0" smtClean="0"/>
          </a:p>
          <a:p>
            <a:endParaRPr lang="fr-FR" dirty="0" smtClean="0"/>
          </a:p>
          <a:p>
            <a:r>
              <a:rPr lang="fr-FR" dirty="0" err="1" smtClean="0"/>
              <a:t>React</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063891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Histoire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8193" y="1995053"/>
            <a:ext cx="2890059" cy="2890059"/>
          </a:xfrm>
        </p:spPr>
      </p:pic>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
        <p:nvSpPr>
          <p:cNvPr id="7" name="Espace réservé du contenu 2"/>
          <p:cNvSpPr txBox="1">
            <a:spLocks/>
          </p:cNvSpPr>
          <p:nvPr/>
        </p:nvSpPr>
        <p:spPr>
          <a:xfrm>
            <a:off x="729240" y="1762298"/>
            <a:ext cx="7849495" cy="4286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smtClean="0"/>
              <a:t>Créé en 1995 par Brendan Eich</a:t>
            </a:r>
          </a:p>
          <a:p>
            <a:endParaRPr lang="fr-FR" dirty="0" smtClean="0"/>
          </a:p>
          <a:p>
            <a:r>
              <a:rPr lang="fr-FR" dirty="0" smtClean="0"/>
              <a:t>Standard ECMAScript </a:t>
            </a:r>
          </a:p>
          <a:p>
            <a:endParaRPr lang="fr-FR" dirty="0" smtClean="0"/>
          </a:p>
          <a:p>
            <a:r>
              <a:rPr lang="fr-FR" dirty="0" smtClean="0"/>
              <a:t>Actuellement sur </a:t>
            </a:r>
            <a:r>
              <a:rPr lang="fr-FR" dirty="0" err="1" smtClean="0"/>
              <a:t>ECMAScript</a:t>
            </a:r>
            <a:r>
              <a:rPr lang="fr-FR" smtClean="0"/>
              <a:t> </a:t>
            </a:r>
            <a:r>
              <a:rPr lang="fr-FR" smtClean="0"/>
              <a:t>7 </a:t>
            </a:r>
            <a:r>
              <a:rPr lang="fr-FR" dirty="0" smtClean="0"/>
              <a:t>(depuis </a:t>
            </a:r>
            <a:r>
              <a:rPr lang="fr-FR" smtClean="0"/>
              <a:t>juin </a:t>
            </a:r>
            <a:r>
              <a:rPr lang="fr-FR" smtClean="0"/>
              <a:t>2016)</a:t>
            </a:r>
            <a:endParaRPr lang="fr-FR" dirty="0" smtClean="0"/>
          </a:p>
          <a:p>
            <a:endParaRPr lang="fr-FR" dirty="0"/>
          </a:p>
          <a:p>
            <a:r>
              <a:rPr lang="fr-FR" dirty="0" smtClean="0"/>
              <a:t>Popularisé notamment grâce au moteur V8 de Chrome qui sera utilisé par la suite par </a:t>
            </a:r>
            <a:r>
              <a:rPr lang="fr-FR" dirty="0" err="1" smtClean="0"/>
              <a:t>NodeJS</a:t>
            </a:r>
            <a:endParaRPr lang="fr-FR" dirty="0"/>
          </a:p>
        </p:txBody>
      </p:sp>
    </p:spTree>
    <p:extLst>
      <p:ext uri="{BB962C8B-B14F-4D97-AF65-F5344CB8AC3E}">
        <p14:creationId xmlns:p14="http://schemas.microsoft.com/office/powerpoint/2010/main" val="2217015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ECMAScript 6</a:t>
            </a:r>
            <a:endParaRPr lang="fr-FR" dirty="0"/>
          </a:p>
        </p:txBody>
      </p:sp>
      <p:sp>
        <p:nvSpPr>
          <p:cNvPr id="3" name="Espace réservé du contenu 2"/>
          <p:cNvSpPr>
            <a:spLocks noGrp="1"/>
          </p:cNvSpPr>
          <p:nvPr>
            <p:ph idx="1"/>
          </p:nvPr>
        </p:nvSpPr>
        <p:spPr/>
        <p:txBody>
          <a:bodyPr>
            <a:normAutofit/>
          </a:bodyPr>
          <a:lstStyle/>
          <a:p>
            <a:r>
              <a:rPr lang="fr-FR" i="1" dirty="0" smtClean="0"/>
              <a:t>let / </a:t>
            </a:r>
            <a:r>
              <a:rPr lang="fr-FR" i="1" dirty="0" err="1" smtClean="0"/>
              <a:t>const</a:t>
            </a:r>
            <a:endParaRPr lang="fr-FR" i="1" dirty="0" smtClean="0"/>
          </a:p>
          <a:p>
            <a:r>
              <a:rPr lang="fr-FR" dirty="0" smtClean="0"/>
              <a:t>Gabarit </a:t>
            </a:r>
            <a:r>
              <a:rPr lang="fr-FR" dirty="0"/>
              <a:t>de chaînes de </a:t>
            </a:r>
            <a:r>
              <a:rPr lang="fr-FR" dirty="0" smtClean="0"/>
              <a:t>caractères</a:t>
            </a:r>
          </a:p>
          <a:p>
            <a:r>
              <a:rPr lang="fr-FR" dirty="0" smtClean="0"/>
              <a:t>Arrow </a:t>
            </a:r>
            <a:r>
              <a:rPr lang="fr-FR" dirty="0" err="1" smtClean="0"/>
              <a:t>functions</a:t>
            </a:r>
            <a:endParaRPr lang="fr-FR" dirty="0" smtClean="0"/>
          </a:p>
          <a:p>
            <a:r>
              <a:rPr lang="fr-FR" dirty="0" err="1" smtClean="0"/>
              <a:t>String.startWith</a:t>
            </a:r>
            <a:r>
              <a:rPr lang="fr-FR" dirty="0" smtClean="0"/>
              <a:t>(), </a:t>
            </a:r>
            <a:r>
              <a:rPr lang="fr-FR" dirty="0" err="1" smtClean="0"/>
              <a:t>String.endWith</a:t>
            </a:r>
            <a:r>
              <a:rPr lang="fr-FR" dirty="0" smtClean="0"/>
              <a:t>(), </a:t>
            </a:r>
            <a:r>
              <a:rPr lang="fr-FR" dirty="0" err="1" smtClean="0"/>
              <a:t>String.includes</a:t>
            </a:r>
            <a:r>
              <a:rPr lang="fr-FR" dirty="0" smtClean="0"/>
              <a:t>(), </a:t>
            </a:r>
            <a:r>
              <a:rPr lang="fr-FR" dirty="0" err="1" smtClean="0"/>
              <a:t>String.repeat</a:t>
            </a:r>
            <a:r>
              <a:rPr lang="fr-FR" dirty="0" smtClean="0"/>
              <a:t>() pour améliorer le </a:t>
            </a:r>
            <a:r>
              <a:rPr lang="fr-FR" dirty="0" err="1" smtClean="0"/>
              <a:t>String.indexOf</a:t>
            </a:r>
            <a:r>
              <a:rPr lang="fr-FR" dirty="0" smtClean="0"/>
              <a:t>()</a:t>
            </a:r>
          </a:p>
          <a:p>
            <a:r>
              <a:rPr lang="fr-FR" dirty="0" smtClean="0"/>
              <a:t>Classes</a:t>
            </a:r>
          </a:p>
          <a:p>
            <a:r>
              <a:rPr lang="fr-FR" dirty="0" err="1" smtClean="0"/>
              <a:t>Yield</a:t>
            </a:r>
            <a:endParaRPr lang="fr-FR" dirty="0" smtClean="0"/>
          </a:p>
          <a:p>
            <a:r>
              <a:rPr lang="fr-FR" dirty="0" smtClean="0"/>
              <a:t>Unicode</a:t>
            </a:r>
          </a:p>
          <a:p>
            <a:r>
              <a:rPr lang="fr-FR" dirty="0" smtClean="0"/>
              <a:t>Proxy</a:t>
            </a:r>
          </a:p>
          <a:p>
            <a:r>
              <a:rPr lang="fr-FR" dirty="0" smtClean="0"/>
              <a:t>Promises ! </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939977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ECMAScript 7</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ECMAScript 7 est en cours de développement. </a:t>
            </a:r>
          </a:p>
          <a:p>
            <a:endParaRPr lang="fr-FR" dirty="0" smtClean="0"/>
          </a:p>
          <a:p>
            <a:r>
              <a:rPr lang="fr-FR" dirty="0" err="1" smtClean="0"/>
              <a:t>Async</a:t>
            </a:r>
            <a:r>
              <a:rPr lang="fr-FR" dirty="0" smtClean="0"/>
              <a:t> / </a:t>
            </a:r>
            <a:r>
              <a:rPr lang="fr-FR" dirty="0" err="1" smtClean="0"/>
              <a:t>Await</a:t>
            </a:r>
            <a:endParaRPr lang="fr-FR" dirty="0" smtClean="0"/>
          </a:p>
          <a:p>
            <a:r>
              <a:rPr lang="fr-FR" dirty="0" smtClean="0"/>
              <a:t>Opérateur </a:t>
            </a:r>
            <a:r>
              <a:rPr lang="fr-FR" dirty="0"/>
              <a:t>d'exponentiation </a:t>
            </a:r>
            <a:r>
              <a:rPr lang="fr-FR" dirty="0" smtClean="0"/>
              <a:t>**</a:t>
            </a:r>
          </a:p>
          <a:p>
            <a:r>
              <a:rPr lang="fr-FR" dirty="0" smtClean="0"/>
              <a:t>Opérateur </a:t>
            </a:r>
            <a:r>
              <a:rPr lang="fr-FR" dirty="0"/>
              <a:t>de binding </a:t>
            </a:r>
            <a:r>
              <a:rPr lang="fr-FR" dirty="0" smtClean="0"/>
              <a:t>::</a:t>
            </a:r>
          </a:p>
          <a:p>
            <a:r>
              <a:rPr lang="fr-FR" dirty="0"/>
              <a:t>O</a:t>
            </a:r>
            <a:r>
              <a:rPr lang="fr-FR" dirty="0" smtClean="0"/>
              <a:t>bjets typés</a:t>
            </a:r>
          </a:p>
          <a:p>
            <a:r>
              <a:rPr lang="fr-FR" dirty="0" smtClean="0"/>
              <a:t>Décorateurs</a:t>
            </a:r>
          </a:p>
          <a:p>
            <a:r>
              <a:rPr lang="fr-FR" dirty="0" err="1"/>
              <a:t>O</a:t>
            </a:r>
            <a:r>
              <a:rPr lang="fr-FR" dirty="0" err="1" smtClean="0"/>
              <a:t>bject.observe</a:t>
            </a:r>
            <a:r>
              <a:rPr lang="fr-FR" dirty="0" smtClean="0"/>
              <a:t>() (</a:t>
            </a:r>
            <a:r>
              <a:rPr lang="fr-FR" dirty="0" err="1" smtClean="0"/>
              <a:t>O.o</a:t>
            </a:r>
            <a:r>
              <a:rPr lang="fr-FR" dirty="0" smtClean="0"/>
              <a:t>)</a:t>
            </a:r>
          </a:p>
          <a:p>
            <a:r>
              <a:rPr lang="fr-FR" dirty="0" smtClean="0"/>
              <a:t>Observable</a:t>
            </a:r>
          </a:p>
          <a:p>
            <a:endParaRPr lang="fr-FR"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8591548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a:t>
            </a:r>
            <a:endParaRPr lang="fr-FR" dirty="0"/>
          </a:p>
        </p:txBody>
      </p:sp>
      <p:sp>
        <p:nvSpPr>
          <p:cNvPr id="3" name="Espace réservé du contenu 2"/>
          <p:cNvSpPr>
            <a:spLocks noGrp="1"/>
          </p:cNvSpPr>
          <p:nvPr>
            <p:ph idx="1"/>
          </p:nvPr>
        </p:nvSpPr>
        <p:spPr/>
        <p:txBody>
          <a:bodyPr/>
          <a:lstStyle/>
          <a:p>
            <a:r>
              <a:rPr lang="fr-FR" dirty="0"/>
              <a:t>Langage </a:t>
            </a:r>
            <a:r>
              <a:rPr lang="fr-FR" dirty="0" smtClean="0"/>
              <a:t>interprété</a:t>
            </a:r>
          </a:p>
          <a:p>
            <a:endParaRPr lang="fr-FR" dirty="0" smtClean="0"/>
          </a:p>
          <a:p>
            <a:r>
              <a:rPr lang="fr-FR" dirty="0"/>
              <a:t>Code intégré au </a:t>
            </a:r>
            <a:r>
              <a:rPr lang="fr-FR" dirty="0" smtClean="0"/>
              <a:t>HTML (sauf dans le cas de </a:t>
            </a:r>
            <a:r>
              <a:rPr lang="fr-FR" dirty="0" err="1" smtClean="0"/>
              <a:t>NodeJS</a:t>
            </a:r>
            <a:r>
              <a:rPr lang="fr-FR" dirty="0" smtClean="0"/>
              <a:t>)</a:t>
            </a:r>
          </a:p>
          <a:p>
            <a:endParaRPr lang="fr-FR" dirty="0" smtClean="0"/>
          </a:p>
          <a:p>
            <a:r>
              <a:rPr lang="fr-FR" dirty="0"/>
              <a:t>Langage </a:t>
            </a:r>
            <a:r>
              <a:rPr lang="fr-FR" dirty="0" smtClean="0"/>
              <a:t>faiblement typé</a:t>
            </a:r>
          </a:p>
          <a:p>
            <a:endParaRPr lang="fr-FR" dirty="0" smtClean="0"/>
          </a:p>
          <a:p>
            <a:r>
              <a:rPr lang="fr-FR" dirty="0"/>
              <a:t>Liaisons dynamiques: les références des objets sont vérifiées au </a:t>
            </a:r>
            <a:r>
              <a:rPr lang="fr-FR" dirty="0" smtClean="0"/>
              <a:t>chargement</a:t>
            </a:r>
          </a:p>
          <a:p>
            <a:endParaRPr lang="fr-FR" dirty="0" smtClean="0"/>
          </a:p>
          <a:p>
            <a:r>
              <a:rPr lang="fr-FR" dirty="0"/>
              <a:t>Accessibilité du </a:t>
            </a:r>
            <a:r>
              <a:rPr lang="fr-FR" dirty="0" smtClean="0"/>
              <a:t>code </a:t>
            </a:r>
            <a:r>
              <a:rPr lang="fr-FR" dirty="0"/>
              <a:t>(sauf dans le cas de </a:t>
            </a:r>
            <a:r>
              <a:rPr lang="fr-FR" dirty="0" err="1"/>
              <a:t>NodeJS</a:t>
            </a:r>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178468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notion de non-bloquant</a:t>
            </a:r>
            <a:endParaRPr lang="fr-FR" dirty="0"/>
          </a:p>
        </p:txBody>
      </p:sp>
      <p:sp>
        <p:nvSpPr>
          <p:cNvPr id="3" name="Espace réservé du contenu 2"/>
          <p:cNvSpPr>
            <a:spLocks noGrp="1"/>
          </p:cNvSpPr>
          <p:nvPr>
            <p:ph idx="1"/>
          </p:nvPr>
        </p:nvSpPr>
        <p:spPr/>
        <p:txBody>
          <a:bodyPr/>
          <a:lstStyle/>
          <a:p>
            <a:pPr marL="0" indent="0">
              <a:buNone/>
            </a:pPr>
            <a:r>
              <a:rPr lang="fr-FR" dirty="0" smtClean="0"/>
              <a:t>JavaScript est un langage dit </a:t>
            </a:r>
            <a:r>
              <a:rPr lang="fr-FR" i="1" dirty="0" smtClean="0"/>
              <a:t>non-bloquant </a:t>
            </a:r>
            <a:r>
              <a:rPr lang="fr-FR" dirty="0" smtClean="0"/>
              <a:t>c’est-à-dire qu’il n’attendra pas la fin de l’exécution d’une fonction pour passer à la suite du script. Par exemple le code suivant : </a:t>
            </a:r>
          </a:p>
          <a:p>
            <a:endParaRPr lang="fr-FR" dirty="0" smtClean="0"/>
          </a:p>
          <a:p>
            <a:pPr marL="0" indent="0">
              <a:buNone/>
            </a:pPr>
            <a:r>
              <a:rPr lang="fr-FR" dirty="0" smtClean="0"/>
              <a:t>Donnera dans la console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38" y="3142270"/>
            <a:ext cx="4286848" cy="39058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438" y="3986550"/>
            <a:ext cx="1409897" cy="552527"/>
          </a:xfrm>
          <a:prstGeom prst="rect">
            <a:avLst/>
          </a:prstGeom>
        </p:spPr>
      </p:pic>
    </p:spTree>
    <p:extLst>
      <p:ext uri="{BB962C8B-B14F-4D97-AF65-F5344CB8AC3E}">
        <p14:creationId xmlns:p14="http://schemas.microsoft.com/office/powerpoint/2010/main" val="8548352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console</a:t>
            </a:r>
            <a:endParaRPr lang="fr-FR" dirty="0"/>
          </a:p>
        </p:txBody>
      </p:sp>
      <p:sp>
        <p:nvSpPr>
          <p:cNvPr id="3" name="Espace réservé du contenu 2"/>
          <p:cNvSpPr>
            <a:spLocks noGrp="1"/>
          </p:cNvSpPr>
          <p:nvPr>
            <p:ph idx="1"/>
          </p:nvPr>
        </p:nvSpPr>
        <p:spPr>
          <a:xfrm>
            <a:off x="1103312" y="1512916"/>
            <a:ext cx="8946541" cy="4735483"/>
          </a:xfrm>
        </p:spPr>
        <p:txBody>
          <a:bodyPr>
            <a:normAutofit fontScale="92500" lnSpcReduction="10000"/>
          </a:bodyPr>
          <a:lstStyle/>
          <a:p>
            <a:r>
              <a:rPr lang="fr-FR" dirty="0" smtClean="0"/>
              <a:t>La console permet de faire ressortir des informations au développeur. Il existe par exemple plusieurs niveaux de logs : </a:t>
            </a:r>
          </a:p>
          <a:p>
            <a:pPr lvl="1">
              <a:buFont typeface="Wingdings" panose="05000000000000000000" pitchFamily="2" charset="2"/>
              <a:buChar char="Ø"/>
            </a:pPr>
            <a:r>
              <a:rPr lang="fr-FR" i="1" dirty="0" smtClean="0"/>
              <a:t>console.log();</a:t>
            </a:r>
          </a:p>
          <a:p>
            <a:pPr lvl="1">
              <a:buFont typeface="Wingdings" panose="05000000000000000000" pitchFamily="2" charset="2"/>
              <a:buChar char="Ø"/>
            </a:pPr>
            <a:r>
              <a:rPr lang="fr-FR" i="1" dirty="0" smtClean="0"/>
              <a:t>console.info();</a:t>
            </a:r>
          </a:p>
          <a:p>
            <a:pPr lvl="1">
              <a:buFont typeface="Wingdings" panose="05000000000000000000" pitchFamily="2" charset="2"/>
              <a:buChar char="Ø"/>
            </a:pPr>
            <a:r>
              <a:rPr lang="fr-FR" i="1" dirty="0" err="1" smtClean="0"/>
              <a:t>console.warn</a:t>
            </a:r>
            <a:r>
              <a:rPr lang="fr-FR" i="1" dirty="0" smtClean="0"/>
              <a:t>();</a:t>
            </a:r>
            <a:endParaRPr lang="fr-FR" i="1" dirty="0"/>
          </a:p>
          <a:p>
            <a:pPr lvl="1">
              <a:buFont typeface="Wingdings" panose="05000000000000000000" pitchFamily="2" charset="2"/>
              <a:buChar char="Ø"/>
            </a:pPr>
            <a:r>
              <a:rPr lang="fr-FR" i="1" dirty="0" err="1"/>
              <a:t>console.error</a:t>
            </a:r>
            <a:r>
              <a:rPr lang="fr-FR" i="1" dirty="0"/>
              <a:t>();</a:t>
            </a:r>
          </a:p>
          <a:p>
            <a:endParaRPr lang="fr-FR" dirty="0" smtClean="0"/>
          </a:p>
          <a:p>
            <a:r>
              <a:rPr lang="fr-FR" dirty="0" smtClean="0"/>
              <a:t>Il est aussi possible de faire des benchmarks directement via la console grâce à </a:t>
            </a:r>
            <a:r>
              <a:rPr lang="fr-FR" i="1" dirty="0" err="1" smtClean="0"/>
              <a:t>console.time</a:t>
            </a:r>
            <a:r>
              <a:rPr lang="fr-FR" i="1" dirty="0" smtClean="0"/>
              <a:t>() </a:t>
            </a:r>
            <a:r>
              <a:rPr lang="fr-FR" dirty="0" smtClean="0"/>
              <a:t>et </a:t>
            </a:r>
            <a:r>
              <a:rPr lang="fr-FR" i="1" dirty="0" err="1" smtClean="0"/>
              <a:t>console.timeend</a:t>
            </a:r>
            <a:r>
              <a:rPr lang="fr-FR" i="1" dirty="0" smtClean="0"/>
              <a:t>()</a:t>
            </a:r>
          </a:p>
          <a:p>
            <a:endParaRPr lang="fr-FR" dirty="0" smtClean="0"/>
          </a:p>
          <a:p>
            <a:r>
              <a:rPr lang="fr-FR" dirty="0" smtClean="0"/>
              <a:t>Il est possible d’afficher toute la </a:t>
            </a:r>
            <a:r>
              <a:rPr lang="fr-FR" dirty="0" err="1" smtClean="0"/>
              <a:t>stacktrace</a:t>
            </a:r>
            <a:r>
              <a:rPr lang="fr-FR" dirty="0" smtClean="0"/>
              <a:t> grâce à </a:t>
            </a:r>
            <a:r>
              <a:rPr lang="fr-FR" i="1" dirty="0" err="1" smtClean="0"/>
              <a:t>console.trace</a:t>
            </a:r>
            <a:r>
              <a:rPr lang="fr-FR" i="1" dirty="0" smtClean="0"/>
              <a:t>() </a:t>
            </a:r>
          </a:p>
          <a:p>
            <a:endParaRPr lang="fr-FR" dirty="0" smtClean="0"/>
          </a:p>
          <a:p>
            <a:r>
              <a:rPr lang="fr-FR" dirty="0" smtClean="0"/>
              <a:t>Il est aussi possible de faire des tests grâce à </a:t>
            </a:r>
            <a:r>
              <a:rPr lang="fr-FR" i="1" dirty="0" err="1" smtClean="0"/>
              <a:t>console.assert</a:t>
            </a:r>
            <a:r>
              <a:rPr lang="fr-FR" i="1" dirty="0" smtClean="0"/>
              <a: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41" y="2160220"/>
            <a:ext cx="1800476" cy="342948"/>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041" y="2531042"/>
            <a:ext cx="1800476" cy="342948"/>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041" y="2901864"/>
            <a:ext cx="1800476" cy="342948"/>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8041" y="3272686"/>
            <a:ext cx="1800476" cy="342948"/>
          </a:xfrm>
          <a:prstGeom prst="rect">
            <a:avLst/>
          </a:prstGeom>
        </p:spPr>
      </p:pic>
    </p:spTree>
    <p:extLst>
      <p:ext uri="{BB962C8B-B14F-4D97-AF65-F5344CB8AC3E}">
        <p14:creationId xmlns:p14="http://schemas.microsoft.com/office/powerpoint/2010/main" val="41261802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a:t>
            </a:r>
            <a:endParaRPr lang="fr-FR" dirty="0"/>
          </a:p>
        </p:txBody>
      </p:sp>
      <p:sp>
        <p:nvSpPr>
          <p:cNvPr id="3" name="Espace réservé du contenu 2"/>
          <p:cNvSpPr>
            <a:spLocks noGrp="1"/>
          </p:cNvSpPr>
          <p:nvPr>
            <p:ph idx="1"/>
          </p:nvPr>
        </p:nvSpPr>
        <p:spPr>
          <a:xfrm>
            <a:off x="1103312" y="1280160"/>
            <a:ext cx="8946541" cy="4968239"/>
          </a:xfrm>
        </p:spPr>
        <p:txBody>
          <a:bodyPr/>
          <a:lstStyle/>
          <a:p>
            <a:r>
              <a:rPr lang="fr-FR" dirty="0" smtClean="0"/>
              <a:t>La déclaration d’une variable se fait via le mot clé </a:t>
            </a:r>
            <a:r>
              <a:rPr lang="fr-FR" i="1" dirty="0" smtClean="0"/>
              <a:t>var </a:t>
            </a:r>
            <a:r>
              <a:rPr lang="fr-FR" dirty="0" smtClean="0"/>
              <a:t>si le mot clé n’est pas précisé la variable sera globale </a:t>
            </a:r>
          </a:p>
          <a:p>
            <a:r>
              <a:rPr lang="fr-FR" dirty="0" smtClean="0"/>
              <a:t>Depuis ES6 il est possible de déclarer des variables via </a:t>
            </a:r>
            <a:r>
              <a:rPr lang="fr-FR" i="1" dirty="0" smtClean="0"/>
              <a:t>let </a:t>
            </a:r>
            <a:r>
              <a:rPr lang="fr-FR" dirty="0" smtClean="0"/>
              <a:t>et </a:t>
            </a:r>
            <a:r>
              <a:rPr lang="fr-FR" i="1" dirty="0" err="1" smtClean="0"/>
              <a:t>const</a:t>
            </a:r>
            <a:r>
              <a:rPr lang="fr-FR" i="1" dirty="0" smtClean="0"/>
              <a:t>, let </a:t>
            </a:r>
            <a:r>
              <a:rPr lang="fr-FR" dirty="0" smtClean="0"/>
              <a:t>permet de créer une variable qui ne sera valable que dans le contexte actuel  et </a:t>
            </a:r>
            <a:r>
              <a:rPr lang="fr-FR" i="1" dirty="0" err="1" smtClean="0"/>
              <a:t>const</a:t>
            </a:r>
            <a:r>
              <a:rPr lang="fr-FR" i="1" dirty="0" smtClean="0"/>
              <a:t> </a:t>
            </a:r>
            <a:r>
              <a:rPr lang="fr-FR" dirty="0" smtClean="0"/>
              <a:t>sera une constante. </a:t>
            </a:r>
          </a:p>
          <a:p>
            <a:r>
              <a:rPr lang="fr-FR" dirty="0" smtClean="0"/>
              <a:t>Les variables sont sensibles à la casse. </a:t>
            </a:r>
          </a:p>
          <a:p>
            <a:r>
              <a:rPr lang="fr-FR" dirty="0" smtClean="0"/>
              <a:t>Une variable déclaré dans une fonction ne sera pas accessible depuis l’extérieur. Exemple :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03" y="4257353"/>
            <a:ext cx="2581635" cy="2133898"/>
          </a:xfrm>
          <a:prstGeom prst="rect">
            <a:avLst/>
          </a:prstGeom>
        </p:spPr>
      </p:pic>
    </p:spTree>
    <p:extLst>
      <p:ext uri="{BB962C8B-B14F-4D97-AF65-F5344CB8AC3E}">
        <p14:creationId xmlns:p14="http://schemas.microsoft.com/office/powerpoint/2010/main" val="34655832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conditions</a:t>
            </a:r>
            <a:endParaRPr lang="fr-FR" dirty="0"/>
          </a:p>
        </p:txBody>
      </p:sp>
      <p:sp>
        <p:nvSpPr>
          <p:cNvPr id="3" name="Espace réservé du contenu 2"/>
          <p:cNvSpPr>
            <a:spLocks noGrp="1"/>
          </p:cNvSpPr>
          <p:nvPr>
            <p:ph idx="1"/>
          </p:nvPr>
        </p:nvSpPr>
        <p:spPr>
          <a:xfrm>
            <a:off x="1104293" y="1421477"/>
            <a:ext cx="8946541" cy="4824502"/>
          </a:xfrm>
        </p:spPr>
        <p:txBody>
          <a:bodyPr/>
          <a:lstStyle/>
          <a:p>
            <a:r>
              <a:rPr lang="fr-FR" dirty="0" smtClean="0"/>
              <a:t>If/</a:t>
            </a:r>
            <a:r>
              <a:rPr lang="fr-FR" dirty="0" err="1" smtClean="0"/>
              <a:t>else</a:t>
            </a:r>
            <a:r>
              <a:rPr lang="fr-FR" dirty="0" smtClean="0"/>
              <a:t> if/</a:t>
            </a:r>
            <a:r>
              <a:rPr lang="fr-FR" dirty="0" err="1" smtClean="0"/>
              <a:t>else</a:t>
            </a:r>
            <a:r>
              <a:rPr lang="fr-FR" dirty="0" smtClean="0"/>
              <a:t> </a:t>
            </a:r>
          </a:p>
          <a:p>
            <a:endParaRPr lang="fr-FR" dirty="0"/>
          </a:p>
          <a:p>
            <a:endParaRPr lang="fr-FR" dirty="0" smtClean="0"/>
          </a:p>
          <a:p>
            <a:pPr marL="0" indent="0">
              <a:buNone/>
            </a:pPr>
            <a:endParaRPr lang="fr-FR" dirty="0" smtClean="0"/>
          </a:p>
          <a:p>
            <a:r>
              <a:rPr lang="fr-FR" dirty="0" smtClean="0"/>
              <a:t>Switch </a:t>
            </a:r>
          </a:p>
          <a:p>
            <a:endParaRPr lang="fr-FR" dirty="0"/>
          </a:p>
          <a:p>
            <a:endParaRPr lang="fr-FR" dirty="0" smtClean="0"/>
          </a:p>
          <a:p>
            <a:endParaRPr lang="fr-FR" dirty="0" smtClean="0"/>
          </a:p>
          <a:p>
            <a:pPr marL="0" indent="0">
              <a:buNone/>
            </a:pPr>
            <a:endParaRPr lang="fr-FR" dirty="0" smtClean="0"/>
          </a:p>
          <a:p>
            <a:r>
              <a:rPr lang="fr-FR" dirty="0" smtClean="0"/>
              <a:t>Ternaire</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124" y="5420845"/>
            <a:ext cx="2638793" cy="247685"/>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705" y="3196608"/>
            <a:ext cx="1857634" cy="1981477"/>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2310" y="1543951"/>
            <a:ext cx="1600423" cy="1409897"/>
          </a:xfrm>
          <a:prstGeom prst="rect">
            <a:avLst/>
          </a:prstGeom>
        </p:spPr>
      </p:pic>
    </p:spTree>
    <p:extLst>
      <p:ext uri="{BB962C8B-B14F-4D97-AF65-F5344CB8AC3E}">
        <p14:creationId xmlns:p14="http://schemas.microsoft.com/office/powerpoint/2010/main" val="34509333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boucles</a:t>
            </a:r>
            <a:endParaRPr lang="fr-FR" dirty="0"/>
          </a:p>
        </p:txBody>
      </p:sp>
      <p:sp>
        <p:nvSpPr>
          <p:cNvPr id="3" name="Espace réservé du contenu 2"/>
          <p:cNvSpPr>
            <a:spLocks noGrp="1"/>
          </p:cNvSpPr>
          <p:nvPr>
            <p:ph idx="1"/>
          </p:nvPr>
        </p:nvSpPr>
        <p:spPr/>
        <p:txBody>
          <a:bodyPr/>
          <a:lstStyle/>
          <a:p>
            <a:r>
              <a:rPr lang="fr-FR" dirty="0" err="1" smtClean="0"/>
              <a:t>while</a:t>
            </a:r>
            <a:endParaRPr lang="fr-FR" dirty="0" smtClean="0"/>
          </a:p>
          <a:p>
            <a:endParaRPr lang="fr-FR" dirty="0" smtClean="0"/>
          </a:p>
          <a:p>
            <a:r>
              <a:rPr lang="fr-FR" dirty="0"/>
              <a:t>f</a:t>
            </a:r>
            <a:r>
              <a:rPr lang="fr-FR" dirty="0" smtClean="0"/>
              <a:t>or</a:t>
            </a:r>
          </a:p>
          <a:p>
            <a:pPr marL="0" indent="0">
              <a:buNone/>
            </a:pPr>
            <a:r>
              <a:rPr lang="fr-FR" dirty="0" smtClean="0"/>
              <a:t> </a:t>
            </a:r>
          </a:p>
          <a:p>
            <a:r>
              <a:rPr lang="fr-FR" dirty="0" smtClean="0"/>
              <a:t>do </a:t>
            </a:r>
            <a:r>
              <a:rPr lang="fr-FR" dirty="0" err="1" smtClean="0"/>
              <a:t>while</a:t>
            </a:r>
            <a:endParaRPr lang="fr-FR" dirty="0" smtClean="0"/>
          </a:p>
          <a:p>
            <a:endParaRPr lang="fr-FR" dirty="0" smtClean="0"/>
          </a:p>
          <a:p>
            <a:r>
              <a:rPr lang="fr-FR" dirty="0" err="1" smtClean="0"/>
              <a:t>foreach</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8088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a:t>
            </a:r>
            <a:endParaRPr lang="fr-FR" dirty="0"/>
          </a:p>
        </p:txBody>
      </p:sp>
      <p:sp>
        <p:nvSpPr>
          <p:cNvPr id="3" name="Espace réservé du contenu 2"/>
          <p:cNvSpPr>
            <a:spLocks noGrp="1"/>
          </p:cNvSpPr>
          <p:nvPr>
            <p:ph idx="1"/>
          </p:nvPr>
        </p:nvSpPr>
        <p:spPr/>
        <p:txBody>
          <a:bodyPr/>
          <a:lstStyle/>
          <a:p>
            <a:pPr marL="0" indent="0">
              <a:buNone/>
            </a:pPr>
            <a:r>
              <a:rPr lang="fr-FR" dirty="0" smtClean="0"/>
              <a:t>En JavaScript les fonctions peuvent êtres nommées ou non.</a:t>
            </a:r>
          </a:p>
          <a:p>
            <a:pPr marL="0" indent="0">
              <a:buNone/>
            </a:pPr>
            <a:r>
              <a:rPr lang="fr-FR" dirty="0" smtClean="0"/>
              <a:t>Exemple :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71" y="3037900"/>
            <a:ext cx="2562583" cy="2029108"/>
          </a:xfrm>
          <a:prstGeom prst="rect">
            <a:avLst/>
          </a:prstGeom>
        </p:spPr>
      </p:pic>
    </p:spTree>
    <p:extLst>
      <p:ext uri="{BB962C8B-B14F-4D97-AF65-F5344CB8AC3E}">
        <p14:creationId xmlns:p14="http://schemas.microsoft.com/office/powerpoint/2010/main" val="885124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545</TotalTime>
  <Words>743</Words>
  <Application>Microsoft Macintosh PowerPoint</Application>
  <PresentationFormat>Grand écran</PresentationFormat>
  <Paragraphs>186</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Century Gothic</vt:lpstr>
      <vt:lpstr>Wingdings</vt:lpstr>
      <vt:lpstr>Wingdings 3</vt:lpstr>
      <vt:lpstr>Ion</vt:lpstr>
      <vt:lpstr> JavaScript </vt:lpstr>
      <vt:lpstr>Histoire</vt:lpstr>
      <vt:lpstr>Fonctionnement  </vt:lpstr>
      <vt:lpstr>La notion de non-bloquant</vt:lpstr>
      <vt:lpstr>La console</vt:lpstr>
      <vt:lpstr>Les variables</vt:lpstr>
      <vt:lpstr>Les conditions</vt:lpstr>
      <vt:lpstr>Les boucles</vt:lpstr>
      <vt:lpstr>Les fonctions</vt:lpstr>
      <vt:lpstr>Les tableaux</vt:lpstr>
      <vt:lpstr>Les objets</vt:lpstr>
      <vt:lpstr>Les objets</vt:lpstr>
      <vt:lpstr>L’AJAX</vt:lpstr>
      <vt:lpstr>Le prototypage</vt:lpstr>
      <vt:lpstr>Sélecteurs</vt:lpstr>
      <vt:lpstr>Modification du HTML/CSS</vt:lpstr>
      <vt:lpstr>Évènements</vt:lpstr>
      <vt:lpstr>En plus</vt:lpstr>
      <vt:lpstr>Bibliothèques</vt:lpstr>
      <vt:lpstr>ECMAScript 6</vt:lpstr>
      <vt:lpstr>ECMAScript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DUCERF Alexis</dc:creator>
  <cp:lastModifiedBy>DUCERF Alexis</cp:lastModifiedBy>
  <cp:revision>26</cp:revision>
  <dcterms:created xsi:type="dcterms:W3CDTF">2016-01-09T10:29:53Z</dcterms:created>
  <dcterms:modified xsi:type="dcterms:W3CDTF">2017-03-06T08:35:11Z</dcterms:modified>
</cp:coreProperties>
</file>