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7" r:id="rId1"/>
  </p:sldMasterIdLst>
  <p:notesMasterIdLst>
    <p:notesMasterId r:id="rId28"/>
  </p:notesMasterIdLst>
  <p:sldIdLst>
    <p:sldId id="256" r:id="rId2"/>
    <p:sldId id="323" r:id="rId3"/>
    <p:sldId id="326" r:id="rId4"/>
    <p:sldId id="360" r:id="rId5"/>
    <p:sldId id="272" r:id="rId6"/>
    <p:sldId id="275" r:id="rId7"/>
    <p:sldId id="315" r:id="rId8"/>
    <p:sldId id="281" r:id="rId9"/>
    <p:sldId id="277" r:id="rId10"/>
    <p:sldId id="358" r:id="rId11"/>
    <p:sldId id="337" r:id="rId12"/>
    <p:sldId id="359" r:id="rId13"/>
    <p:sldId id="338" r:id="rId14"/>
    <p:sldId id="264" r:id="rId15"/>
    <p:sldId id="349" r:id="rId16"/>
    <p:sldId id="350" r:id="rId17"/>
    <p:sldId id="300" r:id="rId18"/>
    <p:sldId id="287" r:id="rId19"/>
    <p:sldId id="352" r:id="rId20"/>
    <p:sldId id="267" r:id="rId21"/>
    <p:sldId id="327" r:id="rId22"/>
    <p:sldId id="346" r:id="rId23"/>
    <p:sldId id="345" r:id="rId24"/>
    <p:sldId id="344" r:id="rId25"/>
    <p:sldId id="355" r:id="rId26"/>
    <p:sldId id="35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1938"/>
    <a:srgbClr val="E5B6C2"/>
    <a:srgbClr val="EAD50C"/>
    <a:srgbClr val="FBE400"/>
    <a:srgbClr val="B9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/>
    <p:restoredTop sz="83333"/>
  </p:normalViewPr>
  <p:slideViewPr>
    <p:cSldViewPr snapToGrid="0" snapToObjects="1">
      <p:cViewPr>
        <p:scale>
          <a:sx n="125" d="100"/>
          <a:sy n="125" d="100"/>
        </p:scale>
        <p:origin x="1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363EE-A221-F94E-83CF-348C6BCCD87A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D9FFA-CD0F-5147-8434-9ED45AB5D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8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9FFA-CD0F-5147-8434-9ED45AB5D0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10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9FFA-CD0F-5147-8434-9ED45AB5D0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12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9FFA-CD0F-5147-8434-9ED45AB5D0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5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we’ve started to make a lot</a:t>
            </a:r>
            <a:r>
              <a:rPr lang="en-US" baseline="0" dirty="0" smtClean="0"/>
              <a:t> of queries.  One could ask what’s stopping an evil domain from causing a large number of queries to an unrelated </a:t>
            </a:r>
            <a:r>
              <a:rPr lang="en-US" baseline="0" dirty="0" err="1" smtClean="0"/>
              <a:t>nameserver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RFC limits the number of DNS query-causing terms to 10.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notice that we haven’t bounded the number of queries.  We’ve bounded the number of terms.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9FFA-CD0F-5147-8434-9ED45AB5D0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86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By making 9 include statements for an unrelated server, an evil sender can cause the </a:t>
            </a:r>
            <a:r>
              <a:rPr lang="en-US" baseline="0" dirty="0" err="1" smtClean="0"/>
              <a:t>B.com</a:t>
            </a:r>
            <a:r>
              <a:rPr lang="en-US" baseline="0" dirty="0" smtClean="0"/>
              <a:t> recursive resolver to repeatedly issue queries to the </a:t>
            </a:r>
            <a:r>
              <a:rPr lang="en-US" baseline="0" dirty="0" err="1" smtClean="0"/>
              <a:t>target.com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nameserver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mutually-recursive SPF records, they could extend this, getting an infinite loop of queries, where 9 queries are issued to the target for each 1 issued to the sending </a:t>
            </a:r>
            <a:r>
              <a:rPr lang="en-US" baseline="0" dirty="0" err="1" smtClean="0"/>
              <a:t>nameserver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9FFA-CD0F-5147-8434-9ED45AB5D0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31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it in total.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9FFA-CD0F-5147-8434-9ED45AB5D0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Goodspf</a:t>
            </a:r>
            <a:r>
              <a:rPr lang="en-US" dirty="0" smtClean="0"/>
              <a:t> is a baseline determining that SPF behaves as expected when checking</a:t>
            </a:r>
            <a:r>
              <a:rPr lang="en-US" baseline="0" dirty="0" smtClean="0"/>
              <a:t> a record with &lt;10 include statements.  It has 5 include statements.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Badspf</a:t>
            </a:r>
            <a:r>
              <a:rPr lang="en-US" baseline="0" dirty="0" smtClean="0"/>
              <a:t> is a baseline </a:t>
            </a:r>
            <a:r>
              <a:rPr lang="en-US" baseline="0" dirty="0" err="1" smtClean="0"/>
              <a:t>detemrining</a:t>
            </a:r>
            <a:r>
              <a:rPr lang="en-US" baseline="0" dirty="0" smtClean="0"/>
              <a:t> that SPF behaves as expected when checking a record with &gt;10 include statements.  It has 20 include statements.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Treespf</a:t>
            </a:r>
            <a:r>
              <a:rPr lang="en-US" baseline="0" dirty="0" smtClean="0"/>
              <a:t> is our test for whether or not include statements can be used recursively to bypass the limit of 10.  </a:t>
            </a:r>
            <a:r>
              <a:rPr lang="en-US" baseline="0" dirty="0" err="1" smtClean="0"/>
              <a:t>Treespf</a:t>
            </a:r>
            <a:r>
              <a:rPr lang="en-US" baseline="0" dirty="0" smtClean="0"/>
              <a:t> has 6 include statements, but each of those induces an *additional* 6 statements, for a total of 42.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 put </a:t>
            </a:r>
            <a:r>
              <a:rPr lang="en-US" dirty="0" err="1" smtClean="0"/>
              <a:t>treespf</a:t>
            </a:r>
            <a:r>
              <a:rPr lang="en-US" dirty="0" smtClean="0"/>
              <a:t>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9FFA-CD0F-5147-8434-9ED45AB5D0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05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it in total.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9FFA-CD0F-5147-8434-9ED45AB5D0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25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Coll</a:t>
            </a:r>
            <a:r>
              <a:rPr lang="en-US" dirty="0" smtClean="0"/>
              <a:t> res!!!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9FFA-CD0F-5147-8434-9ED45AB5D0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50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9FFA-CD0F-5147-8434-9ED45AB5D0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8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it in total.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9FFA-CD0F-5147-8434-9ED45AB5D0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4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Closed</a:t>
            </a:r>
            <a:r>
              <a:rPr lang="en-US" baseline="0" dirty="0" smtClean="0"/>
              <a:t> resolvers don’t respond to queries made outside their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9FFA-CD0F-5147-8434-9ED45AB5D0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19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By making 9 include statements for an unrelated server, an evil sender can cause the </a:t>
            </a:r>
            <a:r>
              <a:rPr lang="en-US" baseline="0" dirty="0" err="1" smtClean="0"/>
              <a:t>B.com</a:t>
            </a:r>
            <a:r>
              <a:rPr lang="en-US" baseline="0" dirty="0" smtClean="0"/>
              <a:t> recursive resolver to repeatedly issue queries to the </a:t>
            </a:r>
            <a:r>
              <a:rPr lang="en-US" baseline="0" dirty="0" err="1" smtClean="0"/>
              <a:t>target.com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nameserver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mutually-recursive SPF records, they could extend this, getting an infinite loop of queries, where 9 queries are issued to the target for each 1 issued to the sending </a:t>
            </a:r>
            <a:r>
              <a:rPr lang="en-US" baseline="0" dirty="0" err="1" smtClean="0"/>
              <a:t>nameserver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9FFA-CD0F-5147-8434-9ED45AB5D0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20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now SPF</a:t>
            </a:r>
            <a:r>
              <a:rPr lang="en-US" baseline="0" dirty="0" smtClean="0"/>
              <a:t> on the receiving MTA is going to verify the sender’s identity.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B receives a message from </a:t>
            </a:r>
            <a:r>
              <a:rPr lang="en-US" baseline="0" dirty="0" err="1" smtClean="0"/>
              <a:t>A.com</a:t>
            </a:r>
            <a:r>
              <a:rPr lang="en-US" baseline="0" dirty="0" smtClean="0"/>
              <a:t>, it asks what the SPF record for </a:t>
            </a:r>
            <a:r>
              <a:rPr lang="en-US" baseline="0" dirty="0" err="1" smtClean="0"/>
              <a:t>A.com</a:t>
            </a:r>
            <a:r>
              <a:rPr lang="en-US" baseline="0" dirty="0" smtClean="0"/>
              <a:t> is.  The SPF record is stored as a TXT record in the </a:t>
            </a:r>
            <a:r>
              <a:rPr lang="en-US" baseline="0" dirty="0" err="1" smtClean="0"/>
              <a:t>A.com</a:t>
            </a:r>
            <a:r>
              <a:rPr lang="en-US" baseline="0" dirty="0" smtClean="0"/>
              <a:t> authoritative </a:t>
            </a:r>
            <a:r>
              <a:rPr lang="en-US" baseline="0" dirty="0" err="1" smtClean="0"/>
              <a:t>nameserver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example, it says the server at IPv4 address 1.2.3.4 is allowed to send messages for </a:t>
            </a:r>
            <a:r>
              <a:rPr lang="en-US" baseline="0" dirty="0" err="1" smtClean="0"/>
              <a:t>A.com</a:t>
            </a:r>
            <a:r>
              <a:rPr lang="en-US" baseline="0" dirty="0" smtClean="0"/>
              <a:t>, and all other servers should be rejected.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info is passed back to the </a:t>
            </a:r>
            <a:r>
              <a:rPr lang="en-US" baseline="0" dirty="0" err="1" smtClean="0"/>
              <a:t>B.com</a:t>
            </a:r>
            <a:r>
              <a:rPr lang="en-US" baseline="0" dirty="0" smtClean="0"/>
              <a:t> SPF implementation.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case, the message was sent from 1.2.3.4, so it is accepted.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9FFA-CD0F-5147-8434-9ED45AB5D0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9FFA-CD0F-5147-8434-9ED45AB5D0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26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talk about</a:t>
            </a:r>
            <a:r>
              <a:rPr lang="en-US" baseline="0" dirty="0" smtClean="0"/>
              <a:t> SPF, must first talk about SMTP.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alice@A.com</a:t>
            </a:r>
            <a:r>
              <a:rPr lang="en-US" baseline="0" dirty="0" smtClean="0"/>
              <a:t> wants to send message to </a:t>
            </a:r>
            <a:r>
              <a:rPr lang="en-US" baseline="0" dirty="0" err="1" smtClean="0"/>
              <a:t>bob@B.com</a:t>
            </a:r>
            <a:endParaRPr lang="en-US" baseline="0" dirty="0" smtClean="0"/>
          </a:p>
          <a:p>
            <a:endParaRPr lang="en-US" baseline="0" dirty="0"/>
          </a:p>
          <a:p>
            <a:r>
              <a:rPr lang="en-US" baseline="0" dirty="0" err="1" smtClean="0"/>
              <a:t>A.Com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B.com</a:t>
            </a:r>
            <a:r>
              <a:rPr lang="en-US" baseline="0" dirty="0" smtClean="0"/>
              <a:t> each have a “Mail Transfer Agent” (MTA) that communicate over SMTP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Alice writes message, </a:t>
            </a:r>
            <a:r>
              <a:rPr lang="en-US" baseline="0" dirty="0" err="1" smtClean="0"/>
              <a:t>A.com</a:t>
            </a:r>
            <a:r>
              <a:rPr lang="en-US" baseline="0" dirty="0" smtClean="0"/>
              <a:t> MTA sends it to </a:t>
            </a:r>
            <a:r>
              <a:rPr lang="en-US" baseline="0" dirty="0" err="1" smtClean="0"/>
              <a:t>B.com</a:t>
            </a:r>
            <a:r>
              <a:rPr lang="en-US" baseline="0" dirty="0" smtClean="0"/>
              <a:t> MTA, which gives it to Bob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9FFA-CD0F-5147-8434-9ED45AB5D0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But, much</a:t>
            </a:r>
            <a:r>
              <a:rPr lang="en-US" baseline="0" dirty="0" smtClean="0"/>
              <a:t> like the normal post office, SMTP does not verify that the sender “owns” the address.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Evil.com</a:t>
            </a:r>
            <a:r>
              <a:rPr lang="en-US" baseline="0" dirty="0" smtClean="0"/>
              <a:t> MTA can send message as </a:t>
            </a:r>
            <a:r>
              <a:rPr lang="en-US" baseline="0" dirty="0" err="1" smtClean="0"/>
              <a:t>alice@A.com</a:t>
            </a:r>
            <a:r>
              <a:rPr lang="en-US" baseline="0" dirty="0" smtClean="0"/>
              <a:t>, which might be spam or might even impersonate Alice to Bob.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Raw SMTP does not have a way to tell the difference.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9FFA-CD0F-5147-8434-9ED45AB5D0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01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now SPF</a:t>
            </a:r>
            <a:r>
              <a:rPr lang="en-US" baseline="0" dirty="0" smtClean="0"/>
              <a:t> on the receiving MTA is going to verify the sender’s identity.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B receives a message from </a:t>
            </a:r>
            <a:r>
              <a:rPr lang="en-US" baseline="0" dirty="0" err="1" smtClean="0"/>
              <a:t>A.com</a:t>
            </a:r>
            <a:r>
              <a:rPr lang="en-US" baseline="0" dirty="0" smtClean="0"/>
              <a:t>, it asks what the SPF record for </a:t>
            </a:r>
            <a:r>
              <a:rPr lang="en-US" baseline="0" dirty="0" err="1" smtClean="0"/>
              <a:t>A.com</a:t>
            </a:r>
            <a:r>
              <a:rPr lang="en-US" baseline="0" dirty="0" smtClean="0"/>
              <a:t> is.  The SPF record is stored as a TXT record in the </a:t>
            </a:r>
            <a:r>
              <a:rPr lang="en-US" baseline="0" dirty="0" err="1" smtClean="0"/>
              <a:t>A.com</a:t>
            </a:r>
            <a:r>
              <a:rPr lang="en-US" baseline="0" dirty="0" smtClean="0"/>
              <a:t> authoritative </a:t>
            </a:r>
            <a:r>
              <a:rPr lang="en-US" baseline="0" dirty="0" err="1" smtClean="0"/>
              <a:t>nameserver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example, it says the server at IPv4 address 1.2.3.4 is allowed to send messages for </a:t>
            </a:r>
            <a:r>
              <a:rPr lang="en-US" baseline="0" dirty="0" err="1" smtClean="0"/>
              <a:t>A.com</a:t>
            </a:r>
            <a:r>
              <a:rPr lang="en-US" baseline="0" dirty="0" smtClean="0"/>
              <a:t>, and all other servers should be rejected.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info is passed back to the </a:t>
            </a:r>
            <a:r>
              <a:rPr lang="en-US" baseline="0" dirty="0" err="1" smtClean="0"/>
              <a:t>B.com</a:t>
            </a:r>
            <a:r>
              <a:rPr lang="en-US" baseline="0" dirty="0" smtClean="0"/>
              <a:t> SPF implementation.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case, the message was sent from 1.2.3.4, so it is accepted.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9FFA-CD0F-5147-8434-9ED45AB5D0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now if </a:t>
            </a:r>
            <a:r>
              <a:rPr lang="en-US" dirty="0" err="1" smtClean="0"/>
              <a:t>evil.com</a:t>
            </a:r>
            <a:r>
              <a:rPr lang="en-US" dirty="0" smtClean="0"/>
              <a:t> tries to send</a:t>
            </a:r>
            <a:r>
              <a:rPr lang="en-US" baseline="0" dirty="0" smtClean="0"/>
              <a:t> a message from </a:t>
            </a:r>
            <a:r>
              <a:rPr lang="en-US" baseline="0" dirty="0" err="1" smtClean="0"/>
              <a:t>A.com</a:t>
            </a:r>
            <a:r>
              <a:rPr lang="en-US" baseline="0" dirty="0" smtClean="0"/>
              <a:t>, since the message was not sent from 1.2.3.4, instead it was sent from this </a:t>
            </a:r>
            <a:r>
              <a:rPr lang="en-US" baseline="0" dirty="0" err="1" smtClean="0"/>
              <a:t>evil.com</a:t>
            </a:r>
            <a:r>
              <a:rPr lang="en-US" baseline="0" dirty="0" smtClean="0"/>
              <a:t> server, it gets rejected by the </a:t>
            </a:r>
            <a:r>
              <a:rPr lang="en-US" baseline="0" dirty="0" err="1" smtClean="0"/>
              <a:t>B.com</a:t>
            </a:r>
            <a:r>
              <a:rPr lang="en-US" baseline="0" dirty="0" smtClean="0"/>
              <a:t> SPF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9FFA-CD0F-5147-8434-9ED45AB5D0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9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now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B.com</a:t>
            </a:r>
            <a:r>
              <a:rPr lang="en-US" baseline="0" dirty="0" smtClean="0"/>
              <a:t> SPF implementation must make three additional queries, for those new SPF records.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example, each new SPF record allows a single IPv4 address to send from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SPF implementation queries for sd1.A.com, sd2.A.com, and </a:t>
            </a:r>
            <a:r>
              <a:rPr lang="en-US" baseline="0" dirty="0" err="1" smtClean="0"/>
              <a:t>C.com</a:t>
            </a:r>
            <a:r>
              <a:rPr lang="en-US" baseline="0" dirty="0" smtClean="0"/>
              <a:t>, wherever those all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9FFA-CD0F-5147-8434-9ED45AB5D0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17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D9FFA-CD0F-5147-8434-9ED45AB5D0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400" y="0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6/20/18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The Unintended Consequences </a:t>
            </a:r>
            <a:br>
              <a:rPr lang="en-US" sz="5400" dirty="0" smtClean="0"/>
            </a:br>
            <a:r>
              <a:rPr lang="en-US" sz="5400" dirty="0" smtClean="0"/>
              <a:t>of Email Spam Prevention</a:t>
            </a:r>
            <a:endParaRPr lang="en-US" sz="5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76400" y="4191964"/>
            <a:ext cx="9144000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Sarah Scheffler</a:t>
            </a:r>
            <a:r>
              <a:rPr lang="en-US" smtClean="0"/>
              <a:t>, Sean Smith, Yossi Gilad, Sharon Goldberg</a:t>
            </a:r>
          </a:p>
          <a:p>
            <a:endParaRPr lang="en-US" b="1" smtClean="0"/>
          </a:p>
          <a:p>
            <a:r>
              <a:rPr lang="en-US" smtClean="0"/>
              <a:t>Boston University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736080" y="1361439"/>
            <a:ext cx="5354320" cy="730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mtClean="0"/>
              <a:t>Measure closed DNS resolvers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err="1" smtClean="0"/>
              <a:t>DoS</a:t>
            </a:r>
            <a:r>
              <a:rPr lang="en-US" dirty="0" smtClean="0"/>
              <a:t> attack against </a:t>
            </a:r>
            <a:r>
              <a:rPr lang="en-US" dirty="0" err="1" smtClean="0"/>
              <a:t>nameserver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24000" y="112236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>
                    <a:lumMod val="75000"/>
                  </a:schemeClr>
                </a:solidFill>
              </a:rPr>
              <a:t>The</a:t>
            </a:r>
            <a:r>
              <a:rPr lang="en-US" sz="5400" dirty="0" smtClean="0"/>
              <a:t> Unintended Consequences </a:t>
            </a:r>
            <a:br>
              <a:rPr lang="en-US" sz="5400" dirty="0" smtClean="0"/>
            </a:br>
            <a:r>
              <a:rPr lang="en-US" sz="5400" dirty="0" smtClean="0">
                <a:solidFill>
                  <a:schemeClr val="bg1">
                    <a:lumMod val="75000"/>
                  </a:schemeClr>
                </a:solidFill>
              </a:rPr>
              <a:t>of Email Spam Prevention</a:t>
            </a:r>
            <a:endParaRPr 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2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7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64695" y="1309281"/>
            <a:ext cx="5752618" cy="3186213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4" y="-20402"/>
            <a:ext cx="12214937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Goal was to make closed resolvers do my bidding</a:t>
            </a:r>
            <a:endParaRPr lang="en-US" sz="4000" dirty="0"/>
          </a:p>
        </p:txBody>
      </p:sp>
      <p:sp>
        <p:nvSpPr>
          <p:cNvPr id="20" name="Cloud 19"/>
          <p:cNvSpPr/>
          <p:nvPr/>
        </p:nvSpPr>
        <p:spPr>
          <a:xfrm>
            <a:off x="5883882" y="2904641"/>
            <a:ext cx="5752618" cy="363871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85178" y="3489131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alice.com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815126" y="3959952"/>
            <a:ext cx="939768" cy="1233657"/>
            <a:chOff x="9913391" y="4216569"/>
            <a:chExt cx="939768" cy="1233657"/>
          </a:xfrm>
        </p:grpSpPr>
        <p:grpSp>
          <p:nvGrpSpPr>
            <p:cNvPr id="9" name="Group 8"/>
            <p:cNvGrpSpPr/>
            <p:nvPr/>
          </p:nvGrpSpPr>
          <p:grpSpPr>
            <a:xfrm>
              <a:off x="9963802" y="4216569"/>
              <a:ext cx="791093" cy="1233657"/>
              <a:chOff x="3356657" y="3284315"/>
              <a:chExt cx="1354238" cy="2071217"/>
            </a:xfrm>
          </p:grpSpPr>
          <p:sp>
            <p:nvSpPr>
              <p:cNvPr id="7" name="Pie 6"/>
              <p:cNvSpPr/>
              <p:nvPr/>
            </p:nvSpPr>
            <p:spPr>
              <a:xfrm rot="10800000">
                <a:off x="3356657" y="4001294"/>
                <a:ext cx="1354238" cy="1354238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637342" y="3284315"/>
                <a:ext cx="792866" cy="79286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913391" y="4677589"/>
              <a:ext cx="939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alice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76643" y="1721989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bob.com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152307" y="2672080"/>
            <a:ext cx="8377773" cy="2970512"/>
          </a:xfrm>
          <a:custGeom>
            <a:avLst/>
            <a:gdLst>
              <a:gd name="connsiteX0" fmla="*/ 8377773 w 8377773"/>
              <a:gd name="connsiteY0" fmla="*/ 1737360 h 2970512"/>
              <a:gd name="connsiteX1" fmla="*/ 6894413 w 8377773"/>
              <a:gd name="connsiteY1" fmla="*/ 1899920 h 2970512"/>
              <a:gd name="connsiteX2" fmla="*/ 5329773 w 8377773"/>
              <a:gd name="connsiteY2" fmla="*/ 2722880 h 2970512"/>
              <a:gd name="connsiteX3" fmla="*/ 696813 w 8377773"/>
              <a:gd name="connsiteY3" fmla="*/ 2804160 h 2970512"/>
              <a:gd name="connsiteX4" fmla="*/ 249773 w 8377773"/>
              <a:gd name="connsiteY4" fmla="*/ 650240 h 2970512"/>
              <a:gd name="connsiteX5" fmla="*/ 2962493 w 8377773"/>
              <a:gd name="connsiteY5" fmla="*/ 0 h 297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77773" h="2970512">
                <a:moveTo>
                  <a:pt x="8377773" y="1737360"/>
                </a:moveTo>
                <a:cubicBezTo>
                  <a:pt x="7890093" y="1736513"/>
                  <a:pt x="7402413" y="1735667"/>
                  <a:pt x="6894413" y="1899920"/>
                </a:cubicBezTo>
                <a:cubicBezTo>
                  <a:pt x="6386413" y="2064173"/>
                  <a:pt x="6362706" y="2572173"/>
                  <a:pt x="5329773" y="2722880"/>
                </a:cubicBezTo>
                <a:cubicBezTo>
                  <a:pt x="4296840" y="2873587"/>
                  <a:pt x="1543480" y="3149600"/>
                  <a:pt x="696813" y="2804160"/>
                </a:cubicBezTo>
                <a:cubicBezTo>
                  <a:pt x="-149854" y="2458720"/>
                  <a:pt x="-127840" y="1117600"/>
                  <a:pt x="249773" y="650240"/>
                </a:cubicBezTo>
                <a:cubicBezTo>
                  <a:pt x="627386" y="182880"/>
                  <a:pt x="2962493" y="0"/>
                  <a:pt x="2962493" y="0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Magnetic Disk 147"/>
          <p:cNvSpPr/>
          <p:nvPr/>
        </p:nvSpPr>
        <p:spPr>
          <a:xfrm>
            <a:off x="4325050" y="2232210"/>
            <a:ext cx="1327819" cy="82248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Resolver</a:t>
            </a:r>
            <a:endParaRPr lang="en-US" dirty="0"/>
          </a:p>
        </p:txBody>
      </p:sp>
      <p:sp>
        <p:nvSpPr>
          <p:cNvPr id="59" name="Cloud 58"/>
          <p:cNvSpPr/>
          <p:nvPr/>
        </p:nvSpPr>
        <p:spPr>
          <a:xfrm>
            <a:off x="2797596" y="4519706"/>
            <a:ext cx="2919005" cy="223569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702899" y="3147237"/>
            <a:ext cx="694140" cy="1954686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568963" y="3125973"/>
            <a:ext cx="690567" cy="1947396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4413638" y="3147237"/>
            <a:ext cx="694804" cy="1956554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279702" y="3147237"/>
            <a:ext cx="675070" cy="1928000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115624" y="3147237"/>
            <a:ext cx="698508" cy="1966983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981688" y="3115340"/>
            <a:ext cx="707270" cy="1970326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3848071" y="3115340"/>
            <a:ext cx="702664" cy="1998880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3714135" y="3072809"/>
            <a:ext cx="719642" cy="2012857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3381761" y="5124853"/>
            <a:ext cx="1726681" cy="1223574"/>
            <a:chOff x="7049898" y="1690688"/>
            <a:chExt cx="1511595" cy="1223574"/>
          </a:xfrm>
        </p:grpSpPr>
        <p:grpSp>
          <p:nvGrpSpPr>
            <p:cNvPr id="174" name="Group 173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7805696" y="1690688"/>
                <a:ext cx="0" cy="122357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Rectangle 174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7049898" y="2200940"/>
              <a:ext cx="1511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ns1.charlie.com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3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64695" y="1309281"/>
            <a:ext cx="5752618" cy="3186213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 smtClean="0"/>
              <a:t>Goal Achieved! Induced query at closed resolver!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5883882" y="2904641"/>
            <a:ext cx="5752618" cy="363871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85178" y="3489131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alice.com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815126" y="3959952"/>
            <a:ext cx="939768" cy="1233657"/>
            <a:chOff x="9913391" y="4216569"/>
            <a:chExt cx="939768" cy="1233657"/>
          </a:xfrm>
        </p:grpSpPr>
        <p:grpSp>
          <p:nvGrpSpPr>
            <p:cNvPr id="9" name="Group 8"/>
            <p:cNvGrpSpPr/>
            <p:nvPr/>
          </p:nvGrpSpPr>
          <p:grpSpPr>
            <a:xfrm>
              <a:off x="9963802" y="4216569"/>
              <a:ext cx="791093" cy="1233657"/>
              <a:chOff x="3356657" y="3284315"/>
              <a:chExt cx="1354238" cy="2071217"/>
            </a:xfrm>
          </p:grpSpPr>
          <p:sp>
            <p:nvSpPr>
              <p:cNvPr id="7" name="Pie 6"/>
              <p:cNvSpPr/>
              <p:nvPr/>
            </p:nvSpPr>
            <p:spPr>
              <a:xfrm rot="10800000">
                <a:off x="3356657" y="4001294"/>
                <a:ext cx="1354238" cy="1354238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637342" y="3284315"/>
                <a:ext cx="792866" cy="79286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913391" y="4677589"/>
              <a:ext cx="939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alice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76643" y="1721989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bob.com</a:t>
            </a:r>
            <a:endParaRPr lang="en-US" dirty="0"/>
          </a:p>
        </p:txBody>
      </p:sp>
      <p:sp>
        <p:nvSpPr>
          <p:cNvPr id="148" name="Magnetic Disk 147"/>
          <p:cNvSpPr/>
          <p:nvPr/>
        </p:nvSpPr>
        <p:spPr>
          <a:xfrm>
            <a:off x="4325050" y="2232210"/>
            <a:ext cx="1327819" cy="82248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Resolver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988519" y="2508208"/>
            <a:ext cx="955342" cy="918966"/>
            <a:chOff x="8129370" y="5435942"/>
            <a:chExt cx="2901304" cy="1136047"/>
          </a:xfrm>
        </p:grpSpPr>
        <p:grpSp>
          <p:nvGrpSpPr>
            <p:cNvPr id="43" name="Group 42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riangle 45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4" name="TextBox 43"/>
            <p:cNvSpPr txBox="1"/>
            <p:nvPr/>
          </p:nvSpPr>
          <p:spPr>
            <a:xfrm>
              <a:off x="8296137" y="5686929"/>
              <a:ext cx="2600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MTA</a:t>
              </a:r>
              <a:endParaRPr lang="en-US" dirty="0" smtClean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668361" y="4904726"/>
            <a:ext cx="955342" cy="941648"/>
            <a:chOff x="8129370" y="5407902"/>
            <a:chExt cx="2901304" cy="1164087"/>
          </a:xfrm>
        </p:grpSpPr>
        <p:grpSp>
          <p:nvGrpSpPr>
            <p:cNvPr id="51" name="Group 50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riangle 53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2" name="TextBox 51"/>
            <p:cNvSpPr txBox="1"/>
            <p:nvPr/>
          </p:nvSpPr>
          <p:spPr>
            <a:xfrm>
              <a:off x="8279777" y="5407902"/>
              <a:ext cx="2600481" cy="79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MTA</a:t>
              </a:r>
            </a:p>
          </p:txBody>
        </p:sp>
      </p:grpSp>
      <p:sp>
        <p:nvSpPr>
          <p:cNvPr id="58" name="Freeform 57"/>
          <p:cNvSpPr/>
          <p:nvPr/>
        </p:nvSpPr>
        <p:spPr>
          <a:xfrm>
            <a:off x="1755596" y="3509303"/>
            <a:ext cx="5798324" cy="1684306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94744" h="1770927">
                <a:moveTo>
                  <a:pt x="5694744" y="1770927"/>
                </a:moveTo>
                <a:cubicBezTo>
                  <a:pt x="868101" y="1678329"/>
                  <a:pt x="208345" y="1817226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8623702" y="4704080"/>
            <a:ext cx="1191424" cy="489529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102378" y="2508208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087946" y="2663774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Cloud 58"/>
          <p:cNvSpPr/>
          <p:nvPr/>
        </p:nvSpPr>
        <p:spPr>
          <a:xfrm>
            <a:off x="2797596" y="4519706"/>
            <a:ext cx="2919005" cy="223569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4279702" y="3147237"/>
            <a:ext cx="675070" cy="1928000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439613" y="3116805"/>
            <a:ext cx="698508" cy="1966983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3381761" y="5124853"/>
            <a:ext cx="1726681" cy="1223574"/>
            <a:chOff x="7049898" y="1690688"/>
            <a:chExt cx="1511595" cy="1223574"/>
          </a:xfrm>
        </p:grpSpPr>
        <p:grpSp>
          <p:nvGrpSpPr>
            <p:cNvPr id="174" name="Group 173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7805696" y="1690688"/>
                <a:ext cx="0" cy="122357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Rectangle 174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7049898" y="2200940"/>
              <a:ext cx="1511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ns1.target.net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Rectangular Callout 64"/>
          <p:cNvSpPr/>
          <p:nvPr/>
        </p:nvSpPr>
        <p:spPr>
          <a:xfrm>
            <a:off x="7546527" y="1836235"/>
            <a:ext cx="2531141" cy="669711"/>
          </a:xfrm>
          <a:prstGeom prst="wedgeRectCallout">
            <a:avLst>
              <a:gd name="adj1" fmla="val -22127"/>
              <a:gd name="adj2" fmla="val 190151"/>
            </a:avLst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/>
              <a:t>SPF record for </a:t>
            </a:r>
            <a:r>
              <a:rPr lang="en-US" u="sng" dirty="0" err="1" smtClean="0"/>
              <a:t>alice.com</a:t>
            </a:r>
            <a:endParaRPr lang="en-US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include: </a:t>
            </a:r>
            <a:r>
              <a:rPr lang="en-US" dirty="0" err="1" smtClean="0"/>
              <a:t>target.net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7668361" y="3423145"/>
            <a:ext cx="1511595" cy="1223574"/>
            <a:chOff x="7049898" y="1690688"/>
            <a:chExt cx="1511595" cy="1223574"/>
          </a:xfrm>
        </p:grpSpPr>
        <p:grpSp>
          <p:nvGrpSpPr>
            <p:cNvPr id="67" name="Group 66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7805696" y="1690688"/>
                <a:ext cx="0" cy="122357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 67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049898" y="2200940"/>
              <a:ext cx="1511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r>
                <a:rPr lang="en-US" dirty="0" smtClean="0">
                  <a:solidFill>
                    <a:schemeClr val="bg1"/>
                  </a:solidFill>
                </a:rPr>
                <a:t>s1.alice.com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5716601" y="2730243"/>
            <a:ext cx="1951760" cy="834872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5716602" y="2981367"/>
            <a:ext cx="1837318" cy="764324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116810" y="2825801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2102378" y="2981367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188375" y="5023428"/>
            <a:ext cx="2482588" cy="1235131"/>
            <a:chOff x="8129370" y="5399419"/>
            <a:chExt cx="2901304" cy="1172570"/>
          </a:xfrm>
        </p:grpSpPr>
        <p:grpSp>
          <p:nvGrpSpPr>
            <p:cNvPr id="92" name="Group 91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iangle 94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3" name="TextBox 92"/>
            <p:cNvSpPr txBox="1"/>
            <p:nvPr/>
          </p:nvSpPr>
          <p:spPr>
            <a:xfrm>
              <a:off x="8305448" y="5399419"/>
              <a:ext cx="2600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to:bob@bob.com</a:t>
              </a:r>
              <a:endParaRPr lang="en-US" dirty="0" smtClean="0"/>
            </a:p>
            <a:p>
              <a:r>
                <a:rPr lang="en-US" dirty="0" err="1" smtClean="0"/>
                <a:t>from:alice@alice.com</a:t>
              </a:r>
              <a:endParaRPr lang="en-US" dirty="0" smtClean="0"/>
            </a:p>
          </p:txBody>
        </p:sp>
      </p:grpSp>
      <p:sp>
        <p:nvSpPr>
          <p:cNvPr id="99" name="Rounded Rectangle 98"/>
          <p:cNvSpPr/>
          <p:nvPr/>
        </p:nvSpPr>
        <p:spPr>
          <a:xfrm>
            <a:off x="1568931" y="3051194"/>
            <a:ext cx="561278" cy="41263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SPF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5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Querying closed DNS resolvers using spam prevention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Bypassing query limits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Testing the query limit in practice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29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64695" y="1309281"/>
            <a:ext cx="5752618" cy="3186213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031" y="10767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New Goal: Induce Many Queries at Closed Resolver</a:t>
            </a:r>
            <a:endParaRPr lang="en-US" sz="4000" dirty="0"/>
          </a:p>
        </p:txBody>
      </p:sp>
      <p:sp>
        <p:nvSpPr>
          <p:cNvPr id="20" name="Cloud 19"/>
          <p:cNvSpPr/>
          <p:nvPr/>
        </p:nvSpPr>
        <p:spPr>
          <a:xfrm>
            <a:off x="5883882" y="2904641"/>
            <a:ext cx="5752618" cy="363871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85178" y="3489131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alice.com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815126" y="3959952"/>
            <a:ext cx="939768" cy="1233657"/>
            <a:chOff x="9913391" y="4216569"/>
            <a:chExt cx="939768" cy="1233657"/>
          </a:xfrm>
        </p:grpSpPr>
        <p:grpSp>
          <p:nvGrpSpPr>
            <p:cNvPr id="9" name="Group 8"/>
            <p:cNvGrpSpPr/>
            <p:nvPr/>
          </p:nvGrpSpPr>
          <p:grpSpPr>
            <a:xfrm>
              <a:off x="9963802" y="4216569"/>
              <a:ext cx="791093" cy="1233657"/>
              <a:chOff x="3356657" y="3284315"/>
              <a:chExt cx="1354238" cy="2071217"/>
            </a:xfrm>
          </p:grpSpPr>
          <p:sp>
            <p:nvSpPr>
              <p:cNvPr id="7" name="Pie 6"/>
              <p:cNvSpPr/>
              <p:nvPr/>
            </p:nvSpPr>
            <p:spPr>
              <a:xfrm rot="10800000">
                <a:off x="3356657" y="4001294"/>
                <a:ext cx="1354238" cy="1354238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637342" y="3284315"/>
                <a:ext cx="792866" cy="79286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913391" y="4677589"/>
              <a:ext cx="939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alice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76643" y="1721989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bob.com</a:t>
            </a: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7668361" y="4904726"/>
            <a:ext cx="955342" cy="941648"/>
            <a:chOff x="8129370" y="5407902"/>
            <a:chExt cx="2901304" cy="1164087"/>
          </a:xfrm>
        </p:grpSpPr>
        <p:grpSp>
          <p:nvGrpSpPr>
            <p:cNvPr id="105" name="Group 104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riangle 107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6" name="TextBox 105"/>
            <p:cNvSpPr txBox="1"/>
            <p:nvPr/>
          </p:nvSpPr>
          <p:spPr>
            <a:xfrm>
              <a:off x="8279777" y="5407902"/>
              <a:ext cx="2600481" cy="79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MTA</a:t>
              </a:r>
            </a:p>
          </p:txBody>
        </p:sp>
      </p:grpSp>
      <p:sp>
        <p:nvSpPr>
          <p:cNvPr id="112" name="Freeform 111"/>
          <p:cNvSpPr/>
          <p:nvPr/>
        </p:nvSpPr>
        <p:spPr>
          <a:xfrm>
            <a:off x="1755596" y="3509303"/>
            <a:ext cx="5798324" cy="1684306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94744" h="1770927">
                <a:moveTo>
                  <a:pt x="5694744" y="1770927"/>
                </a:moveTo>
                <a:cubicBezTo>
                  <a:pt x="868101" y="1678329"/>
                  <a:pt x="208345" y="1817226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/>
          <p:cNvCxnSpPr/>
          <p:nvPr/>
        </p:nvCxnSpPr>
        <p:spPr>
          <a:xfrm flipH="1">
            <a:off x="8623702" y="4704080"/>
            <a:ext cx="1191424" cy="489529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Magnetic Disk 147"/>
          <p:cNvSpPr/>
          <p:nvPr/>
        </p:nvSpPr>
        <p:spPr>
          <a:xfrm>
            <a:off x="4325050" y="2232210"/>
            <a:ext cx="1327819" cy="82248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Resolver</a:t>
            </a:r>
            <a:endParaRPr lang="en-US" dirty="0"/>
          </a:p>
        </p:txBody>
      </p:sp>
      <p:sp>
        <p:nvSpPr>
          <p:cNvPr id="41" name="Cloud 40"/>
          <p:cNvSpPr/>
          <p:nvPr/>
        </p:nvSpPr>
        <p:spPr>
          <a:xfrm>
            <a:off x="44896" y="4432198"/>
            <a:ext cx="2919005" cy="223569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loud 58"/>
          <p:cNvSpPr/>
          <p:nvPr/>
        </p:nvSpPr>
        <p:spPr>
          <a:xfrm>
            <a:off x="3032754" y="4480401"/>
            <a:ext cx="2919005" cy="223569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5047551" y="3147237"/>
            <a:ext cx="349488" cy="1733733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904012" y="3125973"/>
            <a:ext cx="355518" cy="1685096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4740046" y="3147237"/>
            <a:ext cx="368396" cy="1687933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577307" y="3147237"/>
            <a:ext cx="377465" cy="1676474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403408" y="3147237"/>
            <a:ext cx="410724" cy="1687933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234753" y="3115340"/>
            <a:ext cx="454205" cy="1693737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2264413" y="3115340"/>
            <a:ext cx="2286323" cy="1708371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2223715" y="3072811"/>
            <a:ext cx="2210062" cy="1609227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3705622" y="4902988"/>
            <a:ext cx="1726681" cy="1223574"/>
            <a:chOff x="7049898" y="1690688"/>
            <a:chExt cx="1511595" cy="1223574"/>
          </a:xfrm>
        </p:grpSpPr>
        <p:grpSp>
          <p:nvGrpSpPr>
            <p:cNvPr id="174" name="Group 173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7805696" y="1690688"/>
                <a:ext cx="0" cy="122357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Rectangle 174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7049898" y="2200940"/>
              <a:ext cx="1511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ns1.target.net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73325" y="4787325"/>
            <a:ext cx="1726681" cy="1223574"/>
            <a:chOff x="7049898" y="1690688"/>
            <a:chExt cx="1511595" cy="1223574"/>
          </a:xfrm>
        </p:grpSpPr>
        <p:grpSp>
          <p:nvGrpSpPr>
            <p:cNvPr id="79" name="Group 78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7805696" y="1690688"/>
                <a:ext cx="0" cy="122357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049898" y="2200940"/>
              <a:ext cx="1511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ns1.other.com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988519" y="2508208"/>
            <a:ext cx="955342" cy="918966"/>
            <a:chOff x="8129370" y="5435942"/>
            <a:chExt cx="2901304" cy="1136047"/>
          </a:xfrm>
        </p:grpSpPr>
        <p:grpSp>
          <p:nvGrpSpPr>
            <p:cNvPr id="117" name="Group 116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iangle 119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8" name="TextBox 117"/>
            <p:cNvSpPr txBox="1"/>
            <p:nvPr/>
          </p:nvSpPr>
          <p:spPr>
            <a:xfrm>
              <a:off x="8296137" y="5686929"/>
              <a:ext cx="2600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MTA</a:t>
              </a:r>
              <a:endParaRPr lang="en-US" dirty="0" smtClean="0"/>
            </a:p>
          </p:txBody>
        </p:sp>
      </p:grpSp>
      <p:sp>
        <p:nvSpPr>
          <p:cNvPr id="124" name="Rectangular Callout 123"/>
          <p:cNvSpPr/>
          <p:nvPr/>
        </p:nvSpPr>
        <p:spPr>
          <a:xfrm>
            <a:off x="7668361" y="1596963"/>
            <a:ext cx="2531141" cy="1133280"/>
          </a:xfrm>
          <a:prstGeom prst="wedgeRectCallout">
            <a:avLst>
              <a:gd name="adj1" fmla="val -21324"/>
              <a:gd name="adj2" fmla="val 111258"/>
            </a:avLst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/>
              <a:t>SPF record for </a:t>
            </a:r>
            <a:r>
              <a:rPr lang="en-US" u="sng" dirty="0" err="1" smtClean="0"/>
              <a:t>alice.com</a:t>
            </a:r>
            <a:endParaRPr lang="en-US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include: 1.target.net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include </a:t>
            </a:r>
            <a:r>
              <a:rPr lang="en-US" dirty="0" smtClean="0"/>
              <a:t>2.target.net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include</a:t>
            </a:r>
            <a:r>
              <a:rPr lang="en-US" dirty="0"/>
              <a:t>: </a:t>
            </a:r>
            <a:r>
              <a:rPr lang="en-US" dirty="0" err="1" smtClean="0"/>
              <a:t>other.com</a:t>
            </a:r>
            <a:endParaRPr lang="en-US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7668361" y="3423145"/>
            <a:ext cx="1511595" cy="1223574"/>
            <a:chOff x="7049898" y="1690688"/>
            <a:chExt cx="1511595" cy="1223574"/>
          </a:xfrm>
        </p:grpSpPr>
        <p:grpSp>
          <p:nvGrpSpPr>
            <p:cNvPr id="126" name="Group 125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6" name="Straight Connector 135"/>
              <p:cNvCxnSpPr/>
              <p:nvPr/>
            </p:nvCxnSpPr>
            <p:spPr>
              <a:xfrm>
                <a:off x="7805696" y="1690688"/>
                <a:ext cx="0" cy="122357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Rectangle 126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7049898" y="2200940"/>
              <a:ext cx="1511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r>
                <a:rPr lang="en-US" dirty="0" smtClean="0">
                  <a:solidFill>
                    <a:schemeClr val="bg1"/>
                  </a:solidFill>
                </a:rPr>
                <a:t>s1.alice.com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0" name="Straight Arrow Connector 139"/>
          <p:cNvCxnSpPr/>
          <p:nvPr/>
        </p:nvCxnSpPr>
        <p:spPr>
          <a:xfrm>
            <a:off x="5716601" y="2730243"/>
            <a:ext cx="1951760" cy="834872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 flipV="1">
            <a:off x="5716602" y="2981367"/>
            <a:ext cx="1837318" cy="764324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102378" y="2508208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2087946" y="2663774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2116810" y="2825801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102378" y="2981367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1568931" y="3051194"/>
            <a:ext cx="561278" cy="41263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SPF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6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many queries can we induce at closed resolver?  RFC7208 limit of 10 query-causing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“SPF implementations MUST limit the total number of </a:t>
            </a:r>
            <a:r>
              <a:rPr lang="en-US" b="1" dirty="0" smtClean="0"/>
              <a:t>those terms [which cause DNS queries] </a:t>
            </a:r>
            <a:r>
              <a:rPr lang="en-US" dirty="0" smtClean="0"/>
              <a:t>to 10</a:t>
            </a:r>
            <a:r>
              <a:rPr lang="mr-IN" dirty="0" smtClean="0"/>
              <a:t>…</a:t>
            </a:r>
            <a:r>
              <a:rPr lang="en-US" dirty="0" smtClean="0"/>
              <a:t> to avoid unreasonable load on the DNS.”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Spirit of the limit: 10 total queries</a:t>
            </a:r>
          </a:p>
          <a:p>
            <a:r>
              <a:rPr lang="en-US" dirty="0"/>
              <a:t>Letter of the limit: 10 query-causing </a:t>
            </a:r>
            <a:r>
              <a:rPr lang="en-US" dirty="0" smtClean="0"/>
              <a:t>terms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5046" y="3570051"/>
            <a:ext cx="10646939" cy="638101"/>
            <a:chOff x="962410" y="5959586"/>
            <a:chExt cx="10646939" cy="638101"/>
          </a:xfrm>
        </p:grpSpPr>
        <p:sp>
          <p:nvSpPr>
            <p:cNvPr id="6" name="Oval 5"/>
            <p:cNvSpPr/>
            <p:nvPr/>
          </p:nvSpPr>
          <p:spPr>
            <a:xfrm>
              <a:off x="4737136" y="6188249"/>
              <a:ext cx="409433" cy="40943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278505" y="6188249"/>
              <a:ext cx="409433" cy="40943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822131" y="6188252"/>
              <a:ext cx="409433" cy="40943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657561" y="6188247"/>
              <a:ext cx="409433" cy="40943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197487" y="6188248"/>
              <a:ext cx="409433" cy="40943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572843" y="6188246"/>
              <a:ext cx="409433" cy="40943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121022" y="6188247"/>
              <a:ext cx="409433" cy="40943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496378" y="6188244"/>
              <a:ext cx="409433" cy="40943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030346" y="6188245"/>
              <a:ext cx="409433" cy="40943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62410" y="6188244"/>
              <a:ext cx="409433" cy="40943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0114921" y="6188251"/>
              <a:ext cx="409433" cy="40943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0656290" y="6188251"/>
              <a:ext cx="409433" cy="40943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1199916" y="6188254"/>
              <a:ext cx="409433" cy="40943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035346" y="6188249"/>
              <a:ext cx="409433" cy="40943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9575272" y="6188250"/>
              <a:ext cx="409433" cy="40943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7950628" y="6188248"/>
              <a:ext cx="409433" cy="40943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8498807" y="6188249"/>
              <a:ext cx="409433" cy="40943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874163" y="6188246"/>
              <a:ext cx="409433" cy="40943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7408131" y="6188247"/>
              <a:ext cx="409433" cy="40943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340195" y="6188246"/>
              <a:ext cx="409433" cy="40943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/>
            <p:cNvCxnSpPr>
              <a:stCxn id="7" idx="2"/>
              <a:endCxn id="18" idx="0"/>
            </p:cNvCxnSpPr>
            <p:nvPr/>
          </p:nvCxnSpPr>
          <p:spPr>
            <a:xfrm flipH="1">
              <a:off x="1167127" y="5959589"/>
              <a:ext cx="4859721" cy="228655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6" idx="0"/>
            </p:cNvCxnSpPr>
            <p:nvPr/>
          </p:nvCxnSpPr>
          <p:spPr>
            <a:xfrm flipH="1">
              <a:off x="1701095" y="5959586"/>
              <a:ext cx="4325753" cy="228658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7" idx="2"/>
              <a:endCxn id="17" idx="0"/>
            </p:cNvCxnSpPr>
            <p:nvPr/>
          </p:nvCxnSpPr>
          <p:spPr>
            <a:xfrm flipH="1">
              <a:off x="2235063" y="5959589"/>
              <a:ext cx="3791785" cy="228656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7" idx="2"/>
              <a:endCxn id="14" idx="0"/>
            </p:cNvCxnSpPr>
            <p:nvPr/>
          </p:nvCxnSpPr>
          <p:spPr>
            <a:xfrm flipH="1">
              <a:off x="2777560" y="5959589"/>
              <a:ext cx="3249288" cy="228657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7" idx="2"/>
              <a:endCxn id="15" idx="0"/>
            </p:cNvCxnSpPr>
            <p:nvPr/>
          </p:nvCxnSpPr>
          <p:spPr>
            <a:xfrm flipH="1">
              <a:off x="3325739" y="5959589"/>
              <a:ext cx="2701109" cy="228658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7" idx="2"/>
              <a:endCxn id="12" idx="0"/>
            </p:cNvCxnSpPr>
            <p:nvPr/>
          </p:nvCxnSpPr>
          <p:spPr>
            <a:xfrm flipH="1">
              <a:off x="3862278" y="5959589"/>
              <a:ext cx="2164570" cy="228658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2"/>
              <a:endCxn id="13" idx="0"/>
            </p:cNvCxnSpPr>
            <p:nvPr/>
          </p:nvCxnSpPr>
          <p:spPr>
            <a:xfrm flipH="1">
              <a:off x="4402204" y="5959589"/>
              <a:ext cx="1624644" cy="228659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7" idx="2"/>
              <a:endCxn id="9" idx="0"/>
            </p:cNvCxnSpPr>
            <p:nvPr/>
          </p:nvCxnSpPr>
          <p:spPr>
            <a:xfrm flipH="1">
              <a:off x="4941853" y="5959589"/>
              <a:ext cx="1084995" cy="228660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7" idx="2"/>
              <a:endCxn id="10" idx="0"/>
            </p:cNvCxnSpPr>
            <p:nvPr/>
          </p:nvCxnSpPr>
          <p:spPr>
            <a:xfrm flipH="1">
              <a:off x="5483222" y="5959589"/>
              <a:ext cx="543626" cy="228660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7" idx="2"/>
              <a:endCxn id="11" idx="0"/>
            </p:cNvCxnSpPr>
            <p:nvPr/>
          </p:nvCxnSpPr>
          <p:spPr>
            <a:xfrm>
              <a:off x="6026848" y="5959589"/>
              <a:ext cx="0" cy="228663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7" idx="2"/>
              <a:endCxn id="28" idx="0"/>
            </p:cNvCxnSpPr>
            <p:nvPr/>
          </p:nvCxnSpPr>
          <p:spPr>
            <a:xfrm>
              <a:off x="6026848" y="5959589"/>
              <a:ext cx="518064" cy="228657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7" idx="2"/>
              <a:endCxn id="26" idx="0"/>
            </p:cNvCxnSpPr>
            <p:nvPr/>
          </p:nvCxnSpPr>
          <p:spPr>
            <a:xfrm>
              <a:off x="6026848" y="5959589"/>
              <a:ext cx="1052032" cy="228657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7" idx="2"/>
              <a:endCxn id="27" idx="0"/>
            </p:cNvCxnSpPr>
            <p:nvPr/>
          </p:nvCxnSpPr>
          <p:spPr>
            <a:xfrm>
              <a:off x="6026848" y="5959589"/>
              <a:ext cx="1586000" cy="228658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2"/>
              <a:endCxn id="24" idx="0"/>
            </p:cNvCxnSpPr>
            <p:nvPr/>
          </p:nvCxnSpPr>
          <p:spPr>
            <a:xfrm>
              <a:off x="6026848" y="5959589"/>
              <a:ext cx="2128497" cy="228659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" idx="2"/>
              <a:endCxn id="25" idx="0"/>
            </p:cNvCxnSpPr>
            <p:nvPr/>
          </p:nvCxnSpPr>
          <p:spPr>
            <a:xfrm>
              <a:off x="6026848" y="5959589"/>
              <a:ext cx="2676676" cy="228660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7" idx="2"/>
              <a:endCxn id="22" idx="0"/>
            </p:cNvCxnSpPr>
            <p:nvPr/>
          </p:nvCxnSpPr>
          <p:spPr>
            <a:xfrm>
              <a:off x="6026848" y="5959589"/>
              <a:ext cx="3213215" cy="228660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7" idx="2"/>
              <a:endCxn id="23" idx="0"/>
            </p:cNvCxnSpPr>
            <p:nvPr/>
          </p:nvCxnSpPr>
          <p:spPr>
            <a:xfrm>
              <a:off x="6026848" y="5959589"/>
              <a:ext cx="3753141" cy="228661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7" idx="2"/>
              <a:endCxn id="19" idx="0"/>
            </p:cNvCxnSpPr>
            <p:nvPr/>
          </p:nvCxnSpPr>
          <p:spPr>
            <a:xfrm>
              <a:off x="6026848" y="5959589"/>
              <a:ext cx="4292790" cy="228662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7" idx="2"/>
              <a:endCxn id="20" idx="0"/>
            </p:cNvCxnSpPr>
            <p:nvPr/>
          </p:nvCxnSpPr>
          <p:spPr>
            <a:xfrm>
              <a:off x="6026848" y="5959589"/>
              <a:ext cx="4834159" cy="228662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" idx="2"/>
              <a:endCxn id="21" idx="0"/>
            </p:cNvCxnSpPr>
            <p:nvPr/>
          </p:nvCxnSpPr>
          <p:spPr>
            <a:xfrm>
              <a:off x="6026848" y="5959589"/>
              <a:ext cx="5377785" cy="228665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6279916" y="3767034"/>
            <a:ext cx="5300532" cy="480814"/>
            <a:chOff x="6279916" y="3767034"/>
            <a:chExt cx="5300532" cy="480814"/>
          </a:xfrm>
        </p:grpSpPr>
        <p:pic>
          <p:nvPicPr>
            <p:cNvPr id="46" name="Picture 45" descr="ross Mark on Apple iOS 11.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3908" y="3770155"/>
              <a:ext cx="466540" cy="46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ross Mark on Apple iOS 11.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2433" y="3767587"/>
              <a:ext cx="466540" cy="46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ross Mark on Apple iOS 11.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6617" y="3767587"/>
              <a:ext cx="466540" cy="46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 descr="ross Mark on Apple iOS 11.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8438" y="3767034"/>
              <a:ext cx="466540" cy="46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ross Mark on Apple iOS 11.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6408" y="3767034"/>
              <a:ext cx="466540" cy="46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ross Mark on Apple iOS 11.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7416" y="3781308"/>
              <a:ext cx="466540" cy="46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ross Mark on Apple iOS 11.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5941" y="3778740"/>
              <a:ext cx="466540" cy="46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ross Mark on Apple iOS 11.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125" y="3778740"/>
              <a:ext cx="466540" cy="46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ross Mark on Apple iOS 11.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946" y="3778187"/>
              <a:ext cx="466540" cy="46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ross Mark on Apple iOS 11.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9916" y="3778187"/>
              <a:ext cx="466540" cy="46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Oval 56"/>
          <p:cNvSpPr/>
          <p:nvPr/>
        </p:nvSpPr>
        <p:spPr>
          <a:xfrm>
            <a:off x="5767131" y="3160616"/>
            <a:ext cx="409433" cy="40943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2525202" y="3798709"/>
            <a:ext cx="5250679" cy="1047534"/>
            <a:chOff x="3533351" y="4967644"/>
            <a:chExt cx="5250679" cy="1047534"/>
          </a:xfrm>
        </p:grpSpPr>
        <p:grpSp>
          <p:nvGrpSpPr>
            <p:cNvPr id="60" name="Group 59"/>
            <p:cNvGrpSpPr/>
            <p:nvPr/>
          </p:nvGrpSpPr>
          <p:grpSpPr>
            <a:xfrm>
              <a:off x="3533351" y="5377082"/>
              <a:ext cx="5250679" cy="638096"/>
              <a:chOff x="3657561" y="5959589"/>
              <a:chExt cx="5250679" cy="638096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737136" y="6188249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278505" y="6188249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5822131" y="6188252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657561" y="6188247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4197487" y="6188248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7950628" y="6188248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8498807" y="6188249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6874163" y="6188246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7408131" y="6188247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6340195" y="6188246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 flipH="1">
                <a:off x="3862278" y="5959589"/>
                <a:ext cx="2164570" cy="228658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4402204" y="5959589"/>
                <a:ext cx="1624644" cy="228659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H="1">
                <a:off x="4941853" y="5959589"/>
                <a:ext cx="1084995" cy="228660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5483222" y="5959589"/>
                <a:ext cx="543626" cy="228660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026848" y="5959589"/>
                <a:ext cx="0" cy="228663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026848" y="5959589"/>
                <a:ext cx="518064" cy="228657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26848" y="5959589"/>
                <a:ext cx="1052032" cy="228657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026848" y="5959589"/>
                <a:ext cx="1586000" cy="228658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026848" y="5959589"/>
                <a:ext cx="2128497" cy="228659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6026848" y="5959589"/>
                <a:ext cx="2676676" cy="228660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Oval 70"/>
            <p:cNvSpPr/>
            <p:nvPr/>
          </p:nvSpPr>
          <p:spPr>
            <a:xfrm>
              <a:off x="5690285" y="4967644"/>
              <a:ext cx="409433" cy="40943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506133" y="4413748"/>
            <a:ext cx="5300532" cy="480814"/>
            <a:chOff x="2523543" y="4415732"/>
            <a:chExt cx="5300532" cy="480814"/>
          </a:xfrm>
        </p:grpSpPr>
        <p:pic>
          <p:nvPicPr>
            <p:cNvPr id="114" name="Picture 113" descr="ross Mark on Apple iOS 11.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7535" y="4418853"/>
              <a:ext cx="466540" cy="46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14" descr="ross Mark on Apple iOS 11.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060" y="4416285"/>
              <a:ext cx="466540" cy="46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115" descr="ross Mark on Apple iOS 11.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0244" y="4416285"/>
              <a:ext cx="466540" cy="46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116" descr="ross Mark on Apple iOS 11.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065" y="4415732"/>
              <a:ext cx="466540" cy="46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117" descr="ross Mark on Apple iOS 11.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0035" y="4415732"/>
              <a:ext cx="466540" cy="46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118" descr="ross Mark on Apple iOS 11.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1043" y="4430006"/>
              <a:ext cx="466540" cy="46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119" descr="ross Mark on Apple iOS 11.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568" y="4427438"/>
              <a:ext cx="466540" cy="46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120" descr="ross Mark on Apple iOS 11.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3752" y="4427438"/>
              <a:ext cx="466540" cy="46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121" descr="ross Mark on Apple iOS 11.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573" y="4426885"/>
              <a:ext cx="466540" cy="46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122" descr="ross Mark on Apple iOS 11.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3543" y="4426885"/>
              <a:ext cx="466540" cy="466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311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/>
          <p:cNvGrpSpPr/>
          <p:nvPr/>
        </p:nvGrpSpPr>
        <p:grpSpPr>
          <a:xfrm>
            <a:off x="5883882" y="2671592"/>
            <a:ext cx="5752618" cy="3871761"/>
            <a:chOff x="5883882" y="2671592"/>
            <a:chExt cx="5752618" cy="3871761"/>
          </a:xfrm>
        </p:grpSpPr>
        <p:sp>
          <p:nvSpPr>
            <p:cNvPr id="206" name="Moon 205"/>
            <p:cNvSpPr/>
            <p:nvPr/>
          </p:nvSpPr>
          <p:spPr>
            <a:xfrm rot="19300667">
              <a:off x="6416602" y="2671592"/>
              <a:ext cx="977604" cy="2096147"/>
            </a:xfrm>
            <a:prstGeom prst="moon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Moon 214"/>
            <p:cNvSpPr/>
            <p:nvPr/>
          </p:nvSpPr>
          <p:spPr>
            <a:xfrm rot="12975451">
              <a:off x="10334417" y="2751540"/>
              <a:ext cx="977604" cy="2096147"/>
            </a:xfrm>
            <a:prstGeom prst="moon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Cloud 215"/>
            <p:cNvSpPr/>
            <p:nvPr/>
          </p:nvSpPr>
          <p:spPr>
            <a:xfrm>
              <a:off x="5883882" y="2904641"/>
              <a:ext cx="5752618" cy="3638712"/>
            </a:xfrm>
            <a:prstGeom prst="cloud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 of Law but not Spirit of Law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>
                <a:sym typeface="Wingdings"/>
              </a:rPr>
              <a:t>U</a:t>
            </a:r>
            <a:r>
              <a:rPr lang="en-US" dirty="0" smtClean="0">
                <a:sym typeface="Wingdings"/>
              </a:rPr>
              <a:t>nlimited Queries!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83209" y="1321346"/>
            <a:ext cx="5752618" cy="3186213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03520" y="2404223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074794" y="2558730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85178" y="3489131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evil.com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76643" y="1721989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bob.com</a:t>
            </a:r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1755596" y="3509303"/>
            <a:ext cx="5409693" cy="1672429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94744" h="1770927">
                <a:moveTo>
                  <a:pt x="5694744" y="1770927"/>
                </a:moveTo>
                <a:cubicBezTo>
                  <a:pt x="868101" y="1678329"/>
                  <a:pt x="208345" y="1817226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  <a:effectLst>
            <a:glow rad="254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837793" y="2591167"/>
            <a:ext cx="1383672" cy="680167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 rad="25400"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5738318" y="2737765"/>
            <a:ext cx="1349808" cy="664453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 rad="25400"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loud 39"/>
          <p:cNvSpPr/>
          <p:nvPr/>
        </p:nvSpPr>
        <p:spPr>
          <a:xfrm>
            <a:off x="2797596" y="4519706"/>
            <a:ext cx="2919005" cy="223569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105274" y="3168030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093358" y="2711235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090703" y="3051194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245288" y="4680961"/>
            <a:ext cx="955342" cy="941648"/>
            <a:chOff x="8129370" y="5407902"/>
            <a:chExt cx="2901304" cy="1164087"/>
          </a:xfrm>
        </p:grpSpPr>
        <p:grpSp>
          <p:nvGrpSpPr>
            <p:cNvPr id="48" name="Group 47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iangle 63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7" name="TextBox 56"/>
            <p:cNvSpPr txBox="1"/>
            <p:nvPr/>
          </p:nvSpPr>
          <p:spPr>
            <a:xfrm>
              <a:off x="8279777" y="5407902"/>
              <a:ext cx="2600481" cy="79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MTA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988519" y="2508208"/>
            <a:ext cx="955342" cy="918966"/>
            <a:chOff x="8129370" y="5435942"/>
            <a:chExt cx="2901304" cy="1136047"/>
          </a:xfrm>
        </p:grpSpPr>
        <p:grpSp>
          <p:nvGrpSpPr>
            <p:cNvPr id="81" name="Group 80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riangle 83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2" name="TextBox 81"/>
            <p:cNvSpPr txBox="1"/>
            <p:nvPr/>
          </p:nvSpPr>
          <p:spPr>
            <a:xfrm>
              <a:off x="8296137" y="5686929"/>
              <a:ext cx="2600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MTA</a:t>
              </a:r>
              <a:endParaRPr lang="en-US" dirty="0" smtClean="0"/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1568931" y="3051194"/>
            <a:ext cx="561278" cy="41263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SPF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7196834" y="3422516"/>
            <a:ext cx="1511595" cy="1223574"/>
            <a:chOff x="7049898" y="1690688"/>
            <a:chExt cx="1511595" cy="1223574"/>
          </a:xfrm>
        </p:grpSpPr>
        <p:grpSp>
          <p:nvGrpSpPr>
            <p:cNvPr id="145" name="Group 144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5" name="Straight Connector 154"/>
              <p:cNvCxnSpPr>
                <a:stCxn id="153" idx="0"/>
                <a:endCxn id="153" idx="2"/>
              </p:cNvCxnSpPr>
              <p:nvPr/>
            </p:nvCxnSpPr>
            <p:spPr>
              <a:xfrm>
                <a:off x="7805696" y="1690688"/>
                <a:ext cx="0" cy="122357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Rectangle 145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7049898" y="2200940"/>
              <a:ext cx="1511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ns1.evil.com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5" name="Magnetic Disk 174"/>
          <p:cNvSpPr/>
          <p:nvPr/>
        </p:nvSpPr>
        <p:spPr>
          <a:xfrm>
            <a:off x="4325050" y="2232210"/>
            <a:ext cx="1327819" cy="82248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Resolver</a:t>
            </a:r>
            <a:endParaRPr lang="en-US" dirty="0"/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4702899" y="3157870"/>
            <a:ext cx="694140" cy="1954686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4568963" y="3136606"/>
            <a:ext cx="690567" cy="1947396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4413638" y="3157870"/>
            <a:ext cx="694804" cy="1956554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V="1">
            <a:off x="4279702" y="3157870"/>
            <a:ext cx="675070" cy="1928000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4115624" y="3157870"/>
            <a:ext cx="698508" cy="1966983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3981688" y="3125973"/>
            <a:ext cx="707270" cy="1970326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3848071" y="3125973"/>
            <a:ext cx="702664" cy="1998880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3714135" y="3083442"/>
            <a:ext cx="719642" cy="2012857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86" idx="4"/>
            <a:endCxn id="188" idx="0"/>
          </p:cNvCxnSpPr>
          <p:nvPr/>
        </p:nvCxnSpPr>
        <p:spPr>
          <a:xfrm flipH="1">
            <a:off x="6861643" y="707029"/>
            <a:ext cx="3920755" cy="592747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9950176" y="341556"/>
            <a:ext cx="1664443" cy="3654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evil.com</a:t>
            </a:r>
            <a:endParaRPr lang="en-US" sz="16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6714559" y="1298653"/>
            <a:ext cx="3009015" cy="302295"/>
            <a:chOff x="3799367" y="3148359"/>
            <a:chExt cx="3009015" cy="302295"/>
          </a:xfrm>
          <a:solidFill>
            <a:srgbClr val="DE1938"/>
          </a:solidFill>
        </p:grpSpPr>
        <p:sp>
          <p:nvSpPr>
            <p:cNvPr id="188" name="Oval 187"/>
            <p:cNvSpPr/>
            <p:nvPr/>
          </p:nvSpPr>
          <p:spPr>
            <a:xfrm>
              <a:off x="3799367" y="3149482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4132518" y="3148359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190" name="Oval 189"/>
            <p:cNvSpPr/>
            <p:nvPr/>
          </p:nvSpPr>
          <p:spPr>
            <a:xfrm>
              <a:off x="4462124" y="3153020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191" name="Oval 190"/>
            <p:cNvSpPr/>
            <p:nvPr/>
          </p:nvSpPr>
          <p:spPr>
            <a:xfrm>
              <a:off x="4795276" y="3151897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192" name="Oval 191"/>
            <p:cNvSpPr/>
            <p:nvPr/>
          </p:nvSpPr>
          <p:spPr>
            <a:xfrm>
              <a:off x="5142618" y="3153020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5</a:t>
              </a:r>
              <a:endParaRPr lang="en-US" sz="1600" dirty="0"/>
            </a:p>
          </p:txBody>
        </p:sp>
        <p:sp>
          <p:nvSpPr>
            <p:cNvPr id="193" name="Oval 192"/>
            <p:cNvSpPr/>
            <p:nvPr/>
          </p:nvSpPr>
          <p:spPr>
            <a:xfrm>
              <a:off x="5486402" y="3151897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6</a:t>
              </a:r>
              <a:endParaRPr lang="en-US" sz="1600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5837274" y="3156558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7</a:t>
              </a:r>
              <a:endParaRPr lang="en-US" sz="1600" dirty="0"/>
            </a:p>
          </p:txBody>
        </p:sp>
        <p:sp>
          <p:nvSpPr>
            <p:cNvPr id="195" name="Oval 194"/>
            <p:cNvSpPr/>
            <p:nvPr/>
          </p:nvSpPr>
          <p:spPr>
            <a:xfrm>
              <a:off x="6181058" y="3155435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8</a:t>
              </a:r>
              <a:endParaRPr lang="en-US" sz="1600" dirty="0"/>
            </a:p>
          </p:txBody>
        </p:sp>
        <p:sp>
          <p:nvSpPr>
            <p:cNvPr id="196" name="Oval 195"/>
            <p:cNvSpPr/>
            <p:nvPr/>
          </p:nvSpPr>
          <p:spPr>
            <a:xfrm>
              <a:off x="6514214" y="3158978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9</a:t>
              </a:r>
              <a:endParaRPr lang="en-US" sz="1600" dirty="0"/>
            </a:p>
          </p:txBody>
        </p:sp>
      </p:grpSp>
      <p:cxnSp>
        <p:nvCxnSpPr>
          <p:cNvPr id="207" name="Straight Connector 206"/>
          <p:cNvCxnSpPr>
            <a:stCxn id="186" idx="4"/>
            <a:endCxn id="189" idx="0"/>
          </p:cNvCxnSpPr>
          <p:nvPr/>
        </p:nvCxnSpPr>
        <p:spPr>
          <a:xfrm flipH="1">
            <a:off x="7194794" y="707029"/>
            <a:ext cx="3587604" cy="591624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86" idx="4"/>
            <a:endCxn id="190" idx="0"/>
          </p:cNvCxnSpPr>
          <p:nvPr/>
        </p:nvCxnSpPr>
        <p:spPr>
          <a:xfrm flipH="1">
            <a:off x="7524400" y="707029"/>
            <a:ext cx="3257998" cy="596285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86" idx="4"/>
            <a:endCxn id="191" idx="0"/>
          </p:cNvCxnSpPr>
          <p:nvPr/>
        </p:nvCxnSpPr>
        <p:spPr>
          <a:xfrm flipH="1">
            <a:off x="7857552" y="707029"/>
            <a:ext cx="2924846" cy="595162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86" idx="4"/>
            <a:endCxn id="192" idx="0"/>
          </p:cNvCxnSpPr>
          <p:nvPr/>
        </p:nvCxnSpPr>
        <p:spPr>
          <a:xfrm flipH="1">
            <a:off x="8204894" y="707029"/>
            <a:ext cx="2577504" cy="596285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86" idx="4"/>
            <a:endCxn id="193" idx="0"/>
          </p:cNvCxnSpPr>
          <p:nvPr/>
        </p:nvCxnSpPr>
        <p:spPr>
          <a:xfrm flipH="1">
            <a:off x="8548678" y="707029"/>
            <a:ext cx="2233720" cy="595162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86" idx="4"/>
            <a:endCxn id="194" idx="0"/>
          </p:cNvCxnSpPr>
          <p:nvPr/>
        </p:nvCxnSpPr>
        <p:spPr>
          <a:xfrm flipH="1">
            <a:off x="8899550" y="707029"/>
            <a:ext cx="1882848" cy="599823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86" idx="4"/>
            <a:endCxn id="195" idx="0"/>
          </p:cNvCxnSpPr>
          <p:nvPr/>
        </p:nvCxnSpPr>
        <p:spPr>
          <a:xfrm flipH="1">
            <a:off x="9243334" y="707029"/>
            <a:ext cx="1539064" cy="598700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86" idx="4"/>
            <a:endCxn id="196" idx="0"/>
          </p:cNvCxnSpPr>
          <p:nvPr/>
        </p:nvCxnSpPr>
        <p:spPr>
          <a:xfrm flipH="1">
            <a:off x="9576490" y="707029"/>
            <a:ext cx="1205908" cy="602243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9815126" y="3959952"/>
            <a:ext cx="939768" cy="1233657"/>
            <a:chOff x="9913391" y="4216569"/>
            <a:chExt cx="939768" cy="1233657"/>
          </a:xfrm>
        </p:grpSpPr>
        <p:grpSp>
          <p:nvGrpSpPr>
            <p:cNvPr id="227" name="Group 226"/>
            <p:cNvGrpSpPr/>
            <p:nvPr/>
          </p:nvGrpSpPr>
          <p:grpSpPr>
            <a:xfrm>
              <a:off x="9963802" y="4216569"/>
              <a:ext cx="791093" cy="1233657"/>
              <a:chOff x="3356657" y="3284315"/>
              <a:chExt cx="1354238" cy="2071217"/>
            </a:xfrm>
          </p:grpSpPr>
          <p:sp>
            <p:nvSpPr>
              <p:cNvPr id="229" name="Pie 228"/>
              <p:cNvSpPr/>
              <p:nvPr/>
            </p:nvSpPr>
            <p:spPr>
              <a:xfrm rot="10800000">
                <a:off x="3356657" y="4001294"/>
                <a:ext cx="1354238" cy="1354238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3637342" y="3284315"/>
                <a:ext cx="792866" cy="79286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8" name="TextBox 227"/>
            <p:cNvSpPr txBox="1"/>
            <p:nvPr/>
          </p:nvSpPr>
          <p:spPr>
            <a:xfrm>
              <a:off x="9913391" y="4677589"/>
              <a:ext cx="939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alice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6" name="Straight Arrow Connector 235"/>
          <p:cNvCxnSpPr>
            <a:stCxn id="228" idx="1"/>
          </p:cNvCxnSpPr>
          <p:nvPr/>
        </p:nvCxnSpPr>
        <p:spPr>
          <a:xfrm flipH="1">
            <a:off x="8291873" y="4605638"/>
            <a:ext cx="1523253" cy="58858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 rad="25400"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3381761" y="5124853"/>
            <a:ext cx="1726681" cy="1223574"/>
            <a:chOff x="7049898" y="1690688"/>
            <a:chExt cx="1511595" cy="1223574"/>
          </a:xfrm>
        </p:grpSpPr>
        <p:grpSp>
          <p:nvGrpSpPr>
            <p:cNvPr id="238" name="Group 237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8" name="Straight Connector 247"/>
              <p:cNvCxnSpPr/>
              <p:nvPr/>
            </p:nvCxnSpPr>
            <p:spPr>
              <a:xfrm>
                <a:off x="7805696" y="1690688"/>
                <a:ext cx="0" cy="122357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tangle 238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7049898" y="2200940"/>
              <a:ext cx="1511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ns1.target.net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4" name="Oval 253"/>
          <p:cNvSpPr/>
          <p:nvPr/>
        </p:nvSpPr>
        <p:spPr>
          <a:xfrm>
            <a:off x="9968780" y="1279013"/>
            <a:ext cx="1664443" cy="3654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1.evil.com</a:t>
            </a:r>
            <a:endParaRPr lang="en-US" sz="1600" dirty="0"/>
          </a:p>
        </p:txBody>
      </p:sp>
      <p:cxnSp>
        <p:nvCxnSpPr>
          <p:cNvPr id="255" name="Straight Connector 254"/>
          <p:cNvCxnSpPr>
            <a:stCxn id="186" idx="4"/>
            <a:endCxn id="254" idx="0"/>
          </p:cNvCxnSpPr>
          <p:nvPr/>
        </p:nvCxnSpPr>
        <p:spPr>
          <a:xfrm>
            <a:off x="10782398" y="707029"/>
            <a:ext cx="18604" cy="571984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54" idx="4"/>
            <a:endCxn id="260" idx="0"/>
          </p:cNvCxnSpPr>
          <p:nvPr/>
        </p:nvCxnSpPr>
        <p:spPr>
          <a:xfrm flipH="1">
            <a:off x="6769141" y="1644486"/>
            <a:ext cx="4031861" cy="512611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/>
          <p:cNvGrpSpPr/>
          <p:nvPr/>
        </p:nvGrpSpPr>
        <p:grpSpPr>
          <a:xfrm>
            <a:off x="6622057" y="2155974"/>
            <a:ext cx="3009015" cy="302295"/>
            <a:chOff x="3799367" y="3148359"/>
            <a:chExt cx="3009015" cy="302295"/>
          </a:xfrm>
          <a:solidFill>
            <a:srgbClr val="DE1938"/>
          </a:solidFill>
        </p:grpSpPr>
        <p:sp>
          <p:nvSpPr>
            <p:cNvPr id="260" name="Oval 259"/>
            <p:cNvSpPr/>
            <p:nvPr/>
          </p:nvSpPr>
          <p:spPr>
            <a:xfrm>
              <a:off x="3799367" y="3149482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11</a:t>
              </a:r>
              <a:endParaRPr lang="en-US" sz="1600" dirty="0"/>
            </a:p>
          </p:txBody>
        </p:sp>
        <p:sp>
          <p:nvSpPr>
            <p:cNvPr id="261" name="Oval 260"/>
            <p:cNvSpPr/>
            <p:nvPr/>
          </p:nvSpPr>
          <p:spPr>
            <a:xfrm>
              <a:off x="4132518" y="3148359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12</a:t>
              </a:r>
              <a:endParaRPr lang="en-US" sz="1600" dirty="0"/>
            </a:p>
          </p:txBody>
        </p:sp>
        <p:sp>
          <p:nvSpPr>
            <p:cNvPr id="262" name="Oval 261"/>
            <p:cNvSpPr/>
            <p:nvPr/>
          </p:nvSpPr>
          <p:spPr>
            <a:xfrm>
              <a:off x="4462124" y="3153020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13</a:t>
              </a:r>
              <a:endParaRPr lang="en-US" sz="1600" dirty="0"/>
            </a:p>
          </p:txBody>
        </p:sp>
        <p:sp>
          <p:nvSpPr>
            <p:cNvPr id="263" name="Oval 262"/>
            <p:cNvSpPr/>
            <p:nvPr/>
          </p:nvSpPr>
          <p:spPr>
            <a:xfrm>
              <a:off x="4795276" y="3151897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264" name="Oval 263"/>
            <p:cNvSpPr/>
            <p:nvPr/>
          </p:nvSpPr>
          <p:spPr>
            <a:xfrm>
              <a:off x="5142618" y="3153020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15</a:t>
              </a:r>
              <a:endParaRPr lang="en-US" sz="1600" dirty="0"/>
            </a:p>
          </p:txBody>
        </p:sp>
        <p:sp>
          <p:nvSpPr>
            <p:cNvPr id="265" name="Oval 264"/>
            <p:cNvSpPr/>
            <p:nvPr/>
          </p:nvSpPr>
          <p:spPr>
            <a:xfrm>
              <a:off x="5486402" y="3151897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16</a:t>
              </a:r>
              <a:endParaRPr lang="en-US" sz="1600" dirty="0"/>
            </a:p>
          </p:txBody>
        </p:sp>
        <p:sp>
          <p:nvSpPr>
            <p:cNvPr id="266" name="Oval 265"/>
            <p:cNvSpPr/>
            <p:nvPr/>
          </p:nvSpPr>
          <p:spPr>
            <a:xfrm>
              <a:off x="5837274" y="3156558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17</a:t>
              </a:r>
              <a:endParaRPr lang="en-US" sz="1600" dirty="0"/>
            </a:p>
          </p:txBody>
        </p:sp>
        <p:sp>
          <p:nvSpPr>
            <p:cNvPr id="267" name="Oval 266"/>
            <p:cNvSpPr/>
            <p:nvPr/>
          </p:nvSpPr>
          <p:spPr>
            <a:xfrm>
              <a:off x="6181058" y="3155435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18</a:t>
              </a:r>
              <a:endParaRPr lang="en-US" sz="1600" dirty="0"/>
            </a:p>
          </p:txBody>
        </p:sp>
        <p:sp>
          <p:nvSpPr>
            <p:cNvPr id="268" name="Oval 267"/>
            <p:cNvSpPr/>
            <p:nvPr/>
          </p:nvSpPr>
          <p:spPr>
            <a:xfrm>
              <a:off x="6514214" y="3158978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19</a:t>
              </a:r>
              <a:endParaRPr lang="en-US" sz="1600" dirty="0"/>
            </a:p>
          </p:txBody>
        </p:sp>
      </p:grpSp>
      <p:cxnSp>
        <p:nvCxnSpPr>
          <p:cNvPr id="269" name="Straight Connector 268"/>
          <p:cNvCxnSpPr>
            <a:stCxn id="254" idx="4"/>
            <a:endCxn id="261" idx="0"/>
          </p:cNvCxnSpPr>
          <p:nvPr/>
        </p:nvCxnSpPr>
        <p:spPr>
          <a:xfrm flipH="1">
            <a:off x="7102292" y="1644486"/>
            <a:ext cx="3698710" cy="511488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254" idx="4"/>
            <a:endCxn id="262" idx="0"/>
          </p:cNvCxnSpPr>
          <p:nvPr/>
        </p:nvCxnSpPr>
        <p:spPr>
          <a:xfrm flipH="1">
            <a:off x="7431898" y="1644486"/>
            <a:ext cx="3369104" cy="516149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54" idx="4"/>
            <a:endCxn id="263" idx="0"/>
          </p:cNvCxnSpPr>
          <p:nvPr/>
        </p:nvCxnSpPr>
        <p:spPr>
          <a:xfrm flipH="1">
            <a:off x="7765050" y="1644486"/>
            <a:ext cx="3035952" cy="515026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254" idx="4"/>
            <a:endCxn id="264" idx="0"/>
          </p:cNvCxnSpPr>
          <p:nvPr/>
        </p:nvCxnSpPr>
        <p:spPr>
          <a:xfrm flipH="1">
            <a:off x="8112392" y="1644486"/>
            <a:ext cx="2688610" cy="516149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54" idx="4"/>
            <a:endCxn id="265" idx="0"/>
          </p:cNvCxnSpPr>
          <p:nvPr/>
        </p:nvCxnSpPr>
        <p:spPr>
          <a:xfrm flipH="1">
            <a:off x="8456176" y="1644486"/>
            <a:ext cx="2344826" cy="515026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stCxn id="254" idx="4"/>
            <a:endCxn id="266" idx="0"/>
          </p:cNvCxnSpPr>
          <p:nvPr/>
        </p:nvCxnSpPr>
        <p:spPr>
          <a:xfrm flipH="1">
            <a:off x="8807048" y="1644486"/>
            <a:ext cx="1993954" cy="519687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254" idx="4"/>
            <a:endCxn id="267" idx="0"/>
          </p:cNvCxnSpPr>
          <p:nvPr/>
        </p:nvCxnSpPr>
        <p:spPr>
          <a:xfrm flipH="1">
            <a:off x="9150832" y="1644486"/>
            <a:ext cx="1650170" cy="518564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stCxn id="254" idx="4"/>
            <a:endCxn id="268" idx="0"/>
          </p:cNvCxnSpPr>
          <p:nvPr/>
        </p:nvCxnSpPr>
        <p:spPr>
          <a:xfrm flipH="1">
            <a:off x="9483988" y="1644486"/>
            <a:ext cx="1317014" cy="522107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 rot="5400000">
            <a:off x="10191448" y="3464439"/>
            <a:ext cx="202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. . .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159" name="Straight Connector 158"/>
          <p:cNvCxnSpPr>
            <a:stCxn id="254" idx="4"/>
          </p:cNvCxnSpPr>
          <p:nvPr/>
        </p:nvCxnSpPr>
        <p:spPr>
          <a:xfrm>
            <a:off x="10801002" y="1644486"/>
            <a:ext cx="16856" cy="572948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9977208" y="2204218"/>
            <a:ext cx="1664443" cy="3654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2.evil.com</a:t>
            </a:r>
            <a:endParaRPr lang="en-US" sz="1600" dirty="0"/>
          </a:p>
        </p:txBody>
      </p:sp>
      <p:sp>
        <p:nvSpPr>
          <p:cNvPr id="197" name="Oval 196"/>
          <p:cNvSpPr/>
          <p:nvPr/>
        </p:nvSpPr>
        <p:spPr>
          <a:xfrm>
            <a:off x="9959478" y="348640"/>
            <a:ext cx="1664443" cy="365473"/>
          </a:xfrm>
          <a:prstGeom prst="ellipse">
            <a:avLst/>
          </a:prstGeom>
          <a:solidFill>
            <a:schemeClr val="accent3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evil.com</a:t>
            </a:r>
            <a:endParaRPr lang="en-US" sz="1600" dirty="0"/>
          </a:p>
        </p:txBody>
      </p:sp>
      <p:cxnSp>
        <p:nvCxnSpPr>
          <p:cNvPr id="199" name="Straight Arrow Connector 198"/>
          <p:cNvCxnSpPr/>
          <p:nvPr/>
        </p:nvCxnSpPr>
        <p:spPr>
          <a:xfrm>
            <a:off x="2093358" y="2940558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>
            <a:off x="2095114" y="2823290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2096456" y="3295133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Oval 203"/>
          <p:cNvSpPr/>
          <p:nvPr/>
        </p:nvSpPr>
        <p:spPr>
          <a:xfrm>
            <a:off x="9977329" y="1267879"/>
            <a:ext cx="1664443" cy="365473"/>
          </a:xfrm>
          <a:prstGeom prst="ellipse">
            <a:avLst/>
          </a:prstGeom>
          <a:solidFill>
            <a:schemeClr val="accent3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1.evil.com</a:t>
            </a:r>
            <a:endParaRPr lang="en-US" sz="1600" dirty="0"/>
          </a:p>
        </p:txBody>
      </p:sp>
      <p:cxnSp>
        <p:nvCxnSpPr>
          <p:cNvPr id="218" name="Straight Arrow Connector 217"/>
          <p:cNvCxnSpPr/>
          <p:nvPr/>
        </p:nvCxnSpPr>
        <p:spPr>
          <a:xfrm flipH="1" flipV="1">
            <a:off x="5575552" y="3093639"/>
            <a:ext cx="1349808" cy="664453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 rad="25400"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5716601" y="2937617"/>
            <a:ext cx="1383672" cy="680167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 rad="25400"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9985636" y="2202507"/>
            <a:ext cx="1664443" cy="365473"/>
          </a:xfrm>
          <a:prstGeom prst="ellipse">
            <a:avLst/>
          </a:prstGeom>
          <a:solidFill>
            <a:schemeClr val="accent3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2.evil.com</a:t>
            </a:r>
            <a:endParaRPr lang="en-US" sz="1600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188375" y="5023428"/>
            <a:ext cx="2482588" cy="1235131"/>
            <a:chOff x="8129370" y="5399419"/>
            <a:chExt cx="2901304" cy="1172570"/>
          </a:xfrm>
        </p:grpSpPr>
        <p:grpSp>
          <p:nvGrpSpPr>
            <p:cNvPr id="134" name="Group 133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riangle 136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5" name="TextBox 134"/>
            <p:cNvSpPr txBox="1"/>
            <p:nvPr/>
          </p:nvSpPr>
          <p:spPr>
            <a:xfrm>
              <a:off x="8305447" y="5399419"/>
              <a:ext cx="2600481" cy="613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to:bob@bob.com</a:t>
              </a:r>
              <a:endParaRPr lang="en-US" dirty="0" smtClean="0"/>
            </a:p>
            <a:p>
              <a:r>
                <a:rPr lang="en-US" dirty="0" err="1" smtClean="0"/>
                <a:t>from:alice@evil.com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01688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97" grpId="0" animBg="1"/>
      <p:bldP spid="197" grpId="1" animBg="1"/>
      <p:bldP spid="204" grpId="0" animBg="1"/>
      <p:bldP spid="204" grpId="1" animBg="1"/>
      <p:bldP spid="1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Querying closed DNS resolvers using spam prevention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Bypassing query limits (in spirit)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Testing the query limit in practice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317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Ethically Testing the RFC7208 Limit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105545" y="2198711"/>
            <a:ext cx="5958108" cy="3212324"/>
            <a:chOff x="383209" y="1321346"/>
            <a:chExt cx="9685598" cy="5222007"/>
          </a:xfrm>
        </p:grpSpPr>
        <p:sp>
          <p:nvSpPr>
            <p:cNvPr id="20" name="Cloud 19"/>
            <p:cNvSpPr/>
            <p:nvPr/>
          </p:nvSpPr>
          <p:spPr>
            <a:xfrm>
              <a:off x="5883882" y="2904641"/>
              <a:ext cx="4184925" cy="3638712"/>
            </a:xfrm>
            <a:prstGeom prst="cloud">
              <a:avLst/>
            </a:prstGeom>
            <a:solidFill>
              <a:srgbClr val="E5B6C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loud 14"/>
            <p:cNvSpPr/>
            <p:nvPr/>
          </p:nvSpPr>
          <p:spPr>
            <a:xfrm>
              <a:off x="383209" y="1321346"/>
              <a:ext cx="5752618" cy="3186213"/>
            </a:xfrm>
            <a:prstGeom prst="cloud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76643" y="1721989"/>
              <a:ext cx="1539433" cy="60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755596" y="3509303"/>
              <a:ext cx="5409693" cy="1672429"/>
            </a:xfrm>
            <a:custGeom>
              <a:avLst/>
              <a:gdLst>
                <a:gd name="connsiteX0" fmla="*/ 5686342 w 5686342"/>
                <a:gd name="connsiteY0" fmla="*/ 1747777 h 1761111"/>
                <a:gd name="connsiteX1" fmla="*/ 836550 w 5686342"/>
                <a:gd name="connsiteY1" fmla="*/ 1504708 h 1761111"/>
                <a:gd name="connsiteX2" fmla="*/ 37897 w 5686342"/>
                <a:gd name="connsiteY2" fmla="*/ 0 h 1761111"/>
                <a:gd name="connsiteX0" fmla="*/ 5650441 w 5650441"/>
                <a:gd name="connsiteY0" fmla="*/ 1747777 h 1757472"/>
                <a:gd name="connsiteX1" fmla="*/ 2733621 w 5650441"/>
                <a:gd name="connsiteY1" fmla="*/ 1481558 h 1757472"/>
                <a:gd name="connsiteX2" fmla="*/ 1996 w 5650441"/>
                <a:gd name="connsiteY2" fmla="*/ 0 h 1757472"/>
                <a:gd name="connsiteX0" fmla="*/ 5649815 w 5649815"/>
                <a:gd name="connsiteY0" fmla="*/ 1747777 h 1749324"/>
                <a:gd name="connsiteX1" fmla="*/ 2732995 w 5649815"/>
                <a:gd name="connsiteY1" fmla="*/ 1481558 h 1749324"/>
                <a:gd name="connsiteX2" fmla="*/ 1370 w 5649815"/>
                <a:gd name="connsiteY2" fmla="*/ 0 h 1749324"/>
                <a:gd name="connsiteX0" fmla="*/ 5650269 w 5650269"/>
                <a:gd name="connsiteY0" fmla="*/ 1747777 h 1749390"/>
                <a:gd name="connsiteX1" fmla="*/ 2038968 w 5650269"/>
                <a:gd name="connsiteY1" fmla="*/ 1493132 h 1749390"/>
                <a:gd name="connsiteX2" fmla="*/ 1824 w 5650269"/>
                <a:gd name="connsiteY2" fmla="*/ 0 h 1749390"/>
                <a:gd name="connsiteX0" fmla="*/ 5651481 w 5651481"/>
                <a:gd name="connsiteY0" fmla="*/ 1747777 h 1757607"/>
                <a:gd name="connsiteX1" fmla="*/ 2040180 w 5651481"/>
                <a:gd name="connsiteY1" fmla="*/ 1493132 h 1757607"/>
                <a:gd name="connsiteX2" fmla="*/ 3036 w 5651481"/>
                <a:gd name="connsiteY2" fmla="*/ 0 h 1757607"/>
                <a:gd name="connsiteX0" fmla="*/ 5650683 w 5650683"/>
                <a:gd name="connsiteY0" fmla="*/ 1747777 h 1752252"/>
                <a:gd name="connsiteX1" fmla="*/ 2490795 w 5650683"/>
                <a:gd name="connsiteY1" fmla="*/ 1423684 h 1752252"/>
                <a:gd name="connsiteX2" fmla="*/ 2238 w 5650683"/>
                <a:gd name="connsiteY2" fmla="*/ 0 h 1752252"/>
                <a:gd name="connsiteX0" fmla="*/ 5731770 w 5731770"/>
                <a:gd name="connsiteY0" fmla="*/ 1805651 h 1808972"/>
                <a:gd name="connsiteX1" fmla="*/ 2490859 w 5731770"/>
                <a:gd name="connsiteY1" fmla="*/ 1423684 h 1808972"/>
                <a:gd name="connsiteX2" fmla="*/ 2302 w 5731770"/>
                <a:gd name="connsiteY2" fmla="*/ 0 h 1808972"/>
                <a:gd name="connsiteX0" fmla="*/ 5731770 w 5731770"/>
                <a:gd name="connsiteY0" fmla="*/ 1805651 h 1805651"/>
                <a:gd name="connsiteX1" fmla="*/ 2490859 w 5731770"/>
                <a:gd name="connsiteY1" fmla="*/ 1423684 h 1805651"/>
                <a:gd name="connsiteX2" fmla="*/ 2302 w 5731770"/>
                <a:gd name="connsiteY2" fmla="*/ 0 h 1805651"/>
                <a:gd name="connsiteX0" fmla="*/ 5729468 w 5729468"/>
                <a:gd name="connsiteY0" fmla="*/ 1805651 h 1805651"/>
                <a:gd name="connsiteX1" fmla="*/ 0 w 5729468"/>
                <a:gd name="connsiteY1" fmla="*/ 0 h 1805651"/>
                <a:gd name="connsiteX0" fmla="*/ 5729468 w 5729468"/>
                <a:gd name="connsiteY0" fmla="*/ 1805651 h 1805651"/>
                <a:gd name="connsiteX1" fmla="*/ 0 w 5729468"/>
                <a:gd name="connsiteY1" fmla="*/ 0 h 1805651"/>
                <a:gd name="connsiteX0" fmla="*/ 5729468 w 5729468"/>
                <a:gd name="connsiteY0" fmla="*/ 1805651 h 1805651"/>
                <a:gd name="connsiteX1" fmla="*/ 0 w 5729468"/>
                <a:gd name="connsiteY1" fmla="*/ 0 h 1805651"/>
                <a:gd name="connsiteX0" fmla="*/ 5729468 w 5729468"/>
                <a:gd name="connsiteY0" fmla="*/ 1805651 h 1805651"/>
                <a:gd name="connsiteX1" fmla="*/ 0 w 5729468"/>
                <a:gd name="connsiteY1" fmla="*/ 0 h 1805651"/>
                <a:gd name="connsiteX0" fmla="*/ 5729468 w 5729468"/>
                <a:gd name="connsiteY0" fmla="*/ 1805651 h 1805651"/>
                <a:gd name="connsiteX1" fmla="*/ 0 w 5729468"/>
                <a:gd name="connsiteY1" fmla="*/ 0 h 1805651"/>
                <a:gd name="connsiteX0" fmla="*/ 5729468 w 5729468"/>
                <a:gd name="connsiteY0" fmla="*/ 1805651 h 1805651"/>
                <a:gd name="connsiteX1" fmla="*/ 0 w 5729468"/>
                <a:gd name="connsiteY1" fmla="*/ 0 h 1805651"/>
                <a:gd name="connsiteX0" fmla="*/ 5729468 w 5729468"/>
                <a:gd name="connsiteY0" fmla="*/ 1805651 h 1805651"/>
                <a:gd name="connsiteX1" fmla="*/ 2639026 w 5729468"/>
                <a:gd name="connsiteY1" fmla="*/ 1250066 h 1805651"/>
                <a:gd name="connsiteX2" fmla="*/ 0 w 5729468"/>
                <a:gd name="connsiteY2" fmla="*/ 0 h 1805651"/>
                <a:gd name="connsiteX0" fmla="*/ 5729468 w 5729468"/>
                <a:gd name="connsiteY0" fmla="*/ 1805651 h 1805651"/>
                <a:gd name="connsiteX1" fmla="*/ 2639026 w 5729468"/>
                <a:gd name="connsiteY1" fmla="*/ 1250066 h 1805651"/>
                <a:gd name="connsiteX2" fmla="*/ 0 w 5729468"/>
                <a:gd name="connsiteY2" fmla="*/ 0 h 1805651"/>
                <a:gd name="connsiteX0" fmla="*/ 5729468 w 5729468"/>
                <a:gd name="connsiteY0" fmla="*/ 1805651 h 1805651"/>
                <a:gd name="connsiteX1" fmla="*/ 2384383 w 5729468"/>
                <a:gd name="connsiteY1" fmla="*/ 1678330 h 1805651"/>
                <a:gd name="connsiteX2" fmla="*/ 0 w 5729468"/>
                <a:gd name="connsiteY2" fmla="*/ 0 h 1805651"/>
                <a:gd name="connsiteX0" fmla="*/ 5729468 w 5729468"/>
                <a:gd name="connsiteY0" fmla="*/ 1805651 h 1805651"/>
                <a:gd name="connsiteX1" fmla="*/ 2384383 w 5729468"/>
                <a:gd name="connsiteY1" fmla="*/ 1678330 h 1805651"/>
                <a:gd name="connsiteX2" fmla="*/ 0 w 5729468"/>
                <a:gd name="connsiteY2" fmla="*/ 0 h 1805651"/>
                <a:gd name="connsiteX0" fmla="*/ 5729468 w 5729468"/>
                <a:gd name="connsiteY0" fmla="*/ 1805651 h 1805651"/>
                <a:gd name="connsiteX1" fmla="*/ 2384383 w 5729468"/>
                <a:gd name="connsiteY1" fmla="*/ 1678330 h 1805651"/>
                <a:gd name="connsiteX2" fmla="*/ 0 w 5729468"/>
                <a:gd name="connsiteY2" fmla="*/ 0 h 1805651"/>
                <a:gd name="connsiteX0" fmla="*/ 5738434 w 5738434"/>
                <a:gd name="connsiteY0" fmla="*/ 1805651 h 1805651"/>
                <a:gd name="connsiteX1" fmla="*/ 2393349 w 5738434"/>
                <a:gd name="connsiteY1" fmla="*/ 1678330 h 1805651"/>
                <a:gd name="connsiteX2" fmla="*/ 8966 w 5738434"/>
                <a:gd name="connsiteY2" fmla="*/ 0 h 1805651"/>
                <a:gd name="connsiteX0" fmla="*/ 5729468 w 5729468"/>
                <a:gd name="connsiteY0" fmla="*/ 1805651 h 1805651"/>
                <a:gd name="connsiteX1" fmla="*/ 2384383 w 5729468"/>
                <a:gd name="connsiteY1" fmla="*/ 1678330 h 1805651"/>
                <a:gd name="connsiteX2" fmla="*/ 0 w 5729468"/>
                <a:gd name="connsiteY2" fmla="*/ 0 h 1805651"/>
                <a:gd name="connsiteX0" fmla="*/ 5729468 w 5729468"/>
                <a:gd name="connsiteY0" fmla="*/ 1805651 h 1846291"/>
                <a:gd name="connsiteX1" fmla="*/ 2384383 w 5729468"/>
                <a:gd name="connsiteY1" fmla="*/ 1678330 h 1846291"/>
                <a:gd name="connsiteX2" fmla="*/ 0 w 5729468"/>
                <a:gd name="connsiteY2" fmla="*/ 0 h 1846291"/>
                <a:gd name="connsiteX0" fmla="*/ 5729468 w 5729468"/>
                <a:gd name="connsiteY0" fmla="*/ 1805651 h 1846291"/>
                <a:gd name="connsiteX1" fmla="*/ 2384383 w 5729468"/>
                <a:gd name="connsiteY1" fmla="*/ 1678330 h 1846291"/>
                <a:gd name="connsiteX2" fmla="*/ 0 w 5729468"/>
                <a:gd name="connsiteY2" fmla="*/ 0 h 1846291"/>
                <a:gd name="connsiteX0" fmla="*/ 5729468 w 5729468"/>
                <a:gd name="connsiteY0" fmla="*/ 1805651 h 1805651"/>
                <a:gd name="connsiteX1" fmla="*/ 0 w 5729468"/>
                <a:gd name="connsiteY1" fmla="*/ 0 h 1805651"/>
                <a:gd name="connsiteX0" fmla="*/ 5729468 w 5729468"/>
                <a:gd name="connsiteY0" fmla="*/ 1805651 h 1805651"/>
                <a:gd name="connsiteX1" fmla="*/ 0 w 5729468"/>
                <a:gd name="connsiteY1" fmla="*/ 0 h 1805651"/>
                <a:gd name="connsiteX0" fmla="*/ 5729468 w 5729468"/>
                <a:gd name="connsiteY0" fmla="*/ 1805651 h 1805651"/>
                <a:gd name="connsiteX1" fmla="*/ 0 w 5729468"/>
                <a:gd name="connsiteY1" fmla="*/ 0 h 1805651"/>
                <a:gd name="connsiteX0" fmla="*/ 5694744 w 5694744"/>
                <a:gd name="connsiteY0" fmla="*/ 1770927 h 1770927"/>
                <a:gd name="connsiteX1" fmla="*/ 0 w 5694744"/>
                <a:gd name="connsiteY1" fmla="*/ 0 h 1770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94744" h="1770927">
                  <a:moveTo>
                    <a:pt x="5694744" y="1770927"/>
                  </a:moveTo>
                  <a:cubicBezTo>
                    <a:pt x="868101" y="1678329"/>
                    <a:pt x="208345" y="1817226"/>
                    <a:pt x="0" y="0"/>
                  </a:cubicBezTo>
                </a:path>
              </a:pathLst>
            </a:custGeom>
            <a:noFill/>
            <a:ln w="63500">
              <a:solidFill>
                <a:schemeClr val="tx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5743027" y="2712632"/>
              <a:ext cx="1422262" cy="712652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5672527" y="2857414"/>
              <a:ext cx="1425991" cy="698327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5660838" y="3004087"/>
              <a:ext cx="1544457" cy="764814"/>
            </a:xfrm>
            <a:prstGeom prst="straightConnector1">
              <a:avLst/>
            </a:prstGeom>
            <a:ln w="50800">
              <a:solidFill>
                <a:srgbClr val="DE1938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5503309" y="3096708"/>
              <a:ext cx="1538010" cy="773772"/>
            </a:xfrm>
            <a:prstGeom prst="straightConnector1">
              <a:avLst/>
            </a:prstGeom>
            <a:ln w="50800">
              <a:solidFill>
                <a:srgbClr val="DE1938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519328" y="3262927"/>
              <a:ext cx="1534114" cy="772512"/>
            </a:xfrm>
            <a:prstGeom prst="straightConnector1">
              <a:avLst/>
            </a:prstGeom>
            <a:ln w="50800">
              <a:solidFill>
                <a:srgbClr val="DE1938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5424083" y="3360958"/>
              <a:ext cx="1516012" cy="762707"/>
            </a:xfrm>
            <a:prstGeom prst="straightConnector1">
              <a:avLst/>
            </a:prstGeom>
            <a:ln w="50800">
              <a:solidFill>
                <a:srgbClr val="DE1938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7245288" y="4680961"/>
              <a:ext cx="955342" cy="941648"/>
              <a:chOff x="8129370" y="5407902"/>
              <a:chExt cx="2901304" cy="1164087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129370" y="5435942"/>
                <a:ext cx="2901304" cy="1136047"/>
                <a:chOff x="625031" y="983846"/>
                <a:chExt cx="3507131" cy="1990848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625033" y="1805651"/>
                  <a:ext cx="3507129" cy="116904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riangle 56"/>
                <p:cNvSpPr/>
                <p:nvPr/>
              </p:nvSpPr>
              <p:spPr>
                <a:xfrm rot="10800000">
                  <a:off x="625031" y="1800302"/>
                  <a:ext cx="3507129" cy="1035491"/>
                </a:xfrm>
                <a:prstGeom prst="triangl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826625" y="983846"/>
                  <a:ext cx="3143491" cy="891251"/>
                  <a:chOff x="838200" y="1053296"/>
                  <a:chExt cx="3143491" cy="891251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838200" y="1053296"/>
                    <a:ext cx="3143491" cy="87967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838200" y="1886676"/>
                    <a:ext cx="3143491" cy="5787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5" name="TextBox 54"/>
              <p:cNvSpPr txBox="1"/>
              <p:nvPr/>
            </p:nvSpPr>
            <p:spPr>
              <a:xfrm>
                <a:off x="8279777" y="5407902"/>
                <a:ext cx="2600480" cy="742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 smtClean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988519" y="2490995"/>
              <a:ext cx="955342" cy="936176"/>
              <a:chOff x="8129370" y="5414666"/>
              <a:chExt cx="2901304" cy="115732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8129370" y="5435942"/>
                <a:ext cx="2901304" cy="1136047"/>
                <a:chOff x="625031" y="983846"/>
                <a:chExt cx="3507131" cy="1990848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25033" y="1805651"/>
                  <a:ext cx="3507129" cy="116904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Triangle 67"/>
                <p:cNvSpPr/>
                <p:nvPr/>
              </p:nvSpPr>
              <p:spPr>
                <a:xfrm rot="10800000">
                  <a:off x="625031" y="1800302"/>
                  <a:ext cx="3507129" cy="1035491"/>
                </a:xfrm>
                <a:prstGeom prst="triangl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" name="Group 69"/>
                <p:cNvGrpSpPr/>
                <p:nvPr/>
              </p:nvGrpSpPr>
              <p:grpSpPr>
                <a:xfrm>
                  <a:off x="826625" y="983846"/>
                  <a:ext cx="3143491" cy="891251"/>
                  <a:chOff x="838200" y="1053296"/>
                  <a:chExt cx="3143491" cy="891251"/>
                </a:xfrm>
              </p:grpSpPr>
              <p:sp>
                <p:nvSpPr>
                  <p:cNvPr id="71" name="Rectangle 70"/>
                  <p:cNvSpPr/>
                  <p:nvPr/>
                </p:nvSpPr>
                <p:spPr>
                  <a:xfrm>
                    <a:off x="838200" y="1053296"/>
                    <a:ext cx="3143491" cy="87967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838200" y="1886676"/>
                    <a:ext cx="3143491" cy="5787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6" name="TextBox 65"/>
              <p:cNvSpPr txBox="1"/>
              <p:nvPr/>
            </p:nvSpPr>
            <p:spPr>
              <a:xfrm>
                <a:off x="8279777" y="5414666"/>
                <a:ext cx="2600480" cy="742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73" name="Rounded Rectangle 72"/>
            <p:cNvSpPr/>
            <p:nvPr/>
          </p:nvSpPr>
          <p:spPr>
            <a:xfrm>
              <a:off x="1568931" y="3051194"/>
              <a:ext cx="561278" cy="41263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Magnetic Disk 124"/>
            <p:cNvSpPr/>
            <p:nvPr/>
          </p:nvSpPr>
          <p:spPr>
            <a:xfrm>
              <a:off x="4325050" y="2232210"/>
              <a:ext cx="1327819" cy="822489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7210367" y="3439404"/>
              <a:ext cx="1511595" cy="1223574"/>
              <a:chOff x="7049898" y="1690688"/>
              <a:chExt cx="1511595" cy="1223574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7049898" y="1690688"/>
                <a:ext cx="1511595" cy="1223574"/>
                <a:chOff x="7049898" y="1690688"/>
                <a:chExt cx="1511595" cy="1223574"/>
              </a:xfrm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7049898" y="1690688"/>
                  <a:ext cx="1511595" cy="12235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7805696" y="1690688"/>
                  <a:ext cx="0" cy="1223574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7805696" y="1773451"/>
                  <a:ext cx="755797" cy="116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7049898" y="1908255"/>
                  <a:ext cx="755797" cy="116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7805695" y="1833806"/>
                  <a:ext cx="755797" cy="116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Rectangle 128"/>
              <p:cNvSpPr/>
              <p:nvPr/>
            </p:nvSpPr>
            <p:spPr>
              <a:xfrm>
                <a:off x="7151857" y="1773150"/>
                <a:ext cx="551877" cy="59508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 flipH="1">
                <a:off x="8407178" y="1891684"/>
                <a:ext cx="66264" cy="61776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 flipH="1">
                <a:off x="8241233" y="1888300"/>
                <a:ext cx="66264" cy="61776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 flipH="1">
                <a:off x="8078672" y="1888301"/>
                <a:ext cx="66264" cy="61776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flipH="1">
                <a:off x="7912727" y="1891690"/>
                <a:ext cx="66264" cy="61776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7805695" y="2013234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7797044" y="2077638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7049898" y="2200940"/>
                <a:ext cx="1511593" cy="600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8" name="Picture 4" descr="ubBrand_sig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11" r="74029" b="43864"/>
            <a:stretch/>
          </p:blipFill>
          <p:spPr bwMode="auto">
            <a:xfrm>
              <a:off x="8447634" y="4934220"/>
              <a:ext cx="816333" cy="599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6" name="Straight Arrow Connector 235"/>
            <p:cNvCxnSpPr/>
            <p:nvPr/>
          </p:nvCxnSpPr>
          <p:spPr>
            <a:xfrm>
              <a:off x="2103520" y="2404223"/>
              <a:ext cx="2199159" cy="0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  <a:effectLst>
              <a:glow>
                <a:schemeClr val="bg2"/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 flipH="1">
              <a:off x="2103520" y="2824991"/>
              <a:ext cx="2123267" cy="0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  <a:effectLst>
              <a:glow>
                <a:schemeClr val="bg2"/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2103520" y="2522483"/>
              <a:ext cx="2199159" cy="0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  <a:effectLst>
              <a:glow>
                <a:schemeClr val="bg2"/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>
              <a:off x="2103521" y="2637611"/>
              <a:ext cx="2199158" cy="0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  <a:effectLst>
              <a:glow>
                <a:schemeClr val="bg2"/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H="1">
              <a:off x="2103519" y="2943492"/>
              <a:ext cx="2123266" cy="0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  <a:effectLst>
              <a:glow>
                <a:schemeClr val="bg2"/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 flipH="1">
              <a:off x="2103518" y="3061167"/>
              <a:ext cx="2123266" cy="0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  <a:effectLst>
              <a:glow>
                <a:schemeClr val="bg2"/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81721" y="2221993"/>
            <a:ext cx="5418895" cy="3084109"/>
            <a:chOff x="-12306" y="3252751"/>
            <a:chExt cx="5418895" cy="3084109"/>
          </a:xfrm>
        </p:grpSpPr>
        <p:sp>
          <p:nvSpPr>
            <p:cNvPr id="242" name="Cloud 241"/>
            <p:cNvSpPr/>
            <p:nvPr/>
          </p:nvSpPr>
          <p:spPr>
            <a:xfrm>
              <a:off x="-12306" y="3252751"/>
              <a:ext cx="3264913" cy="1808343"/>
            </a:xfrm>
            <a:prstGeom prst="cloud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964061" y="3867341"/>
              <a:ext cx="1248138" cy="0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  <a:effectLst>
              <a:glow>
                <a:schemeClr val="bg2"/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H="1">
              <a:off x="964061" y="4106149"/>
              <a:ext cx="1205065" cy="0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  <a:effectLst>
              <a:glow>
                <a:schemeClr val="bg2"/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45" name="Group 244"/>
            <p:cNvGrpSpPr/>
            <p:nvPr/>
          </p:nvGrpSpPr>
          <p:grpSpPr>
            <a:xfrm>
              <a:off x="3109615" y="3997846"/>
              <a:ext cx="2296974" cy="2218669"/>
              <a:chOff x="5883884" y="2634166"/>
              <a:chExt cx="4047157" cy="3909187"/>
            </a:xfrm>
          </p:grpSpPr>
          <p:sp>
            <p:nvSpPr>
              <p:cNvPr id="246" name="Moon 245"/>
              <p:cNvSpPr/>
              <p:nvPr/>
            </p:nvSpPr>
            <p:spPr>
              <a:xfrm rot="19300667">
                <a:off x="6416602" y="2671592"/>
                <a:ext cx="977604" cy="2096147"/>
              </a:xfrm>
              <a:prstGeom prst="moon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Moon 246"/>
              <p:cNvSpPr/>
              <p:nvPr/>
            </p:nvSpPr>
            <p:spPr>
              <a:xfrm rot="12975451">
                <a:off x="8953436" y="2634166"/>
                <a:ext cx="977605" cy="2096148"/>
              </a:xfrm>
              <a:prstGeom prst="moon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Cloud 247"/>
              <p:cNvSpPr/>
              <p:nvPr/>
            </p:nvSpPr>
            <p:spPr>
              <a:xfrm>
                <a:off x="5883884" y="2904642"/>
                <a:ext cx="3893817" cy="3638711"/>
              </a:xfrm>
              <a:prstGeom prst="cloud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1" name="Freeform 250"/>
            <p:cNvSpPr/>
            <p:nvPr/>
          </p:nvSpPr>
          <p:spPr>
            <a:xfrm>
              <a:off x="766596" y="4494532"/>
              <a:ext cx="3070285" cy="949191"/>
            </a:xfrm>
            <a:custGeom>
              <a:avLst/>
              <a:gdLst>
                <a:gd name="connsiteX0" fmla="*/ 5686342 w 5686342"/>
                <a:gd name="connsiteY0" fmla="*/ 1747777 h 1761111"/>
                <a:gd name="connsiteX1" fmla="*/ 836550 w 5686342"/>
                <a:gd name="connsiteY1" fmla="*/ 1504708 h 1761111"/>
                <a:gd name="connsiteX2" fmla="*/ 37897 w 5686342"/>
                <a:gd name="connsiteY2" fmla="*/ 0 h 1761111"/>
                <a:gd name="connsiteX0" fmla="*/ 5650441 w 5650441"/>
                <a:gd name="connsiteY0" fmla="*/ 1747777 h 1757472"/>
                <a:gd name="connsiteX1" fmla="*/ 2733621 w 5650441"/>
                <a:gd name="connsiteY1" fmla="*/ 1481558 h 1757472"/>
                <a:gd name="connsiteX2" fmla="*/ 1996 w 5650441"/>
                <a:gd name="connsiteY2" fmla="*/ 0 h 1757472"/>
                <a:gd name="connsiteX0" fmla="*/ 5649815 w 5649815"/>
                <a:gd name="connsiteY0" fmla="*/ 1747777 h 1749324"/>
                <a:gd name="connsiteX1" fmla="*/ 2732995 w 5649815"/>
                <a:gd name="connsiteY1" fmla="*/ 1481558 h 1749324"/>
                <a:gd name="connsiteX2" fmla="*/ 1370 w 5649815"/>
                <a:gd name="connsiteY2" fmla="*/ 0 h 1749324"/>
                <a:gd name="connsiteX0" fmla="*/ 5650269 w 5650269"/>
                <a:gd name="connsiteY0" fmla="*/ 1747777 h 1749390"/>
                <a:gd name="connsiteX1" fmla="*/ 2038968 w 5650269"/>
                <a:gd name="connsiteY1" fmla="*/ 1493132 h 1749390"/>
                <a:gd name="connsiteX2" fmla="*/ 1824 w 5650269"/>
                <a:gd name="connsiteY2" fmla="*/ 0 h 1749390"/>
                <a:gd name="connsiteX0" fmla="*/ 5651481 w 5651481"/>
                <a:gd name="connsiteY0" fmla="*/ 1747777 h 1757607"/>
                <a:gd name="connsiteX1" fmla="*/ 2040180 w 5651481"/>
                <a:gd name="connsiteY1" fmla="*/ 1493132 h 1757607"/>
                <a:gd name="connsiteX2" fmla="*/ 3036 w 5651481"/>
                <a:gd name="connsiteY2" fmla="*/ 0 h 1757607"/>
                <a:gd name="connsiteX0" fmla="*/ 5650683 w 5650683"/>
                <a:gd name="connsiteY0" fmla="*/ 1747777 h 1752252"/>
                <a:gd name="connsiteX1" fmla="*/ 2490795 w 5650683"/>
                <a:gd name="connsiteY1" fmla="*/ 1423684 h 1752252"/>
                <a:gd name="connsiteX2" fmla="*/ 2238 w 5650683"/>
                <a:gd name="connsiteY2" fmla="*/ 0 h 1752252"/>
                <a:gd name="connsiteX0" fmla="*/ 5731770 w 5731770"/>
                <a:gd name="connsiteY0" fmla="*/ 1805651 h 1808972"/>
                <a:gd name="connsiteX1" fmla="*/ 2490859 w 5731770"/>
                <a:gd name="connsiteY1" fmla="*/ 1423684 h 1808972"/>
                <a:gd name="connsiteX2" fmla="*/ 2302 w 5731770"/>
                <a:gd name="connsiteY2" fmla="*/ 0 h 1808972"/>
                <a:gd name="connsiteX0" fmla="*/ 5731770 w 5731770"/>
                <a:gd name="connsiteY0" fmla="*/ 1805651 h 1805651"/>
                <a:gd name="connsiteX1" fmla="*/ 2490859 w 5731770"/>
                <a:gd name="connsiteY1" fmla="*/ 1423684 h 1805651"/>
                <a:gd name="connsiteX2" fmla="*/ 2302 w 5731770"/>
                <a:gd name="connsiteY2" fmla="*/ 0 h 1805651"/>
                <a:gd name="connsiteX0" fmla="*/ 5729468 w 5729468"/>
                <a:gd name="connsiteY0" fmla="*/ 1805651 h 1805651"/>
                <a:gd name="connsiteX1" fmla="*/ 0 w 5729468"/>
                <a:gd name="connsiteY1" fmla="*/ 0 h 1805651"/>
                <a:gd name="connsiteX0" fmla="*/ 5729468 w 5729468"/>
                <a:gd name="connsiteY0" fmla="*/ 1805651 h 1805651"/>
                <a:gd name="connsiteX1" fmla="*/ 0 w 5729468"/>
                <a:gd name="connsiteY1" fmla="*/ 0 h 1805651"/>
                <a:gd name="connsiteX0" fmla="*/ 5729468 w 5729468"/>
                <a:gd name="connsiteY0" fmla="*/ 1805651 h 1805651"/>
                <a:gd name="connsiteX1" fmla="*/ 0 w 5729468"/>
                <a:gd name="connsiteY1" fmla="*/ 0 h 1805651"/>
                <a:gd name="connsiteX0" fmla="*/ 5729468 w 5729468"/>
                <a:gd name="connsiteY0" fmla="*/ 1805651 h 1805651"/>
                <a:gd name="connsiteX1" fmla="*/ 0 w 5729468"/>
                <a:gd name="connsiteY1" fmla="*/ 0 h 1805651"/>
                <a:gd name="connsiteX0" fmla="*/ 5729468 w 5729468"/>
                <a:gd name="connsiteY0" fmla="*/ 1805651 h 1805651"/>
                <a:gd name="connsiteX1" fmla="*/ 0 w 5729468"/>
                <a:gd name="connsiteY1" fmla="*/ 0 h 1805651"/>
                <a:gd name="connsiteX0" fmla="*/ 5729468 w 5729468"/>
                <a:gd name="connsiteY0" fmla="*/ 1805651 h 1805651"/>
                <a:gd name="connsiteX1" fmla="*/ 0 w 5729468"/>
                <a:gd name="connsiteY1" fmla="*/ 0 h 1805651"/>
                <a:gd name="connsiteX0" fmla="*/ 5729468 w 5729468"/>
                <a:gd name="connsiteY0" fmla="*/ 1805651 h 1805651"/>
                <a:gd name="connsiteX1" fmla="*/ 2639026 w 5729468"/>
                <a:gd name="connsiteY1" fmla="*/ 1250066 h 1805651"/>
                <a:gd name="connsiteX2" fmla="*/ 0 w 5729468"/>
                <a:gd name="connsiteY2" fmla="*/ 0 h 1805651"/>
                <a:gd name="connsiteX0" fmla="*/ 5729468 w 5729468"/>
                <a:gd name="connsiteY0" fmla="*/ 1805651 h 1805651"/>
                <a:gd name="connsiteX1" fmla="*/ 2639026 w 5729468"/>
                <a:gd name="connsiteY1" fmla="*/ 1250066 h 1805651"/>
                <a:gd name="connsiteX2" fmla="*/ 0 w 5729468"/>
                <a:gd name="connsiteY2" fmla="*/ 0 h 1805651"/>
                <a:gd name="connsiteX0" fmla="*/ 5729468 w 5729468"/>
                <a:gd name="connsiteY0" fmla="*/ 1805651 h 1805651"/>
                <a:gd name="connsiteX1" fmla="*/ 2384383 w 5729468"/>
                <a:gd name="connsiteY1" fmla="*/ 1678330 h 1805651"/>
                <a:gd name="connsiteX2" fmla="*/ 0 w 5729468"/>
                <a:gd name="connsiteY2" fmla="*/ 0 h 1805651"/>
                <a:gd name="connsiteX0" fmla="*/ 5729468 w 5729468"/>
                <a:gd name="connsiteY0" fmla="*/ 1805651 h 1805651"/>
                <a:gd name="connsiteX1" fmla="*/ 2384383 w 5729468"/>
                <a:gd name="connsiteY1" fmla="*/ 1678330 h 1805651"/>
                <a:gd name="connsiteX2" fmla="*/ 0 w 5729468"/>
                <a:gd name="connsiteY2" fmla="*/ 0 h 1805651"/>
                <a:gd name="connsiteX0" fmla="*/ 5729468 w 5729468"/>
                <a:gd name="connsiteY0" fmla="*/ 1805651 h 1805651"/>
                <a:gd name="connsiteX1" fmla="*/ 2384383 w 5729468"/>
                <a:gd name="connsiteY1" fmla="*/ 1678330 h 1805651"/>
                <a:gd name="connsiteX2" fmla="*/ 0 w 5729468"/>
                <a:gd name="connsiteY2" fmla="*/ 0 h 1805651"/>
                <a:gd name="connsiteX0" fmla="*/ 5738434 w 5738434"/>
                <a:gd name="connsiteY0" fmla="*/ 1805651 h 1805651"/>
                <a:gd name="connsiteX1" fmla="*/ 2393349 w 5738434"/>
                <a:gd name="connsiteY1" fmla="*/ 1678330 h 1805651"/>
                <a:gd name="connsiteX2" fmla="*/ 8966 w 5738434"/>
                <a:gd name="connsiteY2" fmla="*/ 0 h 1805651"/>
                <a:gd name="connsiteX0" fmla="*/ 5729468 w 5729468"/>
                <a:gd name="connsiteY0" fmla="*/ 1805651 h 1805651"/>
                <a:gd name="connsiteX1" fmla="*/ 2384383 w 5729468"/>
                <a:gd name="connsiteY1" fmla="*/ 1678330 h 1805651"/>
                <a:gd name="connsiteX2" fmla="*/ 0 w 5729468"/>
                <a:gd name="connsiteY2" fmla="*/ 0 h 1805651"/>
                <a:gd name="connsiteX0" fmla="*/ 5729468 w 5729468"/>
                <a:gd name="connsiteY0" fmla="*/ 1805651 h 1846291"/>
                <a:gd name="connsiteX1" fmla="*/ 2384383 w 5729468"/>
                <a:gd name="connsiteY1" fmla="*/ 1678330 h 1846291"/>
                <a:gd name="connsiteX2" fmla="*/ 0 w 5729468"/>
                <a:gd name="connsiteY2" fmla="*/ 0 h 1846291"/>
                <a:gd name="connsiteX0" fmla="*/ 5729468 w 5729468"/>
                <a:gd name="connsiteY0" fmla="*/ 1805651 h 1846291"/>
                <a:gd name="connsiteX1" fmla="*/ 2384383 w 5729468"/>
                <a:gd name="connsiteY1" fmla="*/ 1678330 h 1846291"/>
                <a:gd name="connsiteX2" fmla="*/ 0 w 5729468"/>
                <a:gd name="connsiteY2" fmla="*/ 0 h 1846291"/>
                <a:gd name="connsiteX0" fmla="*/ 5729468 w 5729468"/>
                <a:gd name="connsiteY0" fmla="*/ 1805651 h 1805651"/>
                <a:gd name="connsiteX1" fmla="*/ 0 w 5729468"/>
                <a:gd name="connsiteY1" fmla="*/ 0 h 1805651"/>
                <a:gd name="connsiteX0" fmla="*/ 5729468 w 5729468"/>
                <a:gd name="connsiteY0" fmla="*/ 1805651 h 1805651"/>
                <a:gd name="connsiteX1" fmla="*/ 0 w 5729468"/>
                <a:gd name="connsiteY1" fmla="*/ 0 h 1805651"/>
                <a:gd name="connsiteX0" fmla="*/ 5729468 w 5729468"/>
                <a:gd name="connsiteY0" fmla="*/ 1805651 h 1805651"/>
                <a:gd name="connsiteX1" fmla="*/ 0 w 5729468"/>
                <a:gd name="connsiteY1" fmla="*/ 0 h 1805651"/>
                <a:gd name="connsiteX0" fmla="*/ 5694744 w 5694744"/>
                <a:gd name="connsiteY0" fmla="*/ 1770927 h 1770927"/>
                <a:gd name="connsiteX1" fmla="*/ 0 w 5694744"/>
                <a:gd name="connsiteY1" fmla="*/ 0 h 1770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94744" h="1770927">
                  <a:moveTo>
                    <a:pt x="5694744" y="1770927"/>
                  </a:moveTo>
                  <a:cubicBezTo>
                    <a:pt x="868101" y="1678329"/>
                    <a:pt x="208345" y="1817226"/>
                    <a:pt x="0" y="0"/>
                  </a:cubicBezTo>
                </a:path>
              </a:pathLst>
            </a:custGeom>
            <a:noFill/>
            <a:ln w="63500">
              <a:solidFill>
                <a:schemeClr val="tx2"/>
              </a:solidFill>
              <a:tailEnd type="triangle"/>
            </a:ln>
            <a:effectLst>
              <a:glow rad="25400">
                <a:schemeClr val="bg2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Arrow Connector 251"/>
            <p:cNvCxnSpPr/>
            <p:nvPr/>
          </p:nvCxnSpPr>
          <p:spPr>
            <a:xfrm>
              <a:off x="3053845" y="4187190"/>
              <a:ext cx="654670" cy="339349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  <a:effectLst>
              <a:glow rad="25400">
                <a:schemeClr val="bg2"/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H="1" flipV="1">
              <a:off x="2998886" y="4308020"/>
              <a:ext cx="663998" cy="340550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  <a:effectLst>
              <a:glow rad="25400">
                <a:schemeClr val="bg2"/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4" name="Cloud 253"/>
            <p:cNvSpPr/>
            <p:nvPr/>
          </p:nvSpPr>
          <p:spPr>
            <a:xfrm>
              <a:off x="1357985" y="5067989"/>
              <a:ext cx="1656688" cy="1268871"/>
            </a:xfrm>
            <a:prstGeom prst="cloud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7" name="Straight Arrow Connector 256"/>
            <p:cNvCxnSpPr/>
            <p:nvPr/>
          </p:nvCxnSpPr>
          <p:spPr>
            <a:xfrm>
              <a:off x="964061" y="3934460"/>
              <a:ext cx="1248138" cy="0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  <a:effectLst>
              <a:glow>
                <a:schemeClr val="bg2"/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>
              <a:off x="964061" y="3999801"/>
              <a:ext cx="1248138" cy="0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  <a:effectLst>
              <a:glow>
                <a:schemeClr val="bg2"/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H="1">
              <a:off x="964060" y="4173404"/>
              <a:ext cx="1205065" cy="0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  <a:effectLst>
              <a:glow>
                <a:schemeClr val="bg2"/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H="1">
              <a:off x="964060" y="4240191"/>
              <a:ext cx="1205065" cy="0"/>
            </a:xfrm>
            <a:prstGeom prst="straightConnector1">
              <a:avLst/>
            </a:prstGeom>
            <a:ln w="50800">
              <a:solidFill>
                <a:schemeClr val="tx2"/>
              </a:solidFill>
              <a:tailEnd type="triangle"/>
            </a:ln>
            <a:effectLst>
              <a:glow>
                <a:schemeClr val="bg2"/>
              </a:glo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61" name="Group 260"/>
            <p:cNvGrpSpPr/>
            <p:nvPr/>
          </p:nvGrpSpPr>
          <p:grpSpPr>
            <a:xfrm>
              <a:off x="3882284" y="5159509"/>
              <a:ext cx="542207" cy="534435"/>
              <a:chOff x="8129370" y="5407902"/>
              <a:chExt cx="2901304" cy="1164087"/>
            </a:xfrm>
          </p:grpSpPr>
          <p:grpSp>
            <p:nvGrpSpPr>
              <p:cNvPr id="262" name="Group 261"/>
              <p:cNvGrpSpPr/>
              <p:nvPr/>
            </p:nvGrpSpPr>
            <p:grpSpPr>
              <a:xfrm>
                <a:off x="8129370" y="5435942"/>
                <a:ext cx="2901304" cy="1136047"/>
                <a:chOff x="625031" y="983846"/>
                <a:chExt cx="3507131" cy="1990848"/>
              </a:xfrm>
            </p:grpSpPr>
            <p:sp>
              <p:nvSpPr>
                <p:cNvPr id="264" name="Rectangle 263"/>
                <p:cNvSpPr/>
                <p:nvPr/>
              </p:nvSpPr>
              <p:spPr>
                <a:xfrm>
                  <a:off x="625033" y="1805651"/>
                  <a:ext cx="3507129" cy="116904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Triangle 264"/>
                <p:cNvSpPr/>
                <p:nvPr/>
              </p:nvSpPr>
              <p:spPr>
                <a:xfrm rot="10800000">
                  <a:off x="625031" y="1800302"/>
                  <a:ext cx="3507129" cy="1035491"/>
                </a:xfrm>
                <a:prstGeom prst="triangl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6" name="Group 265"/>
                <p:cNvGrpSpPr/>
                <p:nvPr/>
              </p:nvGrpSpPr>
              <p:grpSpPr>
                <a:xfrm>
                  <a:off x="826625" y="983846"/>
                  <a:ext cx="3143491" cy="891251"/>
                  <a:chOff x="838200" y="1053296"/>
                  <a:chExt cx="3143491" cy="891251"/>
                </a:xfrm>
              </p:grpSpPr>
              <p:sp>
                <p:nvSpPr>
                  <p:cNvPr id="267" name="Rectangle 266"/>
                  <p:cNvSpPr/>
                  <p:nvPr/>
                </p:nvSpPr>
                <p:spPr>
                  <a:xfrm>
                    <a:off x="838200" y="1053296"/>
                    <a:ext cx="3143491" cy="87967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>
                  <a:xfrm>
                    <a:off x="838200" y="1886676"/>
                    <a:ext cx="3143491" cy="5787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63" name="TextBox 262"/>
              <p:cNvSpPr txBox="1"/>
              <p:nvPr/>
            </p:nvSpPr>
            <p:spPr>
              <a:xfrm>
                <a:off x="8279777" y="5407902"/>
                <a:ext cx="2600481" cy="799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 smtClean="0"/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331239" y="3926358"/>
              <a:ext cx="542207" cy="521561"/>
              <a:chOff x="8129370" y="5435942"/>
              <a:chExt cx="2901304" cy="1136047"/>
            </a:xfrm>
          </p:grpSpPr>
          <p:grpSp>
            <p:nvGrpSpPr>
              <p:cNvPr id="270" name="Group 269"/>
              <p:cNvGrpSpPr/>
              <p:nvPr/>
            </p:nvGrpSpPr>
            <p:grpSpPr>
              <a:xfrm>
                <a:off x="8129370" y="5435942"/>
                <a:ext cx="2901304" cy="1136047"/>
                <a:chOff x="625031" y="983846"/>
                <a:chExt cx="3507131" cy="1990848"/>
              </a:xfrm>
            </p:grpSpPr>
            <p:sp>
              <p:nvSpPr>
                <p:cNvPr id="272" name="Rectangle 271"/>
                <p:cNvSpPr/>
                <p:nvPr/>
              </p:nvSpPr>
              <p:spPr>
                <a:xfrm>
                  <a:off x="625033" y="1805651"/>
                  <a:ext cx="3507129" cy="116904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Triangle 272"/>
                <p:cNvSpPr/>
                <p:nvPr/>
              </p:nvSpPr>
              <p:spPr>
                <a:xfrm rot="10800000">
                  <a:off x="625031" y="1800302"/>
                  <a:ext cx="3507129" cy="1035491"/>
                </a:xfrm>
                <a:prstGeom prst="triangl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4" name="Group 273"/>
                <p:cNvGrpSpPr/>
                <p:nvPr/>
              </p:nvGrpSpPr>
              <p:grpSpPr>
                <a:xfrm>
                  <a:off x="826625" y="983846"/>
                  <a:ext cx="3143491" cy="891251"/>
                  <a:chOff x="838200" y="1053296"/>
                  <a:chExt cx="3143491" cy="891251"/>
                </a:xfrm>
              </p:grpSpPr>
              <p:sp>
                <p:nvSpPr>
                  <p:cNvPr id="275" name="Rectangle 274"/>
                  <p:cNvSpPr/>
                  <p:nvPr/>
                </p:nvSpPr>
                <p:spPr>
                  <a:xfrm>
                    <a:off x="838200" y="1053296"/>
                    <a:ext cx="3143491" cy="87967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" name="Rectangle 275"/>
                  <p:cNvSpPr/>
                  <p:nvPr/>
                </p:nvSpPr>
                <p:spPr>
                  <a:xfrm>
                    <a:off x="838200" y="1886676"/>
                    <a:ext cx="3143491" cy="5787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1" name="TextBox 270"/>
              <p:cNvSpPr txBox="1"/>
              <p:nvPr/>
            </p:nvSpPr>
            <p:spPr>
              <a:xfrm>
                <a:off x="8296137" y="5686930"/>
                <a:ext cx="2600481" cy="80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277" name="Rounded Rectangle 276"/>
            <p:cNvSpPr/>
            <p:nvPr/>
          </p:nvSpPr>
          <p:spPr>
            <a:xfrm>
              <a:off x="660653" y="4234531"/>
              <a:ext cx="318555" cy="2341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3854784" y="4445276"/>
              <a:ext cx="857909" cy="694442"/>
              <a:chOff x="7049898" y="1690688"/>
              <a:chExt cx="1511595" cy="1223574"/>
            </a:xfrm>
          </p:grpSpPr>
          <p:grpSp>
            <p:nvGrpSpPr>
              <p:cNvPr id="279" name="Group 278"/>
              <p:cNvGrpSpPr/>
              <p:nvPr/>
            </p:nvGrpSpPr>
            <p:grpSpPr>
              <a:xfrm>
                <a:off x="7049898" y="1690688"/>
                <a:ext cx="1511595" cy="1223574"/>
                <a:chOff x="7049898" y="1690688"/>
                <a:chExt cx="1511595" cy="1223574"/>
              </a:xfrm>
            </p:grpSpPr>
            <p:sp>
              <p:nvSpPr>
                <p:cNvPr id="288" name="Rectangle 287"/>
                <p:cNvSpPr/>
                <p:nvPr/>
              </p:nvSpPr>
              <p:spPr>
                <a:xfrm>
                  <a:off x="7049898" y="1690688"/>
                  <a:ext cx="1511595" cy="12235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7805696" y="1690688"/>
                  <a:ext cx="0" cy="1223574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7805696" y="1773451"/>
                  <a:ext cx="755797" cy="116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7049898" y="1908255"/>
                  <a:ext cx="755797" cy="116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7805695" y="1833806"/>
                  <a:ext cx="755797" cy="116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0" name="Rectangle 279"/>
              <p:cNvSpPr/>
              <p:nvPr/>
            </p:nvSpPr>
            <p:spPr>
              <a:xfrm>
                <a:off x="7151857" y="1773150"/>
                <a:ext cx="551877" cy="59508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 flipH="1">
                <a:off x="8407178" y="1891684"/>
                <a:ext cx="66264" cy="61776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 flipH="1">
                <a:off x="8241233" y="1888300"/>
                <a:ext cx="66264" cy="61776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 flipH="1">
                <a:off x="8078672" y="1888301"/>
                <a:ext cx="66264" cy="61776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 flipH="1">
                <a:off x="7912727" y="1891690"/>
                <a:ext cx="66264" cy="61776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5" name="Straight Connector 284"/>
              <p:cNvCxnSpPr/>
              <p:nvPr/>
            </p:nvCxnSpPr>
            <p:spPr>
              <a:xfrm>
                <a:off x="7805695" y="2013234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>
                <a:off x="7797044" y="2077638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TextBox 286"/>
              <p:cNvSpPr txBox="1"/>
              <p:nvPr/>
            </p:nvSpPr>
            <p:spPr>
              <a:xfrm>
                <a:off x="7049898" y="2200941"/>
                <a:ext cx="1511593" cy="650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3" name="Magnetic Disk 292"/>
            <p:cNvSpPr/>
            <p:nvPr/>
          </p:nvSpPr>
          <p:spPr>
            <a:xfrm>
              <a:off x="2224896" y="3769715"/>
              <a:ext cx="753607" cy="466806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4" name="Straight Arrow Connector 293"/>
            <p:cNvCxnSpPr/>
            <p:nvPr/>
          </p:nvCxnSpPr>
          <p:spPr>
            <a:xfrm flipH="1">
              <a:off x="2439345" y="4295075"/>
              <a:ext cx="393961" cy="1109387"/>
            </a:xfrm>
            <a:prstGeom prst="straightConnector1">
              <a:avLst/>
            </a:prstGeom>
            <a:ln w="50800">
              <a:solidFill>
                <a:srgbClr val="DE1938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/>
            <p:nvPr/>
          </p:nvCxnSpPr>
          <p:spPr>
            <a:xfrm flipV="1">
              <a:off x="2363329" y="4283007"/>
              <a:ext cx="391933" cy="1105249"/>
            </a:xfrm>
            <a:prstGeom prst="straightConnector1">
              <a:avLst/>
            </a:prstGeom>
            <a:ln w="50800">
              <a:solidFill>
                <a:srgbClr val="DE1938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/>
            <p:nvPr/>
          </p:nvCxnSpPr>
          <p:spPr>
            <a:xfrm flipH="1">
              <a:off x="2275174" y="4295075"/>
              <a:ext cx="394338" cy="1110447"/>
            </a:xfrm>
            <a:prstGeom prst="straightConnector1">
              <a:avLst/>
            </a:prstGeom>
            <a:ln w="50800">
              <a:solidFill>
                <a:srgbClr val="DE1938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/>
            <p:nvPr/>
          </p:nvCxnSpPr>
          <p:spPr>
            <a:xfrm flipV="1">
              <a:off x="2199158" y="4295075"/>
              <a:ext cx="383138" cy="1094241"/>
            </a:xfrm>
            <a:prstGeom prst="straightConnector1">
              <a:avLst/>
            </a:prstGeom>
            <a:ln w="50800">
              <a:solidFill>
                <a:srgbClr val="DE1938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/>
            <p:nvPr/>
          </p:nvCxnSpPr>
          <p:spPr>
            <a:xfrm flipH="1">
              <a:off x="2106035" y="4295075"/>
              <a:ext cx="396440" cy="1116366"/>
            </a:xfrm>
            <a:prstGeom prst="straightConnector1">
              <a:avLst/>
            </a:prstGeom>
            <a:ln w="50800">
              <a:solidFill>
                <a:srgbClr val="DE1938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1">
              <a:off x="2030020" y="4276972"/>
              <a:ext cx="401413" cy="1118263"/>
            </a:xfrm>
            <a:prstGeom prst="straightConnector1">
              <a:avLst/>
            </a:prstGeom>
            <a:ln w="50800">
              <a:solidFill>
                <a:srgbClr val="DE1938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/>
            <p:nvPr/>
          </p:nvCxnSpPr>
          <p:spPr>
            <a:xfrm flipH="1">
              <a:off x="1954185" y="4276972"/>
              <a:ext cx="398799" cy="1134469"/>
            </a:xfrm>
            <a:prstGeom prst="straightConnector1">
              <a:avLst/>
            </a:prstGeom>
            <a:ln w="50800">
              <a:solidFill>
                <a:srgbClr val="DE1938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 flipV="1">
              <a:off x="1878169" y="4252833"/>
              <a:ext cx="408435" cy="1142402"/>
            </a:xfrm>
            <a:prstGeom prst="straightConnector1">
              <a:avLst/>
            </a:prstGeom>
            <a:ln w="50800">
              <a:solidFill>
                <a:srgbClr val="DE1938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2" name="Group 301"/>
            <p:cNvGrpSpPr/>
            <p:nvPr/>
          </p:nvGrpSpPr>
          <p:grpSpPr>
            <a:xfrm>
              <a:off x="1689530" y="5411441"/>
              <a:ext cx="979982" cy="694442"/>
              <a:chOff x="7049898" y="1690688"/>
              <a:chExt cx="1511595" cy="1223574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7049898" y="1690688"/>
                <a:ext cx="1511595" cy="1223574"/>
                <a:chOff x="7049898" y="1690688"/>
                <a:chExt cx="1511595" cy="1223574"/>
              </a:xfrm>
            </p:grpSpPr>
            <p:sp>
              <p:nvSpPr>
                <p:cNvPr id="312" name="Rectangle 311"/>
                <p:cNvSpPr/>
                <p:nvPr/>
              </p:nvSpPr>
              <p:spPr>
                <a:xfrm>
                  <a:off x="7049898" y="1690688"/>
                  <a:ext cx="1511595" cy="12235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7805696" y="1690688"/>
                  <a:ext cx="0" cy="1223574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7805696" y="1773451"/>
                  <a:ext cx="755797" cy="116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7049898" y="1908255"/>
                  <a:ext cx="755797" cy="116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7805695" y="1833806"/>
                  <a:ext cx="755797" cy="116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Rectangle 303"/>
              <p:cNvSpPr/>
              <p:nvPr/>
            </p:nvSpPr>
            <p:spPr>
              <a:xfrm>
                <a:off x="7151857" y="1773150"/>
                <a:ext cx="551877" cy="59508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/>
              <p:cNvSpPr/>
              <p:nvPr/>
            </p:nvSpPr>
            <p:spPr>
              <a:xfrm flipH="1">
                <a:off x="8407178" y="1891684"/>
                <a:ext cx="66264" cy="61776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/>
              <p:cNvSpPr/>
              <p:nvPr/>
            </p:nvSpPr>
            <p:spPr>
              <a:xfrm flipH="1">
                <a:off x="8241233" y="1888300"/>
                <a:ext cx="66264" cy="61776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/>
              <p:cNvSpPr/>
              <p:nvPr/>
            </p:nvSpPr>
            <p:spPr>
              <a:xfrm flipH="1">
                <a:off x="8078672" y="1888301"/>
                <a:ext cx="66264" cy="61776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/>
              <p:cNvSpPr/>
              <p:nvPr/>
            </p:nvSpPr>
            <p:spPr>
              <a:xfrm flipH="1">
                <a:off x="7912727" y="1891690"/>
                <a:ext cx="66264" cy="61776"/>
              </a:xfrm>
              <a:prstGeom prst="rect">
                <a:avLst/>
              </a:prstGeom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/>
              <p:cNvCxnSpPr/>
              <p:nvPr/>
            </p:nvCxnSpPr>
            <p:spPr>
              <a:xfrm>
                <a:off x="7805695" y="2013234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7797044" y="2077638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TextBox 310"/>
              <p:cNvSpPr txBox="1"/>
              <p:nvPr/>
            </p:nvSpPr>
            <p:spPr>
              <a:xfrm>
                <a:off x="7049898" y="2200941"/>
                <a:ext cx="1511593" cy="650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6" name="Straight Connector 25"/>
          <p:cNvCxnSpPr/>
          <p:nvPr/>
        </p:nvCxnSpPr>
        <p:spPr>
          <a:xfrm>
            <a:off x="5962769" y="1441552"/>
            <a:ext cx="0" cy="501831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7180214" y="5590365"/>
            <a:ext cx="42716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Measure induced queries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DoS</a:t>
            </a:r>
            <a:r>
              <a:rPr lang="en-US" dirty="0" smtClean="0"/>
              <a:t> only ourselves</a:t>
            </a:r>
          </a:p>
          <a:p>
            <a:pPr marL="342900" indent="-342900">
              <a:buAutoNum type="arabicParenR"/>
            </a:pPr>
            <a:r>
              <a:rPr lang="en-US" dirty="0" smtClean="0"/>
              <a:t>Send minimal mail to each MTA</a:t>
            </a:r>
          </a:p>
          <a:p>
            <a:pPr marL="342900" indent="-342900">
              <a:buAutoNum type="arabicParenR"/>
            </a:pPr>
            <a:r>
              <a:rPr lang="en-US" dirty="0" smtClean="0"/>
              <a:t>Mail should not be delivered to humans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ontent Placeholder 2"/>
          <p:cNvSpPr>
            <a:spLocks noGrp="1"/>
          </p:cNvSpPr>
          <p:nvPr>
            <p:ph idx="1"/>
          </p:nvPr>
        </p:nvSpPr>
        <p:spPr>
          <a:xfrm>
            <a:off x="870674" y="1266613"/>
            <a:ext cx="10515600" cy="4775413"/>
          </a:xfrm>
        </p:spPr>
        <p:txBody>
          <a:bodyPr>
            <a:normAutofit/>
          </a:bodyPr>
          <a:lstStyle/>
          <a:p>
            <a:r>
              <a:rPr lang="en-US" dirty="0" smtClean="0"/>
              <a:t>Obey the letter of the limit, but not the spirit of the limit</a:t>
            </a:r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4400" dirty="0" smtClean="0"/>
          </a:p>
          <a:p>
            <a:r>
              <a:rPr lang="en-US" dirty="0" smtClean="0"/>
              <a:t>Disregard the letter and spirit of the limit</a:t>
            </a:r>
          </a:p>
          <a:p>
            <a:endParaRPr lang="en-US" dirty="0" smtClean="0"/>
          </a:p>
          <a:p>
            <a:endParaRPr lang="en-US" sz="4000" dirty="0" smtClean="0"/>
          </a:p>
          <a:p>
            <a:r>
              <a:rPr lang="en-US" dirty="0" smtClean="0"/>
              <a:t>Control: Obey the letter and spirit of the limit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SPF Configurations for Testing the Limit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1174151" y="1842389"/>
            <a:ext cx="9361489" cy="1347325"/>
            <a:chOff x="1174151" y="1842389"/>
            <a:chExt cx="9361489" cy="1347325"/>
          </a:xfrm>
        </p:grpSpPr>
        <p:grpSp>
          <p:nvGrpSpPr>
            <p:cNvPr id="38" name="Group 37"/>
            <p:cNvGrpSpPr/>
            <p:nvPr/>
          </p:nvGrpSpPr>
          <p:grpSpPr>
            <a:xfrm>
              <a:off x="1174151" y="2157349"/>
              <a:ext cx="9361489" cy="1032365"/>
              <a:chOff x="1249099" y="2551787"/>
              <a:chExt cx="9361489" cy="103236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6579545" y="2773444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954901" y="2773440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30257" y="2773438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719824" y="2773436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9792760" y="2773441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165545" y="2773439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1249099" y="3404530"/>
                <a:ext cx="1287313" cy="172626"/>
                <a:chOff x="1154516" y="5780277"/>
                <a:chExt cx="1287313" cy="172626"/>
              </a:xfrm>
              <a:solidFill>
                <a:schemeClr val="accent3"/>
              </a:solidFill>
            </p:grpSpPr>
            <p:sp>
              <p:nvSpPr>
                <p:cNvPr id="64" name="Oval 63"/>
                <p:cNvSpPr/>
                <p:nvPr/>
              </p:nvSpPr>
              <p:spPr>
                <a:xfrm flipH="1">
                  <a:off x="226920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1f</a:t>
                  </a:r>
                  <a:endParaRPr lang="en-US" sz="800" dirty="0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 flipH="1">
                  <a:off x="1822977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1d</a:t>
                  </a:r>
                  <a:endParaRPr lang="en-US" sz="800" dirty="0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 flipH="1">
                  <a:off x="204378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1e</a:t>
                  </a:r>
                  <a:endParaRPr lang="en-US" sz="800" dirty="0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 flipH="1">
                  <a:off x="1376834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1b</a:t>
                  </a:r>
                  <a:endParaRPr lang="en-US" sz="800" dirty="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 flipH="1">
                  <a:off x="1602171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1c</a:t>
                  </a:r>
                  <a:endParaRPr lang="en-US" sz="800" dirty="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 flipH="1">
                  <a:off x="1154516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1a</a:t>
                  </a:r>
                  <a:endParaRPr lang="en-US" sz="800" dirty="0"/>
                </a:p>
              </p:txBody>
            </p:sp>
          </p:grpSp>
          <p:cxnSp>
            <p:nvCxnSpPr>
              <p:cNvPr id="190" name="Straight Connector 189"/>
              <p:cNvCxnSpPr>
                <a:stCxn id="3" idx="4"/>
                <a:endCxn id="35" idx="0"/>
              </p:cNvCxnSpPr>
              <p:nvPr/>
            </p:nvCxnSpPr>
            <p:spPr>
              <a:xfrm flipH="1">
                <a:off x="1924541" y="2551787"/>
                <a:ext cx="4159259" cy="221649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>
                <a:stCxn id="3" idx="4"/>
                <a:endCxn id="34" idx="0"/>
              </p:cNvCxnSpPr>
              <p:nvPr/>
            </p:nvCxnSpPr>
            <p:spPr>
              <a:xfrm flipH="1">
                <a:off x="3534974" y="2551787"/>
                <a:ext cx="2548826" cy="221651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>
                <a:stCxn id="3" idx="4"/>
                <a:endCxn id="33" idx="0"/>
              </p:cNvCxnSpPr>
              <p:nvPr/>
            </p:nvCxnSpPr>
            <p:spPr>
              <a:xfrm flipH="1">
                <a:off x="5159618" y="2551787"/>
                <a:ext cx="924182" cy="221653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>
                <a:stCxn id="3" idx="4"/>
                <a:endCxn id="32" idx="0"/>
              </p:cNvCxnSpPr>
              <p:nvPr/>
            </p:nvCxnSpPr>
            <p:spPr>
              <a:xfrm>
                <a:off x="6083800" y="2551787"/>
                <a:ext cx="700462" cy="221657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>
                <a:stCxn id="3" idx="4"/>
                <a:endCxn id="37" idx="0"/>
              </p:cNvCxnSpPr>
              <p:nvPr/>
            </p:nvCxnSpPr>
            <p:spPr>
              <a:xfrm>
                <a:off x="6083800" y="2551787"/>
                <a:ext cx="2286462" cy="221652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>
                <a:stCxn id="3" idx="4"/>
                <a:endCxn id="36" idx="0"/>
              </p:cNvCxnSpPr>
              <p:nvPr/>
            </p:nvCxnSpPr>
            <p:spPr>
              <a:xfrm>
                <a:off x="6083800" y="2551787"/>
                <a:ext cx="3913677" cy="221654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>
                <a:stCxn id="35" idx="4"/>
                <a:endCxn id="69" idx="0"/>
              </p:cNvCxnSpPr>
              <p:nvPr/>
            </p:nvCxnSpPr>
            <p:spPr>
              <a:xfrm flipH="1">
                <a:off x="1335412" y="3182869"/>
                <a:ext cx="589129" cy="221661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35" idx="4"/>
                <a:endCxn id="67" idx="0"/>
              </p:cNvCxnSpPr>
              <p:nvPr/>
            </p:nvCxnSpPr>
            <p:spPr>
              <a:xfrm flipH="1">
                <a:off x="1557730" y="3182869"/>
                <a:ext cx="366811" cy="221661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35" idx="4"/>
                <a:endCxn id="68" idx="0"/>
              </p:cNvCxnSpPr>
              <p:nvPr/>
            </p:nvCxnSpPr>
            <p:spPr>
              <a:xfrm flipH="1">
                <a:off x="1783067" y="3182869"/>
                <a:ext cx="141474" cy="221661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stCxn id="35" idx="4"/>
                <a:endCxn id="65" idx="0"/>
              </p:cNvCxnSpPr>
              <p:nvPr/>
            </p:nvCxnSpPr>
            <p:spPr>
              <a:xfrm>
                <a:off x="1924541" y="3182869"/>
                <a:ext cx="79332" cy="221661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>
                <a:stCxn id="35" idx="4"/>
                <a:endCxn id="66" idx="0"/>
              </p:cNvCxnSpPr>
              <p:nvPr/>
            </p:nvCxnSpPr>
            <p:spPr>
              <a:xfrm>
                <a:off x="1924541" y="3182869"/>
                <a:ext cx="300138" cy="221661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>
                <a:stCxn id="35" idx="4"/>
                <a:endCxn id="64" idx="0"/>
              </p:cNvCxnSpPr>
              <p:nvPr/>
            </p:nvCxnSpPr>
            <p:spPr>
              <a:xfrm>
                <a:off x="1924541" y="3182869"/>
                <a:ext cx="525558" cy="221661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5" name="Group 224"/>
              <p:cNvGrpSpPr/>
              <p:nvPr/>
            </p:nvGrpSpPr>
            <p:grpSpPr>
              <a:xfrm>
                <a:off x="2855648" y="3405731"/>
                <a:ext cx="1287313" cy="178421"/>
                <a:chOff x="1154516" y="5780277"/>
                <a:chExt cx="1287313" cy="178421"/>
              </a:xfrm>
              <a:solidFill>
                <a:schemeClr val="accent3"/>
              </a:solidFill>
            </p:grpSpPr>
            <p:sp>
              <p:nvSpPr>
                <p:cNvPr id="226" name="Oval 225"/>
                <p:cNvSpPr/>
                <p:nvPr/>
              </p:nvSpPr>
              <p:spPr>
                <a:xfrm flipH="1">
                  <a:off x="226920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2f</a:t>
                  </a:r>
                  <a:endParaRPr lang="en-US" sz="800" dirty="0"/>
                </a:p>
              </p:txBody>
            </p:sp>
            <p:sp>
              <p:nvSpPr>
                <p:cNvPr id="227" name="Oval 226"/>
                <p:cNvSpPr/>
                <p:nvPr/>
              </p:nvSpPr>
              <p:spPr>
                <a:xfrm flipH="1">
                  <a:off x="1822977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2d</a:t>
                  </a:r>
                  <a:endParaRPr lang="en-US" sz="800" dirty="0"/>
                </a:p>
              </p:txBody>
            </p:sp>
            <p:sp>
              <p:nvSpPr>
                <p:cNvPr id="228" name="Oval 227"/>
                <p:cNvSpPr/>
                <p:nvPr/>
              </p:nvSpPr>
              <p:spPr>
                <a:xfrm flipH="1">
                  <a:off x="204378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2e</a:t>
                  </a:r>
                  <a:endParaRPr lang="en-US" sz="800" dirty="0"/>
                </a:p>
              </p:txBody>
            </p:sp>
            <p:sp>
              <p:nvSpPr>
                <p:cNvPr id="229" name="Oval 228"/>
                <p:cNvSpPr/>
                <p:nvPr/>
              </p:nvSpPr>
              <p:spPr>
                <a:xfrm flipH="1">
                  <a:off x="1370666" y="5786072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2b</a:t>
                  </a:r>
                  <a:endParaRPr lang="en-US" sz="800" dirty="0"/>
                </a:p>
              </p:txBody>
            </p:sp>
            <p:sp>
              <p:nvSpPr>
                <p:cNvPr id="230" name="Oval 229"/>
                <p:cNvSpPr/>
                <p:nvPr/>
              </p:nvSpPr>
              <p:spPr>
                <a:xfrm flipH="1">
                  <a:off x="1602171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2c</a:t>
                  </a:r>
                  <a:endParaRPr lang="en-US" sz="800" dirty="0"/>
                </a:p>
              </p:txBody>
            </p:sp>
            <p:sp>
              <p:nvSpPr>
                <p:cNvPr id="231" name="Oval 230"/>
                <p:cNvSpPr/>
                <p:nvPr/>
              </p:nvSpPr>
              <p:spPr>
                <a:xfrm flipH="1">
                  <a:off x="1154516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2a</a:t>
                  </a:r>
                  <a:endParaRPr lang="en-US" sz="800" dirty="0"/>
                </a:p>
              </p:txBody>
            </p:sp>
          </p:grpSp>
          <p:cxnSp>
            <p:nvCxnSpPr>
              <p:cNvPr id="232" name="Straight Connector 231"/>
              <p:cNvCxnSpPr>
                <a:stCxn id="34" idx="4"/>
              </p:cNvCxnSpPr>
              <p:nvPr/>
            </p:nvCxnSpPr>
            <p:spPr>
              <a:xfrm flipH="1">
                <a:off x="2941962" y="3182871"/>
                <a:ext cx="593012" cy="222860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>
                <a:stCxn id="34" idx="4"/>
              </p:cNvCxnSpPr>
              <p:nvPr/>
            </p:nvCxnSpPr>
            <p:spPr>
              <a:xfrm flipH="1">
                <a:off x="3164280" y="3182871"/>
                <a:ext cx="370694" cy="222860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>
                <a:stCxn id="34" idx="4"/>
              </p:cNvCxnSpPr>
              <p:nvPr/>
            </p:nvCxnSpPr>
            <p:spPr>
              <a:xfrm flipH="1">
                <a:off x="3389616" y="3182871"/>
                <a:ext cx="145358" cy="222860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>
                <a:stCxn id="34" idx="4"/>
              </p:cNvCxnSpPr>
              <p:nvPr/>
            </p:nvCxnSpPr>
            <p:spPr>
              <a:xfrm>
                <a:off x="3534974" y="3182871"/>
                <a:ext cx="75448" cy="222860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>
                <a:stCxn id="34" idx="4"/>
              </p:cNvCxnSpPr>
              <p:nvPr/>
            </p:nvCxnSpPr>
            <p:spPr>
              <a:xfrm>
                <a:off x="3534974" y="3182871"/>
                <a:ext cx="296254" cy="222860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>
                <a:stCxn id="34" idx="4"/>
              </p:cNvCxnSpPr>
              <p:nvPr/>
            </p:nvCxnSpPr>
            <p:spPr>
              <a:xfrm>
                <a:off x="3534974" y="3182871"/>
                <a:ext cx="521674" cy="222860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43"/>
              <p:cNvGrpSpPr/>
              <p:nvPr/>
            </p:nvGrpSpPr>
            <p:grpSpPr>
              <a:xfrm>
                <a:off x="4472060" y="3405731"/>
                <a:ext cx="1287313" cy="172927"/>
                <a:chOff x="1154516" y="5780277"/>
                <a:chExt cx="1287313" cy="172927"/>
              </a:xfrm>
              <a:solidFill>
                <a:schemeClr val="accent3"/>
              </a:solidFill>
            </p:grpSpPr>
            <p:sp>
              <p:nvSpPr>
                <p:cNvPr id="245" name="Oval 244"/>
                <p:cNvSpPr/>
                <p:nvPr/>
              </p:nvSpPr>
              <p:spPr>
                <a:xfrm flipH="1">
                  <a:off x="226920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3f</a:t>
                  </a:r>
                  <a:endParaRPr lang="en-US" sz="800" dirty="0"/>
                </a:p>
              </p:txBody>
            </p:sp>
            <p:sp>
              <p:nvSpPr>
                <p:cNvPr id="246" name="Oval 245"/>
                <p:cNvSpPr/>
                <p:nvPr/>
              </p:nvSpPr>
              <p:spPr>
                <a:xfrm flipH="1">
                  <a:off x="1822977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3d</a:t>
                  </a:r>
                  <a:endParaRPr lang="en-US" sz="800" dirty="0"/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 flipH="1">
                  <a:off x="204378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3e</a:t>
                  </a:r>
                  <a:endParaRPr lang="en-US" sz="800" dirty="0"/>
                </a:p>
              </p:txBody>
            </p:sp>
            <p:sp>
              <p:nvSpPr>
                <p:cNvPr id="248" name="Oval 247"/>
                <p:cNvSpPr/>
                <p:nvPr/>
              </p:nvSpPr>
              <p:spPr>
                <a:xfrm flipH="1">
                  <a:off x="1376834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3b</a:t>
                  </a:r>
                  <a:endParaRPr lang="en-US" sz="800" dirty="0"/>
                </a:p>
              </p:txBody>
            </p:sp>
            <p:sp>
              <p:nvSpPr>
                <p:cNvPr id="249" name="Oval 248"/>
                <p:cNvSpPr/>
                <p:nvPr/>
              </p:nvSpPr>
              <p:spPr>
                <a:xfrm flipH="1">
                  <a:off x="1602171" y="5780578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3c</a:t>
                  </a:r>
                  <a:endParaRPr lang="en-US" sz="800" dirty="0"/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 flipH="1">
                  <a:off x="1154516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3a</a:t>
                  </a:r>
                  <a:endParaRPr lang="en-US" sz="800" dirty="0"/>
                </a:p>
              </p:txBody>
            </p:sp>
          </p:grpSp>
          <p:cxnSp>
            <p:nvCxnSpPr>
              <p:cNvPr id="251" name="Straight Connector 250"/>
              <p:cNvCxnSpPr>
                <a:stCxn id="33" idx="4"/>
              </p:cNvCxnSpPr>
              <p:nvPr/>
            </p:nvCxnSpPr>
            <p:spPr>
              <a:xfrm flipH="1">
                <a:off x="4558374" y="3182873"/>
                <a:ext cx="601244" cy="22285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>
                <a:stCxn id="33" idx="4"/>
              </p:cNvCxnSpPr>
              <p:nvPr/>
            </p:nvCxnSpPr>
            <p:spPr>
              <a:xfrm flipH="1">
                <a:off x="4780692" y="3182873"/>
                <a:ext cx="378926" cy="22285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>
                <a:stCxn id="33" idx="4"/>
              </p:cNvCxnSpPr>
              <p:nvPr/>
            </p:nvCxnSpPr>
            <p:spPr>
              <a:xfrm flipH="1">
                <a:off x="5006028" y="3182873"/>
                <a:ext cx="153590" cy="22285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>
                <a:stCxn id="33" idx="4"/>
              </p:cNvCxnSpPr>
              <p:nvPr/>
            </p:nvCxnSpPr>
            <p:spPr>
              <a:xfrm>
                <a:off x="5159618" y="3182873"/>
                <a:ext cx="67216" cy="22285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>
                <a:stCxn id="33" idx="4"/>
              </p:cNvCxnSpPr>
              <p:nvPr/>
            </p:nvCxnSpPr>
            <p:spPr>
              <a:xfrm>
                <a:off x="5159618" y="3182873"/>
                <a:ext cx="288022" cy="22285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>
                <a:stCxn id="33" idx="4"/>
              </p:cNvCxnSpPr>
              <p:nvPr/>
            </p:nvCxnSpPr>
            <p:spPr>
              <a:xfrm>
                <a:off x="5159618" y="3182873"/>
                <a:ext cx="513442" cy="22285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3" name="Group 262"/>
              <p:cNvGrpSpPr/>
              <p:nvPr/>
            </p:nvGrpSpPr>
            <p:grpSpPr>
              <a:xfrm>
                <a:off x="6110192" y="3404530"/>
                <a:ext cx="1287313" cy="172626"/>
                <a:chOff x="1154516" y="5780277"/>
                <a:chExt cx="1287313" cy="172626"/>
              </a:xfrm>
              <a:solidFill>
                <a:schemeClr val="accent3"/>
              </a:solidFill>
            </p:grpSpPr>
            <p:sp>
              <p:nvSpPr>
                <p:cNvPr id="264" name="Oval 263"/>
                <p:cNvSpPr/>
                <p:nvPr/>
              </p:nvSpPr>
              <p:spPr>
                <a:xfrm flipH="1">
                  <a:off x="226920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4f</a:t>
                  </a:r>
                  <a:endParaRPr lang="en-US" sz="800" dirty="0"/>
                </a:p>
              </p:txBody>
            </p:sp>
            <p:sp>
              <p:nvSpPr>
                <p:cNvPr id="265" name="Oval 264"/>
                <p:cNvSpPr/>
                <p:nvPr/>
              </p:nvSpPr>
              <p:spPr>
                <a:xfrm flipH="1">
                  <a:off x="1822977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4d</a:t>
                  </a:r>
                  <a:endParaRPr lang="en-US" sz="800" dirty="0"/>
                </a:p>
              </p:txBody>
            </p:sp>
            <p:sp>
              <p:nvSpPr>
                <p:cNvPr id="266" name="Oval 265"/>
                <p:cNvSpPr/>
                <p:nvPr/>
              </p:nvSpPr>
              <p:spPr>
                <a:xfrm flipH="1">
                  <a:off x="204378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4e</a:t>
                  </a:r>
                  <a:endParaRPr lang="en-US" sz="800" dirty="0"/>
                </a:p>
              </p:txBody>
            </p:sp>
            <p:sp>
              <p:nvSpPr>
                <p:cNvPr id="267" name="Oval 266"/>
                <p:cNvSpPr/>
                <p:nvPr/>
              </p:nvSpPr>
              <p:spPr>
                <a:xfrm flipH="1">
                  <a:off x="1376834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4b</a:t>
                  </a:r>
                  <a:endParaRPr lang="en-US" sz="800" dirty="0"/>
                </a:p>
              </p:txBody>
            </p:sp>
            <p:sp>
              <p:nvSpPr>
                <p:cNvPr id="268" name="Oval 267"/>
                <p:cNvSpPr/>
                <p:nvPr/>
              </p:nvSpPr>
              <p:spPr>
                <a:xfrm flipH="1">
                  <a:off x="1602171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4c</a:t>
                  </a:r>
                  <a:endParaRPr lang="en-US" sz="800" dirty="0"/>
                </a:p>
              </p:txBody>
            </p:sp>
            <p:sp>
              <p:nvSpPr>
                <p:cNvPr id="269" name="Oval 268"/>
                <p:cNvSpPr/>
                <p:nvPr/>
              </p:nvSpPr>
              <p:spPr>
                <a:xfrm flipH="1">
                  <a:off x="1154516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4a</a:t>
                  </a:r>
                  <a:endParaRPr lang="en-US" sz="800" dirty="0"/>
                </a:p>
              </p:txBody>
            </p:sp>
          </p:grpSp>
          <p:cxnSp>
            <p:nvCxnSpPr>
              <p:cNvPr id="270" name="Straight Connector 269"/>
              <p:cNvCxnSpPr>
                <a:stCxn id="32" idx="4"/>
              </p:cNvCxnSpPr>
              <p:nvPr/>
            </p:nvCxnSpPr>
            <p:spPr>
              <a:xfrm flipH="1">
                <a:off x="6196506" y="3182877"/>
                <a:ext cx="587756" cy="221653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>
                <a:stCxn id="32" idx="4"/>
              </p:cNvCxnSpPr>
              <p:nvPr/>
            </p:nvCxnSpPr>
            <p:spPr>
              <a:xfrm flipH="1">
                <a:off x="6418824" y="3182877"/>
                <a:ext cx="365438" cy="221653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>
                <a:stCxn id="32" idx="4"/>
              </p:cNvCxnSpPr>
              <p:nvPr/>
            </p:nvCxnSpPr>
            <p:spPr>
              <a:xfrm flipH="1">
                <a:off x="6644160" y="3182877"/>
                <a:ext cx="140102" cy="221653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>
                <a:stCxn id="32" idx="4"/>
              </p:cNvCxnSpPr>
              <p:nvPr/>
            </p:nvCxnSpPr>
            <p:spPr>
              <a:xfrm>
                <a:off x="6784262" y="3182877"/>
                <a:ext cx="80704" cy="221653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>
                <a:stCxn id="32" idx="4"/>
              </p:cNvCxnSpPr>
              <p:nvPr/>
            </p:nvCxnSpPr>
            <p:spPr>
              <a:xfrm>
                <a:off x="6784262" y="3182877"/>
                <a:ext cx="301510" cy="221653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>
                <a:stCxn id="32" idx="4"/>
              </p:cNvCxnSpPr>
              <p:nvPr/>
            </p:nvCxnSpPr>
            <p:spPr>
              <a:xfrm>
                <a:off x="6784262" y="3182877"/>
                <a:ext cx="526930" cy="221653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>
                <a:off x="7706275" y="3411526"/>
                <a:ext cx="1287313" cy="172626"/>
                <a:chOff x="1154516" y="5780277"/>
                <a:chExt cx="1287313" cy="172626"/>
              </a:xfrm>
              <a:solidFill>
                <a:schemeClr val="accent3"/>
              </a:solidFill>
            </p:grpSpPr>
            <p:sp>
              <p:nvSpPr>
                <p:cNvPr id="283" name="Oval 282"/>
                <p:cNvSpPr/>
                <p:nvPr/>
              </p:nvSpPr>
              <p:spPr>
                <a:xfrm flipH="1">
                  <a:off x="226920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5f</a:t>
                  </a:r>
                  <a:endParaRPr lang="en-US" sz="800" dirty="0"/>
                </a:p>
              </p:txBody>
            </p:sp>
            <p:sp>
              <p:nvSpPr>
                <p:cNvPr id="284" name="Oval 283"/>
                <p:cNvSpPr/>
                <p:nvPr/>
              </p:nvSpPr>
              <p:spPr>
                <a:xfrm flipH="1">
                  <a:off x="1822977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5d</a:t>
                  </a:r>
                  <a:endParaRPr lang="en-US" sz="800" dirty="0"/>
                </a:p>
              </p:txBody>
            </p:sp>
            <p:sp>
              <p:nvSpPr>
                <p:cNvPr id="285" name="Oval 284"/>
                <p:cNvSpPr/>
                <p:nvPr/>
              </p:nvSpPr>
              <p:spPr>
                <a:xfrm flipH="1">
                  <a:off x="204378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5e</a:t>
                  </a:r>
                  <a:endParaRPr lang="en-US" sz="800" dirty="0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 flipH="1">
                  <a:off x="1376834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5b</a:t>
                  </a:r>
                  <a:endParaRPr lang="en-US" sz="800" dirty="0"/>
                </a:p>
              </p:txBody>
            </p:sp>
            <p:sp>
              <p:nvSpPr>
                <p:cNvPr id="287" name="Oval 286"/>
                <p:cNvSpPr/>
                <p:nvPr/>
              </p:nvSpPr>
              <p:spPr>
                <a:xfrm flipH="1">
                  <a:off x="1602171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5c</a:t>
                  </a:r>
                  <a:endParaRPr lang="en-US" sz="800" dirty="0"/>
                </a:p>
              </p:txBody>
            </p:sp>
            <p:sp>
              <p:nvSpPr>
                <p:cNvPr id="288" name="Oval 287"/>
                <p:cNvSpPr/>
                <p:nvPr/>
              </p:nvSpPr>
              <p:spPr>
                <a:xfrm flipH="1">
                  <a:off x="1154516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5a</a:t>
                  </a:r>
                  <a:endParaRPr lang="en-US" sz="800" dirty="0"/>
                </a:p>
              </p:txBody>
            </p:sp>
          </p:grpSp>
          <p:cxnSp>
            <p:nvCxnSpPr>
              <p:cNvPr id="289" name="Straight Connector 288"/>
              <p:cNvCxnSpPr/>
              <p:nvPr/>
            </p:nvCxnSpPr>
            <p:spPr>
              <a:xfrm flipH="1">
                <a:off x="7792589" y="3191648"/>
                <a:ext cx="589870" cy="21987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flipH="1">
                <a:off x="8014907" y="3191648"/>
                <a:ext cx="367552" cy="21987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flipH="1">
                <a:off x="8240243" y="3191648"/>
                <a:ext cx="142216" cy="21987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8382459" y="3191648"/>
                <a:ext cx="78590" cy="21987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8382459" y="3191648"/>
                <a:ext cx="299396" cy="21987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>
                <a:off x="8382459" y="3191648"/>
                <a:ext cx="524816" cy="21987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8" name="Group 307"/>
              <p:cNvGrpSpPr/>
              <p:nvPr/>
            </p:nvGrpSpPr>
            <p:grpSpPr>
              <a:xfrm>
                <a:off x="9323275" y="3411526"/>
                <a:ext cx="1287313" cy="172626"/>
                <a:chOff x="1154516" y="5780277"/>
                <a:chExt cx="1287313" cy="172626"/>
              </a:xfrm>
              <a:solidFill>
                <a:schemeClr val="accent3"/>
              </a:solidFill>
            </p:grpSpPr>
            <p:sp>
              <p:nvSpPr>
                <p:cNvPr id="309" name="Oval 308"/>
                <p:cNvSpPr/>
                <p:nvPr/>
              </p:nvSpPr>
              <p:spPr>
                <a:xfrm flipH="1">
                  <a:off x="226920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6f</a:t>
                  </a:r>
                  <a:endParaRPr lang="en-US" sz="800" dirty="0"/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 flipH="1">
                  <a:off x="1822977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6d</a:t>
                  </a:r>
                  <a:endParaRPr lang="en-US" sz="800" dirty="0"/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 flipH="1">
                  <a:off x="204378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6e</a:t>
                  </a:r>
                  <a:endParaRPr lang="en-US" sz="800" dirty="0"/>
                </a:p>
              </p:txBody>
            </p:sp>
            <p:sp>
              <p:nvSpPr>
                <p:cNvPr id="312" name="Oval 311"/>
                <p:cNvSpPr/>
                <p:nvPr/>
              </p:nvSpPr>
              <p:spPr>
                <a:xfrm flipH="1">
                  <a:off x="1376834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6b</a:t>
                  </a:r>
                  <a:endParaRPr lang="en-US" sz="800" dirty="0"/>
                </a:p>
              </p:txBody>
            </p:sp>
            <p:sp>
              <p:nvSpPr>
                <p:cNvPr id="313" name="Oval 312"/>
                <p:cNvSpPr/>
                <p:nvPr/>
              </p:nvSpPr>
              <p:spPr>
                <a:xfrm flipH="1">
                  <a:off x="1602171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6c</a:t>
                  </a:r>
                  <a:endParaRPr lang="en-US" sz="800" dirty="0"/>
                </a:p>
              </p:txBody>
            </p:sp>
            <p:sp>
              <p:nvSpPr>
                <p:cNvPr id="314" name="Oval 313"/>
                <p:cNvSpPr/>
                <p:nvPr/>
              </p:nvSpPr>
              <p:spPr>
                <a:xfrm flipH="1">
                  <a:off x="1154516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6a</a:t>
                  </a:r>
                  <a:endParaRPr lang="en-US" sz="800" dirty="0"/>
                </a:p>
              </p:txBody>
            </p:sp>
          </p:grpSp>
          <p:cxnSp>
            <p:nvCxnSpPr>
              <p:cNvPr id="315" name="Straight Connector 314"/>
              <p:cNvCxnSpPr>
                <a:stCxn id="36" idx="4"/>
              </p:cNvCxnSpPr>
              <p:nvPr/>
            </p:nvCxnSpPr>
            <p:spPr>
              <a:xfrm flipH="1">
                <a:off x="9409589" y="3182874"/>
                <a:ext cx="587888" cy="228652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>
                <a:stCxn id="36" idx="4"/>
              </p:cNvCxnSpPr>
              <p:nvPr/>
            </p:nvCxnSpPr>
            <p:spPr>
              <a:xfrm flipH="1">
                <a:off x="9631907" y="3182874"/>
                <a:ext cx="365570" cy="228652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>
                <a:stCxn id="36" idx="4"/>
              </p:cNvCxnSpPr>
              <p:nvPr/>
            </p:nvCxnSpPr>
            <p:spPr>
              <a:xfrm flipH="1">
                <a:off x="9857243" y="3182874"/>
                <a:ext cx="140234" cy="228652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>
                <a:stCxn id="36" idx="4"/>
              </p:cNvCxnSpPr>
              <p:nvPr/>
            </p:nvCxnSpPr>
            <p:spPr>
              <a:xfrm>
                <a:off x="9997477" y="3182874"/>
                <a:ext cx="80572" cy="228652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>
                <a:stCxn id="36" idx="4"/>
              </p:cNvCxnSpPr>
              <p:nvPr/>
            </p:nvCxnSpPr>
            <p:spPr>
              <a:xfrm>
                <a:off x="9997477" y="3182874"/>
                <a:ext cx="301378" cy="228652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>
                <a:stCxn id="36" idx="4"/>
              </p:cNvCxnSpPr>
              <p:nvPr/>
            </p:nvCxnSpPr>
            <p:spPr>
              <a:xfrm>
                <a:off x="9997477" y="3182874"/>
                <a:ext cx="526798" cy="228652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/>
            <p:cNvSpPr/>
            <p:nvPr/>
          </p:nvSpPr>
          <p:spPr>
            <a:xfrm>
              <a:off x="4403530" y="1842389"/>
              <a:ext cx="3210644" cy="3149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*.</a:t>
              </a:r>
              <a:r>
                <a:rPr lang="en-US" dirty="0" err="1" smtClean="0"/>
                <a:t>treespf.emaildns.net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555171" y="5614119"/>
            <a:ext cx="3384787" cy="1014941"/>
            <a:chOff x="4315034" y="3904684"/>
            <a:chExt cx="3384787" cy="1014941"/>
          </a:xfrm>
        </p:grpSpPr>
        <p:grpSp>
          <p:nvGrpSpPr>
            <p:cNvPr id="39" name="Group 38"/>
            <p:cNvGrpSpPr/>
            <p:nvPr/>
          </p:nvGrpSpPr>
          <p:grpSpPr>
            <a:xfrm>
              <a:off x="4734776" y="4219644"/>
              <a:ext cx="2568045" cy="699981"/>
              <a:chOff x="4735229" y="4402532"/>
              <a:chExt cx="2568045" cy="699981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345662" y="4693079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893841" y="4693080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269197" y="4693077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803165" y="4693078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735229" y="4693077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cxnSp>
            <p:nvCxnSpPr>
              <p:cNvPr id="121" name="Straight Connector 120"/>
              <p:cNvCxnSpPr>
                <a:stCxn id="159" idx="4"/>
                <a:endCxn id="31" idx="0"/>
              </p:cNvCxnSpPr>
              <p:nvPr/>
            </p:nvCxnSpPr>
            <p:spPr>
              <a:xfrm flipH="1">
                <a:off x="4939946" y="4402532"/>
                <a:ext cx="1067935" cy="290545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stCxn id="159" idx="4"/>
                <a:endCxn id="29" idx="0"/>
              </p:cNvCxnSpPr>
              <p:nvPr/>
            </p:nvCxnSpPr>
            <p:spPr>
              <a:xfrm flipH="1">
                <a:off x="5473914" y="4402532"/>
                <a:ext cx="533967" cy="290545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159" idx="4"/>
                <a:endCxn id="30" idx="0"/>
              </p:cNvCxnSpPr>
              <p:nvPr/>
            </p:nvCxnSpPr>
            <p:spPr>
              <a:xfrm>
                <a:off x="6007881" y="4402532"/>
                <a:ext cx="1" cy="290546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59" idx="4"/>
                <a:endCxn id="27" idx="0"/>
              </p:cNvCxnSpPr>
              <p:nvPr/>
            </p:nvCxnSpPr>
            <p:spPr>
              <a:xfrm>
                <a:off x="6007881" y="4402532"/>
                <a:ext cx="542498" cy="290547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59" idx="4"/>
              </p:cNvCxnSpPr>
              <p:nvPr/>
            </p:nvCxnSpPr>
            <p:spPr>
              <a:xfrm>
                <a:off x="6007881" y="4402532"/>
                <a:ext cx="1090677" cy="315910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Oval 158"/>
            <p:cNvSpPr/>
            <p:nvPr/>
          </p:nvSpPr>
          <p:spPr>
            <a:xfrm>
              <a:off x="4315034" y="3904684"/>
              <a:ext cx="3384787" cy="3149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*.</a:t>
              </a:r>
              <a:r>
                <a:rPr lang="en-US" dirty="0" err="1" smtClean="0"/>
                <a:t>goodspf.emaildns.net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01546" y="3914897"/>
            <a:ext cx="10646939" cy="953062"/>
            <a:chOff x="963737" y="5540187"/>
            <a:chExt cx="10646939" cy="953062"/>
          </a:xfrm>
        </p:grpSpPr>
        <p:grpSp>
          <p:nvGrpSpPr>
            <p:cNvPr id="40" name="Group 39"/>
            <p:cNvGrpSpPr/>
            <p:nvPr/>
          </p:nvGrpSpPr>
          <p:grpSpPr>
            <a:xfrm>
              <a:off x="963737" y="5855148"/>
              <a:ext cx="10646939" cy="638101"/>
              <a:chOff x="962410" y="5959586"/>
              <a:chExt cx="10646939" cy="638101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737136" y="6188249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278505" y="6188249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9</a:t>
                </a:r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822131" y="6188252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561" y="6188247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197487" y="6188248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572843" y="6188246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121022" y="6188247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496378" y="6188244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030346" y="6188245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62410" y="6188244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0114921" y="6188251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18</a:t>
                </a:r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0656290" y="6188251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19</a:t>
                </a:r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1199916" y="6188254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035346" y="6188249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16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575272" y="6188250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17</a:t>
                </a:r>
                <a:endParaRPr lang="en-US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950628" y="6188248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14</a:t>
                </a:r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8498807" y="6188249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15</a:t>
                </a:r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874163" y="6188246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12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408131" y="6188247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13</a:t>
                </a:r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340195" y="6188246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11</a:t>
                </a:r>
                <a:endParaRPr lang="en-US" dirty="0"/>
              </a:p>
            </p:txBody>
          </p:sp>
          <p:cxnSp>
            <p:nvCxnSpPr>
              <p:cNvPr id="133" name="Straight Connector 132"/>
              <p:cNvCxnSpPr>
                <a:endCxn id="16" idx="0"/>
              </p:cNvCxnSpPr>
              <p:nvPr/>
            </p:nvCxnSpPr>
            <p:spPr>
              <a:xfrm flipH="1">
                <a:off x="1167127" y="5959589"/>
                <a:ext cx="4859721" cy="228655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endCxn id="14" idx="0"/>
              </p:cNvCxnSpPr>
              <p:nvPr/>
            </p:nvCxnSpPr>
            <p:spPr>
              <a:xfrm flipH="1">
                <a:off x="1701095" y="5959586"/>
                <a:ext cx="4325753" cy="228658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endCxn id="15" idx="0"/>
              </p:cNvCxnSpPr>
              <p:nvPr/>
            </p:nvCxnSpPr>
            <p:spPr>
              <a:xfrm flipH="1">
                <a:off x="2235063" y="5959589"/>
                <a:ext cx="3791785" cy="228656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endCxn id="12" idx="0"/>
              </p:cNvCxnSpPr>
              <p:nvPr/>
            </p:nvCxnSpPr>
            <p:spPr>
              <a:xfrm flipH="1">
                <a:off x="2777560" y="5959589"/>
                <a:ext cx="3249288" cy="228657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endCxn id="13" idx="0"/>
              </p:cNvCxnSpPr>
              <p:nvPr/>
            </p:nvCxnSpPr>
            <p:spPr>
              <a:xfrm flipH="1">
                <a:off x="3325739" y="5959589"/>
                <a:ext cx="2701109" cy="228658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endCxn id="10" idx="0"/>
              </p:cNvCxnSpPr>
              <p:nvPr/>
            </p:nvCxnSpPr>
            <p:spPr>
              <a:xfrm flipH="1">
                <a:off x="3862278" y="5959589"/>
                <a:ext cx="2164570" cy="228658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>
                <a:endCxn id="11" idx="0"/>
              </p:cNvCxnSpPr>
              <p:nvPr/>
            </p:nvCxnSpPr>
            <p:spPr>
              <a:xfrm flipH="1">
                <a:off x="4402204" y="5959589"/>
                <a:ext cx="1624644" cy="228659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endCxn id="7" idx="0"/>
              </p:cNvCxnSpPr>
              <p:nvPr/>
            </p:nvCxnSpPr>
            <p:spPr>
              <a:xfrm flipH="1">
                <a:off x="4941853" y="5959589"/>
                <a:ext cx="1084995" cy="228660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endCxn id="8" idx="0"/>
              </p:cNvCxnSpPr>
              <p:nvPr/>
            </p:nvCxnSpPr>
            <p:spPr>
              <a:xfrm flipH="1">
                <a:off x="5483222" y="5959589"/>
                <a:ext cx="543626" cy="228660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>
                <a:endCxn id="9" idx="0"/>
              </p:cNvCxnSpPr>
              <p:nvPr/>
            </p:nvCxnSpPr>
            <p:spPr>
              <a:xfrm>
                <a:off x="6026848" y="5959589"/>
                <a:ext cx="0" cy="228663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>
                <a:endCxn id="26" idx="0"/>
              </p:cNvCxnSpPr>
              <p:nvPr/>
            </p:nvCxnSpPr>
            <p:spPr>
              <a:xfrm>
                <a:off x="6026848" y="5959589"/>
                <a:ext cx="518064" cy="228657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>
                <a:endCxn id="24" idx="0"/>
              </p:cNvCxnSpPr>
              <p:nvPr/>
            </p:nvCxnSpPr>
            <p:spPr>
              <a:xfrm>
                <a:off x="6026848" y="5959589"/>
                <a:ext cx="1052032" cy="228657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>
                <a:endCxn id="25" idx="0"/>
              </p:cNvCxnSpPr>
              <p:nvPr/>
            </p:nvCxnSpPr>
            <p:spPr>
              <a:xfrm>
                <a:off x="6026848" y="5959589"/>
                <a:ext cx="1586000" cy="228658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>
                <a:endCxn id="22" idx="0"/>
              </p:cNvCxnSpPr>
              <p:nvPr/>
            </p:nvCxnSpPr>
            <p:spPr>
              <a:xfrm>
                <a:off x="6026848" y="5959589"/>
                <a:ext cx="2128497" cy="228659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>
                <a:endCxn id="23" idx="0"/>
              </p:cNvCxnSpPr>
              <p:nvPr/>
            </p:nvCxnSpPr>
            <p:spPr>
              <a:xfrm>
                <a:off x="6026848" y="5959589"/>
                <a:ext cx="2676676" cy="228660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endCxn id="20" idx="0"/>
              </p:cNvCxnSpPr>
              <p:nvPr/>
            </p:nvCxnSpPr>
            <p:spPr>
              <a:xfrm>
                <a:off x="6026848" y="5959589"/>
                <a:ext cx="3213215" cy="228660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endCxn id="21" idx="0"/>
              </p:cNvCxnSpPr>
              <p:nvPr/>
            </p:nvCxnSpPr>
            <p:spPr>
              <a:xfrm>
                <a:off x="6026848" y="5959589"/>
                <a:ext cx="3753141" cy="228661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endCxn id="17" idx="0"/>
              </p:cNvCxnSpPr>
              <p:nvPr/>
            </p:nvCxnSpPr>
            <p:spPr>
              <a:xfrm>
                <a:off x="6026848" y="5959589"/>
                <a:ext cx="4292790" cy="228662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>
                <a:endCxn id="18" idx="0"/>
              </p:cNvCxnSpPr>
              <p:nvPr/>
            </p:nvCxnSpPr>
            <p:spPr>
              <a:xfrm>
                <a:off x="6026848" y="5959589"/>
                <a:ext cx="4834159" cy="228662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>
                <a:endCxn id="19" idx="0"/>
              </p:cNvCxnSpPr>
              <p:nvPr/>
            </p:nvCxnSpPr>
            <p:spPr>
              <a:xfrm>
                <a:off x="6026848" y="5959589"/>
                <a:ext cx="5377785" cy="228665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Oval 165"/>
            <p:cNvSpPr/>
            <p:nvPr/>
          </p:nvSpPr>
          <p:spPr>
            <a:xfrm>
              <a:off x="4423850" y="5540187"/>
              <a:ext cx="3210644" cy="3149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*.</a:t>
              </a:r>
              <a:r>
                <a:rPr lang="en-US" dirty="0" err="1" smtClean="0"/>
                <a:t>badspf.emaildns.net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801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RFC7208 Limit</a:t>
            </a:r>
          </a:p>
        </p:txBody>
      </p:sp>
      <p:sp>
        <p:nvSpPr>
          <p:cNvPr id="20" name="Cloud 19"/>
          <p:cNvSpPr/>
          <p:nvPr/>
        </p:nvSpPr>
        <p:spPr>
          <a:xfrm>
            <a:off x="5883882" y="2904641"/>
            <a:ext cx="5752618" cy="3638712"/>
          </a:xfrm>
          <a:prstGeom prst="cloud">
            <a:avLst/>
          </a:prstGeom>
          <a:solidFill>
            <a:srgbClr val="E5B6C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9570620" y="3312857"/>
            <a:ext cx="1571202" cy="513497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zmap</a:t>
            </a:r>
            <a:endParaRPr lang="en-US" dirty="0"/>
          </a:p>
        </p:txBody>
      </p:sp>
      <p:sp>
        <p:nvSpPr>
          <p:cNvPr id="61" name="Freeform 60"/>
          <p:cNvSpPr/>
          <p:nvPr/>
        </p:nvSpPr>
        <p:spPr>
          <a:xfrm>
            <a:off x="9673076" y="2319259"/>
            <a:ext cx="668302" cy="931650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  <a:gd name="connsiteX0" fmla="*/ 5451052 w 5451052"/>
              <a:gd name="connsiteY0" fmla="*/ 2322464 h 2322464"/>
              <a:gd name="connsiteX1" fmla="*/ 0 w 5451052"/>
              <a:gd name="connsiteY1" fmla="*/ 0 h 2322464"/>
              <a:gd name="connsiteX0" fmla="*/ 5451052 w 5455493"/>
              <a:gd name="connsiteY0" fmla="*/ 2322464 h 2322464"/>
              <a:gd name="connsiteX1" fmla="*/ 0 w 5455493"/>
              <a:gd name="connsiteY1" fmla="*/ 0 h 2322464"/>
              <a:gd name="connsiteX0" fmla="*/ 894017 w 918755"/>
              <a:gd name="connsiteY0" fmla="*/ 1243903 h 1243903"/>
              <a:gd name="connsiteX1" fmla="*/ 0 w 918755"/>
              <a:gd name="connsiteY1" fmla="*/ 0 h 1243903"/>
              <a:gd name="connsiteX0" fmla="*/ 894017 w 918755"/>
              <a:gd name="connsiteY0" fmla="*/ 1243903 h 1243903"/>
              <a:gd name="connsiteX1" fmla="*/ 0 w 918755"/>
              <a:gd name="connsiteY1" fmla="*/ 0 h 1243903"/>
              <a:gd name="connsiteX0" fmla="*/ 894017 w 897374"/>
              <a:gd name="connsiteY0" fmla="*/ 1243903 h 1243903"/>
              <a:gd name="connsiteX1" fmla="*/ 0 w 897374"/>
              <a:gd name="connsiteY1" fmla="*/ 0 h 1243903"/>
              <a:gd name="connsiteX0" fmla="*/ 723432 w 727713"/>
              <a:gd name="connsiteY0" fmla="*/ 912981 h 912981"/>
              <a:gd name="connsiteX1" fmla="*/ 0 w 727713"/>
              <a:gd name="connsiteY1" fmla="*/ 0 h 912981"/>
              <a:gd name="connsiteX0" fmla="*/ 723432 w 727712"/>
              <a:gd name="connsiteY0" fmla="*/ 912981 h 912981"/>
              <a:gd name="connsiteX1" fmla="*/ 0 w 727712"/>
              <a:gd name="connsiteY1" fmla="*/ 0 h 912981"/>
              <a:gd name="connsiteX0" fmla="*/ 699063 w 703517"/>
              <a:gd name="connsiteY0" fmla="*/ 986519 h 986519"/>
              <a:gd name="connsiteX1" fmla="*/ 0 w 703517"/>
              <a:gd name="connsiteY1" fmla="*/ 0 h 98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3517" h="986519">
                <a:moveTo>
                  <a:pt x="699063" y="986519"/>
                </a:moveTo>
                <a:cubicBezTo>
                  <a:pt x="758437" y="219820"/>
                  <a:pt x="208345" y="848972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10078189" y="2307684"/>
            <a:ext cx="265955" cy="943225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  <a:gd name="connsiteX0" fmla="*/ 5451052 w 5451052"/>
              <a:gd name="connsiteY0" fmla="*/ 2322464 h 2322464"/>
              <a:gd name="connsiteX1" fmla="*/ 0 w 5451052"/>
              <a:gd name="connsiteY1" fmla="*/ 0 h 2322464"/>
              <a:gd name="connsiteX0" fmla="*/ 5451052 w 5455493"/>
              <a:gd name="connsiteY0" fmla="*/ 2322464 h 2322464"/>
              <a:gd name="connsiteX1" fmla="*/ 0 w 5455493"/>
              <a:gd name="connsiteY1" fmla="*/ 0 h 2322464"/>
              <a:gd name="connsiteX0" fmla="*/ 894017 w 918755"/>
              <a:gd name="connsiteY0" fmla="*/ 1243903 h 1243903"/>
              <a:gd name="connsiteX1" fmla="*/ 0 w 918755"/>
              <a:gd name="connsiteY1" fmla="*/ 0 h 1243903"/>
              <a:gd name="connsiteX0" fmla="*/ 894017 w 918755"/>
              <a:gd name="connsiteY0" fmla="*/ 1243903 h 1243903"/>
              <a:gd name="connsiteX1" fmla="*/ 0 w 918755"/>
              <a:gd name="connsiteY1" fmla="*/ 0 h 1243903"/>
              <a:gd name="connsiteX0" fmla="*/ 894017 w 897374"/>
              <a:gd name="connsiteY0" fmla="*/ 1243903 h 1243903"/>
              <a:gd name="connsiteX1" fmla="*/ 0 w 897374"/>
              <a:gd name="connsiteY1" fmla="*/ 0 h 1243903"/>
              <a:gd name="connsiteX0" fmla="*/ 357895 w 368148"/>
              <a:gd name="connsiteY0" fmla="*/ 1023289 h 1023289"/>
              <a:gd name="connsiteX1" fmla="*/ 0 w 368148"/>
              <a:gd name="connsiteY1" fmla="*/ 0 h 1023289"/>
              <a:gd name="connsiteX0" fmla="*/ 357895 w 363849"/>
              <a:gd name="connsiteY0" fmla="*/ 1023289 h 1023289"/>
              <a:gd name="connsiteX1" fmla="*/ 0 w 363849"/>
              <a:gd name="connsiteY1" fmla="*/ 0 h 1023289"/>
              <a:gd name="connsiteX0" fmla="*/ 272603 w 279969"/>
              <a:gd name="connsiteY0" fmla="*/ 998777 h 998777"/>
              <a:gd name="connsiteX1" fmla="*/ 0 w 279969"/>
              <a:gd name="connsiteY1" fmla="*/ 0 h 99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969" h="998777">
                <a:moveTo>
                  <a:pt x="272603" y="998777"/>
                </a:moveTo>
                <a:cubicBezTo>
                  <a:pt x="331977" y="232078"/>
                  <a:pt x="13391" y="738664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324248" y="3909117"/>
            <a:ext cx="2016088" cy="1306713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  <a:gd name="connsiteX0" fmla="*/ 5451052 w 5451052"/>
              <a:gd name="connsiteY0" fmla="*/ 2322464 h 2322464"/>
              <a:gd name="connsiteX1" fmla="*/ 0 w 5451052"/>
              <a:gd name="connsiteY1" fmla="*/ 0 h 2322464"/>
              <a:gd name="connsiteX0" fmla="*/ 5451052 w 5455493"/>
              <a:gd name="connsiteY0" fmla="*/ 2322464 h 2322464"/>
              <a:gd name="connsiteX1" fmla="*/ 0 w 5455493"/>
              <a:gd name="connsiteY1" fmla="*/ 0 h 2322464"/>
              <a:gd name="connsiteX0" fmla="*/ 894017 w 918755"/>
              <a:gd name="connsiteY0" fmla="*/ 1243903 h 1243903"/>
              <a:gd name="connsiteX1" fmla="*/ 0 w 918755"/>
              <a:gd name="connsiteY1" fmla="*/ 0 h 1243903"/>
              <a:gd name="connsiteX0" fmla="*/ 894017 w 918755"/>
              <a:gd name="connsiteY0" fmla="*/ 1243903 h 1243903"/>
              <a:gd name="connsiteX1" fmla="*/ 0 w 918755"/>
              <a:gd name="connsiteY1" fmla="*/ 0 h 1243903"/>
              <a:gd name="connsiteX0" fmla="*/ 894017 w 897374"/>
              <a:gd name="connsiteY0" fmla="*/ 1243903 h 1243903"/>
              <a:gd name="connsiteX1" fmla="*/ 0 w 897374"/>
              <a:gd name="connsiteY1" fmla="*/ 0 h 1243903"/>
              <a:gd name="connsiteX0" fmla="*/ 723432 w 727713"/>
              <a:gd name="connsiteY0" fmla="*/ 912981 h 912981"/>
              <a:gd name="connsiteX1" fmla="*/ 0 w 727713"/>
              <a:gd name="connsiteY1" fmla="*/ 0 h 912981"/>
              <a:gd name="connsiteX0" fmla="*/ 723432 w 727712"/>
              <a:gd name="connsiteY0" fmla="*/ 912981 h 912981"/>
              <a:gd name="connsiteX1" fmla="*/ 0 w 727712"/>
              <a:gd name="connsiteY1" fmla="*/ 0 h 912981"/>
              <a:gd name="connsiteX0" fmla="*/ 699063 w 703517"/>
              <a:gd name="connsiteY0" fmla="*/ 986519 h 986519"/>
              <a:gd name="connsiteX1" fmla="*/ 0 w 703517"/>
              <a:gd name="connsiteY1" fmla="*/ 0 h 986519"/>
              <a:gd name="connsiteX0" fmla="*/ 1466692 w 1468638"/>
              <a:gd name="connsiteY0" fmla="*/ 138180 h 1401736"/>
              <a:gd name="connsiteX1" fmla="*/ 0 w 1468638"/>
              <a:gd name="connsiteY1" fmla="*/ 1235244 h 1401736"/>
              <a:gd name="connsiteX0" fmla="*/ 1466692 w 1496621"/>
              <a:gd name="connsiteY0" fmla="*/ 175510 h 1279434"/>
              <a:gd name="connsiteX1" fmla="*/ 0 w 1496621"/>
              <a:gd name="connsiteY1" fmla="*/ 1272574 h 1279434"/>
              <a:gd name="connsiteX0" fmla="*/ 1466692 w 1472869"/>
              <a:gd name="connsiteY0" fmla="*/ 0 h 1108505"/>
              <a:gd name="connsiteX1" fmla="*/ 0 w 1472869"/>
              <a:gd name="connsiteY1" fmla="*/ 1097064 h 1108505"/>
              <a:gd name="connsiteX0" fmla="*/ 1515430 w 1518022"/>
              <a:gd name="connsiteY0" fmla="*/ 0 h 1315230"/>
              <a:gd name="connsiteX1" fmla="*/ 0 w 1518022"/>
              <a:gd name="connsiteY1" fmla="*/ 1305422 h 131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022" h="1315230">
                <a:moveTo>
                  <a:pt x="1515430" y="0"/>
                </a:moveTo>
                <a:cubicBezTo>
                  <a:pt x="1513880" y="78990"/>
                  <a:pt x="1658311" y="1443525"/>
                  <a:pt x="0" y="1305422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/>
          <p:cNvSpPr/>
          <p:nvPr/>
        </p:nvSpPr>
        <p:spPr>
          <a:xfrm>
            <a:off x="383209" y="1321346"/>
            <a:ext cx="5752618" cy="3186213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76643" y="1721989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bob.com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755596" y="3509303"/>
            <a:ext cx="5409693" cy="1672429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94744" h="1770927">
                <a:moveTo>
                  <a:pt x="5694744" y="1770927"/>
                </a:moveTo>
                <a:cubicBezTo>
                  <a:pt x="868101" y="1678329"/>
                  <a:pt x="208345" y="1817226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03520" y="2637611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106217" y="2774088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743027" y="2712632"/>
            <a:ext cx="1422262" cy="712652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5672528" y="2857413"/>
            <a:ext cx="1489201" cy="737161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115093" y="2900291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113680" y="3276603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123840" y="3158895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113680" y="3028221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660838" y="3004087"/>
            <a:ext cx="1524256" cy="736628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374791" y="3304028"/>
            <a:ext cx="1538010" cy="773773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17108" y="3223989"/>
            <a:ext cx="1554463" cy="796144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518676" y="3089404"/>
            <a:ext cx="1516012" cy="762706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245288" y="4680961"/>
            <a:ext cx="955342" cy="941648"/>
            <a:chOff x="8129370" y="5407902"/>
            <a:chExt cx="2901304" cy="1164087"/>
          </a:xfrm>
        </p:grpSpPr>
        <p:grpSp>
          <p:nvGrpSpPr>
            <p:cNvPr id="54" name="Group 53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riangle 56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8279777" y="5407902"/>
              <a:ext cx="2600481" cy="79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MTA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88519" y="2490995"/>
            <a:ext cx="955342" cy="936176"/>
            <a:chOff x="8129370" y="5414666"/>
            <a:chExt cx="2901304" cy="1157323"/>
          </a:xfrm>
        </p:grpSpPr>
        <p:grpSp>
          <p:nvGrpSpPr>
            <p:cNvPr id="64" name="Group 63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riangle 67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6" name="TextBox 65"/>
            <p:cNvSpPr txBox="1"/>
            <p:nvPr/>
          </p:nvSpPr>
          <p:spPr>
            <a:xfrm>
              <a:off x="8279777" y="5414666"/>
              <a:ext cx="2600481" cy="1141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MTA</a:t>
              </a:r>
            </a:p>
            <a:p>
              <a:pPr algn="ctr"/>
              <a:endParaRPr lang="en-US" dirty="0" smtClean="0"/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1568931" y="3051194"/>
            <a:ext cx="561278" cy="41263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SPF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Freeform 107"/>
          <p:cNvSpPr/>
          <p:nvPr/>
        </p:nvSpPr>
        <p:spPr>
          <a:xfrm flipH="1">
            <a:off x="10341378" y="2313733"/>
            <a:ext cx="668302" cy="931650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  <a:gd name="connsiteX0" fmla="*/ 5451052 w 5451052"/>
              <a:gd name="connsiteY0" fmla="*/ 2322464 h 2322464"/>
              <a:gd name="connsiteX1" fmla="*/ 0 w 5451052"/>
              <a:gd name="connsiteY1" fmla="*/ 0 h 2322464"/>
              <a:gd name="connsiteX0" fmla="*/ 5451052 w 5455493"/>
              <a:gd name="connsiteY0" fmla="*/ 2322464 h 2322464"/>
              <a:gd name="connsiteX1" fmla="*/ 0 w 5455493"/>
              <a:gd name="connsiteY1" fmla="*/ 0 h 2322464"/>
              <a:gd name="connsiteX0" fmla="*/ 894017 w 918755"/>
              <a:gd name="connsiteY0" fmla="*/ 1243903 h 1243903"/>
              <a:gd name="connsiteX1" fmla="*/ 0 w 918755"/>
              <a:gd name="connsiteY1" fmla="*/ 0 h 1243903"/>
              <a:gd name="connsiteX0" fmla="*/ 894017 w 918755"/>
              <a:gd name="connsiteY0" fmla="*/ 1243903 h 1243903"/>
              <a:gd name="connsiteX1" fmla="*/ 0 w 918755"/>
              <a:gd name="connsiteY1" fmla="*/ 0 h 1243903"/>
              <a:gd name="connsiteX0" fmla="*/ 894017 w 897374"/>
              <a:gd name="connsiteY0" fmla="*/ 1243903 h 1243903"/>
              <a:gd name="connsiteX1" fmla="*/ 0 w 897374"/>
              <a:gd name="connsiteY1" fmla="*/ 0 h 1243903"/>
              <a:gd name="connsiteX0" fmla="*/ 723432 w 727713"/>
              <a:gd name="connsiteY0" fmla="*/ 912981 h 912981"/>
              <a:gd name="connsiteX1" fmla="*/ 0 w 727713"/>
              <a:gd name="connsiteY1" fmla="*/ 0 h 912981"/>
              <a:gd name="connsiteX0" fmla="*/ 723432 w 727712"/>
              <a:gd name="connsiteY0" fmla="*/ 912981 h 912981"/>
              <a:gd name="connsiteX1" fmla="*/ 0 w 727712"/>
              <a:gd name="connsiteY1" fmla="*/ 0 h 912981"/>
              <a:gd name="connsiteX0" fmla="*/ 699063 w 703517"/>
              <a:gd name="connsiteY0" fmla="*/ 986519 h 986519"/>
              <a:gd name="connsiteX1" fmla="*/ 0 w 703517"/>
              <a:gd name="connsiteY1" fmla="*/ 0 h 98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3517" h="986519">
                <a:moveTo>
                  <a:pt x="699063" y="986519"/>
                </a:moveTo>
                <a:cubicBezTo>
                  <a:pt x="758437" y="219820"/>
                  <a:pt x="208345" y="848972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 flipH="1">
            <a:off x="10340336" y="2312903"/>
            <a:ext cx="265955" cy="943225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  <a:gd name="connsiteX0" fmla="*/ 5451052 w 5451052"/>
              <a:gd name="connsiteY0" fmla="*/ 2322464 h 2322464"/>
              <a:gd name="connsiteX1" fmla="*/ 0 w 5451052"/>
              <a:gd name="connsiteY1" fmla="*/ 0 h 2322464"/>
              <a:gd name="connsiteX0" fmla="*/ 5451052 w 5455493"/>
              <a:gd name="connsiteY0" fmla="*/ 2322464 h 2322464"/>
              <a:gd name="connsiteX1" fmla="*/ 0 w 5455493"/>
              <a:gd name="connsiteY1" fmla="*/ 0 h 2322464"/>
              <a:gd name="connsiteX0" fmla="*/ 894017 w 918755"/>
              <a:gd name="connsiteY0" fmla="*/ 1243903 h 1243903"/>
              <a:gd name="connsiteX1" fmla="*/ 0 w 918755"/>
              <a:gd name="connsiteY1" fmla="*/ 0 h 1243903"/>
              <a:gd name="connsiteX0" fmla="*/ 894017 w 918755"/>
              <a:gd name="connsiteY0" fmla="*/ 1243903 h 1243903"/>
              <a:gd name="connsiteX1" fmla="*/ 0 w 918755"/>
              <a:gd name="connsiteY1" fmla="*/ 0 h 1243903"/>
              <a:gd name="connsiteX0" fmla="*/ 894017 w 897374"/>
              <a:gd name="connsiteY0" fmla="*/ 1243903 h 1243903"/>
              <a:gd name="connsiteX1" fmla="*/ 0 w 897374"/>
              <a:gd name="connsiteY1" fmla="*/ 0 h 1243903"/>
              <a:gd name="connsiteX0" fmla="*/ 357895 w 368148"/>
              <a:gd name="connsiteY0" fmla="*/ 1023289 h 1023289"/>
              <a:gd name="connsiteX1" fmla="*/ 0 w 368148"/>
              <a:gd name="connsiteY1" fmla="*/ 0 h 1023289"/>
              <a:gd name="connsiteX0" fmla="*/ 357895 w 363849"/>
              <a:gd name="connsiteY0" fmla="*/ 1023289 h 1023289"/>
              <a:gd name="connsiteX1" fmla="*/ 0 w 363849"/>
              <a:gd name="connsiteY1" fmla="*/ 0 h 1023289"/>
              <a:gd name="connsiteX0" fmla="*/ 272603 w 279969"/>
              <a:gd name="connsiteY0" fmla="*/ 998777 h 998777"/>
              <a:gd name="connsiteX1" fmla="*/ 0 w 279969"/>
              <a:gd name="connsiteY1" fmla="*/ 0 h 99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969" h="998777">
                <a:moveTo>
                  <a:pt x="272603" y="998777"/>
                </a:moveTo>
                <a:cubicBezTo>
                  <a:pt x="331977" y="232078"/>
                  <a:pt x="13391" y="738664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Magnetic Disk 124"/>
          <p:cNvSpPr/>
          <p:nvPr/>
        </p:nvSpPr>
        <p:spPr>
          <a:xfrm>
            <a:off x="4325050" y="2232210"/>
            <a:ext cx="1327819" cy="82248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Resolver</a:t>
            </a:r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7210367" y="3439404"/>
            <a:ext cx="1511595" cy="1223574"/>
            <a:chOff x="7049898" y="1690688"/>
            <a:chExt cx="1511595" cy="1223574"/>
          </a:xfrm>
        </p:grpSpPr>
        <p:grpSp>
          <p:nvGrpSpPr>
            <p:cNvPr id="128" name="Group 127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>
                <a:off x="7805696" y="1690688"/>
                <a:ext cx="0" cy="122357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tangle 128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7049898" y="2200940"/>
              <a:ext cx="1511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ns1.emaildns.net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8" name="Picture 4" descr="ubBrand_sig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1" r="74029" b="43864"/>
          <a:stretch/>
        </p:blipFill>
        <p:spPr bwMode="auto">
          <a:xfrm>
            <a:off x="10441260" y="4534712"/>
            <a:ext cx="816333" cy="59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929261" y="1209029"/>
            <a:ext cx="5078826" cy="849967"/>
            <a:chOff x="6924099" y="1357691"/>
            <a:chExt cx="5078826" cy="849967"/>
          </a:xfrm>
        </p:grpSpPr>
        <p:sp>
          <p:nvSpPr>
            <p:cNvPr id="153" name="Rectangular Callout 152"/>
            <p:cNvSpPr/>
            <p:nvPr/>
          </p:nvSpPr>
          <p:spPr>
            <a:xfrm>
              <a:off x="6924099" y="1357691"/>
              <a:ext cx="5078826" cy="849967"/>
            </a:xfrm>
            <a:prstGeom prst="wedgeRectCallout">
              <a:avLst>
                <a:gd name="adj1" fmla="val -33127"/>
                <a:gd name="adj2" fmla="val 21166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7041091" y="1451113"/>
              <a:ext cx="4846859" cy="673233"/>
              <a:chOff x="260583" y="1461778"/>
              <a:chExt cx="2694471" cy="374264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260583" y="1536886"/>
                <a:ext cx="2694471" cy="299156"/>
                <a:chOff x="1249099" y="2544785"/>
                <a:chExt cx="9361489" cy="1039367"/>
              </a:xfrm>
            </p:grpSpPr>
            <p:sp>
              <p:nvSpPr>
                <p:cNvPr id="188" name="Oval 187"/>
                <p:cNvSpPr/>
                <p:nvPr/>
              </p:nvSpPr>
              <p:spPr>
                <a:xfrm>
                  <a:off x="6579545" y="2773444"/>
                  <a:ext cx="409433" cy="409433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4954901" y="2773440"/>
                  <a:ext cx="409433" cy="409433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3330257" y="2773432"/>
                  <a:ext cx="409434" cy="409432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1719824" y="2773436"/>
                  <a:ext cx="409433" cy="409433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9792760" y="2773441"/>
                  <a:ext cx="409433" cy="409433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8165545" y="2773439"/>
                  <a:ext cx="409433" cy="409433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4" name="Group 193"/>
                <p:cNvGrpSpPr/>
                <p:nvPr/>
              </p:nvGrpSpPr>
              <p:grpSpPr>
                <a:xfrm>
                  <a:off x="1249099" y="3404530"/>
                  <a:ext cx="1287313" cy="172626"/>
                  <a:chOff x="1154516" y="5780277"/>
                  <a:chExt cx="1287313" cy="172626"/>
                </a:xfrm>
                <a:solidFill>
                  <a:schemeClr val="accent3"/>
                </a:solidFill>
              </p:grpSpPr>
              <p:sp>
                <p:nvSpPr>
                  <p:cNvPr id="273" name="Oval 272"/>
                  <p:cNvSpPr/>
                  <p:nvPr/>
                </p:nvSpPr>
                <p:spPr>
                  <a:xfrm flipH="1">
                    <a:off x="226920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74" name="Oval 273"/>
                  <p:cNvSpPr/>
                  <p:nvPr/>
                </p:nvSpPr>
                <p:spPr>
                  <a:xfrm flipH="1">
                    <a:off x="1822977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75" name="Oval 274"/>
                  <p:cNvSpPr/>
                  <p:nvPr/>
                </p:nvSpPr>
                <p:spPr>
                  <a:xfrm flipH="1">
                    <a:off x="204378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76" name="Oval 275"/>
                  <p:cNvSpPr/>
                  <p:nvPr/>
                </p:nvSpPr>
                <p:spPr>
                  <a:xfrm flipH="1">
                    <a:off x="1376834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77" name="Oval 276"/>
                  <p:cNvSpPr/>
                  <p:nvPr/>
                </p:nvSpPr>
                <p:spPr>
                  <a:xfrm flipH="1">
                    <a:off x="1600659" y="5780277"/>
                    <a:ext cx="172625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78" name="Oval 277"/>
                  <p:cNvSpPr/>
                  <p:nvPr/>
                </p:nvSpPr>
                <p:spPr>
                  <a:xfrm flipH="1">
                    <a:off x="1154516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</p:grpSp>
            <p:cxnSp>
              <p:nvCxnSpPr>
                <p:cNvPr id="195" name="Straight Connector 194"/>
                <p:cNvCxnSpPr/>
                <p:nvPr/>
              </p:nvCxnSpPr>
              <p:spPr>
                <a:xfrm flipH="1">
                  <a:off x="1924541" y="2544785"/>
                  <a:ext cx="4112508" cy="22865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H="1">
                  <a:off x="3534974" y="2544785"/>
                  <a:ext cx="2502075" cy="228653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H="1">
                  <a:off x="5159618" y="2544785"/>
                  <a:ext cx="877431" cy="228655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6037049" y="2544785"/>
                  <a:ext cx="747213" cy="228659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6037049" y="2544785"/>
                  <a:ext cx="2333213" cy="228654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6037049" y="2544785"/>
                  <a:ext cx="3960428" cy="228656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 flipH="1">
                  <a:off x="1335412" y="3182869"/>
                  <a:ext cx="589129" cy="22166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 flipH="1">
                  <a:off x="1557730" y="3182869"/>
                  <a:ext cx="366811" cy="22166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flipH="1">
                  <a:off x="1783067" y="3182869"/>
                  <a:ext cx="141474" cy="22166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1924541" y="3182869"/>
                  <a:ext cx="79332" cy="22166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1924541" y="3182869"/>
                  <a:ext cx="300138" cy="22166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1924541" y="3182869"/>
                  <a:ext cx="525558" cy="22166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Group 206"/>
                <p:cNvGrpSpPr/>
                <p:nvPr/>
              </p:nvGrpSpPr>
              <p:grpSpPr>
                <a:xfrm>
                  <a:off x="2855648" y="3405731"/>
                  <a:ext cx="1287313" cy="178421"/>
                  <a:chOff x="1154516" y="5780277"/>
                  <a:chExt cx="1287313" cy="178421"/>
                </a:xfrm>
                <a:solidFill>
                  <a:schemeClr val="accent3"/>
                </a:solidFill>
              </p:grpSpPr>
              <p:sp>
                <p:nvSpPr>
                  <p:cNvPr id="267" name="Oval 266"/>
                  <p:cNvSpPr/>
                  <p:nvPr/>
                </p:nvSpPr>
                <p:spPr>
                  <a:xfrm flipH="1">
                    <a:off x="226920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68" name="Oval 267"/>
                  <p:cNvSpPr/>
                  <p:nvPr/>
                </p:nvSpPr>
                <p:spPr>
                  <a:xfrm flipH="1">
                    <a:off x="1822977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69" name="Oval 268"/>
                  <p:cNvSpPr/>
                  <p:nvPr/>
                </p:nvSpPr>
                <p:spPr>
                  <a:xfrm flipH="1">
                    <a:off x="204378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70" name="Oval 269"/>
                  <p:cNvSpPr/>
                  <p:nvPr/>
                </p:nvSpPr>
                <p:spPr>
                  <a:xfrm flipH="1">
                    <a:off x="1370666" y="5786072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71" name="Oval 270"/>
                  <p:cNvSpPr/>
                  <p:nvPr/>
                </p:nvSpPr>
                <p:spPr>
                  <a:xfrm flipH="1">
                    <a:off x="1602171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72" name="Oval 271"/>
                  <p:cNvSpPr/>
                  <p:nvPr/>
                </p:nvSpPr>
                <p:spPr>
                  <a:xfrm flipH="1">
                    <a:off x="1154516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</p:grpSp>
            <p:cxnSp>
              <p:nvCxnSpPr>
                <p:cNvPr id="208" name="Straight Connector 207"/>
                <p:cNvCxnSpPr/>
                <p:nvPr/>
              </p:nvCxnSpPr>
              <p:spPr>
                <a:xfrm flipH="1">
                  <a:off x="2941962" y="3182871"/>
                  <a:ext cx="593012" cy="22286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 flipH="1">
                  <a:off x="3164280" y="3182871"/>
                  <a:ext cx="370694" cy="22286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 flipH="1">
                  <a:off x="3389616" y="3182871"/>
                  <a:ext cx="145358" cy="22286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3534974" y="3182871"/>
                  <a:ext cx="75448" cy="22286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3534974" y="3182871"/>
                  <a:ext cx="296254" cy="22286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3534974" y="3182871"/>
                  <a:ext cx="521674" cy="22286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4" name="Group 213"/>
                <p:cNvGrpSpPr/>
                <p:nvPr/>
              </p:nvGrpSpPr>
              <p:grpSpPr>
                <a:xfrm>
                  <a:off x="4472060" y="3405731"/>
                  <a:ext cx="1287313" cy="172927"/>
                  <a:chOff x="1154516" y="5780277"/>
                  <a:chExt cx="1287313" cy="172927"/>
                </a:xfrm>
                <a:solidFill>
                  <a:schemeClr val="accent3"/>
                </a:solidFill>
              </p:grpSpPr>
              <p:sp>
                <p:nvSpPr>
                  <p:cNvPr id="261" name="Oval 260"/>
                  <p:cNvSpPr/>
                  <p:nvPr/>
                </p:nvSpPr>
                <p:spPr>
                  <a:xfrm flipH="1">
                    <a:off x="226920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62" name="Oval 261"/>
                  <p:cNvSpPr/>
                  <p:nvPr/>
                </p:nvSpPr>
                <p:spPr>
                  <a:xfrm flipH="1">
                    <a:off x="1822977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63" name="Oval 262"/>
                  <p:cNvSpPr/>
                  <p:nvPr/>
                </p:nvSpPr>
                <p:spPr>
                  <a:xfrm flipH="1">
                    <a:off x="204378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800" dirty="0" smtClean="0"/>
                      <a:t>3e</a:t>
                    </a:r>
                    <a:endParaRPr lang="en-US" sz="800" dirty="0"/>
                  </a:p>
                </p:txBody>
              </p:sp>
              <p:sp>
                <p:nvSpPr>
                  <p:cNvPr id="264" name="Oval 263"/>
                  <p:cNvSpPr/>
                  <p:nvPr/>
                </p:nvSpPr>
                <p:spPr>
                  <a:xfrm flipH="1">
                    <a:off x="1376834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65" name="Oval 264"/>
                  <p:cNvSpPr/>
                  <p:nvPr/>
                </p:nvSpPr>
                <p:spPr>
                  <a:xfrm flipH="1">
                    <a:off x="1602171" y="5780578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66" name="Oval 265"/>
                  <p:cNvSpPr/>
                  <p:nvPr/>
                </p:nvSpPr>
                <p:spPr>
                  <a:xfrm flipH="1">
                    <a:off x="1154516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</p:grpSp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4558374" y="3182873"/>
                  <a:ext cx="601244" cy="22285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 flipH="1">
                  <a:off x="4780692" y="3182873"/>
                  <a:ext cx="378926" cy="22285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 flipH="1">
                  <a:off x="5006028" y="3182873"/>
                  <a:ext cx="153590" cy="22285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5159618" y="3182873"/>
                  <a:ext cx="67216" cy="22285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5159618" y="3182873"/>
                  <a:ext cx="288022" cy="22285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5159618" y="3182873"/>
                  <a:ext cx="513442" cy="22285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1" name="Group 220"/>
                <p:cNvGrpSpPr/>
                <p:nvPr/>
              </p:nvGrpSpPr>
              <p:grpSpPr>
                <a:xfrm>
                  <a:off x="6110192" y="3404530"/>
                  <a:ext cx="1287313" cy="172626"/>
                  <a:chOff x="1154516" y="5780277"/>
                  <a:chExt cx="1287313" cy="172626"/>
                </a:xfrm>
                <a:solidFill>
                  <a:schemeClr val="accent3"/>
                </a:solidFill>
              </p:grpSpPr>
              <p:sp>
                <p:nvSpPr>
                  <p:cNvPr id="255" name="Oval 254"/>
                  <p:cNvSpPr/>
                  <p:nvPr/>
                </p:nvSpPr>
                <p:spPr>
                  <a:xfrm flipH="1">
                    <a:off x="226920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56" name="Oval 255"/>
                  <p:cNvSpPr/>
                  <p:nvPr/>
                </p:nvSpPr>
                <p:spPr>
                  <a:xfrm flipH="1">
                    <a:off x="1822977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57" name="Oval 256"/>
                  <p:cNvSpPr/>
                  <p:nvPr/>
                </p:nvSpPr>
                <p:spPr>
                  <a:xfrm flipH="1">
                    <a:off x="204378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58" name="Oval 257"/>
                  <p:cNvSpPr/>
                  <p:nvPr/>
                </p:nvSpPr>
                <p:spPr>
                  <a:xfrm flipH="1">
                    <a:off x="1376834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59" name="Oval 258"/>
                  <p:cNvSpPr/>
                  <p:nvPr/>
                </p:nvSpPr>
                <p:spPr>
                  <a:xfrm flipH="1">
                    <a:off x="1602171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60" name="Oval 259"/>
                  <p:cNvSpPr/>
                  <p:nvPr/>
                </p:nvSpPr>
                <p:spPr>
                  <a:xfrm flipH="1">
                    <a:off x="1154516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</p:grpSp>
            <p:cxnSp>
              <p:nvCxnSpPr>
                <p:cNvPr id="222" name="Straight Connector 221"/>
                <p:cNvCxnSpPr/>
                <p:nvPr/>
              </p:nvCxnSpPr>
              <p:spPr>
                <a:xfrm flipH="1">
                  <a:off x="6196506" y="3182877"/>
                  <a:ext cx="587756" cy="221653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flipH="1">
                  <a:off x="6418824" y="3182877"/>
                  <a:ext cx="365438" cy="221653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H="1">
                  <a:off x="6644160" y="3182877"/>
                  <a:ext cx="140102" cy="221653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6784262" y="3182877"/>
                  <a:ext cx="80704" cy="221653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6784262" y="3182877"/>
                  <a:ext cx="301510" cy="221653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6784262" y="3182877"/>
                  <a:ext cx="526930" cy="221653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8" name="Group 227"/>
                <p:cNvGrpSpPr/>
                <p:nvPr/>
              </p:nvGrpSpPr>
              <p:grpSpPr>
                <a:xfrm>
                  <a:off x="7706275" y="3411526"/>
                  <a:ext cx="1287313" cy="172626"/>
                  <a:chOff x="1154516" y="5780277"/>
                  <a:chExt cx="1287313" cy="172626"/>
                </a:xfrm>
                <a:solidFill>
                  <a:schemeClr val="accent3"/>
                </a:solidFill>
              </p:grpSpPr>
              <p:sp>
                <p:nvSpPr>
                  <p:cNvPr id="249" name="Oval 248"/>
                  <p:cNvSpPr/>
                  <p:nvPr/>
                </p:nvSpPr>
                <p:spPr>
                  <a:xfrm flipH="1">
                    <a:off x="226920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50" name="Oval 249"/>
                  <p:cNvSpPr/>
                  <p:nvPr/>
                </p:nvSpPr>
                <p:spPr>
                  <a:xfrm flipH="1">
                    <a:off x="1822977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51" name="Oval 250"/>
                  <p:cNvSpPr/>
                  <p:nvPr/>
                </p:nvSpPr>
                <p:spPr>
                  <a:xfrm flipH="1">
                    <a:off x="204378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52" name="Oval 251"/>
                  <p:cNvSpPr/>
                  <p:nvPr/>
                </p:nvSpPr>
                <p:spPr>
                  <a:xfrm flipH="1">
                    <a:off x="1376834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53" name="Oval 252"/>
                  <p:cNvSpPr/>
                  <p:nvPr/>
                </p:nvSpPr>
                <p:spPr>
                  <a:xfrm flipH="1">
                    <a:off x="1602171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>
                  <a:xfrm flipH="1">
                    <a:off x="1154516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</p:grpSp>
            <p:cxnSp>
              <p:nvCxnSpPr>
                <p:cNvPr id="229" name="Straight Connector 228"/>
                <p:cNvCxnSpPr/>
                <p:nvPr/>
              </p:nvCxnSpPr>
              <p:spPr>
                <a:xfrm flipH="1">
                  <a:off x="7792589" y="3191648"/>
                  <a:ext cx="589870" cy="21987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flipH="1">
                  <a:off x="8014907" y="3191648"/>
                  <a:ext cx="367552" cy="21987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H="1">
                  <a:off x="8240243" y="3191648"/>
                  <a:ext cx="142216" cy="21987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382459" y="3191648"/>
                  <a:ext cx="78590" cy="21987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8382459" y="3191648"/>
                  <a:ext cx="299396" cy="21987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8382459" y="3191648"/>
                  <a:ext cx="524816" cy="21987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6" name="Group 235"/>
                <p:cNvGrpSpPr/>
                <p:nvPr/>
              </p:nvGrpSpPr>
              <p:grpSpPr>
                <a:xfrm>
                  <a:off x="9323275" y="3411526"/>
                  <a:ext cx="1287313" cy="172626"/>
                  <a:chOff x="1154516" y="5780277"/>
                  <a:chExt cx="1287313" cy="172626"/>
                </a:xfrm>
                <a:solidFill>
                  <a:schemeClr val="accent3"/>
                </a:solidFill>
              </p:grpSpPr>
              <p:sp>
                <p:nvSpPr>
                  <p:cNvPr id="243" name="Oval 242"/>
                  <p:cNvSpPr/>
                  <p:nvPr/>
                </p:nvSpPr>
                <p:spPr>
                  <a:xfrm flipH="1">
                    <a:off x="226920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44" name="Oval 243"/>
                  <p:cNvSpPr/>
                  <p:nvPr/>
                </p:nvSpPr>
                <p:spPr>
                  <a:xfrm flipH="1">
                    <a:off x="1822977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45" name="Oval 244"/>
                  <p:cNvSpPr/>
                  <p:nvPr/>
                </p:nvSpPr>
                <p:spPr>
                  <a:xfrm flipH="1">
                    <a:off x="204378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46" name="Oval 245"/>
                  <p:cNvSpPr/>
                  <p:nvPr/>
                </p:nvSpPr>
                <p:spPr>
                  <a:xfrm flipH="1">
                    <a:off x="1376834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47" name="Oval 246"/>
                  <p:cNvSpPr/>
                  <p:nvPr/>
                </p:nvSpPr>
                <p:spPr>
                  <a:xfrm flipH="1">
                    <a:off x="1602171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48" name="Oval 247"/>
                  <p:cNvSpPr/>
                  <p:nvPr/>
                </p:nvSpPr>
                <p:spPr>
                  <a:xfrm flipH="1">
                    <a:off x="1154516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</p:grpSp>
            <p:cxnSp>
              <p:nvCxnSpPr>
                <p:cNvPr id="237" name="Straight Connector 236"/>
                <p:cNvCxnSpPr/>
                <p:nvPr/>
              </p:nvCxnSpPr>
              <p:spPr>
                <a:xfrm flipH="1">
                  <a:off x="9409589" y="3182874"/>
                  <a:ext cx="587888" cy="22865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 flipH="1">
                  <a:off x="9631907" y="3182874"/>
                  <a:ext cx="365570" cy="22865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 flipH="1">
                  <a:off x="9857243" y="3182874"/>
                  <a:ext cx="140234" cy="22865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9997477" y="3182874"/>
                  <a:ext cx="80572" cy="22865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9997477" y="3182874"/>
                  <a:ext cx="301378" cy="22865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9997477" y="3182874"/>
                  <a:ext cx="526798" cy="22865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7" name="Oval 186"/>
              <p:cNvSpPr/>
              <p:nvPr/>
            </p:nvSpPr>
            <p:spPr>
              <a:xfrm>
                <a:off x="1477431" y="1461778"/>
                <a:ext cx="316043" cy="7721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4" name="Title 1"/>
          <p:cNvSpPr txBox="1">
            <a:spLocks/>
          </p:cNvSpPr>
          <p:nvPr/>
        </p:nvSpPr>
        <p:spPr>
          <a:xfrm>
            <a:off x="83702" y="5371368"/>
            <a:ext cx="6491269" cy="1548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Partial scan: 0.0.0.0 </a:t>
            </a:r>
            <a:r>
              <a:rPr lang="mr-IN" sz="3200" dirty="0" smtClean="0"/>
              <a:t>–</a:t>
            </a:r>
            <a:r>
              <a:rPr lang="en-US" sz="3200" dirty="0" smtClean="0"/>
              <a:t> 34.255.255.255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6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9" grpId="0" animBg="1"/>
      <p:bldP spid="13" grpId="0" animBg="1"/>
      <p:bldP spid="33" grpId="0" animBg="1"/>
      <p:bldP spid="108" grpId="0" animBg="1"/>
      <p:bldP spid="10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64695" y="1309281"/>
            <a:ext cx="5752618" cy="3186213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Resolvers Serve Only Their Network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5883882" y="2904641"/>
            <a:ext cx="5752618" cy="363871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85178" y="3489131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alice.com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815126" y="3959952"/>
            <a:ext cx="939768" cy="1233657"/>
            <a:chOff x="9913391" y="4216569"/>
            <a:chExt cx="939768" cy="1233657"/>
          </a:xfrm>
        </p:grpSpPr>
        <p:grpSp>
          <p:nvGrpSpPr>
            <p:cNvPr id="9" name="Group 8"/>
            <p:cNvGrpSpPr/>
            <p:nvPr/>
          </p:nvGrpSpPr>
          <p:grpSpPr>
            <a:xfrm>
              <a:off x="9963802" y="4216569"/>
              <a:ext cx="791093" cy="1233657"/>
              <a:chOff x="3356657" y="3284315"/>
              <a:chExt cx="1354238" cy="2071217"/>
            </a:xfrm>
          </p:grpSpPr>
          <p:sp>
            <p:nvSpPr>
              <p:cNvPr id="7" name="Pie 6"/>
              <p:cNvSpPr/>
              <p:nvPr/>
            </p:nvSpPr>
            <p:spPr>
              <a:xfrm rot="10800000">
                <a:off x="3356657" y="4001294"/>
                <a:ext cx="1354238" cy="1354238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637342" y="3284315"/>
                <a:ext cx="792866" cy="79286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913391" y="4677589"/>
              <a:ext cx="939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alice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76643" y="1721989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bob.com</a:t>
            </a:r>
            <a:endParaRPr lang="en-US" dirty="0"/>
          </a:p>
        </p:txBody>
      </p:sp>
      <p:sp>
        <p:nvSpPr>
          <p:cNvPr id="148" name="Magnetic Disk 147"/>
          <p:cNvSpPr/>
          <p:nvPr/>
        </p:nvSpPr>
        <p:spPr>
          <a:xfrm>
            <a:off x="4325050" y="2232210"/>
            <a:ext cx="1327819" cy="82248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Resolver</a:t>
            </a:r>
            <a:endParaRPr lang="en-US" dirty="0"/>
          </a:p>
        </p:txBody>
      </p:sp>
      <p:sp>
        <p:nvSpPr>
          <p:cNvPr id="59" name="Cloud 58"/>
          <p:cNvSpPr/>
          <p:nvPr/>
        </p:nvSpPr>
        <p:spPr>
          <a:xfrm>
            <a:off x="2797596" y="4519706"/>
            <a:ext cx="2919005" cy="223569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/>
          <p:cNvGrpSpPr/>
          <p:nvPr/>
        </p:nvGrpSpPr>
        <p:grpSpPr>
          <a:xfrm>
            <a:off x="3381761" y="5124853"/>
            <a:ext cx="1726681" cy="1223574"/>
            <a:chOff x="7049898" y="1690688"/>
            <a:chExt cx="1511595" cy="1223574"/>
          </a:xfrm>
        </p:grpSpPr>
        <p:grpSp>
          <p:nvGrpSpPr>
            <p:cNvPr id="174" name="Group 173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7805696" y="1690688"/>
                <a:ext cx="0" cy="122357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Rectangle 174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7049898" y="2200940"/>
              <a:ext cx="1511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ns1.charlie.com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73938" y="2213060"/>
            <a:ext cx="939768" cy="1233656"/>
            <a:chOff x="9913391" y="4216569"/>
            <a:chExt cx="939768" cy="1233656"/>
          </a:xfrm>
        </p:grpSpPr>
        <p:grpSp>
          <p:nvGrpSpPr>
            <p:cNvPr id="32" name="Group 31"/>
            <p:cNvGrpSpPr/>
            <p:nvPr/>
          </p:nvGrpSpPr>
          <p:grpSpPr>
            <a:xfrm>
              <a:off x="9963802" y="4216569"/>
              <a:ext cx="791093" cy="1233656"/>
              <a:chOff x="3356657" y="3284316"/>
              <a:chExt cx="1354238" cy="2071216"/>
            </a:xfrm>
          </p:grpSpPr>
          <p:sp>
            <p:nvSpPr>
              <p:cNvPr id="34" name="Pie 33"/>
              <p:cNvSpPr/>
              <p:nvPr/>
            </p:nvSpPr>
            <p:spPr>
              <a:xfrm rot="10800000">
                <a:off x="3356657" y="4001294"/>
                <a:ext cx="1354238" cy="1354238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637342" y="3284316"/>
                <a:ext cx="792865" cy="79286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9913391" y="4677589"/>
              <a:ext cx="939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bob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flipV="1">
            <a:off x="2367497" y="2561173"/>
            <a:ext cx="1889601" cy="1606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327252" y="2755819"/>
            <a:ext cx="1877605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537510" y="3121791"/>
            <a:ext cx="443392" cy="1927941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373384" y="3114467"/>
            <a:ext cx="450942" cy="1918146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759068" y="3048988"/>
            <a:ext cx="4056058" cy="1147087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Picture 47" descr="ross Mark on Apple iOS 1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027" y="2647608"/>
            <a:ext cx="807070" cy="80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36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Finding: The Spirit of the Limit Is Not Enforced</a:t>
            </a:r>
            <a:endParaRPr lang="en-US" dirty="0"/>
          </a:p>
        </p:txBody>
      </p:sp>
      <p:grpSp>
        <p:nvGrpSpPr>
          <p:cNvPr id="245" name="Group 244"/>
          <p:cNvGrpSpPr/>
          <p:nvPr/>
        </p:nvGrpSpPr>
        <p:grpSpPr>
          <a:xfrm>
            <a:off x="260583" y="1347666"/>
            <a:ext cx="11751972" cy="1717109"/>
            <a:chOff x="260583" y="1347666"/>
            <a:chExt cx="11751972" cy="1717109"/>
          </a:xfrm>
        </p:grpSpPr>
        <p:grpSp>
          <p:nvGrpSpPr>
            <p:cNvPr id="60" name="Group 59"/>
            <p:cNvGrpSpPr/>
            <p:nvPr/>
          </p:nvGrpSpPr>
          <p:grpSpPr>
            <a:xfrm>
              <a:off x="776538" y="1347666"/>
              <a:ext cx="11236017" cy="1717109"/>
              <a:chOff x="804893" y="1369871"/>
              <a:chExt cx="11236017" cy="1717109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953387" y="2111894"/>
                <a:ext cx="9739423" cy="0"/>
              </a:xfrm>
              <a:prstGeom prst="line">
                <a:avLst/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10537229" y="2163650"/>
                <a:ext cx="150368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42</a:t>
                </a:r>
              </a:p>
              <a:p>
                <a:r>
                  <a:rPr lang="en-US" dirty="0" smtClean="0"/>
                  <a:t>Letter of Limit</a:t>
                </a:r>
                <a:br>
                  <a:rPr lang="en-US" dirty="0" smtClean="0"/>
                </a:br>
                <a:r>
                  <a:rPr lang="en-US" dirty="0" smtClean="0"/>
                  <a:t>Enforced</a:t>
                </a:r>
                <a:endParaRPr lang="en-US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953387" y="2111894"/>
                <a:ext cx="7942521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8645455" y="1369871"/>
                <a:ext cx="7809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Actual</a:t>
                </a:r>
              </a:p>
              <a:p>
                <a:r>
                  <a:rPr lang="en-US" dirty="0" smtClean="0"/>
                  <a:t>34.3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04893" y="2207587"/>
                <a:ext cx="8386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</a:p>
              <a:p>
                <a:r>
                  <a:rPr lang="en-US" dirty="0" smtClean="0"/>
                  <a:t>No SPF</a:t>
                </a:r>
                <a:endParaRPr lang="en-US" dirty="0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953387" y="2111894"/>
                <a:ext cx="2300864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3041500" y="2163650"/>
                <a:ext cx="25196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</a:t>
                </a:r>
              </a:p>
              <a:p>
                <a:r>
                  <a:rPr lang="en-US" dirty="0" smtClean="0"/>
                  <a:t>Spirit of Limit Enforced</a:t>
                </a: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60583" y="1536886"/>
              <a:ext cx="2694471" cy="299156"/>
              <a:chOff x="1249099" y="2544785"/>
              <a:chExt cx="9361489" cy="1039367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6579545" y="2773444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954901" y="2773440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330257" y="2773438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719824" y="2773436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9792760" y="2773441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8165545" y="2773439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1249099" y="3404530"/>
                <a:ext cx="1287313" cy="172626"/>
                <a:chOff x="1154516" y="5780277"/>
                <a:chExt cx="1287313" cy="172626"/>
              </a:xfrm>
              <a:solidFill>
                <a:schemeClr val="accent3"/>
              </a:solidFill>
            </p:grpSpPr>
            <p:sp>
              <p:nvSpPr>
                <p:cNvPr id="128" name="Oval 127"/>
                <p:cNvSpPr/>
                <p:nvPr/>
              </p:nvSpPr>
              <p:spPr>
                <a:xfrm flipH="1">
                  <a:off x="226920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 flipH="1">
                  <a:off x="1822977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 flipH="1">
                  <a:off x="204378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 flipH="1">
                  <a:off x="1376834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 flipH="1">
                  <a:off x="1600659" y="5780277"/>
                  <a:ext cx="172625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 flipH="1">
                  <a:off x="1154516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</p:grpSp>
          <p:cxnSp>
            <p:nvCxnSpPr>
              <p:cNvPr id="48" name="Straight Connector 47"/>
              <p:cNvCxnSpPr/>
              <p:nvPr/>
            </p:nvCxnSpPr>
            <p:spPr>
              <a:xfrm flipH="1">
                <a:off x="1924541" y="2544785"/>
                <a:ext cx="4112508" cy="228651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3534974" y="2544785"/>
                <a:ext cx="2502075" cy="228653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5159618" y="2544785"/>
                <a:ext cx="877431" cy="228655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037049" y="2544785"/>
                <a:ext cx="747213" cy="228659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037049" y="2544785"/>
                <a:ext cx="2333213" cy="228654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6037049" y="2544785"/>
                <a:ext cx="3960428" cy="228656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1335412" y="3182869"/>
                <a:ext cx="589129" cy="221661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1557730" y="3182869"/>
                <a:ext cx="366811" cy="221661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1783067" y="3182869"/>
                <a:ext cx="141474" cy="221661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924541" y="3182869"/>
                <a:ext cx="79332" cy="221661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924541" y="3182869"/>
                <a:ext cx="300138" cy="221661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924541" y="3182869"/>
                <a:ext cx="525558" cy="221661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2855648" y="3405731"/>
                <a:ext cx="1287313" cy="178421"/>
                <a:chOff x="1154516" y="5780277"/>
                <a:chExt cx="1287313" cy="178421"/>
              </a:xfrm>
              <a:solidFill>
                <a:schemeClr val="accent3"/>
              </a:solidFill>
            </p:grpSpPr>
            <p:sp>
              <p:nvSpPr>
                <p:cNvPr id="122" name="Oval 121"/>
                <p:cNvSpPr/>
                <p:nvPr/>
              </p:nvSpPr>
              <p:spPr>
                <a:xfrm flipH="1">
                  <a:off x="226920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 flipH="1">
                  <a:off x="1822977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 flipH="1">
                  <a:off x="204378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 flipH="1">
                  <a:off x="1370666" y="5786072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 flipH="1">
                  <a:off x="1602171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 flipH="1">
                  <a:off x="1154516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</p:grpSp>
          <p:cxnSp>
            <p:nvCxnSpPr>
              <p:cNvPr id="64" name="Straight Connector 63"/>
              <p:cNvCxnSpPr/>
              <p:nvPr/>
            </p:nvCxnSpPr>
            <p:spPr>
              <a:xfrm flipH="1">
                <a:off x="2941962" y="3182871"/>
                <a:ext cx="593012" cy="222860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3164280" y="3182871"/>
                <a:ext cx="370694" cy="222860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389616" y="3182871"/>
                <a:ext cx="145358" cy="222860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534974" y="3182871"/>
                <a:ext cx="75448" cy="222860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534974" y="3182871"/>
                <a:ext cx="296254" cy="222860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34974" y="3182871"/>
                <a:ext cx="521674" cy="222860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/>
              <p:nvPr/>
            </p:nvGrpSpPr>
            <p:grpSpPr>
              <a:xfrm>
                <a:off x="4472060" y="3405731"/>
                <a:ext cx="1287313" cy="172927"/>
                <a:chOff x="1154516" y="5780277"/>
                <a:chExt cx="1287313" cy="172927"/>
              </a:xfrm>
              <a:solidFill>
                <a:schemeClr val="accent3"/>
              </a:solidFill>
            </p:grpSpPr>
            <p:sp>
              <p:nvSpPr>
                <p:cNvPr id="116" name="Oval 115"/>
                <p:cNvSpPr/>
                <p:nvPr/>
              </p:nvSpPr>
              <p:spPr>
                <a:xfrm flipH="1">
                  <a:off x="226920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 flipH="1">
                  <a:off x="1822977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 flipH="1">
                  <a:off x="204378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 smtClean="0"/>
                    <a:t>3e</a:t>
                  </a:r>
                  <a:endParaRPr lang="en-US" sz="800" dirty="0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 flipH="1">
                  <a:off x="1376834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 flipH="1">
                  <a:off x="1602171" y="5780578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 flipH="1">
                  <a:off x="1154516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</p:grpSp>
          <p:cxnSp>
            <p:nvCxnSpPr>
              <p:cNvPr id="71" name="Straight Connector 70"/>
              <p:cNvCxnSpPr/>
              <p:nvPr/>
            </p:nvCxnSpPr>
            <p:spPr>
              <a:xfrm flipH="1">
                <a:off x="4558374" y="3182873"/>
                <a:ext cx="601244" cy="22285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4780692" y="3182873"/>
                <a:ext cx="378926" cy="22285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5006028" y="3182873"/>
                <a:ext cx="153590" cy="22285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159618" y="3182873"/>
                <a:ext cx="67216" cy="22285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159618" y="3182873"/>
                <a:ext cx="288022" cy="22285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159618" y="3182873"/>
                <a:ext cx="513442" cy="22285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/>
              <p:cNvGrpSpPr/>
              <p:nvPr/>
            </p:nvGrpSpPr>
            <p:grpSpPr>
              <a:xfrm>
                <a:off x="6110192" y="3404530"/>
                <a:ext cx="1287313" cy="172626"/>
                <a:chOff x="1154516" y="5780277"/>
                <a:chExt cx="1287313" cy="172626"/>
              </a:xfrm>
              <a:solidFill>
                <a:schemeClr val="accent3"/>
              </a:solidFill>
            </p:grpSpPr>
            <p:sp>
              <p:nvSpPr>
                <p:cNvPr id="110" name="Oval 109"/>
                <p:cNvSpPr/>
                <p:nvPr/>
              </p:nvSpPr>
              <p:spPr>
                <a:xfrm flipH="1">
                  <a:off x="226920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 flipH="1">
                  <a:off x="1822977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 flipH="1">
                  <a:off x="204378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 flipH="1">
                  <a:off x="1376834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 flipH="1">
                  <a:off x="1602171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 flipH="1">
                  <a:off x="1154516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</p:grpSp>
          <p:cxnSp>
            <p:nvCxnSpPr>
              <p:cNvPr id="78" name="Straight Connector 77"/>
              <p:cNvCxnSpPr/>
              <p:nvPr/>
            </p:nvCxnSpPr>
            <p:spPr>
              <a:xfrm flipH="1">
                <a:off x="6196506" y="3182877"/>
                <a:ext cx="587756" cy="221653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6418824" y="3182877"/>
                <a:ext cx="365438" cy="221653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6644160" y="3182877"/>
                <a:ext cx="140102" cy="221653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784262" y="3182877"/>
                <a:ext cx="80704" cy="221653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784262" y="3182877"/>
                <a:ext cx="301510" cy="221653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784262" y="3182877"/>
                <a:ext cx="526930" cy="221653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Group 83"/>
              <p:cNvGrpSpPr/>
              <p:nvPr/>
            </p:nvGrpSpPr>
            <p:grpSpPr>
              <a:xfrm>
                <a:off x="7706275" y="3411526"/>
                <a:ext cx="1287313" cy="172626"/>
                <a:chOff x="1154516" y="5780277"/>
                <a:chExt cx="1287313" cy="172626"/>
              </a:xfrm>
              <a:solidFill>
                <a:schemeClr val="accent3"/>
              </a:solidFill>
            </p:grpSpPr>
            <p:sp>
              <p:nvSpPr>
                <p:cNvPr id="104" name="Oval 103"/>
                <p:cNvSpPr/>
                <p:nvPr/>
              </p:nvSpPr>
              <p:spPr>
                <a:xfrm flipH="1">
                  <a:off x="226920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 flipH="1">
                  <a:off x="1822977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 flipH="1">
                  <a:off x="204378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 flipH="1">
                  <a:off x="1376834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 flipH="1">
                  <a:off x="1602171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 flipH="1">
                  <a:off x="1154516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</p:grpSp>
          <p:cxnSp>
            <p:nvCxnSpPr>
              <p:cNvPr id="85" name="Straight Connector 84"/>
              <p:cNvCxnSpPr/>
              <p:nvPr/>
            </p:nvCxnSpPr>
            <p:spPr>
              <a:xfrm flipH="1">
                <a:off x="7792589" y="3191648"/>
                <a:ext cx="589870" cy="21987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8014907" y="3191648"/>
                <a:ext cx="367552" cy="21987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8240243" y="3191648"/>
                <a:ext cx="142216" cy="21987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8382459" y="3191648"/>
                <a:ext cx="78590" cy="21987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8382459" y="3191648"/>
                <a:ext cx="299396" cy="21987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8382459" y="3191648"/>
                <a:ext cx="524816" cy="219878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/>
              <p:cNvGrpSpPr/>
              <p:nvPr/>
            </p:nvGrpSpPr>
            <p:grpSpPr>
              <a:xfrm>
                <a:off x="9323275" y="3411526"/>
                <a:ext cx="1287313" cy="172626"/>
                <a:chOff x="1154516" y="5780277"/>
                <a:chExt cx="1287313" cy="172626"/>
              </a:xfrm>
              <a:solidFill>
                <a:schemeClr val="accent3"/>
              </a:solidFill>
            </p:grpSpPr>
            <p:sp>
              <p:nvSpPr>
                <p:cNvPr id="98" name="Oval 97"/>
                <p:cNvSpPr/>
                <p:nvPr/>
              </p:nvSpPr>
              <p:spPr>
                <a:xfrm flipH="1">
                  <a:off x="226920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 flipH="1">
                  <a:off x="1822977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 flipH="1">
                  <a:off x="2043783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 flipH="1">
                  <a:off x="1376834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 flipH="1">
                  <a:off x="1602171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 flipH="1">
                  <a:off x="1154516" y="5780277"/>
                  <a:ext cx="172626" cy="17262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800" dirty="0"/>
                </a:p>
              </p:txBody>
            </p:sp>
          </p:grpSp>
          <p:cxnSp>
            <p:nvCxnSpPr>
              <p:cNvPr id="92" name="Straight Connector 91"/>
              <p:cNvCxnSpPr/>
              <p:nvPr/>
            </p:nvCxnSpPr>
            <p:spPr>
              <a:xfrm flipH="1">
                <a:off x="9409589" y="3182874"/>
                <a:ext cx="587888" cy="228652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9631907" y="3182874"/>
                <a:ext cx="365570" cy="228652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9857243" y="3182874"/>
                <a:ext cx="140234" cy="228652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9997477" y="3182874"/>
                <a:ext cx="80572" cy="228652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9997477" y="3182874"/>
                <a:ext cx="301378" cy="228652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9997477" y="3182874"/>
                <a:ext cx="526798" cy="228652"/>
              </a:xfrm>
              <a:prstGeom prst="line">
                <a:avLst/>
              </a:prstGeom>
              <a:ln>
                <a:solidFill>
                  <a:schemeClr val="tx2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Oval 238"/>
            <p:cNvSpPr/>
            <p:nvPr/>
          </p:nvSpPr>
          <p:spPr>
            <a:xfrm>
              <a:off x="1495587" y="1449673"/>
              <a:ext cx="316043" cy="7721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530626" y="5370743"/>
            <a:ext cx="2535821" cy="1426736"/>
            <a:chOff x="505434" y="3287784"/>
            <a:chExt cx="2535821" cy="1426736"/>
          </a:xfrm>
        </p:grpSpPr>
        <p:grpSp>
          <p:nvGrpSpPr>
            <p:cNvPr id="36" name="Group 35"/>
            <p:cNvGrpSpPr/>
            <p:nvPr/>
          </p:nvGrpSpPr>
          <p:grpSpPr>
            <a:xfrm>
              <a:off x="739424" y="3287784"/>
              <a:ext cx="2301831" cy="1426736"/>
              <a:chOff x="797804" y="3281232"/>
              <a:chExt cx="2301831" cy="1426736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946298" y="3965944"/>
                <a:ext cx="1188843" cy="0"/>
              </a:xfrm>
              <a:prstGeom prst="line">
                <a:avLst/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955635" y="3281232"/>
                <a:ext cx="7777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Actual</a:t>
                </a:r>
              </a:p>
              <a:p>
                <a:r>
                  <a:rPr lang="en-US" dirty="0" smtClean="0"/>
                  <a:t>4.87</a:t>
                </a:r>
                <a:endParaRPr lang="en-US" dirty="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946298" y="3965944"/>
                <a:ext cx="1110166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2056464" y="4061637"/>
                <a:ext cx="10431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</a:t>
                </a:r>
              </a:p>
              <a:p>
                <a:r>
                  <a:rPr lang="en-US" dirty="0" smtClean="0"/>
                  <a:t>Expected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97804" y="4061637"/>
                <a:ext cx="8386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</a:p>
              <a:p>
                <a:r>
                  <a:rPr lang="en-US" dirty="0" smtClean="0"/>
                  <a:t>No SPF</a:t>
                </a:r>
                <a:endParaRPr lang="en-US" dirty="0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505434" y="3560598"/>
              <a:ext cx="746551" cy="195280"/>
              <a:chOff x="4002772" y="5789026"/>
              <a:chExt cx="4031624" cy="1054564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4002772" y="6394515"/>
                <a:ext cx="409432" cy="409432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4895911" y="6396880"/>
                <a:ext cx="409432" cy="409432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5824434" y="6434158"/>
                <a:ext cx="409432" cy="409432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7624964" y="6394510"/>
                <a:ext cx="409432" cy="409432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752956" y="6396880"/>
                <a:ext cx="409432" cy="409432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8" name="Straight Connector 217"/>
              <p:cNvCxnSpPr>
                <a:endCxn id="191" idx="0"/>
              </p:cNvCxnSpPr>
              <p:nvPr/>
            </p:nvCxnSpPr>
            <p:spPr>
              <a:xfrm flipH="1">
                <a:off x="4207488" y="5843898"/>
                <a:ext cx="1818537" cy="550617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>
                <a:endCxn id="192" idx="0"/>
              </p:cNvCxnSpPr>
              <p:nvPr/>
            </p:nvCxnSpPr>
            <p:spPr>
              <a:xfrm flipH="1">
                <a:off x="5100627" y="5789031"/>
                <a:ext cx="925396" cy="607849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endCxn id="193" idx="0"/>
              </p:cNvCxnSpPr>
              <p:nvPr/>
            </p:nvCxnSpPr>
            <p:spPr>
              <a:xfrm>
                <a:off x="6026023" y="5789026"/>
                <a:ext cx="3127" cy="645132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>
                <a:endCxn id="210" idx="0"/>
              </p:cNvCxnSpPr>
              <p:nvPr/>
            </p:nvCxnSpPr>
            <p:spPr>
              <a:xfrm>
                <a:off x="6026023" y="5789031"/>
                <a:ext cx="931649" cy="607849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endCxn id="208" idx="7"/>
              </p:cNvCxnSpPr>
              <p:nvPr/>
            </p:nvCxnSpPr>
            <p:spPr>
              <a:xfrm>
                <a:off x="6026023" y="5843898"/>
                <a:ext cx="1948413" cy="610570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1" name="Oval 240"/>
            <p:cNvSpPr/>
            <p:nvPr/>
          </p:nvSpPr>
          <p:spPr>
            <a:xfrm>
              <a:off x="723759" y="3480855"/>
              <a:ext cx="316043" cy="7721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136465" y="3432669"/>
            <a:ext cx="7552184" cy="1490789"/>
            <a:chOff x="126305" y="4988686"/>
            <a:chExt cx="7552184" cy="1490789"/>
          </a:xfrm>
        </p:grpSpPr>
        <p:grpSp>
          <p:nvGrpSpPr>
            <p:cNvPr id="35" name="Group 34"/>
            <p:cNvGrpSpPr/>
            <p:nvPr/>
          </p:nvGrpSpPr>
          <p:grpSpPr>
            <a:xfrm>
              <a:off x="741996" y="4988686"/>
              <a:ext cx="6936493" cy="1490789"/>
              <a:chOff x="838200" y="4715764"/>
              <a:chExt cx="6936493" cy="1490789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986694" y="5464529"/>
                <a:ext cx="4648562" cy="0"/>
              </a:xfrm>
              <a:prstGeom prst="line">
                <a:avLst/>
              </a:prstGeom>
              <a:ln w="38100">
                <a:solidFill>
                  <a:schemeClr val="accent6">
                    <a:lumMod val="20000"/>
                    <a:lumOff val="80000"/>
                  </a:schemeClr>
                </a:solidFill>
                <a:prstDash val="dash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456275" y="5560222"/>
                <a:ext cx="23184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20</a:t>
                </a:r>
              </a:p>
              <a:p>
                <a:r>
                  <a:rPr lang="en-US" dirty="0" smtClean="0"/>
                  <a:t>No Limit Enforced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38200" y="5560222"/>
                <a:ext cx="8386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</a:p>
              <a:p>
                <a:r>
                  <a:rPr lang="en-US" dirty="0" smtClean="0"/>
                  <a:t>No SPF</a:t>
                </a:r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986694" y="5464529"/>
                <a:ext cx="2245604" cy="0"/>
              </a:xfrm>
              <a:prstGeom prst="line">
                <a:avLst/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054324" y="5525858"/>
                <a:ext cx="33429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10</a:t>
                </a:r>
              </a:p>
              <a:p>
                <a:r>
                  <a:rPr lang="en-US" dirty="0" smtClean="0"/>
                  <a:t>Limit Enforced</a:t>
                </a: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986694" y="5464529"/>
                <a:ext cx="1533222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256427" y="4715764"/>
                <a:ext cx="33347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Actual</a:t>
                </a:r>
              </a:p>
              <a:p>
                <a:r>
                  <a:rPr lang="en-US" dirty="0" smtClean="0"/>
                  <a:t>7.79</a:t>
                </a: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126305" y="5395155"/>
              <a:ext cx="1971527" cy="118159"/>
              <a:chOff x="962410" y="5959586"/>
              <a:chExt cx="10646939" cy="638101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4737136" y="6188249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5278505" y="6188249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5822131" y="6188252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3657561" y="6188247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4197487" y="6188248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2572843" y="6188246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3121022" y="6188247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496378" y="6188244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030346" y="6188245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962410" y="6188244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10114921" y="6188251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0656290" y="6188251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1199916" y="6188254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9035346" y="6188249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9575272" y="6188250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7950628" y="6188248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8498807" y="6188249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874163" y="6188246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7408131" y="6188247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340195" y="6188246"/>
                <a:ext cx="409433" cy="409433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7" name="Straight Connector 166"/>
              <p:cNvCxnSpPr>
                <a:endCxn id="150" idx="0"/>
              </p:cNvCxnSpPr>
              <p:nvPr/>
            </p:nvCxnSpPr>
            <p:spPr>
              <a:xfrm flipH="1">
                <a:off x="1167127" y="5959589"/>
                <a:ext cx="4859721" cy="228655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endCxn id="148" idx="0"/>
              </p:cNvCxnSpPr>
              <p:nvPr/>
            </p:nvCxnSpPr>
            <p:spPr>
              <a:xfrm flipH="1">
                <a:off x="1701095" y="5959586"/>
                <a:ext cx="4325753" cy="228658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>
                <a:endCxn id="149" idx="0"/>
              </p:cNvCxnSpPr>
              <p:nvPr/>
            </p:nvCxnSpPr>
            <p:spPr>
              <a:xfrm flipH="1">
                <a:off x="2235063" y="5959589"/>
                <a:ext cx="3791785" cy="228656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>
                <a:off x="2777560" y="5959589"/>
                <a:ext cx="3249288" cy="228657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endCxn id="147" idx="0"/>
              </p:cNvCxnSpPr>
              <p:nvPr/>
            </p:nvCxnSpPr>
            <p:spPr>
              <a:xfrm flipH="1">
                <a:off x="3325739" y="5959589"/>
                <a:ext cx="2701109" cy="228658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3862278" y="5959589"/>
                <a:ext cx="2164570" cy="228658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>
                <a:off x="4402204" y="5959589"/>
                <a:ext cx="1624644" cy="228659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>
                <a:off x="4941853" y="5959589"/>
                <a:ext cx="1084995" cy="228660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H="1">
                <a:off x="5483222" y="5959589"/>
                <a:ext cx="543626" cy="228660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6026848" y="5959589"/>
                <a:ext cx="0" cy="228663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>
                <a:endCxn id="160" idx="0"/>
              </p:cNvCxnSpPr>
              <p:nvPr/>
            </p:nvCxnSpPr>
            <p:spPr>
              <a:xfrm>
                <a:off x="6026848" y="5959589"/>
                <a:ext cx="518064" cy="228657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>
                <a:endCxn id="158" idx="0"/>
              </p:cNvCxnSpPr>
              <p:nvPr/>
            </p:nvCxnSpPr>
            <p:spPr>
              <a:xfrm>
                <a:off x="6026848" y="5959589"/>
                <a:ext cx="1052032" cy="228657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endCxn id="159" idx="0"/>
              </p:cNvCxnSpPr>
              <p:nvPr/>
            </p:nvCxnSpPr>
            <p:spPr>
              <a:xfrm>
                <a:off x="6026848" y="5959589"/>
                <a:ext cx="1586000" cy="228658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>
                <a:endCxn id="156" idx="0"/>
              </p:cNvCxnSpPr>
              <p:nvPr/>
            </p:nvCxnSpPr>
            <p:spPr>
              <a:xfrm>
                <a:off x="6026848" y="5959589"/>
                <a:ext cx="2128497" cy="228659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endCxn id="157" idx="0"/>
              </p:cNvCxnSpPr>
              <p:nvPr/>
            </p:nvCxnSpPr>
            <p:spPr>
              <a:xfrm>
                <a:off x="6026848" y="5959589"/>
                <a:ext cx="2676676" cy="228660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>
                <a:endCxn id="154" idx="0"/>
              </p:cNvCxnSpPr>
              <p:nvPr/>
            </p:nvCxnSpPr>
            <p:spPr>
              <a:xfrm>
                <a:off x="6026848" y="5959589"/>
                <a:ext cx="3213215" cy="228660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>
                <a:endCxn id="155" idx="0"/>
              </p:cNvCxnSpPr>
              <p:nvPr/>
            </p:nvCxnSpPr>
            <p:spPr>
              <a:xfrm>
                <a:off x="6026848" y="5959589"/>
                <a:ext cx="3753141" cy="228661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endCxn id="151" idx="0"/>
              </p:cNvCxnSpPr>
              <p:nvPr/>
            </p:nvCxnSpPr>
            <p:spPr>
              <a:xfrm>
                <a:off x="6026848" y="5959589"/>
                <a:ext cx="4292790" cy="228662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>
                <a:endCxn id="152" idx="0"/>
              </p:cNvCxnSpPr>
              <p:nvPr/>
            </p:nvCxnSpPr>
            <p:spPr>
              <a:xfrm>
                <a:off x="6026848" y="5959589"/>
                <a:ext cx="4834159" cy="228662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6026849" y="5959591"/>
                <a:ext cx="5377784" cy="228666"/>
              </a:xfrm>
              <a:prstGeom prst="line">
                <a:avLst/>
              </a:prstGeom>
              <a:ln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Oval 241"/>
            <p:cNvSpPr/>
            <p:nvPr/>
          </p:nvSpPr>
          <p:spPr>
            <a:xfrm>
              <a:off x="920080" y="5280733"/>
              <a:ext cx="316043" cy="7721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88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Finding: Many Closed Resolvers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08743"/>
            <a:ext cx="10515600" cy="2668219"/>
          </a:xfrm>
        </p:spPr>
        <p:txBody>
          <a:bodyPr/>
          <a:lstStyle/>
          <a:p>
            <a:r>
              <a:rPr lang="en-US" dirty="0" smtClean="0"/>
              <a:t>82% of resolvers that queried us were closed</a:t>
            </a:r>
          </a:p>
          <a:p>
            <a:r>
              <a:rPr lang="en-US" dirty="0" smtClean="0"/>
              <a:t>Nearly all had both TXID randomization and port ID randomization</a:t>
            </a:r>
          </a:p>
          <a:p>
            <a:pPr lvl="1"/>
            <a:r>
              <a:rPr lang="en-US" dirty="0" smtClean="0"/>
              <a:t>Nearly a decade after Kaminsky’s attack, the patch is in place!</a:t>
            </a:r>
          </a:p>
          <a:p>
            <a:r>
              <a:rPr lang="en-US" dirty="0" smtClean="0"/>
              <a:t>Caveat: only applies to resolvers serving MTAs from 0.0.0.0-35.0.0.0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9778" y="1833808"/>
            <a:ext cx="10070927" cy="1249891"/>
            <a:chOff x="467916" y="3228693"/>
            <a:chExt cx="10290701" cy="12498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46298" y="3965944"/>
              <a:ext cx="9478826" cy="0"/>
            </a:xfrm>
            <a:prstGeom prst="line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8320640" y="3228693"/>
              <a:ext cx="17709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Closed resolvers</a:t>
              </a:r>
            </a:p>
            <a:p>
              <a:r>
                <a:rPr lang="en-US" dirty="0" smtClean="0"/>
                <a:t>7303 (82%)</a:t>
              </a:r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46298" y="3965944"/>
              <a:ext cx="7860003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0091629" y="4068010"/>
              <a:ext cx="666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8889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139941" y="3781278"/>
              <a:ext cx="102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resolvers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34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64695" y="1309281"/>
            <a:ext cx="5752618" cy="3186213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032" y="10767"/>
            <a:ext cx="12216031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Takeaway 1: Induce Queries in Closed Resolvers with SPF</a:t>
            </a:r>
            <a:endParaRPr lang="en-US" sz="4000" dirty="0"/>
          </a:p>
        </p:txBody>
      </p:sp>
      <p:sp>
        <p:nvSpPr>
          <p:cNvPr id="20" name="Cloud 19"/>
          <p:cNvSpPr/>
          <p:nvPr/>
        </p:nvSpPr>
        <p:spPr>
          <a:xfrm>
            <a:off x="5883882" y="2904641"/>
            <a:ext cx="5752618" cy="363871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85178" y="3489131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alice.com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815126" y="3959952"/>
            <a:ext cx="939768" cy="1233657"/>
            <a:chOff x="9913391" y="4216569"/>
            <a:chExt cx="939768" cy="1233657"/>
          </a:xfrm>
        </p:grpSpPr>
        <p:grpSp>
          <p:nvGrpSpPr>
            <p:cNvPr id="9" name="Group 8"/>
            <p:cNvGrpSpPr/>
            <p:nvPr/>
          </p:nvGrpSpPr>
          <p:grpSpPr>
            <a:xfrm>
              <a:off x="9963802" y="4216569"/>
              <a:ext cx="791093" cy="1233657"/>
              <a:chOff x="3356657" y="3284315"/>
              <a:chExt cx="1354238" cy="2071217"/>
            </a:xfrm>
          </p:grpSpPr>
          <p:sp>
            <p:nvSpPr>
              <p:cNvPr id="7" name="Pie 6"/>
              <p:cNvSpPr/>
              <p:nvPr/>
            </p:nvSpPr>
            <p:spPr>
              <a:xfrm rot="10800000">
                <a:off x="3356657" y="4001294"/>
                <a:ext cx="1354238" cy="1354238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637342" y="3284315"/>
                <a:ext cx="792866" cy="79286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913391" y="4677589"/>
              <a:ext cx="939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alice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76643" y="1721989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bob.com</a:t>
            </a: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7668361" y="4904726"/>
            <a:ext cx="955342" cy="941648"/>
            <a:chOff x="8129370" y="5407902"/>
            <a:chExt cx="2901304" cy="1164087"/>
          </a:xfrm>
        </p:grpSpPr>
        <p:grpSp>
          <p:nvGrpSpPr>
            <p:cNvPr id="105" name="Group 104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riangle 107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6" name="TextBox 105"/>
            <p:cNvSpPr txBox="1"/>
            <p:nvPr/>
          </p:nvSpPr>
          <p:spPr>
            <a:xfrm>
              <a:off x="8279777" y="5407902"/>
              <a:ext cx="2600481" cy="79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MTA</a:t>
              </a:r>
            </a:p>
          </p:txBody>
        </p:sp>
      </p:grpSp>
      <p:sp>
        <p:nvSpPr>
          <p:cNvPr id="112" name="Freeform 111"/>
          <p:cNvSpPr/>
          <p:nvPr/>
        </p:nvSpPr>
        <p:spPr>
          <a:xfrm>
            <a:off x="1755596" y="3509303"/>
            <a:ext cx="5798324" cy="1684306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94744" h="1770927">
                <a:moveTo>
                  <a:pt x="5694744" y="1770927"/>
                </a:moveTo>
                <a:cubicBezTo>
                  <a:pt x="868101" y="1678329"/>
                  <a:pt x="208345" y="1817226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/>
          <p:cNvCxnSpPr/>
          <p:nvPr/>
        </p:nvCxnSpPr>
        <p:spPr>
          <a:xfrm flipH="1">
            <a:off x="8623702" y="4704080"/>
            <a:ext cx="1191424" cy="489529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Magnetic Disk 147"/>
          <p:cNvSpPr/>
          <p:nvPr/>
        </p:nvSpPr>
        <p:spPr>
          <a:xfrm>
            <a:off x="4325050" y="2232210"/>
            <a:ext cx="1327819" cy="82248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Resolver</a:t>
            </a:r>
            <a:endParaRPr lang="en-US" dirty="0"/>
          </a:p>
        </p:txBody>
      </p:sp>
      <p:sp>
        <p:nvSpPr>
          <p:cNvPr id="41" name="Cloud 40"/>
          <p:cNvSpPr/>
          <p:nvPr/>
        </p:nvSpPr>
        <p:spPr>
          <a:xfrm>
            <a:off x="44896" y="4432198"/>
            <a:ext cx="2919005" cy="223569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loud 58"/>
          <p:cNvSpPr/>
          <p:nvPr/>
        </p:nvSpPr>
        <p:spPr>
          <a:xfrm>
            <a:off x="3032754" y="4480401"/>
            <a:ext cx="2919005" cy="223569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5047551" y="3147237"/>
            <a:ext cx="349488" cy="1733733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904012" y="3125973"/>
            <a:ext cx="355518" cy="1685096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4740046" y="3147237"/>
            <a:ext cx="368396" cy="1687933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577307" y="3147237"/>
            <a:ext cx="377465" cy="1676474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403408" y="3147237"/>
            <a:ext cx="410724" cy="1687933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234753" y="3115340"/>
            <a:ext cx="454205" cy="1693737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2264413" y="3115340"/>
            <a:ext cx="2286323" cy="1708371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2223715" y="3072811"/>
            <a:ext cx="2210062" cy="1609227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3705622" y="4902988"/>
            <a:ext cx="1726681" cy="1223574"/>
            <a:chOff x="7049898" y="1690688"/>
            <a:chExt cx="1511595" cy="1223574"/>
          </a:xfrm>
        </p:grpSpPr>
        <p:grpSp>
          <p:nvGrpSpPr>
            <p:cNvPr id="174" name="Group 173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7805696" y="1690688"/>
                <a:ext cx="0" cy="122357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Rectangle 174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7049898" y="2200940"/>
              <a:ext cx="1511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ns1.target.net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73325" y="4787325"/>
            <a:ext cx="1726681" cy="1223574"/>
            <a:chOff x="7049898" y="1690688"/>
            <a:chExt cx="1511595" cy="1223574"/>
          </a:xfrm>
        </p:grpSpPr>
        <p:grpSp>
          <p:nvGrpSpPr>
            <p:cNvPr id="79" name="Group 78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7805696" y="1690688"/>
                <a:ext cx="0" cy="122357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049898" y="2200940"/>
              <a:ext cx="1511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ns1.other.com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988519" y="2508208"/>
            <a:ext cx="955342" cy="918966"/>
            <a:chOff x="8129370" y="5435942"/>
            <a:chExt cx="2901304" cy="1136047"/>
          </a:xfrm>
        </p:grpSpPr>
        <p:grpSp>
          <p:nvGrpSpPr>
            <p:cNvPr id="117" name="Group 116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iangle 119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8" name="TextBox 117"/>
            <p:cNvSpPr txBox="1"/>
            <p:nvPr/>
          </p:nvSpPr>
          <p:spPr>
            <a:xfrm>
              <a:off x="8296137" y="5686929"/>
              <a:ext cx="2600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MTA</a:t>
              </a:r>
              <a:endParaRPr lang="en-US" dirty="0" smtClean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668361" y="3423145"/>
            <a:ext cx="1511595" cy="1223574"/>
            <a:chOff x="7049898" y="1690688"/>
            <a:chExt cx="1511595" cy="1223574"/>
          </a:xfrm>
        </p:grpSpPr>
        <p:grpSp>
          <p:nvGrpSpPr>
            <p:cNvPr id="126" name="Group 125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6" name="Straight Connector 135"/>
              <p:cNvCxnSpPr/>
              <p:nvPr/>
            </p:nvCxnSpPr>
            <p:spPr>
              <a:xfrm>
                <a:off x="7805696" y="1690688"/>
                <a:ext cx="0" cy="122357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Rectangle 126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7049898" y="2200940"/>
              <a:ext cx="1511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r>
                <a:rPr lang="en-US" dirty="0" smtClean="0">
                  <a:solidFill>
                    <a:schemeClr val="bg1"/>
                  </a:solidFill>
                </a:rPr>
                <a:t>s1.alice.com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0" name="Straight Arrow Connector 139"/>
          <p:cNvCxnSpPr/>
          <p:nvPr/>
        </p:nvCxnSpPr>
        <p:spPr>
          <a:xfrm>
            <a:off x="5716601" y="2730243"/>
            <a:ext cx="1951760" cy="834872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 flipV="1">
            <a:off x="5716602" y="2981367"/>
            <a:ext cx="1837318" cy="764324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102378" y="2508208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2087946" y="2663774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2116810" y="2825801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102378" y="2981367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13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2: Letter of SPF Query Limit Does Not Match Spirit of Query Limit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5883882" y="2904641"/>
            <a:ext cx="5752618" cy="3638712"/>
          </a:xfrm>
          <a:prstGeom prst="cloud">
            <a:avLst/>
          </a:prstGeom>
          <a:solidFill>
            <a:srgbClr val="E5B6C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9570620" y="3312857"/>
            <a:ext cx="1571202" cy="513497"/>
          </a:xfrm>
          <a:prstGeom prst="diamond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zmap</a:t>
            </a:r>
            <a:endParaRPr lang="en-US" dirty="0"/>
          </a:p>
        </p:txBody>
      </p:sp>
      <p:sp>
        <p:nvSpPr>
          <p:cNvPr id="61" name="Freeform 60"/>
          <p:cNvSpPr/>
          <p:nvPr/>
        </p:nvSpPr>
        <p:spPr>
          <a:xfrm>
            <a:off x="9673076" y="2319259"/>
            <a:ext cx="668302" cy="931650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  <a:gd name="connsiteX0" fmla="*/ 5451052 w 5451052"/>
              <a:gd name="connsiteY0" fmla="*/ 2322464 h 2322464"/>
              <a:gd name="connsiteX1" fmla="*/ 0 w 5451052"/>
              <a:gd name="connsiteY1" fmla="*/ 0 h 2322464"/>
              <a:gd name="connsiteX0" fmla="*/ 5451052 w 5455493"/>
              <a:gd name="connsiteY0" fmla="*/ 2322464 h 2322464"/>
              <a:gd name="connsiteX1" fmla="*/ 0 w 5455493"/>
              <a:gd name="connsiteY1" fmla="*/ 0 h 2322464"/>
              <a:gd name="connsiteX0" fmla="*/ 894017 w 918755"/>
              <a:gd name="connsiteY0" fmla="*/ 1243903 h 1243903"/>
              <a:gd name="connsiteX1" fmla="*/ 0 w 918755"/>
              <a:gd name="connsiteY1" fmla="*/ 0 h 1243903"/>
              <a:gd name="connsiteX0" fmla="*/ 894017 w 918755"/>
              <a:gd name="connsiteY0" fmla="*/ 1243903 h 1243903"/>
              <a:gd name="connsiteX1" fmla="*/ 0 w 918755"/>
              <a:gd name="connsiteY1" fmla="*/ 0 h 1243903"/>
              <a:gd name="connsiteX0" fmla="*/ 894017 w 897374"/>
              <a:gd name="connsiteY0" fmla="*/ 1243903 h 1243903"/>
              <a:gd name="connsiteX1" fmla="*/ 0 w 897374"/>
              <a:gd name="connsiteY1" fmla="*/ 0 h 1243903"/>
              <a:gd name="connsiteX0" fmla="*/ 723432 w 727713"/>
              <a:gd name="connsiteY0" fmla="*/ 912981 h 912981"/>
              <a:gd name="connsiteX1" fmla="*/ 0 w 727713"/>
              <a:gd name="connsiteY1" fmla="*/ 0 h 912981"/>
              <a:gd name="connsiteX0" fmla="*/ 723432 w 727712"/>
              <a:gd name="connsiteY0" fmla="*/ 912981 h 912981"/>
              <a:gd name="connsiteX1" fmla="*/ 0 w 727712"/>
              <a:gd name="connsiteY1" fmla="*/ 0 h 912981"/>
              <a:gd name="connsiteX0" fmla="*/ 699063 w 703517"/>
              <a:gd name="connsiteY0" fmla="*/ 986519 h 986519"/>
              <a:gd name="connsiteX1" fmla="*/ 0 w 703517"/>
              <a:gd name="connsiteY1" fmla="*/ 0 h 98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3517" h="986519">
                <a:moveTo>
                  <a:pt x="699063" y="986519"/>
                </a:moveTo>
                <a:cubicBezTo>
                  <a:pt x="758437" y="219820"/>
                  <a:pt x="208345" y="848972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10078189" y="2307684"/>
            <a:ext cx="265955" cy="943225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  <a:gd name="connsiteX0" fmla="*/ 5451052 w 5451052"/>
              <a:gd name="connsiteY0" fmla="*/ 2322464 h 2322464"/>
              <a:gd name="connsiteX1" fmla="*/ 0 w 5451052"/>
              <a:gd name="connsiteY1" fmla="*/ 0 h 2322464"/>
              <a:gd name="connsiteX0" fmla="*/ 5451052 w 5455493"/>
              <a:gd name="connsiteY0" fmla="*/ 2322464 h 2322464"/>
              <a:gd name="connsiteX1" fmla="*/ 0 w 5455493"/>
              <a:gd name="connsiteY1" fmla="*/ 0 h 2322464"/>
              <a:gd name="connsiteX0" fmla="*/ 894017 w 918755"/>
              <a:gd name="connsiteY0" fmla="*/ 1243903 h 1243903"/>
              <a:gd name="connsiteX1" fmla="*/ 0 w 918755"/>
              <a:gd name="connsiteY1" fmla="*/ 0 h 1243903"/>
              <a:gd name="connsiteX0" fmla="*/ 894017 w 918755"/>
              <a:gd name="connsiteY0" fmla="*/ 1243903 h 1243903"/>
              <a:gd name="connsiteX1" fmla="*/ 0 w 918755"/>
              <a:gd name="connsiteY1" fmla="*/ 0 h 1243903"/>
              <a:gd name="connsiteX0" fmla="*/ 894017 w 897374"/>
              <a:gd name="connsiteY0" fmla="*/ 1243903 h 1243903"/>
              <a:gd name="connsiteX1" fmla="*/ 0 w 897374"/>
              <a:gd name="connsiteY1" fmla="*/ 0 h 1243903"/>
              <a:gd name="connsiteX0" fmla="*/ 357895 w 368148"/>
              <a:gd name="connsiteY0" fmla="*/ 1023289 h 1023289"/>
              <a:gd name="connsiteX1" fmla="*/ 0 w 368148"/>
              <a:gd name="connsiteY1" fmla="*/ 0 h 1023289"/>
              <a:gd name="connsiteX0" fmla="*/ 357895 w 363849"/>
              <a:gd name="connsiteY0" fmla="*/ 1023289 h 1023289"/>
              <a:gd name="connsiteX1" fmla="*/ 0 w 363849"/>
              <a:gd name="connsiteY1" fmla="*/ 0 h 1023289"/>
              <a:gd name="connsiteX0" fmla="*/ 272603 w 279969"/>
              <a:gd name="connsiteY0" fmla="*/ 998777 h 998777"/>
              <a:gd name="connsiteX1" fmla="*/ 0 w 279969"/>
              <a:gd name="connsiteY1" fmla="*/ 0 h 99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969" h="998777">
                <a:moveTo>
                  <a:pt x="272603" y="998777"/>
                </a:moveTo>
                <a:cubicBezTo>
                  <a:pt x="331977" y="232078"/>
                  <a:pt x="13391" y="738664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324248" y="3909117"/>
            <a:ext cx="2016088" cy="1306713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  <a:gd name="connsiteX0" fmla="*/ 5451052 w 5451052"/>
              <a:gd name="connsiteY0" fmla="*/ 2322464 h 2322464"/>
              <a:gd name="connsiteX1" fmla="*/ 0 w 5451052"/>
              <a:gd name="connsiteY1" fmla="*/ 0 h 2322464"/>
              <a:gd name="connsiteX0" fmla="*/ 5451052 w 5455493"/>
              <a:gd name="connsiteY0" fmla="*/ 2322464 h 2322464"/>
              <a:gd name="connsiteX1" fmla="*/ 0 w 5455493"/>
              <a:gd name="connsiteY1" fmla="*/ 0 h 2322464"/>
              <a:gd name="connsiteX0" fmla="*/ 894017 w 918755"/>
              <a:gd name="connsiteY0" fmla="*/ 1243903 h 1243903"/>
              <a:gd name="connsiteX1" fmla="*/ 0 w 918755"/>
              <a:gd name="connsiteY1" fmla="*/ 0 h 1243903"/>
              <a:gd name="connsiteX0" fmla="*/ 894017 w 918755"/>
              <a:gd name="connsiteY0" fmla="*/ 1243903 h 1243903"/>
              <a:gd name="connsiteX1" fmla="*/ 0 w 918755"/>
              <a:gd name="connsiteY1" fmla="*/ 0 h 1243903"/>
              <a:gd name="connsiteX0" fmla="*/ 894017 w 897374"/>
              <a:gd name="connsiteY0" fmla="*/ 1243903 h 1243903"/>
              <a:gd name="connsiteX1" fmla="*/ 0 w 897374"/>
              <a:gd name="connsiteY1" fmla="*/ 0 h 1243903"/>
              <a:gd name="connsiteX0" fmla="*/ 723432 w 727713"/>
              <a:gd name="connsiteY0" fmla="*/ 912981 h 912981"/>
              <a:gd name="connsiteX1" fmla="*/ 0 w 727713"/>
              <a:gd name="connsiteY1" fmla="*/ 0 h 912981"/>
              <a:gd name="connsiteX0" fmla="*/ 723432 w 727712"/>
              <a:gd name="connsiteY0" fmla="*/ 912981 h 912981"/>
              <a:gd name="connsiteX1" fmla="*/ 0 w 727712"/>
              <a:gd name="connsiteY1" fmla="*/ 0 h 912981"/>
              <a:gd name="connsiteX0" fmla="*/ 699063 w 703517"/>
              <a:gd name="connsiteY0" fmla="*/ 986519 h 986519"/>
              <a:gd name="connsiteX1" fmla="*/ 0 w 703517"/>
              <a:gd name="connsiteY1" fmla="*/ 0 h 986519"/>
              <a:gd name="connsiteX0" fmla="*/ 1466692 w 1468638"/>
              <a:gd name="connsiteY0" fmla="*/ 138180 h 1401736"/>
              <a:gd name="connsiteX1" fmla="*/ 0 w 1468638"/>
              <a:gd name="connsiteY1" fmla="*/ 1235244 h 1401736"/>
              <a:gd name="connsiteX0" fmla="*/ 1466692 w 1496621"/>
              <a:gd name="connsiteY0" fmla="*/ 175510 h 1279434"/>
              <a:gd name="connsiteX1" fmla="*/ 0 w 1496621"/>
              <a:gd name="connsiteY1" fmla="*/ 1272574 h 1279434"/>
              <a:gd name="connsiteX0" fmla="*/ 1466692 w 1472869"/>
              <a:gd name="connsiteY0" fmla="*/ 0 h 1108505"/>
              <a:gd name="connsiteX1" fmla="*/ 0 w 1472869"/>
              <a:gd name="connsiteY1" fmla="*/ 1097064 h 1108505"/>
              <a:gd name="connsiteX0" fmla="*/ 1515430 w 1518022"/>
              <a:gd name="connsiteY0" fmla="*/ 0 h 1315230"/>
              <a:gd name="connsiteX1" fmla="*/ 0 w 1518022"/>
              <a:gd name="connsiteY1" fmla="*/ 1305422 h 131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8022" h="1315230">
                <a:moveTo>
                  <a:pt x="1515430" y="0"/>
                </a:moveTo>
                <a:cubicBezTo>
                  <a:pt x="1513880" y="78990"/>
                  <a:pt x="1658311" y="1443525"/>
                  <a:pt x="0" y="1305422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/>
          <p:cNvSpPr/>
          <p:nvPr/>
        </p:nvSpPr>
        <p:spPr>
          <a:xfrm>
            <a:off x="383209" y="1321346"/>
            <a:ext cx="5752618" cy="3186213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76643" y="1721989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bob.com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755596" y="3509303"/>
            <a:ext cx="5409693" cy="1672429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94744" h="1770927">
                <a:moveTo>
                  <a:pt x="5694744" y="1770927"/>
                </a:moveTo>
                <a:cubicBezTo>
                  <a:pt x="868101" y="1678329"/>
                  <a:pt x="208345" y="1817226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03520" y="2637611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106217" y="2774088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743027" y="2712632"/>
            <a:ext cx="1422262" cy="712652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5672528" y="2857413"/>
            <a:ext cx="1489201" cy="737161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115093" y="2900291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113680" y="3276603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123840" y="3158895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113680" y="3028221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660838" y="3004087"/>
            <a:ext cx="1524256" cy="736628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374791" y="3304028"/>
            <a:ext cx="1538010" cy="773773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17108" y="3223989"/>
            <a:ext cx="1554463" cy="796144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518676" y="3089404"/>
            <a:ext cx="1516012" cy="762706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245288" y="4680961"/>
            <a:ext cx="955342" cy="941648"/>
            <a:chOff x="8129370" y="5407902"/>
            <a:chExt cx="2901304" cy="1164087"/>
          </a:xfrm>
        </p:grpSpPr>
        <p:grpSp>
          <p:nvGrpSpPr>
            <p:cNvPr id="54" name="Group 53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riangle 56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8279777" y="5407902"/>
              <a:ext cx="2600481" cy="79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MTA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88519" y="2490995"/>
            <a:ext cx="955342" cy="936176"/>
            <a:chOff x="8129370" y="5414666"/>
            <a:chExt cx="2901304" cy="1157323"/>
          </a:xfrm>
        </p:grpSpPr>
        <p:grpSp>
          <p:nvGrpSpPr>
            <p:cNvPr id="64" name="Group 63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riangle 67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6" name="TextBox 65"/>
            <p:cNvSpPr txBox="1"/>
            <p:nvPr/>
          </p:nvSpPr>
          <p:spPr>
            <a:xfrm>
              <a:off x="8279777" y="5414666"/>
              <a:ext cx="2600481" cy="1141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MTA</a:t>
              </a:r>
            </a:p>
            <a:p>
              <a:pPr algn="ctr"/>
              <a:endParaRPr lang="en-US" dirty="0" smtClean="0"/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1568931" y="3051194"/>
            <a:ext cx="561278" cy="41263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SPF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Freeform 107"/>
          <p:cNvSpPr/>
          <p:nvPr/>
        </p:nvSpPr>
        <p:spPr>
          <a:xfrm flipH="1">
            <a:off x="10341378" y="2313733"/>
            <a:ext cx="668302" cy="931650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  <a:gd name="connsiteX0" fmla="*/ 5451052 w 5451052"/>
              <a:gd name="connsiteY0" fmla="*/ 2322464 h 2322464"/>
              <a:gd name="connsiteX1" fmla="*/ 0 w 5451052"/>
              <a:gd name="connsiteY1" fmla="*/ 0 h 2322464"/>
              <a:gd name="connsiteX0" fmla="*/ 5451052 w 5455493"/>
              <a:gd name="connsiteY0" fmla="*/ 2322464 h 2322464"/>
              <a:gd name="connsiteX1" fmla="*/ 0 w 5455493"/>
              <a:gd name="connsiteY1" fmla="*/ 0 h 2322464"/>
              <a:gd name="connsiteX0" fmla="*/ 894017 w 918755"/>
              <a:gd name="connsiteY0" fmla="*/ 1243903 h 1243903"/>
              <a:gd name="connsiteX1" fmla="*/ 0 w 918755"/>
              <a:gd name="connsiteY1" fmla="*/ 0 h 1243903"/>
              <a:gd name="connsiteX0" fmla="*/ 894017 w 918755"/>
              <a:gd name="connsiteY0" fmla="*/ 1243903 h 1243903"/>
              <a:gd name="connsiteX1" fmla="*/ 0 w 918755"/>
              <a:gd name="connsiteY1" fmla="*/ 0 h 1243903"/>
              <a:gd name="connsiteX0" fmla="*/ 894017 w 897374"/>
              <a:gd name="connsiteY0" fmla="*/ 1243903 h 1243903"/>
              <a:gd name="connsiteX1" fmla="*/ 0 w 897374"/>
              <a:gd name="connsiteY1" fmla="*/ 0 h 1243903"/>
              <a:gd name="connsiteX0" fmla="*/ 723432 w 727713"/>
              <a:gd name="connsiteY0" fmla="*/ 912981 h 912981"/>
              <a:gd name="connsiteX1" fmla="*/ 0 w 727713"/>
              <a:gd name="connsiteY1" fmla="*/ 0 h 912981"/>
              <a:gd name="connsiteX0" fmla="*/ 723432 w 727712"/>
              <a:gd name="connsiteY0" fmla="*/ 912981 h 912981"/>
              <a:gd name="connsiteX1" fmla="*/ 0 w 727712"/>
              <a:gd name="connsiteY1" fmla="*/ 0 h 912981"/>
              <a:gd name="connsiteX0" fmla="*/ 699063 w 703517"/>
              <a:gd name="connsiteY0" fmla="*/ 986519 h 986519"/>
              <a:gd name="connsiteX1" fmla="*/ 0 w 703517"/>
              <a:gd name="connsiteY1" fmla="*/ 0 h 98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3517" h="986519">
                <a:moveTo>
                  <a:pt x="699063" y="986519"/>
                </a:moveTo>
                <a:cubicBezTo>
                  <a:pt x="758437" y="219820"/>
                  <a:pt x="208345" y="848972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 flipH="1">
            <a:off x="10340336" y="2312903"/>
            <a:ext cx="265955" cy="943225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  <a:gd name="connsiteX0" fmla="*/ 5451052 w 5451052"/>
              <a:gd name="connsiteY0" fmla="*/ 2322464 h 2322464"/>
              <a:gd name="connsiteX1" fmla="*/ 0 w 5451052"/>
              <a:gd name="connsiteY1" fmla="*/ 0 h 2322464"/>
              <a:gd name="connsiteX0" fmla="*/ 5451052 w 5455493"/>
              <a:gd name="connsiteY0" fmla="*/ 2322464 h 2322464"/>
              <a:gd name="connsiteX1" fmla="*/ 0 w 5455493"/>
              <a:gd name="connsiteY1" fmla="*/ 0 h 2322464"/>
              <a:gd name="connsiteX0" fmla="*/ 894017 w 918755"/>
              <a:gd name="connsiteY0" fmla="*/ 1243903 h 1243903"/>
              <a:gd name="connsiteX1" fmla="*/ 0 w 918755"/>
              <a:gd name="connsiteY1" fmla="*/ 0 h 1243903"/>
              <a:gd name="connsiteX0" fmla="*/ 894017 w 918755"/>
              <a:gd name="connsiteY0" fmla="*/ 1243903 h 1243903"/>
              <a:gd name="connsiteX1" fmla="*/ 0 w 918755"/>
              <a:gd name="connsiteY1" fmla="*/ 0 h 1243903"/>
              <a:gd name="connsiteX0" fmla="*/ 894017 w 897374"/>
              <a:gd name="connsiteY0" fmla="*/ 1243903 h 1243903"/>
              <a:gd name="connsiteX1" fmla="*/ 0 w 897374"/>
              <a:gd name="connsiteY1" fmla="*/ 0 h 1243903"/>
              <a:gd name="connsiteX0" fmla="*/ 357895 w 368148"/>
              <a:gd name="connsiteY0" fmla="*/ 1023289 h 1023289"/>
              <a:gd name="connsiteX1" fmla="*/ 0 w 368148"/>
              <a:gd name="connsiteY1" fmla="*/ 0 h 1023289"/>
              <a:gd name="connsiteX0" fmla="*/ 357895 w 363849"/>
              <a:gd name="connsiteY0" fmla="*/ 1023289 h 1023289"/>
              <a:gd name="connsiteX1" fmla="*/ 0 w 363849"/>
              <a:gd name="connsiteY1" fmla="*/ 0 h 1023289"/>
              <a:gd name="connsiteX0" fmla="*/ 272603 w 279969"/>
              <a:gd name="connsiteY0" fmla="*/ 998777 h 998777"/>
              <a:gd name="connsiteX1" fmla="*/ 0 w 279969"/>
              <a:gd name="connsiteY1" fmla="*/ 0 h 99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969" h="998777">
                <a:moveTo>
                  <a:pt x="272603" y="998777"/>
                </a:moveTo>
                <a:cubicBezTo>
                  <a:pt x="331977" y="232078"/>
                  <a:pt x="13391" y="738664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Magnetic Disk 124"/>
          <p:cNvSpPr/>
          <p:nvPr/>
        </p:nvSpPr>
        <p:spPr>
          <a:xfrm>
            <a:off x="4325050" y="2232210"/>
            <a:ext cx="1327819" cy="82248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Resolver</a:t>
            </a:r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7210367" y="3439404"/>
            <a:ext cx="1511595" cy="1223574"/>
            <a:chOff x="7049898" y="1690688"/>
            <a:chExt cx="1511595" cy="1223574"/>
          </a:xfrm>
        </p:grpSpPr>
        <p:grpSp>
          <p:nvGrpSpPr>
            <p:cNvPr id="128" name="Group 127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>
                <a:off x="7805696" y="1690688"/>
                <a:ext cx="0" cy="122357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tangle 128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7049898" y="2200940"/>
              <a:ext cx="1511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ns1.emaildns.net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8" name="Picture 4" descr="ubBrand_sig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1" r="74029" b="43864"/>
          <a:stretch/>
        </p:blipFill>
        <p:spPr bwMode="auto">
          <a:xfrm>
            <a:off x="10441260" y="4534712"/>
            <a:ext cx="816333" cy="59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929261" y="1209029"/>
            <a:ext cx="5078826" cy="849967"/>
            <a:chOff x="6924099" y="1357691"/>
            <a:chExt cx="5078826" cy="849967"/>
          </a:xfrm>
        </p:grpSpPr>
        <p:sp>
          <p:nvSpPr>
            <p:cNvPr id="153" name="Rectangular Callout 152"/>
            <p:cNvSpPr/>
            <p:nvPr/>
          </p:nvSpPr>
          <p:spPr>
            <a:xfrm>
              <a:off x="6924099" y="1357691"/>
              <a:ext cx="5078826" cy="849967"/>
            </a:xfrm>
            <a:prstGeom prst="wedgeRectCallout">
              <a:avLst>
                <a:gd name="adj1" fmla="val -33127"/>
                <a:gd name="adj2" fmla="val 211667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7041091" y="1451113"/>
              <a:ext cx="4846859" cy="673233"/>
              <a:chOff x="260583" y="1461778"/>
              <a:chExt cx="2694471" cy="374264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260583" y="1536886"/>
                <a:ext cx="2694471" cy="299156"/>
                <a:chOff x="1249099" y="2544785"/>
                <a:chExt cx="9361489" cy="1039367"/>
              </a:xfrm>
            </p:grpSpPr>
            <p:sp>
              <p:nvSpPr>
                <p:cNvPr id="188" name="Oval 187"/>
                <p:cNvSpPr/>
                <p:nvPr/>
              </p:nvSpPr>
              <p:spPr>
                <a:xfrm>
                  <a:off x="6579545" y="2773444"/>
                  <a:ext cx="409433" cy="409433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4954901" y="2773440"/>
                  <a:ext cx="409433" cy="409433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3330257" y="2773432"/>
                  <a:ext cx="409434" cy="409432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1719824" y="2773436"/>
                  <a:ext cx="409433" cy="409433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9792760" y="2773441"/>
                  <a:ext cx="409433" cy="409433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8165545" y="2773439"/>
                  <a:ext cx="409433" cy="409433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4" name="Group 193"/>
                <p:cNvGrpSpPr/>
                <p:nvPr/>
              </p:nvGrpSpPr>
              <p:grpSpPr>
                <a:xfrm>
                  <a:off x="1249099" y="3404530"/>
                  <a:ext cx="1287313" cy="172626"/>
                  <a:chOff x="1154516" y="5780277"/>
                  <a:chExt cx="1287313" cy="172626"/>
                </a:xfrm>
                <a:solidFill>
                  <a:schemeClr val="accent3"/>
                </a:solidFill>
              </p:grpSpPr>
              <p:sp>
                <p:nvSpPr>
                  <p:cNvPr id="273" name="Oval 272"/>
                  <p:cNvSpPr/>
                  <p:nvPr/>
                </p:nvSpPr>
                <p:spPr>
                  <a:xfrm flipH="1">
                    <a:off x="226920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74" name="Oval 273"/>
                  <p:cNvSpPr/>
                  <p:nvPr/>
                </p:nvSpPr>
                <p:spPr>
                  <a:xfrm flipH="1">
                    <a:off x="1822977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75" name="Oval 274"/>
                  <p:cNvSpPr/>
                  <p:nvPr/>
                </p:nvSpPr>
                <p:spPr>
                  <a:xfrm flipH="1">
                    <a:off x="204378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76" name="Oval 275"/>
                  <p:cNvSpPr/>
                  <p:nvPr/>
                </p:nvSpPr>
                <p:spPr>
                  <a:xfrm flipH="1">
                    <a:off x="1376834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77" name="Oval 276"/>
                  <p:cNvSpPr/>
                  <p:nvPr/>
                </p:nvSpPr>
                <p:spPr>
                  <a:xfrm flipH="1">
                    <a:off x="1600659" y="5780277"/>
                    <a:ext cx="172625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78" name="Oval 277"/>
                  <p:cNvSpPr/>
                  <p:nvPr/>
                </p:nvSpPr>
                <p:spPr>
                  <a:xfrm flipH="1">
                    <a:off x="1154516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</p:grpSp>
            <p:cxnSp>
              <p:nvCxnSpPr>
                <p:cNvPr id="195" name="Straight Connector 194"/>
                <p:cNvCxnSpPr/>
                <p:nvPr/>
              </p:nvCxnSpPr>
              <p:spPr>
                <a:xfrm flipH="1">
                  <a:off x="1924541" y="2544785"/>
                  <a:ext cx="4112508" cy="22865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H="1">
                  <a:off x="3534974" y="2544785"/>
                  <a:ext cx="2502075" cy="228653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H="1">
                  <a:off x="5159618" y="2544785"/>
                  <a:ext cx="877431" cy="228655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6037049" y="2544785"/>
                  <a:ext cx="747213" cy="228659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6037049" y="2544785"/>
                  <a:ext cx="2333213" cy="228654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6037049" y="2544785"/>
                  <a:ext cx="3960428" cy="228656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 flipH="1">
                  <a:off x="1335412" y="3182869"/>
                  <a:ext cx="589129" cy="22166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 flipH="1">
                  <a:off x="1557730" y="3182869"/>
                  <a:ext cx="366811" cy="22166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flipH="1">
                  <a:off x="1783067" y="3182869"/>
                  <a:ext cx="141474" cy="22166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1924541" y="3182869"/>
                  <a:ext cx="79332" cy="22166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1924541" y="3182869"/>
                  <a:ext cx="300138" cy="22166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1924541" y="3182869"/>
                  <a:ext cx="525558" cy="221661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Group 206"/>
                <p:cNvGrpSpPr/>
                <p:nvPr/>
              </p:nvGrpSpPr>
              <p:grpSpPr>
                <a:xfrm>
                  <a:off x="2855648" y="3405731"/>
                  <a:ext cx="1287313" cy="178421"/>
                  <a:chOff x="1154516" y="5780277"/>
                  <a:chExt cx="1287313" cy="178421"/>
                </a:xfrm>
                <a:solidFill>
                  <a:schemeClr val="accent3"/>
                </a:solidFill>
              </p:grpSpPr>
              <p:sp>
                <p:nvSpPr>
                  <p:cNvPr id="267" name="Oval 266"/>
                  <p:cNvSpPr/>
                  <p:nvPr/>
                </p:nvSpPr>
                <p:spPr>
                  <a:xfrm flipH="1">
                    <a:off x="226920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68" name="Oval 267"/>
                  <p:cNvSpPr/>
                  <p:nvPr/>
                </p:nvSpPr>
                <p:spPr>
                  <a:xfrm flipH="1">
                    <a:off x="1822977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69" name="Oval 268"/>
                  <p:cNvSpPr/>
                  <p:nvPr/>
                </p:nvSpPr>
                <p:spPr>
                  <a:xfrm flipH="1">
                    <a:off x="204378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70" name="Oval 269"/>
                  <p:cNvSpPr/>
                  <p:nvPr/>
                </p:nvSpPr>
                <p:spPr>
                  <a:xfrm flipH="1">
                    <a:off x="1370666" y="5786072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71" name="Oval 270"/>
                  <p:cNvSpPr/>
                  <p:nvPr/>
                </p:nvSpPr>
                <p:spPr>
                  <a:xfrm flipH="1">
                    <a:off x="1602171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72" name="Oval 271"/>
                  <p:cNvSpPr/>
                  <p:nvPr/>
                </p:nvSpPr>
                <p:spPr>
                  <a:xfrm flipH="1">
                    <a:off x="1154516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</p:grpSp>
            <p:cxnSp>
              <p:nvCxnSpPr>
                <p:cNvPr id="208" name="Straight Connector 207"/>
                <p:cNvCxnSpPr/>
                <p:nvPr/>
              </p:nvCxnSpPr>
              <p:spPr>
                <a:xfrm flipH="1">
                  <a:off x="2941962" y="3182871"/>
                  <a:ext cx="593012" cy="22286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 flipH="1">
                  <a:off x="3164280" y="3182871"/>
                  <a:ext cx="370694" cy="22286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 flipH="1">
                  <a:off x="3389616" y="3182871"/>
                  <a:ext cx="145358" cy="22286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3534974" y="3182871"/>
                  <a:ext cx="75448" cy="22286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3534974" y="3182871"/>
                  <a:ext cx="296254" cy="22286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3534974" y="3182871"/>
                  <a:ext cx="521674" cy="22286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4" name="Group 213"/>
                <p:cNvGrpSpPr/>
                <p:nvPr/>
              </p:nvGrpSpPr>
              <p:grpSpPr>
                <a:xfrm>
                  <a:off x="4472060" y="3405731"/>
                  <a:ext cx="1287313" cy="172927"/>
                  <a:chOff x="1154516" y="5780277"/>
                  <a:chExt cx="1287313" cy="172927"/>
                </a:xfrm>
                <a:solidFill>
                  <a:schemeClr val="accent3"/>
                </a:solidFill>
              </p:grpSpPr>
              <p:sp>
                <p:nvSpPr>
                  <p:cNvPr id="261" name="Oval 260"/>
                  <p:cNvSpPr/>
                  <p:nvPr/>
                </p:nvSpPr>
                <p:spPr>
                  <a:xfrm flipH="1">
                    <a:off x="226920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62" name="Oval 261"/>
                  <p:cNvSpPr/>
                  <p:nvPr/>
                </p:nvSpPr>
                <p:spPr>
                  <a:xfrm flipH="1">
                    <a:off x="1822977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63" name="Oval 262"/>
                  <p:cNvSpPr/>
                  <p:nvPr/>
                </p:nvSpPr>
                <p:spPr>
                  <a:xfrm flipH="1">
                    <a:off x="204378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800" dirty="0" smtClean="0"/>
                      <a:t>3e</a:t>
                    </a:r>
                    <a:endParaRPr lang="en-US" sz="800" dirty="0"/>
                  </a:p>
                </p:txBody>
              </p:sp>
              <p:sp>
                <p:nvSpPr>
                  <p:cNvPr id="264" name="Oval 263"/>
                  <p:cNvSpPr/>
                  <p:nvPr/>
                </p:nvSpPr>
                <p:spPr>
                  <a:xfrm flipH="1">
                    <a:off x="1376834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65" name="Oval 264"/>
                  <p:cNvSpPr/>
                  <p:nvPr/>
                </p:nvSpPr>
                <p:spPr>
                  <a:xfrm flipH="1">
                    <a:off x="1602171" y="5780578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66" name="Oval 265"/>
                  <p:cNvSpPr/>
                  <p:nvPr/>
                </p:nvSpPr>
                <p:spPr>
                  <a:xfrm flipH="1">
                    <a:off x="1154516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</p:grpSp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4558374" y="3182873"/>
                  <a:ext cx="601244" cy="22285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 flipH="1">
                  <a:off x="4780692" y="3182873"/>
                  <a:ext cx="378926" cy="22285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 flipH="1">
                  <a:off x="5006028" y="3182873"/>
                  <a:ext cx="153590" cy="22285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5159618" y="3182873"/>
                  <a:ext cx="67216" cy="22285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5159618" y="3182873"/>
                  <a:ext cx="288022" cy="22285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5159618" y="3182873"/>
                  <a:ext cx="513442" cy="22285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1" name="Group 220"/>
                <p:cNvGrpSpPr/>
                <p:nvPr/>
              </p:nvGrpSpPr>
              <p:grpSpPr>
                <a:xfrm>
                  <a:off x="6110192" y="3404530"/>
                  <a:ext cx="1287313" cy="172626"/>
                  <a:chOff x="1154516" y="5780277"/>
                  <a:chExt cx="1287313" cy="172626"/>
                </a:xfrm>
                <a:solidFill>
                  <a:schemeClr val="accent3"/>
                </a:solidFill>
              </p:grpSpPr>
              <p:sp>
                <p:nvSpPr>
                  <p:cNvPr id="255" name="Oval 254"/>
                  <p:cNvSpPr/>
                  <p:nvPr/>
                </p:nvSpPr>
                <p:spPr>
                  <a:xfrm flipH="1">
                    <a:off x="226920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56" name="Oval 255"/>
                  <p:cNvSpPr/>
                  <p:nvPr/>
                </p:nvSpPr>
                <p:spPr>
                  <a:xfrm flipH="1">
                    <a:off x="1822977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57" name="Oval 256"/>
                  <p:cNvSpPr/>
                  <p:nvPr/>
                </p:nvSpPr>
                <p:spPr>
                  <a:xfrm flipH="1">
                    <a:off x="204378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58" name="Oval 257"/>
                  <p:cNvSpPr/>
                  <p:nvPr/>
                </p:nvSpPr>
                <p:spPr>
                  <a:xfrm flipH="1">
                    <a:off x="1376834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59" name="Oval 258"/>
                  <p:cNvSpPr/>
                  <p:nvPr/>
                </p:nvSpPr>
                <p:spPr>
                  <a:xfrm flipH="1">
                    <a:off x="1602171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60" name="Oval 259"/>
                  <p:cNvSpPr/>
                  <p:nvPr/>
                </p:nvSpPr>
                <p:spPr>
                  <a:xfrm flipH="1">
                    <a:off x="1154516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</p:grpSp>
            <p:cxnSp>
              <p:nvCxnSpPr>
                <p:cNvPr id="222" name="Straight Connector 221"/>
                <p:cNvCxnSpPr/>
                <p:nvPr/>
              </p:nvCxnSpPr>
              <p:spPr>
                <a:xfrm flipH="1">
                  <a:off x="6196506" y="3182877"/>
                  <a:ext cx="587756" cy="221653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flipH="1">
                  <a:off x="6418824" y="3182877"/>
                  <a:ext cx="365438" cy="221653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H="1">
                  <a:off x="6644160" y="3182877"/>
                  <a:ext cx="140102" cy="221653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6784262" y="3182877"/>
                  <a:ext cx="80704" cy="221653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6784262" y="3182877"/>
                  <a:ext cx="301510" cy="221653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6784262" y="3182877"/>
                  <a:ext cx="526930" cy="221653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8" name="Group 227"/>
                <p:cNvGrpSpPr/>
                <p:nvPr/>
              </p:nvGrpSpPr>
              <p:grpSpPr>
                <a:xfrm>
                  <a:off x="7706275" y="3411526"/>
                  <a:ext cx="1287313" cy="172626"/>
                  <a:chOff x="1154516" y="5780277"/>
                  <a:chExt cx="1287313" cy="172626"/>
                </a:xfrm>
                <a:solidFill>
                  <a:schemeClr val="accent3"/>
                </a:solidFill>
              </p:grpSpPr>
              <p:sp>
                <p:nvSpPr>
                  <p:cNvPr id="249" name="Oval 248"/>
                  <p:cNvSpPr/>
                  <p:nvPr/>
                </p:nvSpPr>
                <p:spPr>
                  <a:xfrm flipH="1">
                    <a:off x="226920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50" name="Oval 249"/>
                  <p:cNvSpPr/>
                  <p:nvPr/>
                </p:nvSpPr>
                <p:spPr>
                  <a:xfrm flipH="1">
                    <a:off x="1822977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51" name="Oval 250"/>
                  <p:cNvSpPr/>
                  <p:nvPr/>
                </p:nvSpPr>
                <p:spPr>
                  <a:xfrm flipH="1">
                    <a:off x="204378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52" name="Oval 251"/>
                  <p:cNvSpPr/>
                  <p:nvPr/>
                </p:nvSpPr>
                <p:spPr>
                  <a:xfrm flipH="1">
                    <a:off x="1376834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53" name="Oval 252"/>
                  <p:cNvSpPr/>
                  <p:nvPr/>
                </p:nvSpPr>
                <p:spPr>
                  <a:xfrm flipH="1">
                    <a:off x="1602171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>
                  <a:xfrm flipH="1">
                    <a:off x="1154516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</p:grpSp>
            <p:cxnSp>
              <p:nvCxnSpPr>
                <p:cNvPr id="229" name="Straight Connector 228"/>
                <p:cNvCxnSpPr/>
                <p:nvPr/>
              </p:nvCxnSpPr>
              <p:spPr>
                <a:xfrm flipH="1">
                  <a:off x="7792589" y="3191648"/>
                  <a:ext cx="589870" cy="21987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flipH="1">
                  <a:off x="8014907" y="3191648"/>
                  <a:ext cx="367552" cy="21987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H="1">
                  <a:off x="8240243" y="3191648"/>
                  <a:ext cx="142216" cy="21987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8382459" y="3191648"/>
                  <a:ext cx="78590" cy="21987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8382459" y="3191648"/>
                  <a:ext cx="299396" cy="21987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8382459" y="3191648"/>
                  <a:ext cx="524816" cy="219878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6" name="Group 235"/>
                <p:cNvGrpSpPr/>
                <p:nvPr/>
              </p:nvGrpSpPr>
              <p:grpSpPr>
                <a:xfrm>
                  <a:off x="9323275" y="3411526"/>
                  <a:ext cx="1287313" cy="172626"/>
                  <a:chOff x="1154516" y="5780277"/>
                  <a:chExt cx="1287313" cy="172626"/>
                </a:xfrm>
                <a:solidFill>
                  <a:schemeClr val="accent3"/>
                </a:solidFill>
              </p:grpSpPr>
              <p:sp>
                <p:nvSpPr>
                  <p:cNvPr id="243" name="Oval 242"/>
                  <p:cNvSpPr/>
                  <p:nvPr/>
                </p:nvSpPr>
                <p:spPr>
                  <a:xfrm flipH="1">
                    <a:off x="226920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44" name="Oval 243"/>
                  <p:cNvSpPr/>
                  <p:nvPr/>
                </p:nvSpPr>
                <p:spPr>
                  <a:xfrm flipH="1">
                    <a:off x="1822977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45" name="Oval 244"/>
                  <p:cNvSpPr/>
                  <p:nvPr/>
                </p:nvSpPr>
                <p:spPr>
                  <a:xfrm flipH="1">
                    <a:off x="2043783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46" name="Oval 245"/>
                  <p:cNvSpPr/>
                  <p:nvPr/>
                </p:nvSpPr>
                <p:spPr>
                  <a:xfrm flipH="1">
                    <a:off x="1376834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47" name="Oval 246"/>
                  <p:cNvSpPr/>
                  <p:nvPr/>
                </p:nvSpPr>
                <p:spPr>
                  <a:xfrm flipH="1">
                    <a:off x="1602171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  <p:sp>
                <p:nvSpPr>
                  <p:cNvPr id="248" name="Oval 247"/>
                  <p:cNvSpPr/>
                  <p:nvPr/>
                </p:nvSpPr>
                <p:spPr>
                  <a:xfrm flipH="1">
                    <a:off x="1154516" y="5780277"/>
                    <a:ext cx="172626" cy="17262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800" dirty="0"/>
                  </a:p>
                </p:txBody>
              </p:sp>
            </p:grpSp>
            <p:cxnSp>
              <p:nvCxnSpPr>
                <p:cNvPr id="237" name="Straight Connector 236"/>
                <p:cNvCxnSpPr/>
                <p:nvPr/>
              </p:nvCxnSpPr>
              <p:spPr>
                <a:xfrm flipH="1">
                  <a:off x="9409589" y="3182874"/>
                  <a:ext cx="587888" cy="22865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 flipH="1">
                  <a:off x="9631907" y="3182874"/>
                  <a:ext cx="365570" cy="22865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 flipH="1">
                  <a:off x="9857243" y="3182874"/>
                  <a:ext cx="140234" cy="22865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9997477" y="3182874"/>
                  <a:ext cx="80572" cy="22865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9997477" y="3182874"/>
                  <a:ext cx="301378" cy="22865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9997477" y="3182874"/>
                  <a:ext cx="526798" cy="228652"/>
                </a:xfrm>
                <a:prstGeom prst="line">
                  <a:avLst/>
                </a:prstGeom>
                <a:ln>
                  <a:solidFill>
                    <a:schemeClr val="tx2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7" name="Oval 186"/>
              <p:cNvSpPr/>
              <p:nvPr/>
            </p:nvSpPr>
            <p:spPr>
              <a:xfrm>
                <a:off x="1477431" y="1461778"/>
                <a:ext cx="316043" cy="7721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36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9" grpId="0" animBg="1"/>
      <p:bldP spid="13" grpId="0" animBg="1"/>
      <p:bldP spid="33" grpId="0" animBg="1"/>
      <p:bldP spid="108" grpId="0" animBg="1"/>
      <p:bldP spid="10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/>
          <p:cNvGrpSpPr/>
          <p:nvPr/>
        </p:nvGrpSpPr>
        <p:grpSpPr>
          <a:xfrm>
            <a:off x="5883882" y="2671592"/>
            <a:ext cx="5752618" cy="3871761"/>
            <a:chOff x="5883882" y="2671592"/>
            <a:chExt cx="5752618" cy="3871761"/>
          </a:xfrm>
        </p:grpSpPr>
        <p:sp>
          <p:nvSpPr>
            <p:cNvPr id="206" name="Moon 205"/>
            <p:cNvSpPr/>
            <p:nvPr/>
          </p:nvSpPr>
          <p:spPr>
            <a:xfrm rot="19300667">
              <a:off x="6416602" y="2671592"/>
              <a:ext cx="977604" cy="2096147"/>
            </a:xfrm>
            <a:prstGeom prst="moon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Moon 214"/>
            <p:cNvSpPr/>
            <p:nvPr/>
          </p:nvSpPr>
          <p:spPr>
            <a:xfrm rot="12975451">
              <a:off x="10334417" y="2751540"/>
              <a:ext cx="977604" cy="2096147"/>
            </a:xfrm>
            <a:prstGeom prst="moon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Cloud 215"/>
            <p:cNvSpPr/>
            <p:nvPr/>
          </p:nvSpPr>
          <p:spPr>
            <a:xfrm>
              <a:off x="5883882" y="2904641"/>
              <a:ext cx="5752618" cy="3638712"/>
            </a:xfrm>
            <a:prstGeom prst="cloud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400" y="0"/>
            <a:ext cx="9601890" cy="1325563"/>
          </a:xfrm>
        </p:spPr>
        <p:txBody>
          <a:bodyPr/>
          <a:lstStyle/>
          <a:p>
            <a:r>
              <a:rPr lang="en-US" dirty="0" smtClean="0"/>
              <a:t>Takeaway 3: Potential </a:t>
            </a:r>
            <a:r>
              <a:rPr lang="en-US" dirty="0" err="1" smtClean="0"/>
              <a:t>DoS</a:t>
            </a:r>
            <a:r>
              <a:rPr lang="en-US" dirty="0" smtClean="0"/>
              <a:t> Attack if Spirit and Letter of Limit do not match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83209" y="1321346"/>
            <a:ext cx="5752618" cy="3186213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03520" y="2404223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074794" y="2558730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85178" y="3489131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evil.com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76643" y="1721989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bob.com</a:t>
            </a:r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1755596" y="3509303"/>
            <a:ext cx="5409693" cy="1672429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94744" h="1770927">
                <a:moveTo>
                  <a:pt x="5694744" y="1770927"/>
                </a:moveTo>
                <a:cubicBezTo>
                  <a:pt x="868101" y="1678329"/>
                  <a:pt x="208345" y="1817226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  <a:effectLst>
            <a:glow rad="25400">
              <a:schemeClr val="bg2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775945" y="2682892"/>
            <a:ext cx="1383672" cy="680167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 rad="25400"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5668915" y="2863930"/>
            <a:ext cx="1349808" cy="664453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 rad="25400"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loud 39"/>
          <p:cNvSpPr/>
          <p:nvPr/>
        </p:nvSpPr>
        <p:spPr>
          <a:xfrm>
            <a:off x="2797596" y="4519706"/>
            <a:ext cx="2919005" cy="223569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105274" y="3168030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093358" y="2711235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090703" y="3051194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245288" y="4680961"/>
            <a:ext cx="955342" cy="941648"/>
            <a:chOff x="8129370" y="5407902"/>
            <a:chExt cx="2901304" cy="1164087"/>
          </a:xfrm>
        </p:grpSpPr>
        <p:grpSp>
          <p:nvGrpSpPr>
            <p:cNvPr id="48" name="Group 47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iangle 63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7" name="TextBox 56"/>
            <p:cNvSpPr txBox="1"/>
            <p:nvPr/>
          </p:nvSpPr>
          <p:spPr>
            <a:xfrm>
              <a:off x="8279777" y="5407902"/>
              <a:ext cx="2600481" cy="79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MTA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988519" y="2508208"/>
            <a:ext cx="955342" cy="918966"/>
            <a:chOff x="8129370" y="5435942"/>
            <a:chExt cx="2901304" cy="1136047"/>
          </a:xfrm>
        </p:grpSpPr>
        <p:grpSp>
          <p:nvGrpSpPr>
            <p:cNvPr id="81" name="Group 80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riangle 83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2" name="TextBox 81"/>
            <p:cNvSpPr txBox="1"/>
            <p:nvPr/>
          </p:nvSpPr>
          <p:spPr>
            <a:xfrm>
              <a:off x="8296137" y="5686929"/>
              <a:ext cx="2600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MTA</a:t>
              </a:r>
              <a:endParaRPr lang="en-US" dirty="0" smtClean="0"/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1568931" y="3051194"/>
            <a:ext cx="561278" cy="41263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SPF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7196834" y="3422516"/>
            <a:ext cx="1511595" cy="1223574"/>
            <a:chOff x="7049898" y="1690688"/>
            <a:chExt cx="1511595" cy="1223574"/>
          </a:xfrm>
        </p:grpSpPr>
        <p:grpSp>
          <p:nvGrpSpPr>
            <p:cNvPr id="145" name="Group 144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5" name="Straight Connector 154"/>
              <p:cNvCxnSpPr>
                <a:stCxn id="153" idx="0"/>
                <a:endCxn id="153" idx="2"/>
              </p:cNvCxnSpPr>
              <p:nvPr/>
            </p:nvCxnSpPr>
            <p:spPr>
              <a:xfrm>
                <a:off x="7805696" y="1690688"/>
                <a:ext cx="0" cy="122357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Rectangle 145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7049898" y="2200940"/>
              <a:ext cx="1511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ns1.evil.com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5" name="Magnetic Disk 174"/>
          <p:cNvSpPr/>
          <p:nvPr/>
        </p:nvSpPr>
        <p:spPr>
          <a:xfrm>
            <a:off x="4325050" y="2232210"/>
            <a:ext cx="1327819" cy="82248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Resolver</a:t>
            </a:r>
            <a:endParaRPr lang="en-US" dirty="0"/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4702899" y="3157870"/>
            <a:ext cx="694140" cy="1954686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4568963" y="3136606"/>
            <a:ext cx="690567" cy="1947396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4413638" y="3157870"/>
            <a:ext cx="694804" cy="1956554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V="1">
            <a:off x="4279702" y="3157870"/>
            <a:ext cx="675070" cy="1928000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4115624" y="3157870"/>
            <a:ext cx="698508" cy="1966983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3981688" y="3125973"/>
            <a:ext cx="707270" cy="1970326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3848071" y="3125973"/>
            <a:ext cx="702664" cy="1998880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3714135" y="3083442"/>
            <a:ext cx="719642" cy="2012857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86" idx="4"/>
            <a:endCxn id="188" idx="0"/>
          </p:cNvCxnSpPr>
          <p:nvPr/>
        </p:nvCxnSpPr>
        <p:spPr>
          <a:xfrm flipH="1">
            <a:off x="7288363" y="707029"/>
            <a:ext cx="3920755" cy="592747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376896" y="341556"/>
            <a:ext cx="1664443" cy="3654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evil.com</a:t>
            </a:r>
            <a:endParaRPr lang="en-US" sz="16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7141279" y="1298653"/>
            <a:ext cx="3009015" cy="302295"/>
            <a:chOff x="3799367" y="3148359"/>
            <a:chExt cx="3009015" cy="302295"/>
          </a:xfrm>
          <a:solidFill>
            <a:srgbClr val="DE1938"/>
          </a:solidFill>
        </p:grpSpPr>
        <p:sp>
          <p:nvSpPr>
            <p:cNvPr id="188" name="Oval 187"/>
            <p:cNvSpPr/>
            <p:nvPr/>
          </p:nvSpPr>
          <p:spPr>
            <a:xfrm>
              <a:off x="3799367" y="3149482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189" name="Oval 188"/>
            <p:cNvSpPr/>
            <p:nvPr/>
          </p:nvSpPr>
          <p:spPr>
            <a:xfrm>
              <a:off x="4132518" y="3148359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2</a:t>
              </a:r>
              <a:endParaRPr lang="en-US" sz="1600" dirty="0"/>
            </a:p>
          </p:txBody>
        </p:sp>
        <p:sp>
          <p:nvSpPr>
            <p:cNvPr id="190" name="Oval 189"/>
            <p:cNvSpPr/>
            <p:nvPr/>
          </p:nvSpPr>
          <p:spPr>
            <a:xfrm>
              <a:off x="4462124" y="3153020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3</a:t>
              </a:r>
              <a:endParaRPr lang="en-US" sz="1600" dirty="0"/>
            </a:p>
          </p:txBody>
        </p:sp>
        <p:sp>
          <p:nvSpPr>
            <p:cNvPr id="191" name="Oval 190"/>
            <p:cNvSpPr/>
            <p:nvPr/>
          </p:nvSpPr>
          <p:spPr>
            <a:xfrm>
              <a:off x="4795276" y="3151897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192" name="Oval 191"/>
            <p:cNvSpPr/>
            <p:nvPr/>
          </p:nvSpPr>
          <p:spPr>
            <a:xfrm>
              <a:off x="5142618" y="3153020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5</a:t>
              </a:r>
              <a:endParaRPr lang="en-US" sz="1600" dirty="0"/>
            </a:p>
          </p:txBody>
        </p:sp>
        <p:sp>
          <p:nvSpPr>
            <p:cNvPr id="193" name="Oval 192"/>
            <p:cNvSpPr/>
            <p:nvPr/>
          </p:nvSpPr>
          <p:spPr>
            <a:xfrm>
              <a:off x="5486402" y="3151897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6</a:t>
              </a:r>
              <a:endParaRPr lang="en-US" sz="1600" dirty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5837274" y="3156558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7</a:t>
              </a:r>
              <a:endParaRPr lang="en-US" sz="1600" dirty="0"/>
            </a:p>
          </p:txBody>
        </p:sp>
        <p:sp>
          <p:nvSpPr>
            <p:cNvPr id="195" name="Oval 194"/>
            <p:cNvSpPr/>
            <p:nvPr/>
          </p:nvSpPr>
          <p:spPr>
            <a:xfrm>
              <a:off x="6181058" y="3155435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8</a:t>
              </a:r>
              <a:endParaRPr lang="en-US" sz="1600" dirty="0"/>
            </a:p>
          </p:txBody>
        </p:sp>
        <p:sp>
          <p:nvSpPr>
            <p:cNvPr id="196" name="Oval 195"/>
            <p:cNvSpPr/>
            <p:nvPr/>
          </p:nvSpPr>
          <p:spPr>
            <a:xfrm>
              <a:off x="6514214" y="3158978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9</a:t>
              </a:r>
              <a:endParaRPr lang="en-US" sz="1600" dirty="0"/>
            </a:p>
          </p:txBody>
        </p:sp>
      </p:grpSp>
      <p:cxnSp>
        <p:nvCxnSpPr>
          <p:cNvPr id="207" name="Straight Connector 206"/>
          <p:cNvCxnSpPr>
            <a:stCxn id="186" idx="4"/>
            <a:endCxn id="189" idx="0"/>
          </p:cNvCxnSpPr>
          <p:nvPr/>
        </p:nvCxnSpPr>
        <p:spPr>
          <a:xfrm flipH="1">
            <a:off x="7621514" y="707029"/>
            <a:ext cx="3587604" cy="591624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86" idx="4"/>
            <a:endCxn id="190" idx="0"/>
          </p:cNvCxnSpPr>
          <p:nvPr/>
        </p:nvCxnSpPr>
        <p:spPr>
          <a:xfrm flipH="1">
            <a:off x="7951120" y="707029"/>
            <a:ext cx="3257998" cy="596285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86" idx="4"/>
            <a:endCxn id="191" idx="0"/>
          </p:cNvCxnSpPr>
          <p:nvPr/>
        </p:nvCxnSpPr>
        <p:spPr>
          <a:xfrm flipH="1">
            <a:off x="8284272" y="707029"/>
            <a:ext cx="2924846" cy="595162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86" idx="4"/>
            <a:endCxn id="192" idx="0"/>
          </p:cNvCxnSpPr>
          <p:nvPr/>
        </p:nvCxnSpPr>
        <p:spPr>
          <a:xfrm flipH="1">
            <a:off x="8631614" y="707029"/>
            <a:ext cx="2577504" cy="596285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86" idx="4"/>
            <a:endCxn id="193" idx="0"/>
          </p:cNvCxnSpPr>
          <p:nvPr/>
        </p:nvCxnSpPr>
        <p:spPr>
          <a:xfrm flipH="1">
            <a:off x="8975398" y="707029"/>
            <a:ext cx="2233720" cy="595162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86" idx="4"/>
            <a:endCxn id="194" idx="0"/>
          </p:cNvCxnSpPr>
          <p:nvPr/>
        </p:nvCxnSpPr>
        <p:spPr>
          <a:xfrm flipH="1">
            <a:off x="9326270" y="707029"/>
            <a:ext cx="1882848" cy="599823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86" idx="4"/>
            <a:endCxn id="195" idx="0"/>
          </p:cNvCxnSpPr>
          <p:nvPr/>
        </p:nvCxnSpPr>
        <p:spPr>
          <a:xfrm flipH="1">
            <a:off x="9670054" y="707029"/>
            <a:ext cx="1539064" cy="598700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86" idx="4"/>
            <a:endCxn id="196" idx="0"/>
          </p:cNvCxnSpPr>
          <p:nvPr/>
        </p:nvCxnSpPr>
        <p:spPr>
          <a:xfrm flipH="1">
            <a:off x="10003210" y="707029"/>
            <a:ext cx="1205908" cy="602243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/>
          <p:cNvGrpSpPr/>
          <p:nvPr/>
        </p:nvGrpSpPr>
        <p:grpSpPr>
          <a:xfrm>
            <a:off x="9815126" y="3959952"/>
            <a:ext cx="939768" cy="1233657"/>
            <a:chOff x="9913391" y="4216569"/>
            <a:chExt cx="939768" cy="1233657"/>
          </a:xfrm>
        </p:grpSpPr>
        <p:grpSp>
          <p:nvGrpSpPr>
            <p:cNvPr id="227" name="Group 226"/>
            <p:cNvGrpSpPr/>
            <p:nvPr/>
          </p:nvGrpSpPr>
          <p:grpSpPr>
            <a:xfrm>
              <a:off x="9963802" y="4216569"/>
              <a:ext cx="791093" cy="1233657"/>
              <a:chOff x="3356657" y="3284315"/>
              <a:chExt cx="1354238" cy="2071217"/>
            </a:xfrm>
          </p:grpSpPr>
          <p:sp>
            <p:nvSpPr>
              <p:cNvPr id="229" name="Pie 228"/>
              <p:cNvSpPr/>
              <p:nvPr/>
            </p:nvSpPr>
            <p:spPr>
              <a:xfrm rot="10800000">
                <a:off x="3356657" y="4001294"/>
                <a:ext cx="1354238" cy="1354238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3637342" y="3284315"/>
                <a:ext cx="792866" cy="79286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8" name="TextBox 227"/>
            <p:cNvSpPr txBox="1"/>
            <p:nvPr/>
          </p:nvSpPr>
          <p:spPr>
            <a:xfrm>
              <a:off x="9913391" y="4677589"/>
              <a:ext cx="939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alice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6" name="Straight Arrow Connector 235"/>
          <p:cNvCxnSpPr>
            <a:stCxn id="228" idx="1"/>
          </p:cNvCxnSpPr>
          <p:nvPr/>
        </p:nvCxnSpPr>
        <p:spPr>
          <a:xfrm flipH="1">
            <a:off x="8291873" y="4605638"/>
            <a:ext cx="1523253" cy="58858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 rad="25400"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3381761" y="5124853"/>
            <a:ext cx="1726681" cy="1223574"/>
            <a:chOff x="7049898" y="1690688"/>
            <a:chExt cx="1511595" cy="1223574"/>
          </a:xfrm>
        </p:grpSpPr>
        <p:grpSp>
          <p:nvGrpSpPr>
            <p:cNvPr id="238" name="Group 237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8" name="Straight Connector 247"/>
              <p:cNvCxnSpPr/>
              <p:nvPr/>
            </p:nvCxnSpPr>
            <p:spPr>
              <a:xfrm>
                <a:off x="7805696" y="1690688"/>
                <a:ext cx="0" cy="122357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tangle 238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7049898" y="2200940"/>
              <a:ext cx="1511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ns1.target.net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4" name="Oval 253"/>
          <p:cNvSpPr/>
          <p:nvPr/>
        </p:nvSpPr>
        <p:spPr>
          <a:xfrm>
            <a:off x="10395500" y="1279013"/>
            <a:ext cx="1664443" cy="3654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1.evil.com</a:t>
            </a:r>
            <a:endParaRPr lang="en-US" sz="1600" dirty="0"/>
          </a:p>
        </p:txBody>
      </p:sp>
      <p:cxnSp>
        <p:nvCxnSpPr>
          <p:cNvPr id="255" name="Straight Connector 254"/>
          <p:cNvCxnSpPr>
            <a:stCxn id="186" idx="4"/>
            <a:endCxn id="254" idx="0"/>
          </p:cNvCxnSpPr>
          <p:nvPr/>
        </p:nvCxnSpPr>
        <p:spPr>
          <a:xfrm>
            <a:off x="11209118" y="707029"/>
            <a:ext cx="18604" cy="571984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54" idx="4"/>
            <a:endCxn id="260" idx="0"/>
          </p:cNvCxnSpPr>
          <p:nvPr/>
        </p:nvCxnSpPr>
        <p:spPr>
          <a:xfrm flipH="1">
            <a:off x="7195861" y="1644486"/>
            <a:ext cx="4031861" cy="512611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/>
          <p:cNvGrpSpPr/>
          <p:nvPr/>
        </p:nvGrpSpPr>
        <p:grpSpPr>
          <a:xfrm>
            <a:off x="7048777" y="2155974"/>
            <a:ext cx="3009015" cy="302295"/>
            <a:chOff x="3799367" y="3148359"/>
            <a:chExt cx="3009015" cy="302295"/>
          </a:xfrm>
          <a:solidFill>
            <a:srgbClr val="DE1938"/>
          </a:solidFill>
        </p:grpSpPr>
        <p:sp>
          <p:nvSpPr>
            <p:cNvPr id="260" name="Oval 259"/>
            <p:cNvSpPr/>
            <p:nvPr/>
          </p:nvSpPr>
          <p:spPr>
            <a:xfrm>
              <a:off x="3799367" y="3149482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11</a:t>
              </a:r>
              <a:endParaRPr lang="en-US" sz="1600" dirty="0"/>
            </a:p>
          </p:txBody>
        </p:sp>
        <p:sp>
          <p:nvSpPr>
            <p:cNvPr id="261" name="Oval 260"/>
            <p:cNvSpPr/>
            <p:nvPr/>
          </p:nvSpPr>
          <p:spPr>
            <a:xfrm>
              <a:off x="4132518" y="3148359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12</a:t>
              </a:r>
              <a:endParaRPr lang="en-US" sz="1600" dirty="0"/>
            </a:p>
          </p:txBody>
        </p:sp>
        <p:sp>
          <p:nvSpPr>
            <p:cNvPr id="262" name="Oval 261"/>
            <p:cNvSpPr/>
            <p:nvPr/>
          </p:nvSpPr>
          <p:spPr>
            <a:xfrm>
              <a:off x="4462124" y="3153020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13</a:t>
              </a:r>
              <a:endParaRPr lang="en-US" sz="1600" dirty="0"/>
            </a:p>
          </p:txBody>
        </p:sp>
        <p:sp>
          <p:nvSpPr>
            <p:cNvPr id="263" name="Oval 262"/>
            <p:cNvSpPr/>
            <p:nvPr/>
          </p:nvSpPr>
          <p:spPr>
            <a:xfrm>
              <a:off x="4795276" y="3151897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1</a:t>
              </a:r>
              <a:r>
                <a:rPr lang="en-US" sz="1600" dirty="0" smtClean="0"/>
                <a:t>4</a:t>
              </a:r>
              <a:endParaRPr lang="en-US" sz="1600" dirty="0"/>
            </a:p>
          </p:txBody>
        </p:sp>
        <p:sp>
          <p:nvSpPr>
            <p:cNvPr id="264" name="Oval 263"/>
            <p:cNvSpPr/>
            <p:nvPr/>
          </p:nvSpPr>
          <p:spPr>
            <a:xfrm>
              <a:off x="5142618" y="3153020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15</a:t>
              </a:r>
              <a:endParaRPr lang="en-US" sz="1600" dirty="0"/>
            </a:p>
          </p:txBody>
        </p:sp>
        <p:sp>
          <p:nvSpPr>
            <p:cNvPr id="265" name="Oval 264"/>
            <p:cNvSpPr/>
            <p:nvPr/>
          </p:nvSpPr>
          <p:spPr>
            <a:xfrm>
              <a:off x="5486402" y="3151897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16</a:t>
              </a:r>
              <a:endParaRPr lang="en-US" sz="1600" dirty="0"/>
            </a:p>
          </p:txBody>
        </p:sp>
        <p:sp>
          <p:nvSpPr>
            <p:cNvPr id="266" name="Oval 265"/>
            <p:cNvSpPr/>
            <p:nvPr/>
          </p:nvSpPr>
          <p:spPr>
            <a:xfrm>
              <a:off x="5837274" y="3156558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17</a:t>
              </a:r>
              <a:endParaRPr lang="en-US" sz="1600" dirty="0"/>
            </a:p>
          </p:txBody>
        </p:sp>
        <p:sp>
          <p:nvSpPr>
            <p:cNvPr id="267" name="Oval 266"/>
            <p:cNvSpPr/>
            <p:nvPr/>
          </p:nvSpPr>
          <p:spPr>
            <a:xfrm>
              <a:off x="6181058" y="3155435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18</a:t>
              </a:r>
              <a:endParaRPr lang="en-US" sz="1600" dirty="0"/>
            </a:p>
          </p:txBody>
        </p:sp>
        <p:sp>
          <p:nvSpPr>
            <p:cNvPr id="268" name="Oval 267"/>
            <p:cNvSpPr/>
            <p:nvPr/>
          </p:nvSpPr>
          <p:spPr>
            <a:xfrm>
              <a:off x="6514214" y="3158978"/>
              <a:ext cx="294168" cy="2916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/>
                <a:t>19</a:t>
              </a:r>
              <a:endParaRPr lang="en-US" sz="1600" dirty="0"/>
            </a:p>
          </p:txBody>
        </p:sp>
      </p:grpSp>
      <p:cxnSp>
        <p:nvCxnSpPr>
          <p:cNvPr id="269" name="Straight Connector 268"/>
          <p:cNvCxnSpPr>
            <a:stCxn id="254" idx="4"/>
            <a:endCxn id="261" idx="0"/>
          </p:cNvCxnSpPr>
          <p:nvPr/>
        </p:nvCxnSpPr>
        <p:spPr>
          <a:xfrm flipH="1">
            <a:off x="7529012" y="1644486"/>
            <a:ext cx="3698710" cy="511488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254" idx="4"/>
            <a:endCxn id="262" idx="0"/>
          </p:cNvCxnSpPr>
          <p:nvPr/>
        </p:nvCxnSpPr>
        <p:spPr>
          <a:xfrm flipH="1">
            <a:off x="7858618" y="1644486"/>
            <a:ext cx="3369104" cy="516149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54" idx="4"/>
            <a:endCxn id="263" idx="0"/>
          </p:cNvCxnSpPr>
          <p:nvPr/>
        </p:nvCxnSpPr>
        <p:spPr>
          <a:xfrm flipH="1">
            <a:off x="8191770" y="1644486"/>
            <a:ext cx="3035952" cy="515026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254" idx="4"/>
            <a:endCxn id="264" idx="0"/>
          </p:cNvCxnSpPr>
          <p:nvPr/>
        </p:nvCxnSpPr>
        <p:spPr>
          <a:xfrm flipH="1">
            <a:off x="8539112" y="1644486"/>
            <a:ext cx="2688610" cy="516149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54" idx="4"/>
            <a:endCxn id="265" idx="0"/>
          </p:cNvCxnSpPr>
          <p:nvPr/>
        </p:nvCxnSpPr>
        <p:spPr>
          <a:xfrm flipH="1">
            <a:off x="8882896" y="1644486"/>
            <a:ext cx="2344826" cy="515026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stCxn id="254" idx="4"/>
            <a:endCxn id="266" idx="0"/>
          </p:cNvCxnSpPr>
          <p:nvPr/>
        </p:nvCxnSpPr>
        <p:spPr>
          <a:xfrm flipH="1">
            <a:off x="9233768" y="1644486"/>
            <a:ext cx="1993954" cy="519687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254" idx="4"/>
            <a:endCxn id="267" idx="0"/>
          </p:cNvCxnSpPr>
          <p:nvPr/>
        </p:nvCxnSpPr>
        <p:spPr>
          <a:xfrm flipH="1">
            <a:off x="9577552" y="1644486"/>
            <a:ext cx="1650170" cy="518564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stCxn id="254" idx="4"/>
            <a:endCxn id="268" idx="0"/>
          </p:cNvCxnSpPr>
          <p:nvPr/>
        </p:nvCxnSpPr>
        <p:spPr>
          <a:xfrm flipH="1">
            <a:off x="9910708" y="1644486"/>
            <a:ext cx="1317014" cy="522107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 rot="5400000">
            <a:off x="10191448" y="3464439"/>
            <a:ext cx="202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. . .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159" name="Straight Connector 158"/>
          <p:cNvCxnSpPr>
            <a:stCxn id="254" idx="4"/>
          </p:cNvCxnSpPr>
          <p:nvPr/>
        </p:nvCxnSpPr>
        <p:spPr>
          <a:xfrm>
            <a:off x="11227722" y="1644486"/>
            <a:ext cx="16856" cy="572948"/>
          </a:xfrm>
          <a:prstGeom prst="line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10403928" y="2204218"/>
            <a:ext cx="1664443" cy="3654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2.evil.com</a:t>
            </a:r>
            <a:endParaRPr lang="en-US" sz="1600" dirty="0"/>
          </a:p>
        </p:txBody>
      </p:sp>
      <p:cxnSp>
        <p:nvCxnSpPr>
          <p:cNvPr id="199" name="Straight Arrow Connector 198"/>
          <p:cNvCxnSpPr/>
          <p:nvPr/>
        </p:nvCxnSpPr>
        <p:spPr>
          <a:xfrm>
            <a:off x="2093358" y="2940558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>
            <a:off x="2095114" y="2823290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2096456" y="3295133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  <a:effectLst>
            <a:glow>
              <a:schemeClr val="bg2"/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Process 129"/>
          <p:cNvSpPr/>
          <p:nvPr/>
        </p:nvSpPr>
        <p:spPr>
          <a:xfrm>
            <a:off x="787400" y="5988184"/>
            <a:ext cx="10515599" cy="682271"/>
          </a:xfrm>
          <a:prstGeom prst="flowChartProcess">
            <a:avLst/>
          </a:prstGeom>
          <a:solidFill>
            <a:srgbClr val="E5B6C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Writing IETF internet draft to </a:t>
            </a:r>
            <a:r>
              <a:rPr lang="en-US" sz="2800" dirty="0" smtClean="0"/>
              <a:t>address this in SPF</a:t>
            </a:r>
            <a:r>
              <a:rPr lang="en-US" sz="2800" smtClean="0"/>
              <a:t>	</a:t>
            </a:r>
            <a:r>
              <a:rPr lang="en-US" sz="2800"/>
              <a:t> </a:t>
            </a:r>
            <a:r>
              <a:rPr lang="en-US" sz="2800" smtClean="0"/>
              <a:t>    </a:t>
            </a:r>
            <a:r>
              <a:rPr lang="en-US" sz="2800" dirty="0" err="1" smtClean="0"/>
              <a:t>sscheff@bu.edu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88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615525" y="5193609"/>
            <a:ext cx="2901304" cy="1172570"/>
            <a:chOff x="8129370" y="5399419"/>
            <a:chExt cx="2901304" cy="1172570"/>
          </a:xfrm>
        </p:grpSpPr>
        <p:grpSp>
          <p:nvGrpSpPr>
            <p:cNvPr id="63" name="Group 62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riangle 65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8305448" y="5399419"/>
              <a:ext cx="2600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to:bob@bob.com</a:t>
              </a:r>
              <a:endParaRPr lang="en-US" dirty="0" smtClean="0"/>
            </a:p>
            <a:p>
              <a:r>
                <a:rPr lang="en-US" dirty="0" err="1" smtClean="0"/>
                <a:t>from:alice@alice.com</a:t>
              </a:r>
              <a:endParaRPr lang="en-US" dirty="0" smtClean="0"/>
            </a:p>
          </p:txBody>
        </p:sp>
      </p:grpSp>
      <p:sp>
        <p:nvSpPr>
          <p:cNvPr id="4" name="Cloud 3"/>
          <p:cNvSpPr/>
          <p:nvPr/>
        </p:nvSpPr>
        <p:spPr>
          <a:xfrm>
            <a:off x="364695" y="1309281"/>
            <a:ext cx="5752618" cy="3186213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01755" y="2532066"/>
            <a:ext cx="2128886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049499" y="2863464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400" y="0"/>
            <a:ext cx="12217400" cy="1325563"/>
          </a:xfrm>
        </p:spPr>
        <p:txBody>
          <a:bodyPr/>
          <a:lstStyle/>
          <a:p>
            <a:r>
              <a:rPr lang="en-US" dirty="0" smtClean="0"/>
              <a:t>DKIM: verify email signature with key in </a:t>
            </a:r>
            <a:r>
              <a:rPr lang="en-US" dirty="0" err="1" smtClean="0"/>
              <a:t>nameserver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5883882" y="2904641"/>
            <a:ext cx="5752618" cy="363871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85178" y="3489131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alice.com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76643" y="1721989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bob.com</a:t>
            </a:r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1755596" y="3509303"/>
            <a:ext cx="5795192" cy="1684306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94744" h="1770927">
                <a:moveTo>
                  <a:pt x="5694744" y="1770927"/>
                </a:moveTo>
                <a:cubicBezTo>
                  <a:pt x="868101" y="1678329"/>
                  <a:pt x="208345" y="1817226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988519" y="2508208"/>
            <a:ext cx="955342" cy="918966"/>
            <a:chOff x="8129370" y="5435942"/>
            <a:chExt cx="2901304" cy="1136047"/>
          </a:xfrm>
        </p:grpSpPr>
        <p:grpSp>
          <p:nvGrpSpPr>
            <p:cNvPr id="73" name="Group 72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riangle 75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4" name="TextBox 73"/>
            <p:cNvSpPr txBox="1"/>
            <p:nvPr/>
          </p:nvSpPr>
          <p:spPr>
            <a:xfrm>
              <a:off x="8296137" y="5686929"/>
              <a:ext cx="2600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MTA</a:t>
              </a:r>
              <a:endParaRPr lang="en-US" dirty="0" smtClean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468652" y="4702675"/>
            <a:ext cx="939768" cy="1233657"/>
            <a:chOff x="9913391" y="4216569"/>
            <a:chExt cx="939768" cy="1233657"/>
          </a:xfrm>
        </p:grpSpPr>
        <p:grpSp>
          <p:nvGrpSpPr>
            <p:cNvPr id="108" name="Group 107"/>
            <p:cNvGrpSpPr/>
            <p:nvPr/>
          </p:nvGrpSpPr>
          <p:grpSpPr>
            <a:xfrm>
              <a:off x="9963802" y="4216569"/>
              <a:ext cx="791093" cy="1233657"/>
              <a:chOff x="3356657" y="3284315"/>
              <a:chExt cx="1354238" cy="2071217"/>
            </a:xfrm>
          </p:grpSpPr>
          <p:sp>
            <p:nvSpPr>
              <p:cNvPr id="110" name="Pie 109"/>
              <p:cNvSpPr/>
              <p:nvPr/>
            </p:nvSpPr>
            <p:spPr>
              <a:xfrm rot="10800000">
                <a:off x="3356657" y="4001294"/>
                <a:ext cx="1354238" cy="1354238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637342" y="3284315"/>
                <a:ext cx="792866" cy="79286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9913391" y="4677589"/>
              <a:ext cx="939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alice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 flipH="1" flipV="1">
            <a:off x="8636000" y="5212080"/>
            <a:ext cx="862920" cy="4264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7668361" y="3423145"/>
            <a:ext cx="1511595" cy="1223574"/>
            <a:chOff x="7049898" y="1690688"/>
            <a:chExt cx="1511595" cy="1223574"/>
          </a:xfrm>
        </p:grpSpPr>
        <p:grpSp>
          <p:nvGrpSpPr>
            <p:cNvPr id="120" name="Group 119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0" name="Straight Connector 129"/>
              <p:cNvCxnSpPr>
                <a:stCxn id="128" idx="0"/>
                <a:endCxn id="128" idx="2"/>
              </p:cNvCxnSpPr>
              <p:nvPr/>
            </p:nvCxnSpPr>
            <p:spPr>
              <a:xfrm>
                <a:off x="7805696" y="1690688"/>
                <a:ext cx="0" cy="122357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Rectangle 120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7049898" y="2200940"/>
              <a:ext cx="1511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r>
                <a:rPr lang="en-US" dirty="0" smtClean="0">
                  <a:solidFill>
                    <a:schemeClr val="bg1"/>
                  </a:solidFill>
                </a:rPr>
                <a:t>s1.alice.com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Rectangular Callout 58"/>
          <p:cNvSpPr/>
          <p:nvPr/>
        </p:nvSpPr>
        <p:spPr>
          <a:xfrm>
            <a:off x="7520171" y="1852095"/>
            <a:ext cx="2480039" cy="629175"/>
          </a:xfrm>
          <a:prstGeom prst="wedgeRectCallout">
            <a:avLst>
              <a:gd name="adj1" fmla="val -29357"/>
              <a:gd name="adj2" fmla="val 197968"/>
            </a:avLst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err="1"/>
              <a:t>Verif</a:t>
            </a:r>
            <a:r>
              <a:rPr lang="en-US" u="sng" dirty="0"/>
              <a:t> key for </a:t>
            </a:r>
            <a:r>
              <a:rPr lang="en-US" u="sng" dirty="0" err="1"/>
              <a:t>alice.com</a:t>
            </a:r>
            <a:endParaRPr lang="en-US" u="sng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0xa9ff2e8b</a:t>
            </a:r>
          </a:p>
        </p:txBody>
      </p:sp>
      <p:sp>
        <p:nvSpPr>
          <p:cNvPr id="135" name="Magnetic Disk 134"/>
          <p:cNvSpPr/>
          <p:nvPr/>
        </p:nvSpPr>
        <p:spPr>
          <a:xfrm>
            <a:off x="4325050" y="2232210"/>
            <a:ext cx="1327819" cy="82248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Resolver</a:t>
            </a:r>
            <a:endParaRPr lang="en-US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5850761" y="2775400"/>
            <a:ext cx="1817600" cy="647745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5753927" y="2988298"/>
            <a:ext cx="1802545" cy="632459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7668361" y="4927408"/>
            <a:ext cx="955342" cy="918966"/>
            <a:chOff x="8129370" y="5435942"/>
            <a:chExt cx="2901304" cy="1136047"/>
          </a:xfrm>
        </p:grpSpPr>
        <p:grpSp>
          <p:nvGrpSpPr>
            <p:cNvPr id="82" name="Group 81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riangle 84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3" name="TextBox 82"/>
            <p:cNvSpPr txBox="1"/>
            <p:nvPr/>
          </p:nvSpPr>
          <p:spPr>
            <a:xfrm>
              <a:off x="8270259" y="5695156"/>
              <a:ext cx="2600481" cy="45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MTA</a:t>
              </a:r>
            </a:p>
          </p:txBody>
        </p:sp>
      </p:grpSp>
      <p:sp>
        <p:nvSpPr>
          <p:cNvPr id="5" name="Round Diagonal Corner Rectangle 4"/>
          <p:cNvSpPr/>
          <p:nvPr/>
        </p:nvSpPr>
        <p:spPr>
          <a:xfrm>
            <a:off x="2078813" y="5868764"/>
            <a:ext cx="1047147" cy="41995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Xingkai SC Light" charset="-122"/>
                <a:ea typeface="Xingkai SC Light" charset="-122"/>
                <a:cs typeface="Xingkai SC Light" charset="-122"/>
              </a:rPr>
              <a:t>-Alice</a:t>
            </a:r>
          </a:p>
        </p:txBody>
      </p:sp>
      <p:pic>
        <p:nvPicPr>
          <p:cNvPr id="1026" name="Picture 2" descr="humbs Up on Apple iOS 1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340" y="5348361"/>
            <a:ext cx="723775" cy="72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ocked With Pen on Apple iOS 11.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10" y="4750578"/>
            <a:ext cx="437309" cy="43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32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64695" y="1309281"/>
            <a:ext cx="5752618" cy="3186213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4" y="-20402"/>
            <a:ext cx="12214937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This work: Using email spam prevention to make closed resolvers do my bidding</a:t>
            </a:r>
            <a:endParaRPr lang="en-US" sz="4000" dirty="0"/>
          </a:p>
        </p:txBody>
      </p:sp>
      <p:sp>
        <p:nvSpPr>
          <p:cNvPr id="20" name="Cloud 19"/>
          <p:cNvSpPr/>
          <p:nvPr/>
        </p:nvSpPr>
        <p:spPr>
          <a:xfrm>
            <a:off x="5883882" y="2904641"/>
            <a:ext cx="5752618" cy="363871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85178" y="3489131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alice.com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815126" y="3959952"/>
            <a:ext cx="939768" cy="1233657"/>
            <a:chOff x="9913391" y="4216569"/>
            <a:chExt cx="939768" cy="1233657"/>
          </a:xfrm>
        </p:grpSpPr>
        <p:grpSp>
          <p:nvGrpSpPr>
            <p:cNvPr id="9" name="Group 8"/>
            <p:cNvGrpSpPr/>
            <p:nvPr/>
          </p:nvGrpSpPr>
          <p:grpSpPr>
            <a:xfrm>
              <a:off x="9963802" y="4216569"/>
              <a:ext cx="791093" cy="1233657"/>
              <a:chOff x="3356657" y="3284315"/>
              <a:chExt cx="1354238" cy="2071217"/>
            </a:xfrm>
          </p:grpSpPr>
          <p:sp>
            <p:nvSpPr>
              <p:cNvPr id="7" name="Pie 6"/>
              <p:cNvSpPr/>
              <p:nvPr/>
            </p:nvSpPr>
            <p:spPr>
              <a:xfrm rot="10800000">
                <a:off x="3356657" y="4001294"/>
                <a:ext cx="1354238" cy="1354238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637342" y="3284315"/>
                <a:ext cx="792866" cy="79286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9913391" y="4677589"/>
              <a:ext cx="939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alice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76643" y="1721989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bob.com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152307" y="2672080"/>
            <a:ext cx="8377773" cy="2970512"/>
          </a:xfrm>
          <a:custGeom>
            <a:avLst/>
            <a:gdLst>
              <a:gd name="connsiteX0" fmla="*/ 8377773 w 8377773"/>
              <a:gd name="connsiteY0" fmla="*/ 1737360 h 2970512"/>
              <a:gd name="connsiteX1" fmla="*/ 6894413 w 8377773"/>
              <a:gd name="connsiteY1" fmla="*/ 1899920 h 2970512"/>
              <a:gd name="connsiteX2" fmla="*/ 5329773 w 8377773"/>
              <a:gd name="connsiteY2" fmla="*/ 2722880 h 2970512"/>
              <a:gd name="connsiteX3" fmla="*/ 696813 w 8377773"/>
              <a:gd name="connsiteY3" fmla="*/ 2804160 h 2970512"/>
              <a:gd name="connsiteX4" fmla="*/ 249773 w 8377773"/>
              <a:gd name="connsiteY4" fmla="*/ 650240 h 2970512"/>
              <a:gd name="connsiteX5" fmla="*/ 2962493 w 8377773"/>
              <a:gd name="connsiteY5" fmla="*/ 0 h 297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77773" h="2970512">
                <a:moveTo>
                  <a:pt x="8377773" y="1737360"/>
                </a:moveTo>
                <a:cubicBezTo>
                  <a:pt x="7890093" y="1736513"/>
                  <a:pt x="7402413" y="1735667"/>
                  <a:pt x="6894413" y="1899920"/>
                </a:cubicBezTo>
                <a:cubicBezTo>
                  <a:pt x="6386413" y="2064173"/>
                  <a:pt x="6362706" y="2572173"/>
                  <a:pt x="5329773" y="2722880"/>
                </a:cubicBezTo>
                <a:cubicBezTo>
                  <a:pt x="4296840" y="2873587"/>
                  <a:pt x="1543480" y="3149600"/>
                  <a:pt x="696813" y="2804160"/>
                </a:cubicBezTo>
                <a:cubicBezTo>
                  <a:pt x="-149854" y="2458720"/>
                  <a:pt x="-127840" y="1117600"/>
                  <a:pt x="249773" y="650240"/>
                </a:cubicBezTo>
                <a:cubicBezTo>
                  <a:pt x="627386" y="182880"/>
                  <a:pt x="2962493" y="0"/>
                  <a:pt x="2962493" y="0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Magnetic Disk 147"/>
          <p:cNvSpPr/>
          <p:nvPr/>
        </p:nvSpPr>
        <p:spPr>
          <a:xfrm>
            <a:off x="4325050" y="2232210"/>
            <a:ext cx="1327819" cy="82248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Resolver</a:t>
            </a:r>
            <a:endParaRPr lang="en-US" dirty="0"/>
          </a:p>
        </p:txBody>
      </p:sp>
      <p:sp>
        <p:nvSpPr>
          <p:cNvPr id="59" name="Cloud 58"/>
          <p:cNvSpPr/>
          <p:nvPr/>
        </p:nvSpPr>
        <p:spPr>
          <a:xfrm>
            <a:off x="2797596" y="4519706"/>
            <a:ext cx="2919005" cy="223569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702899" y="3147237"/>
            <a:ext cx="694140" cy="1954686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568963" y="3125973"/>
            <a:ext cx="690567" cy="1947396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4413638" y="3147237"/>
            <a:ext cx="694804" cy="1956554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279702" y="3147237"/>
            <a:ext cx="675070" cy="1928000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115624" y="3147237"/>
            <a:ext cx="698508" cy="1966983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981688" y="3115340"/>
            <a:ext cx="707270" cy="1970326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3848071" y="3115340"/>
            <a:ext cx="702664" cy="1998880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3714135" y="3072809"/>
            <a:ext cx="719642" cy="2012857"/>
          </a:xfrm>
          <a:prstGeom prst="straightConnector1">
            <a:avLst/>
          </a:prstGeom>
          <a:ln w="63500">
            <a:solidFill>
              <a:srgbClr val="DE193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3381761" y="5124853"/>
            <a:ext cx="1726681" cy="1223574"/>
            <a:chOff x="7049898" y="1690688"/>
            <a:chExt cx="1511595" cy="1223574"/>
          </a:xfrm>
        </p:grpSpPr>
        <p:grpSp>
          <p:nvGrpSpPr>
            <p:cNvPr id="174" name="Group 173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7805696" y="1690688"/>
                <a:ext cx="0" cy="122357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Rectangle 174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7049898" y="2200940"/>
              <a:ext cx="1511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ns1.charlie.com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03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Querying closed DNS resolvers using spam prevention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Bypassing query limits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Testing the query limit in practice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25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How Email Works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64695" y="1309281"/>
            <a:ext cx="5752618" cy="3186213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/>
          <p:cNvSpPr/>
          <p:nvPr/>
        </p:nvSpPr>
        <p:spPr>
          <a:xfrm>
            <a:off x="5883882" y="2904641"/>
            <a:ext cx="5752618" cy="363871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85178" y="3489131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alice.com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76643" y="1721989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ob.com</a:t>
            </a:r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1755596" y="3509303"/>
            <a:ext cx="5798324" cy="1684306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94744" h="1770927">
                <a:moveTo>
                  <a:pt x="5694744" y="1770927"/>
                </a:moveTo>
                <a:cubicBezTo>
                  <a:pt x="868101" y="1678329"/>
                  <a:pt x="208345" y="1817226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615525" y="5193609"/>
            <a:ext cx="2901304" cy="1172570"/>
            <a:chOff x="8129370" y="5399419"/>
            <a:chExt cx="2901304" cy="1172570"/>
          </a:xfrm>
        </p:grpSpPr>
        <p:grpSp>
          <p:nvGrpSpPr>
            <p:cNvPr id="71" name="Group 70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riangle 73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76" name="Rectangle 75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2" name="TextBox 71"/>
            <p:cNvSpPr txBox="1"/>
            <p:nvPr/>
          </p:nvSpPr>
          <p:spPr>
            <a:xfrm>
              <a:off x="8305448" y="5399419"/>
              <a:ext cx="2600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to:bob@bob.com</a:t>
              </a:r>
              <a:endParaRPr lang="en-US" dirty="0" smtClean="0"/>
            </a:p>
            <a:p>
              <a:r>
                <a:rPr lang="en-US" dirty="0" err="1" smtClean="0"/>
                <a:t>from:alice@alice.com</a:t>
              </a:r>
              <a:endParaRPr lang="en-US" dirty="0" smtClean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12891" y="1973316"/>
            <a:ext cx="939768" cy="1233656"/>
            <a:chOff x="9913391" y="4216569"/>
            <a:chExt cx="939768" cy="1233656"/>
          </a:xfrm>
        </p:grpSpPr>
        <p:grpSp>
          <p:nvGrpSpPr>
            <p:cNvPr id="29" name="Group 28"/>
            <p:cNvGrpSpPr/>
            <p:nvPr/>
          </p:nvGrpSpPr>
          <p:grpSpPr>
            <a:xfrm>
              <a:off x="9963802" y="4216569"/>
              <a:ext cx="791093" cy="1233656"/>
              <a:chOff x="3356657" y="3284316"/>
              <a:chExt cx="1354238" cy="2071216"/>
            </a:xfrm>
          </p:grpSpPr>
          <p:sp>
            <p:nvSpPr>
              <p:cNvPr id="31" name="Pie 30"/>
              <p:cNvSpPr/>
              <p:nvPr/>
            </p:nvSpPr>
            <p:spPr>
              <a:xfrm rot="10800000">
                <a:off x="3356657" y="4001294"/>
                <a:ext cx="1354238" cy="1354238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637342" y="3284316"/>
                <a:ext cx="792865" cy="79286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9913391" y="4677589"/>
              <a:ext cx="939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bob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2016192" y="2445563"/>
            <a:ext cx="947109" cy="343873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988519" y="2508208"/>
            <a:ext cx="955342" cy="918966"/>
            <a:chOff x="8129370" y="5435942"/>
            <a:chExt cx="2901304" cy="1136047"/>
          </a:xfrm>
        </p:grpSpPr>
        <p:grpSp>
          <p:nvGrpSpPr>
            <p:cNvPr id="35" name="Group 34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riangle 39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/>
            <p:cNvSpPr txBox="1"/>
            <p:nvPr/>
          </p:nvSpPr>
          <p:spPr>
            <a:xfrm>
              <a:off x="8296137" y="5686929"/>
              <a:ext cx="2600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MTA</a:t>
              </a:r>
              <a:endParaRPr lang="en-US" dirty="0" smtClean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68652" y="4702675"/>
            <a:ext cx="939768" cy="1233657"/>
            <a:chOff x="9913391" y="4216569"/>
            <a:chExt cx="939768" cy="1233657"/>
          </a:xfrm>
        </p:grpSpPr>
        <p:grpSp>
          <p:nvGrpSpPr>
            <p:cNvPr id="48" name="Group 47"/>
            <p:cNvGrpSpPr/>
            <p:nvPr/>
          </p:nvGrpSpPr>
          <p:grpSpPr>
            <a:xfrm>
              <a:off x="9963802" y="4216569"/>
              <a:ext cx="791093" cy="1233657"/>
              <a:chOff x="3356657" y="3284315"/>
              <a:chExt cx="1354238" cy="2071217"/>
            </a:xfrm>
          </p:grpSpPr>
          <p:sp>
            <p:nvSpPr>
              <p:cNvPr id="50" name="Pie 49"/>
              <p:cNvSpPr/>
              <p:nvPr/>
            </p:nvSpPr>
            <p:spPr>
              <a:xfrm rot="10800000">
                <a:off x="3356657" y="4001294"/>
                <a:ext cx="1354238" cy="1354238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637342" y="3284315"/>
                <a:ext cx="792866" cy="79286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9913391" y="4677589"/>
              <a:ext cx="939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alice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8623702" y="5193609"/>
            <a:ext cx="895360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668361" y="4904726"/>
            <a:ext cx="955342" cy="941648"/>
            <a:chOff x="8129370" y="5407902"/>
            <a:chExt cx="2901304" cy="1164087"/>
          </a:xfrm>
        </p:grpSpPr>
        <p:grpSp>
          <p:nvGrpSpPr>
            <p:cNvPr id="46" name="Group 45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iangle 63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2" name="TextBox 61"/>
            <p:cNvSpPr txBox="1"/>
            <p:nvPr/>
          </p:nvSpPr>
          <p:spPr>
            <a:xfrm>
              <a:off x="8279777" y="5407902"/>
              <a:ext cx="2600481" cy="79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MTA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9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27" y="8384"/>
            <a:ext cx="10515600" cy="1325563"/>
          </a:xfrm>
        </p:spPr>
        <p:txBody>
          <a:bodyPr/>
          <a:lstStyle/>
          <a:p>
            <a:r>
              <a:rPr lang="en-US" dirty="0" smtClean="0"/>
              <a:t>Why Email Needs Sender Verification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64695" y="1309281"/>
            <a:ext cx="5752618" cy="3186213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/>
          <p:cNvSpPr/>
          <p:nvPr/>
        </p:nvSpPr>
        <p:spPr>
          <a:xfrm>
            <a:off x="5876262" y="2894246"/>
            <a:ext cx="5752618" cy="363871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85178" y="3489131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alice.com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76643" y="1721989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bob.com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42877" y="4287126"/>
            <a:ext cx="2757665" cy="2198980"/>
            <a:chOff x="2312288" y="4436168"/>
            <a:chExt cx="2757665" cy="2198980"/>
          </a:xfrm>
        </p:grpSpPr>
        <p:sp>
          <p:nvSpPr>
            <p:cNvPr id="5" name="Moon 4"/>
            <p:cNvSpPr/>
            <p:nvPr/>
          </p:nvSpPr>
          <p:spPr>
            <a:xfrm rot="18363038">
              <a:off x="2783411" y="4468394"/>
              <a:ext cx="289406" cy="624689"/>
            </a:xfrm>
            <a:prstGeom prst="moon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Moon 38"/>
            <p:cNvSpPr/>
            <p:nvPr/>
          </p:nvSpPr>
          <p:spPr>
            <a:xfrm rot="13234262">
              <a:off x="4579381" y="4436168"/>
              <a:ext cx="289406" cy="624689"/>
            </a:xfrm>
            <a:prstGeom prst="moon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loud 27"/>
            <p:cNvSpPr/>
            <p:nvPr/>
          </p:nvSpPr>
          <p:spPr>
            <a:xfrm>
              <a:off x="2312288" y="4577623"/>
              <a:ext cx="2757665" cy="2057525"/>
            </a:xfrm>
            <a:prstGeom prst="cloud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16300" y="5805609"/>
            <a:ext cx="9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vil.com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443081" y="3497729"/>
            <a:ext cx="2117708" cy="1852329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  <a:gd name="connsiteX0" fmla="*/ 6860514 w 6860514"/>
              <a:gd name="connsiteY0" fmla="*/ 1784696 h 1784696"/>
              <a:gd name="connsiteX1" fmla="*/ 0 w 6860514"/>
              <a:gd name="connsiteY1" fmla="*/ 0 h 1784696"/>
              <a:gd name="connsiteX0" fmla="*/ 6860514 w 6860514"/>
              <a:gd name="connsiteY0" fmla="*/ 1784696 h 1784696"/>
              <a:gd name="connsiteX1" fmla="*/ 0 w 6860514"/>
              <a:gd name="connsiteY1" fmla="*/ 0 h 1784696"/>
              <a:gd name="connsiteX0" fmla="*/ 8889824 w 8889824"/>
              <a:gd name="connsiteY0" fmla="*/ 2184021 h 2184021"/>
              <a:gd name="connsiteX1" fmla="*/ 0 w 8889824"/>
              <a:gd name="connsiteY1" fmla="*/ 0 h 2184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89824" h="2184021">
                <a:moveTo>
                  <a:pt x="8889824" y="2184021"/>
                </a:moveTo>
                <a:cubicBezTo>
                  <a:pt x="4063181" y="2091423"/>
                  <a:pt x="294695" y="1349051"/>
                  <a:pt x="0" y="0"/>
                </a:cubicBezTo>
              </a:path>
            </a:pathLst>
          </a:custGeom>
          <a:noFill/>
          <a:ln w="63500">
            <a:solidFill>
              <a:srgbClr val="DE193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912891" y="1973316"/>
            <a:ext cx="939768" cy="1233656"/>
            <a:chOff x="9913391" y="4216569"/>
            <a:chExt cx="939768" cy="1233656"/>
          </a:xfrm>
        </p:grpSpPr>
        <p:grpSp>
          <p:nvGrpSpPr>
            <p:cNvPr id="45" name="Group 44"/>
            <p:cNvGrpSpPr/>
            <p:nvPr/>
          </p:nvGrpSpPr>
          <p:grpSpPr>
            <a:xfrm>
              <a:off x="9963802" y="4216569"/>
              <a:ext cx="791093" cy="1233656"/>
              <a:chOff x="3356657" y="3284316"/>
              <a:chExt cx="1354238" cy="2071216"/>
            </a:xfrm>
          </p:grpSpPr>
          <p:sp>
            <p:nvSpPr>
              <p:cNvPr id="49" name="Pie 48"/>
              <p:cNvSpPr/>
              <p:nvPr/>
            </p:nvSpPr>
            <p:spPr>
              <a:xfrm rot="10800000">
                <a:off x="3356657" y="4001294"/>
                <a:ext cx="1354238" cy="1354238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637342" y="3284316"/>
                <a:ext cx="792865" cy="79286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9913391" y="4677589"/>
              <a:ext cx="939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bob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V="1">
            <a:off x="2016192" y="2445563"/>
            <a:ext cx="947109" cy="343873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88519" y="2508208"/>
            <a:ext cx="955342" cy="918966"/>
            <a:chOff x="8129370" y="5435942"/>
            <a:chExt cx="2901304" cy="1136047"/>
          </a:xfrm>
        </p:grpSpPr>
        <p:grpSp>
          <p:nvGrpSpPr>
            <p:cNvPr id="68" name="Group 67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riangle 70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9" name="TextBox 68"/>
            <p:cNvSpPr txBox="1"/>
            <p:nvPr/>
          </p:nvSpPr>
          <p:spPr>
            <a:xfrm>
              <a:off x="8296137" y="5686929"/>
              <a:ext cx="2600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MTA</a:t>
              </a:r>
              <a:endParaRPr lang="en-US" dirty="0" smtClean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726239" y="4895574"/>
            <a:ext cx="955342" cy="941648"/>
            <a:chOff x="8129370" y="5407902"/>
            <a:chExt cx="2901304" cy="1164087"/>
          </a:xfrm>
        </p:grpSpPr>
        <p:grpSp>
          <p:nvGrpSpPr>
            <p:cNvPr id="77" name="Group 76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riangle 79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8" name="TextBox 77"/>
            <p:cNvSpPr txBox="1"/>
            <p:nvPr/>
          </p:nvSpPr>
          <p:spPr>
            <a:xfrm>
              <a:off x="8279777" y="5407902"/>
              <a:ext cx="2600481" cy="79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MTA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06290" y="5403990"/>
            <a:ext cx="2901304" cy="1172570"/>
            <a:chOff x="8129370" y="5399419"/>
            <a:chExt cx="2901304" cy="1172570"/>
          </a:xfrm>
        </p:grpSpPr>
        <p:grpSp>
          <p:nvGrpSpPr>
            <p:cNvPr id="58" name="Group 57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riangle 84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5" name="TextBox 74"/>
            <p:cNvSpPr txBox="1"/>
            <p:nvPr/>
          </p:nvSpPr>
          <p:spPr>
            <a:xfrm>
              <a:off x="8305448" y="5399419"/>
              <a:ext cx="2600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to:bob@bob.com</a:t>
              </a:r>
              <a:endParaRPr lang="en-US" dirty="0" smtClean="0"/>
            </a:p>
            <a:p>
              <a:r>
                <a:rPr lang="en-US" dirty="0" err="1" smtClean="0">
                  <a:solidFill>
                    <a:srgbClr val="DE1938"/>
                  </a:solidFill>
                </a:rPr>
                <a:t>from:alice@alice.com</a:t>
              </a:r>
              <a:endParaRPr lang="en-US" dirty="0" smtClean="0">
                <a:solidFill>
                  <a:srgbClr val="DE1938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468652" y="4702675"/>
            <a:ext cx="939768" cy="1233657"/>
            <a:chOff x="9913391" y="4216569"/>
            <a:chExt cx="939768" cy="1233657"/>
          </a:xfrm>
        </p:grpSpPr>
        <p:grpSp>
          <p:nvGrpSpPr>
            <p:cNvPr id="90" name="Group 89"/>
            <p:cNvGrpSpPr/>
            <p:nvPr/>
          </p:nvGrpSpPr>
          <p:grpSpPr>
            <a:xfrm>
              <a:off x="9963802" y="4216569"/>
              <a:ext cx="791093" cy="1233657"/>
              <a:chOff x="3356657" y="3284315"/>
              <a:chExt cx="1354238" cy="2071217"/>
            </a:xfrm>
          </p:grpSpPr>
          <p:sp>
            <p:nvSpPr>
              <p:cNvPr id="92" name="Pie 91"/>
              <p:cNvSpPr/>
              <p:nvPr/>
            </p:nvSpPr>
            <p:spPr>
              <a:xfrm rot="10800000">
                <a:off x="3356657" y="4001294"/>
                <a:ext cx="1354238" cy="1354238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637342" y="3284315"/>
                <a:ext cx="792866" cy="79286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9913391" y="4677589"/>
              <a:ext cx="939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alice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668361" y="4904726"/>
            <a:ext cx="955342" cy="941648"/>
            <a:chOff x="8129370" y="5407902"/>
            <a:chExt cx="2901304" cy="1164087"/>
          </a:xfrm>
        </p:grpSpPr>
        <p:grpSp>
          <p:nvGrpSpPr>
            <p:cNvPr id="59" name="Group 58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riangle 61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0" name="TextBox 59"/>
            <p:cNvSpPr txBox="1"/>
            <p:nvPr/>
          </p:nvSpPr>
          <p:spPr>
            <a:xfrm>
              <a:off x="8279777" y="5407902"/>
              <a:ext cx="2600481" cy="79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MTA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18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615525" y="5193609"/>
            <a:ext cx="2901304" cy="1172570"/>
            <a:chOff x="8129370" y="5399419"/>
            <a:chExt cx="2901304" cy="1172570"/>
          </a:xfrm>
        </p:grpSpPr>
        <p:grpSp>
          <p:nvGrpSpPr>
            <p:cNvPr id="63" name="Group 62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riangle 65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4" name="TextBox 63"/>
            <p:cNvSpPr txBox="1"/>
            <p:nvPr/>
          </p:nvSpPr>
          <p:spPr>
            <a:xfrm>
              <a:off x="8305448" y="5399419"/>
              <a:ext cx="2600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to:bob@bob.com</a:t>
              </a:r>
              <a:endParaRPr lang="en-US" dirty="0" smtClean="0"/>
            </a:p>
            <a:p>
              <a:r>
                <a:rPr lang="en-US" dirty="0" err="1" smtClean="0"/>
                <a:t>from:alice@alice.com</a:t>
              </a:r>
              <a:endParaRPr lang="en-US" dirty="0" smtClean="0"/>
            </a:p>
          </p:txBody>
        </p:sp>
      </p:grpSp>
      <p:sp>
        <p:nvSpPr>
          <p:cNvPr id="4" name="Cloud 3"/>
          <p:cNvSpPr/>
          <p:nvPr/>
        </p:nvSpPr>
        <p:spPr>
          <a:xfrm>
            <a:off x="364695" y="1309281"/>
            <a:ext cx="5752618" cy="3186213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01755" y="2532066"/>
            <a:ext cx="2128886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049499" y="2863464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SPF Records are Sender Whitelists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5883882" y="2904641"/>
            <a:ext cx="5752618" cy="363871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85178" y="3489131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alice.com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76643" y="1721989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bob.com</a:t>
            </a:r>
            <a:endParaRPr lang="en-US" dirty="0"/>
          </a:p>
        </p:txBody>
      </p:sp>
      <p:sp>
        <p:nvSpPr>
          <p:cNvPr id="55" name="Freeform 54"/>
          <p:cNvSpPr/>
          <p:nvPr/>
        </p:nvSpPr>
        <p:spPr>
          <a:xfrm>
            <a:off x="1755596" y="3509303"/>
            <a:ext cx="5795192" cy="1684306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94744" h="1770927">
                <a:moveTo>
                  <a:pt x="5694744" y="1770927"/>
                </a:moveTo>
                <a:cubicBezTo>
                  <a:pt x="868101" y="1678329"/>
                  <a:pt x="208345" y="1817226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988519" y="2508208"/>
            <a:ext cx="955342" cy="918966"/>
            <a:chOff x="8129370" y="5435942"/>
            <a:chExt cx="2901304" cy="1136047"/>
          </a:xfrm>
        </p:grpSpPr>
        <p:grpSp>
          <p:nvGrpSpPr>
            <p:cNvPr id="73" name="Group 72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riangle 75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4" name="TextBox 73"/>
            <p:cNvSpPr txBox="1"/>
            <p:nvPr/>
          </p:nvSpPr>
          <p:spPr>
            <a:xfrm>
              <a:off x="8296137" y="5686929"/>
              <a:ext cx="2600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MTA</a:t>
              </a:r>
              <a:endParaRPr lang="en-US" dirty="0" smtClean="0"/>
            </a:p>
          </p:txBody>
        </p:sp>
      </p:grpSp>
      <p:sp>
        <p:nvSpPr>
          <p:cNvPr id="81" name="Rounded Rectangle 80"/>
          <p:cNvSpPr/>
          <p:nvPr/>
        </p:nvSpPr>
        <p:spPr>
          <a:xfrm>
            <a:off x="1568931" y="3051194"/>
            <a:ext cx="561278" cy="41263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SPF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9468652" y="4702675"/>
            <a:ext cx="939768" cy="1233657"/>
            <a:chOff x="9913391" y="4216569"/>
            <a:chExt cx="939768" cy="1233657"/>
          </a:xfrm>
        </p:grpSpPr>
        <p:grpSp>
          <p:nvGrpSpPr>
            <p:cNvPr id="108" name="Group 107"/>
            <p:cNvGrpSpPr/>
            <p:nvPr/>
          </p:nvGrpSpPr>
          <p:grpSpPr>
            <a:xfrm>
              <a:off x="9963802" y="4216569"/>
              <a:ext cx="791093" cy="1233657"/>
              <a:chOff x="3356657" y="3284315"/>
              <a:chExt cx="1354238" cy="2071217"/>
            </a:xfrm>
          </p:grpSpPr>
          <p:sp>
            <p:nvSpPr>
              <p:cNvPr id="110" name="Pie 109"/>
              <p:cNvSpPr/>
              <p:nvPr/>
            </p:nvSpPr>
            <p:spPr>
              <a:xfrm rot="10800000">
                <a:off x="3356657" y="4001294"/>
                <a:ext cx="1354238" cy="1354238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637342" y="3284315"/>
                <a:ext cx="792866" cy="79286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9913391" y="4677589"/>
              <a:ext cx="939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alice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 flipH="1" flipV="1">
            <a:off x="8636000" y="5212080"/>
            <a:ext cx="862920" cy="4264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7668361" y="3423145"/>
            <a:ext cx="1511595" cy="1223574"/>
            <a:chOff x="7049898" y="1690688"/>
            <a:chExt cx="1511595" cy="1223574"/>
          </a:xfrm>
        </p:grpSpPr>
        <p:grpSp>
          <p:nvGrpSpPr>
            <p:cNvPr id="120" name="Group 119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0" name="Straight Connector 129"/>
              <p:cNvCxnSpPr>
                <a:stCxn id="128" idx="0"/>
                <a:endCxn id="128" idx="2"/>
              </p:cNvCxnSpPr>
              <p:nvPr/>
            </p:nvCxnSpPr>
            <p:spPr>
              <a:xfrm>
                <a:off x="7805696" y="1690688"/>
                <a:ext cx="0" cy="122357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Rectangle 120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7049898" y="2200940"/>
              <a:ext cx="1511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r>
                <a:rPr lang="en-US" dirty="0" smtClean="0">
                  <a:solidFill>
                    <a:schemeClr val="bg1"/>
                  </a:solidFill>
                </a:rPr>
                <a:t>s1.alice.com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Rectangular Callout 58"/>
          <p:cNvSpPr/>
          <p:nvPr/>
        </p:nvSpPr>
        <p:spPr>
          <a:xfrm>
            <a:off x="7520171" y="1852095"/>
            <a:ext cx="2480039" cy="629175"/>
          </a:xfrm>
          <a:prstGeom prst="wedgeRectCallout">
            <a:avLst>
              <a:gd name="adj1" fmla="val -29357"/>
              <a:gd name="adj2" fmla="val 197968"/>
            </a:avLst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SPF record for </a:t>
            </a:r>
            <a:r>
              <a:rPr lang="en-US" u="sng" dirty="0" err="1" smtClean="0"/>
              <a:t>alice.com</a:t>
            </a:r>
            <a:endParaRPr lang="en-US" u="sng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1.2.3.4</a:t>
            </a:r>
            <a:endParaRPr lang="en-US" dirty="0"/>
          </a:p>
        </p:txBody>
      </p:sp>
      <p:sp>
        <p:nvSpPr>
          <p:cNvPr id="135" name="Magnetic Disk 134"/>
          <p:cNvSpPr/>
          <p:nvPr/>
        </p:nvSpPr>
        <p:spPr>
          <a:xfrm>
            <a:off x="4325050" y="2232210"/>
            <a:ext cx="1327819" cy="82248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Resolver</a:t>
            </a:r>
            <a:endParaRPr lang="en-US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5850761" y="2775400"/>
            <a:ext cx="1817600" cy="647745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5753927" y="2988298"/>
            <a:ext cx="1802545" cy="632459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umbs Up on Apple iOS 1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415" y="3025823"/>
            <a:ext cx="723775" cy="72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Group 79"/>
          <p:cNvGrpSpPr/>
          <p:nvPr/>
        </p:nvGrpSpPr>
        <p:grpSpPr>
          <a:xfrm>
            <a:off x="7668361" y="4904726"/>
            <a:ext cx="955342" cy="941648"/>
            <a:chOff x="8129370" y="5407902"/>
            <a:chExt cx="2901304" cy="1164087"/>
          </a:xfrm>
        </p:grpSpPr>
        <p:grpSp>
          <p:nvGrpSpPr>
            <p:cNvPr id="82" name="Group 81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riangle 84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3" name="TextBox 82"/>
            <p:cNvSpPr txBox="1"/>
            <p:nvPr/>
          </p:nvSpPr>
          <p:spPr>
            <a:xfrm>
              <a:off x="8279777" y="5407902"/>
              <a:ext cx="2600481" cy="79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MTA</a:t>
              </a:r>
            </a:p>
            <a:p>
              <a:pPr algn="ctr"/>
              <a:r>
                <a:rPr lang="en-US" dirty="0" smtClean="0"/>
                <a:t>1.2.3.4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88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64695" y="1309281"/>
            <a:ext cx="5752618" cy="3186213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049499" y="2863464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101755" y="2532066"/>
            <a:ext cx="2128886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SPF Rejects Non-Whitelisted Senders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5883882" y="2904641"/>
            <a:ext cx="5752618" cy="363871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85178" y="3489131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alice.com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76643" y="1721989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bob.com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2842877" y="4287126"/>
            <a:ext cx="2757665" cy="2198980"/>
            <a:chOff x="2312288" y="4436168"/>
            <a:chExt cx="2757665" cy="2198980"/>
          </a:xfrm>
        </p:grpSpPr>
        <p:sp>
          <p:nvSpPr>
            <p:cNvPr id="66" name="Moon 65"/>
            <p:cNvSpPr/>
            <p:nvPr/>
          </p:nvSpPr>
          <p:spPr>
            <a:xfrm rot="18363038">
              <a:off x="2783411" y="4468394"/>
              <a:ext cx="289406" cy="624689"/>
            </a:xfrm>
            <a:prstGeom prst="moon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Moon 66"/>
            <p:cNvSpPr/>
            <p:nvPr/>
          </p:nvSpPr>
          <p:spPr>
            <a:xfrm rot="13234262">
              <a:off x="4579381" y="4436168"/>
              <a:ext cx="289406" cy="624689"/>
            </a:xfrm>
            <a:prstGeom prst="moon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Cloud 67"/>
            <p:cNvSpPr/>
            <p:nvPr/>
          </p:nvSpPr>
          <p:spPr>
            <a:xfrm>
              <a:off x="2312288" y="4577623"/>
              <a:ext cx="2757665" cy="2057525"/>
            </a:xfrm>
            <a:prstGeom prst="cloud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716300" y="5805609"/>
            <a:ext cx="9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vil.com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1443081" y="3497729"/>
            <a:ext cx="2117708" cy="1852329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  <a:gd name="connsiteX0" fmla="*/ 6860514 w 6860514"/>
              <a:gd name="connsiteY0" fmla="*/ 1784696 h 1784696"/>
              <a:gd name="connsiteX1" fmla="*/ 0 w 6860514"/>
              <a:gd name="connsiteY1" fmla="*/ 0 h 1784696"/>
              <a:gd name="connsiteX0" fmla="*/ 6860514 w 6860514"/>
              <a:gd name="connsiteY0" fmla="*/ 1784696 h 1784696"/>
              <a:gd name="connsiteX1" fmla="*/ 0 w 6860514"/>
              <a:gd name="connsiteY1" fmla="*/ 0 h 1784696"/>
              <a:gd name="connsiteX0" fmla="*/ 8889824 w 8889824"/>
              <a:gd name="connsiteY0" fmla="*/ 2184021 h 2184021"/>
              <a:gd name="connsiteX1" fmla="*/ 0 w 8889824"/>
              <a:gd name="connsiteY1" fmla="*/ 0 h 2184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89824" h="2184021">
                <a:moveTo>
                  <a:pt x="8889824" y="2184021"/>
                </a:moveTo>
                <a:cubicBezTo>
                  <a:pt x="4063181" y="2091423"/>
                  <a:pt x="294695" y="1349051"/>
                  <a:pt x="0" y="0"/>
                </a:cubicBezTo>
              </a:path>
            </a:pathLst>
          </a:custGeom>
          <a:noFill/>
          <a:ln w="63500">
            <a:solidFill>
              <a:srgbClr val="DE193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988519" y="2508208"/>
            <a:ext cx="955342" cy="918966"/>
            <a:chOff x="8129370" y="5435942"/>
            <a:chExt cx="2901304" cy="1136047"/>
          </a:xfrm>
        </p:grpSpPr>
        <p:grpSp>
          <p:nvGrpSpPr>
            <p:cNvPr id="80" name="Group 79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riangle 82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1" name="TextBox 80"/>
            <p:cNvSpPr txBox="1"/>
            <p:nvPr/>
          </p:nvSpPr>
          <p:spPr>
            <a:xfrm>
              <a:off x="8296137" y="5686929"/>
              <a:ext cx="2600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MTA</a:t>
              </a:r>
              <a:endParaRPr lang="en-US" dirty="0" smtClean="0"/>
            </a:p>
          </p:txBody>
        </p:sp>
      </p:grpSp>
      <p:sp>
        <p:nvSpPr>
          <p:cNvPr id="88" name="Rounded Rectangle 87"/>
          <p:cNvSpPr/>
          <p:nvPr/>
        </p:nvSpPr>
        <p:spPr>
          <a:xfrm>
            <a:off x="1568931" y="3051194"/>
            <a:ext cx="561278" cy="41263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SPF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731892" y="4886643"/>
            <a:ext cx="955342" cy="918966"/>
            <a:chOff x="8129370" y="5435942"/>
            <a:chExt cx="2901304" cy="1136047"/>
          </a:xfrm>
        </p:grpSpPr>
        <p:grpSp>
          <p:nvGrpSpPr>
            <p:cNvPr id="90" name="Group 89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iangle 92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95" name="Rectangle 94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1" name="TextBox 90"/>
            <p:cNvSpPr txBox="1"/>
            <p:nvPr/>
          </p:nvSpPr>
          <p:spPr>
            <a:xfrm>
              <a:off x="8276497" y="5448669"/>
              <a:ext cx="2600481" cy="79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MTA</a:t>
              </a:r>
            </a:p>
            <a:p>
              <a:pPr algn="ctr"/>
              <a:r>
                <a:rPr lang="en-US" dirty="0" smtClean="0"/>
                <a:t>6.6.6.6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9468652" y="4702675"/>
            <a:ext cx="939768" cy="1233657"/>
            <a:chOff x="9913391" y="4216569"/>
            <a:chExt cx="939768" cy="1233657"/>
          </a:xfrm>
        </p:grpSpPr>
        <p:grpSp>
          <p:nvGrpSpPr>
            <p:cNvPr id="151" name="Group 150"/>
            <p:cNvGrpSpPr/>
            <p:nvPr/>
          </p:nvGrpSpPr>
          <p:grpSpPr>
            <a:xfrm>
              <a:off x="9963802" y="4216569"/>
              <a:ext cx="791093" cy="1233657"/>
              <a:chOff x="3356657" y="3284315"/>
              <a:chExt cx="1354238" cy="2071217"/>
            </a:xfrm>
          </p:grpSpPr>
          <p:sp>
            <p:nvSpPr>
              <p:cNvPr id="153" name="Pie 152"/>
              <p:cNvSpPr/>
              <p:nvPr/>
            </p:nvSpPr>
            <p:spPr>
              <a:xfrm rot="10800000">
                <a:off x="3356657" y="4001294"/>
                <a:ext cx="1354238" cy="1354238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3637342" y="3284315"/>
                <a:ext cx="792866" cy="79286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>
              <a:off x="9913391" y="4677589"/>
              <a:ext cx="939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alice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7" name="Magnetic Disk 186"/>
          <p:cNvSpPr/>
          <p:nvPr/>
        </p:nvSpPr>
        <p:spPr>
          <a:xfrm>
            <a:off x="4325050" y="2232210"/>
            <a:ext cx="1327819" cy="82248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Resolver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115098" y="5420613"/>
            <a:ext cx="2901304" cy="1172570"/>
            <a:chOff x="8129370" y="5399419"/>
            <a:chExt cx="2901304" cy="1172570"/>
          </a:xfrm>
        </p:grpSpPr>
        <p:grpSp>
          <p:nvGrpSpPr>
            <p:cNvPr id="75" name="Group 74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riangle 77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6" name="TextBox 75"/>
            <p:cNvSpPr txBox="1"/>
            <p:nvPr/>
          </p:nvSpPr>
          <p:spPr>
            <a:xfrm>
              <a:off x="8305448" y="5399419"/>
              <a:ext cx="2600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to:bob@bob.com</a:t>
              </a:r>
              <a:endParaRPr lang="en-US" dirty="0" smtClean="0"/>
            </a:p>
            <a:p>
              <a:r>
                <a:rPr lang="en-US" dirty="0" err="1" smtClean="0">
                  <a:solidFill>
                    <a:srgbClr val="DE1938"/>
                  </a:solidFill>
                </a:rPr>
                <a:t>from:alice@alice.com</a:t>
              </a:r>
              <a:endParaRPr lang="en-US" dirty="0" smtClean="0">
                <a:solidFill>
                  <a:srgbClr val="DE1938"/>
                </a:solidFill>
              </a:endParaRPr>
            </a:p>
          </p:txBody>
        </p:sp>
      </p:grpSp>
      <p:pic>
        <p:nvPicPr>
          <p:cNvPr id="2049" name="Picture 1" descr="humbs Down on Apple iOS 11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860" y="3305558"/>
            <a:ext cx="669049" cy="66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ular Callout 98"/>
          <p:cNvSpPr/>
          <p:nvPr/>
        </p:nvSpPr>
        <p:spPr>
          <a:xfrm>
            <a:off x="7520171" y="1852095"/>
            <a:ext cx="2480039" cy="629175"/>
          </a:xfrm>
          <a:prstGeom prst="wedgeRectCallout">
            <a:avLst>
              <a:gd name="adj1" fmla="val -29357"/>
              <a:gd name="adj2" fmla="val 197968"/>
            </a:avLst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SPF record for </a:t>
            </a:r>
            <a:r>
              <a:rPr lang="en-US" u="sng" dirty="0" err="1" smtClean="0"/>
              <a:t>alice.com</a:t>
            </a:r>
            <a:endParaRPr lang="en-US" u="sng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1.2.3.4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7668361" y="3423145"/>
            <a:ext cx="1511595" cy="1223574"/>
            <a:chOff x="7049898" y="1690688"/>
            <a:chExt cx="1511595" cy="1223574"/>
          </a:xfrm>
        </p:grpSpPr>
        <p:grpSp>
          <p:nvGrpSpPr>
            <p:cNvPr id="101" name="Group 100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7805696" y="1690688"/>
                <a:ext cx="0" cy="122357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7049898" y="2200940"/>
              <a:ext cx="1511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r>
                <a:rPr lang="en-US" dirty="0" smtClean="0">
                  <a:solidFill>
                    <a:schemeClr val="bg1"/>
                  </a:solidFill>
                </a:rPr>
                <a:t>s1.alice.com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5" name="Straight Arrow Connector 114"/>
          <p:cNvCxnSpPr/>
          <p:nvPr/>
        </p:nvCxnSpPr>
        <p:spPr>
          <a:xfrm>
            <a:off x="5850761" y="2775400"/>
            <a:ext cx="1817600" cy="647745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5753927" y="2988298"/>
            <a:ext cx="1802545" cy="632459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7668361" y="4904726"/>
            <a:ext cx="955342" cy="941648"/>
            <a:chOff x="8129370" y="5407902"/>
            <a:chExt cx="2901304" cy="1164087"/>
          </a:xfrm>
        </p:grpSpPr>
        <p:grpSp>
          <p:nvGrpSpPr>
            <p:cNvPr id="118" name="Group 117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riangle 120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21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9" name="TextBox 118"/>
            <p:cNvSpPr txBox="1"/>
            <p:nvPr/>
          </p:nvSpPr>
          <p:spPr>
            <a:xfrm>
              <a:off x="8279777" y="5407902"/>
              <a:ext cx="2600481" cy="79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MTA</a:t>
              </a:r>
            </a:p>
            <a:p>
              <a:pPr algn="ctr"/>
              <a:r>
                <a:rPr lang="en-US" dirty="0" smtClean="0"/>
                <a:t>1.2.3.4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Consolas" charset="0"/>
                <a:cs typeface="Consolas" charset="0"/>
              </a:rPr>
              <a:t>Recursively include other SPF Records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64695" y="1309281"/>
            <a:ext cx="5752618" cy="3186213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04980" y="2835855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090548" y="2991421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5883882" y="2904641"/>
            <a:ext cx="5752618" cy="3638712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85178" y="3489131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alice.com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76643" y="1721989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bob.com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101902" y="3137868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2100709" y="3290408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ular Callout 68"/>
          <p:cNvSpPr/>
          <p:nvPr/>
        </p:nvSpPr>
        <p:spPr>
          <a:xfrm>
            <a:off x="4442944" y="6112716"/>
            <a:ext cx="2881876" cy="643535"/>
          </a:xfrm>
          <a:prstGeom prst="wedgeRectCallout">
            <a:avLst>
              <a:gd name="adj1" fmla="val 23739"/>
              <a:gd name="adj2" fmla="val -172475"/>
            </a:avLst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/>
              <a:t>SPF record for </a:t>
            </a:r>
            <a:r>
              <a:rPr lang="en-US" u="sng" dirty="0" err="1" smtClean="0"/>
              <a:t>foo.alice.com</a:t>
            </a:r>
            <a:endParaRPr lang="en-US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1.2.3.5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988519" y="2508208"/>
            <a:ext cx="955342" cy="918966"/>
            <a:chOff x="8129370" y="5435942"/>
            <a:chExt cx="2901304" cy="1136047"/>
          </a:xfrm>
        </p:grpSpPr>
        <p:grpSp>
          <p:nvGrpSpPr>
            <p:cNvPr id="77" name="Group 76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riangle 79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8" name="TextBox 77"/>
            <p:cNvSpPr txBox="1"/>
            <p:nvPr/>
          </p:nvSpPr>
          <p:spPr>
            <a:xfrm>
              <a:off x="8296137" y="5686929"/>
              <a:ext cx="2600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MTA</a:t>
              </a:r>
              <a:endParaRPr lang="en-US" dirty="0" smtClean="0"/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1568931" y="3051194"/>
            <a:ext cx="561278" cy="41263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SPF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9468652" y="4702675"/>
            <a:ext cx="939768" cy="1233657"/>
            <a:chOff x="9913391" y="4216569"/>
            <a:chExt cx="939768" cy="1233657"/>
          </a:xfrm>
        </p:grpSpPr>
        <p:grpSp>
          <p:nvGrpSpPr>
            <p:cNvPr id="167" name="Group 166"/>
            <p:cNvGrpSpPr/>
            <p:nvPr/>
          </p:nvGrpSpPr>
          <p:grpSpPr>
            <a:xfrm>
              <a:off x="9963802" y="4216569"/>
              <a:ext cx="791093" cy="1233657"/>
              <a:chOff x="3356657" y="3284315"/>
              <a:chExt cx="1354238" cy="2071217"/>
            </a:xfrm>
          </p:grpSpPr>
          <p:sp>
            <p:nvSpPr>
              <p:cNvPr id="169" name="Pie 168"/>
              <p:cNvSpPr/>
              <p:nvPr/>
            </p:nvSpPr>
            <p:spPr>
              <a:xfrm rot="10800000">
                <a:off x="3356657" y="4001294"/>
                <a:ext cx="1354238" cy="1354238"/>
              </a:xfrm>
              <a:prstGeom prst="pie">
                <a:avLst>
                  <a:gd name="adj1" fmla="val 0"/>
                  <a:gd name="adj2" fmla="val 1080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637342" y="3284315"/>
                <a:ext cx="792866" cy="79286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9913391" y="4677589"/>
              <a:ext cx="939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alice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8" name="Magnetic Disk 187"/>
          <p:cNvSpPr/>
          <p:nvPr/>
        </p:nvSpPr>
        <p:spPr>
          <a:xfrm>
            <a:off x="4325050" y="2232210"/>
            <a:ext cx="1327819" cy="82248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Resolver</a:t>
            </a:r>
            <a:endParaRPr lang="en-US" dirty="0"/>
          </a:p>
        </p:txBody>
      </p:sp>
      <p:grpSp>
        <p:nvGrpSpPr>
          <p:cNvPr id="220" name="Group 219"/>
          <p:cNvGrpSpPr/>
          <p:nvPr/>
        </p:nvGrpSpPr>
        <p:grpSpPr>
          <a:xfrm>
            <a:off x="7668361" y="4904726"/>
            <a:ext cx="955342" cy="941648"/>
            <a:chOff x="8129370" y="5407902"/>
            <a:chExt cx="2901304" cy="1164087"/>
          </a:xfrm>
        </p:grpSpPr>
        <p:grpSp>
          <p:nvGrpSpPr>
            <p:cNvPr id="221" name="Group 220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riangle 223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5" name="Group 224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22" name="TextBox 221"/>
            <p:cNvSpPr txBox="1"/>
            <p:nvPr/>
          </p:nvSpPr>
          <p:spPr>
            <a:xfrm>
              <a:off x="8279777" y="5407902"/>
              <a:ext cx="2600481" cy="79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MTA</a:t>
              </a:r>
            </a:p>
            <a:p>
              <a:pPr algn="ctr"/>
              <a:r>
                <a:rPr lang="en-US" dirty="0" smtClean="0"/>
                <a:t>1.2.3.5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668361" y="3423145"/>
            <a:ext cx="1511595" cy="1223574"/>
            <a:chOff x="7049898" y="1690688"/>
            <a:chExt cx="1511595" cy="1223574"/>
          </a:xfrm>
        </p:grpSpPr>
        <p:grpSp>
          <p:nvGrpSpPr>
            <p:cNvPr id="105" name="Group 104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7805696" y="1690688"/>
                <a:ext cx="0" cy="122357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Rectangle 105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7049898" y="2200940"/>
              <a:ext cx="1511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r>
                <a:rPr lang="en-US" dirty="0" smtClean="0">
                  <a:solidFill>
                    <a:schemeClr val="bg1"/>
                  </a:solidFill>
                </a:rPr>
                <a:t>s1.alice.com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397176" y="462792"/>
            <a:ext cx="4655677" cy="1030557"/>
            <a:chOff x="7099989" y="372152"/>
            <a:chExt cx="4655677" cy="1030557"/>
          </a:xfrm>
        </p:grpSpPr>
        <p:sp>
          <p:nvSpPr>
            <p:cNvPr id="122" name="Oval 121"/>
            <p:cNvSpPr/>
            <p:nvPr/>
          </p:nvSpPr>
          <p:spPr>
            <a:xfrm>
              <a:off x="7099989" y="1056646"/>
              <a:ext cx="1913428" cy="346063"/>
            </a:xfrm>
            <a:prstGeom prst="ellipse">
              <a:avLst/>
            </a:prstGeom>
            <a:solidFill>
              <a:schemeClr val="accent3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f</a:t>
              </a:r>
              <a:r>
                <a:rPr lang="en-US" sz="1600" dirty="0" err="1" smtClean="0"/>
                <a:t>oo.alice.com</a:t>
              </a:r>
              <a:endParaRPr lang="en-US" sz="1600" dirty="0"/>
            </a:p>
          </p:txBody>
        </p:sp>
        <p:cxnSp>
          <p:nvCxnSpPr>
            <p:cNvPr id="123" name="Straight Connector 122"/>
            <p:cNvCxnSpPr/>
            <p:nvPr/>
          </p:nvCxnSpPr>
          <p:spPr>
            <a:xfrm flipH="1">
              <a:off x="8158303" y="737625"/>
              <a:ext cx="1284071" cy="319021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9442374" y="737625"/>
              <a:ext cx="1414958" cy="313632"/>
            </a:xfrm>
            <a:prstGeom prst="line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8673558" y="372152"/>
              <a:ext cx="1537632" cy="365473"/>
            </a:xfrm>
            <a:prstGeom prst="ellipse">
              <a:avLst/>
            </a:prstGeom>
            <a:solidFill>
              <a:schemeClr val="accent3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a</a:t>
              </a:r>
              <a:r>
                <a:rPr lang="en-US" sz="1600" dirty="0" err="1" smtClean="0"/>
                <a:t>lice.com</a:t>
              </a:r>
              <a:endParaRPr lang="en-US" sz="1600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9958998" y="1051257"/>
              <a:ext cx="1796668" cy="351082"/>
            </a:xfrm>
            <a:prstGeom prst="ellipse">
              <a:avLst/>
            </a:prstGeom>
            <a:solidFill>
              <a:schemeClr val="accent3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carol.com</a:t>
              </a:r>
              <a:endParaRPr lang="en-US" sz="1600" dirty="0"/>
            </a:p>
          </p:txBody>
        </p:sp>
      </p:grpSp>
      <p:cxnSp>
        <p:nvCxnSpPr>
          <p:cNvPr id="127" name="Straight Arrow Connector 126"/>
          <p:cNvCxnSpPr/>
          <p:nvPr/>
        </p:nvCxnSpPr>
        <p:spPr>
          <a:xfrm>
            <a:off x="5541993" y="3054699"/>
            <a:ext cx="1361186" cy="1191994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 flipV="1">
            <a:off x="5384189" y="3127789"/>
            <a:ext cx="1271010" cy="1119011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Rectangular Callout 131"/>
          <p:cNvSpPr/>
          <p:nvPr/>
        </p:nvSpPr>
        <p:spPr>
          <a:xfrm>
            <a:off x="7556472" y="1939071"/>
            <a:ext cx="2531141" cy="962850"/>
          </a:xfrm>
          <a:prstGeom prst="wedgeRectCallout">
            <a:avLst>
              <a:gd name="adj1" fmla="val -33366"/>
              <a:gd name="adj2" fmla="val 105195"/>
            </a:avLst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/>
              <a:t>SPF record for </a:t>
            </a:r>
            <a:r>
              <a:rPr lang="en-US" u="sng" dirty="0" err="1" smtClean="0"/>
              <a:t>alice.com</a:t>
            </a:r>
            <a:endParaRPr lang="en-US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include: </a:t>
            </a:r>
            <a:r>
              <a:rPr lang="en-US" dirty="0" err="1" smtClean="0"/>
              <a:t>foo.alice.com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include: </a:t>
            </a:r>
            <a:r>
              <a:rPr lang="en-US" dirty="0" err="1" smtClean="0"/>
              <a:t>carol.com</a:t>
            </a:r>
            <a:endParaRPr lang="en-US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2055315" y="2505223"/>
            <a:ext cx="2199159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2079148" y="2665755"/>
            <a:ext cx="2123267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Freeform 140"/>
          <p:cNvSpPr/>
          <p:nvPr/>
        </p:nvSpPr>
        <p:spPr>
          <a:xfrm>
            <a:off x="1755596" y="3509303"/>
            <a:ext cx="5777756" cy="1684306"/>
          </a:xfrm>
          <a:custGeom>
            <a:avLst/>
            <a:gdLst>
              <a:gd name="connsiteX0" fmla="*/ 5686342 w 5686342"/>
              <a:gd name="connsiteY0" fmla="*/ 1747777 h 1761111"/>
              <a:gd name="connsiteX1" fmla="*/ 836550 w 5686342"/>
              <a:gd name="connsiteY1" fmla="*/ 1504708 h 1761111"/>
              <a:gd name="connsiteX2" fmla="*/ 37897 w 5686342"/>
              <a:gd name="connsiteY2" fmla="*/ 0 h 1761111"/>
              <a:gd name="connsiteX0" fmla="*/ 5650441 w 5650441"/>
              <a:gd name="connsiteY0" fmla="*/ 1747777 h 1757472"/>
              <a:gd name="connsiteX1" fmla="*/ 2733621 w 5650441"/>
              <a:gd name="connsiteY1" fmla="*/ 1481558 h 1757472"/>
              <a:gd name="connsiteX2" fmla="*/ 1996 w 5650441"/>
              <a:gd name="connsiteY2" fmla="*/ 0 h 1757472"/>
              <a:gd name="connsiteX0" fmla="*/ 5649815 w 5649815"/>
              <a:gd name="connsiteY0" fmla="*/ 1747777 h 1749324"/>
              <a:gd name="connsiteX1" fmla="*/ 2732995 w 5649815"/>
              <a:gd name="connsiteY1" fmla="*/ 1481558 h 1749324"/>
              <a:gd name="connsiteX2" fmla="*/ 1370 w 5649815"/>
              <a:gd name="connsiteY2" fmla="*/ 0 h 1749324"/>
              <a:gd name="connsiteX0" fmla="*/ 5650269 w 5650269"/>
              <a:gd name="connsiteY0" fmla="*/ 1747777 h 1749390"/>
              <a:gd name="connsiteX1" fmla="*/ 2038968 w 5650269"/>
              <a:gd name="connsiteY1" fmla="*/ 1493132 h 1749390"/>
              <a:gd name="connsiteX2" fmla="*/ 1824 w 5650269"/>
              <a:gd name="connsiteY2" fmla="*/ 0 h 1749390"/>
              <a:gd name="connsiteX0" fmla="*/ 5651481 w 5651481"/>
              <a:gd name="connsiteY0" fmla="*/ 1747777 h 1757607"/>
              <a:gd name="connsiteX1" fmla="*/ 2040180 w 5651481"/>
              <a:gd name="connsiteY1" fmla="*/ 1493132 h 1757607"/>
              <a:gd name="connsiteX2" fmla="*/ 3036 w 5651481"/>
              <a:gd name="connsiteY2" fmla="*/ 0 h 1757607"/>
              <a:gd name="connsiteX0" fmla="*/ 5650683 w 5650683"/>
              <a:gd name="connsiteY0" fmla="*/ 1747777 h 1752252"/>
              <a:gd name="connsiteX1" fmla="*/ 2490795 w 5650683"/>
              <a:gd name="connsiteY1" fmla="*/ 1423684 h 1752252"/>
              <a:gd name="connsiteX2" fmla="*/ 2238 w 5650683"/>
              <a:gd name="connsiteY2" fmla="*/ 0 h 1752252"/>
              <a:gd name="connsiteX0" fmla="*/ 5731770 w 5731770"/>
              <a:gd name="connsiteY0" fmla="*/ 1805651 h 1808972"/>
              <a:gd name="connsiteX1" fmla="*/ 2490859 w 5731770"/>
              <a:gd name="connsiteY1" fmla="*/ 1423684 h 1808972"/>
              <a:gd name="connsiteX2" fmla="*/ 2302 w 5731770"/>
              <a:gd name="connsiteY2" fmla="*/ 0 h 1808972"/>
              <a:gd name="connsiteX0" fmla="*/ 5731770 w 5731770"/>
              <a:gd name="connsiteY0" fmla="*/ 1805651 h 1805651"/>
              <a:gd name="connsiteX1" fmla="*/ 2490859 w 5731770"/>
              <a:gd name="connsiteY1" fmla="*/ 1423684 h 1805651"/>
              <a:gd name="connsiteX2" fmla="*/ 2302 w 5731770"/>
              <a:gd name="connsiteY2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639026 w 5729468"/>
              <a:gd name="connsiteY1" fmla="*/ 1250066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38434 w 5738434"/>
              <a:gd name="connsiteY0" fmla="*/ 1805651 h 1805651"/>
              <a:gd name="connsiteX1" fmla="*/ 2393349 w 5738434"/>
              <a:gd name="connsiteY1" fmla="*/ 1678330 h 1805651"/>
              <a:gd name="connsiteX2" fmla="*/ 8966 w 5738434"/>
              <a:gd name="connsiteY2" fmla="*/ 0 h 1805651"/>
              <a:gd name="connsiteX0" fmla="*/ 5729468 w 5729468"/>
              <a:gd name="connsiteY0" fmla="*/ 1805651 h 1805651"/>
              <a:gd name="connsiteX1" fmla="*/ 2384383 w 5729468"/>
              <a:gd name="connsiteY1" fmla="*/ 1678330 h 1805651"/>
              <a:gd name="connsiteX2" fmla="*/ 0 w 5729468"/>
              <a:gd name="connsiteY2" fmla="*/ 0 h 180565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46291"/>
              <a:gd name="connsiteX1" fmla="*/ 2384383 w 5729468"/>
              <a:gd name="connsiteY1" fmla="*/ 1678330 h 1846291"/>
              <a:gd name="connsiteX2" fmla="*/ 0 w 5729468"/>
              <a:gd name="connsiteY2" fmla="*/ 0 h 184629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729468 w 5729468"/>
              <a:gd name="connsiteY0" fmla="*/ 1805651 h 1805651"/>
              <a:gd name="connsiteX1" fmla="*/ 0 w 5729468"/>
              <a:gd name="connsiteY1" fmla="*/ 0 h 1805651"/>
              <a:gd name="connsiteX0" fmla="*/ 5694744 w 5694744"/>
              <a:gd name="connsiteY0" fmla="*/ 1770927 h 1770927"/>
              <a:gd name="connsiteX1" fmla="*/ 0 w 5694744"/>
              <a:gd name="connsiteY1" fmla="*/ 0 h 1770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94744" h="1770927">
                <a:moveTo>
                  <a:pt x="5694744" y="1770927"/>
                </a:moveTo>
                <a:cubicBezTo>
                  <a:pt x="868101" y="1678329"/>
                  <a:pt x="208345" y="1817226"/>
                  <a:pt x="0" y="0"/>
                </a:cubicBezTo>
              </a:path>
            </a:pathLst>
          </a:custGeom>
          <a:noFill/>
          <a:ln w="63500">
            <a:solidFill>
              <a:schemeClr val="tx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8763399" y="5193609"/>
            <a:ext cx="755663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5850761" y="2775400"/>
            <a:ext cx="1817600" cy="647745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 flipV="1">
            <a:off x="5753927" y="2988298"/>
            <a:ext cx="1802545" cy="632459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9" name="Group 188"/>
          <p:cNvGrpSpPr/>
          <p:nvPr/>
        </p:nvGrpSpPr>
        <p:grpSpPr>
          <a:xfrm>
            <a:off x="6237205" y="4270022"/>
            <a:ext cx="1259489" cy="1084506"/>
            <a:chOff x="6999276" y="1690688"/>
            <a:chExt cx="1562217" cy="1223574"/>
          </a:xfrm>
        </p:grpSpPr>
        <p:grpSp>
          <p:nvGrpSpPr>
            <p:cNvPr id="190" name="Group 189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0" name="Straight Connector 199"/>
              <p:cNvCxnSpPr>
                <a:stCxn id="199" idx="0"/>
              </p:cNvCxnSpPr>
              <p:nvPr/>
            </p:nvCxnSpPr>
            <p:spPr>
              <a:xfrm flipH="1">
                <a:off x="7802135" y="1690688"/>
                <a:ext cx="3561" cy="122154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Rectangle 190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6999276" y="2072914"/>
              <a:ext cx="1543140" cy="72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ns1.foo.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</a:t>
              </a:r>
              <a:r>
                <a:rPr lang="en-US" dirty="0" err="1" smtClean="0">
                  <a:solidFill>
                    <a:schemeClr val="bg1"/>
                  </a:solidFill>
                </a:rPr>
                <a:t>alice.com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Cloud 40"/>
          <p:cNvSpPr/>
          <p:nvPr/>
        </p:nvSpPr>
        <p:spPr>
          <a:xfrm>
            <a:off x="1634157" y="4646090"/>
            <a:ext cx="2060348" cy="1744564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2014503" y="4960524"/>
            <a:ext cx="1355539" cy="1084506"/>
            <a:chOff x="6999276" y="1690688"/>
            <a:chExt cx="1681353" cy="1223574"/>
          </a:xfrm>
        </p:grpSpPr>
        <p:grpSp>
          <p:nvGrpSpPr>
            <p:cNvPr id="205" name="Group 204"/>
            <p:cNvGrpSpPr/>
            <p:nvPr/>
          </p:nvGrpSpPr>
          <p:grpSpPr>
            <a:xfrm>
              <a:off x="7049898" y="1690688"/>
              <a:ext cx="1511595" cy="1223574"/>
              <a:chOff x="7049898" y="1690688"/>
              <a:chExt cx="1511595" cy="1223574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7049898" y="1690688"/>
                <a:ext cx="1511595" cy="12235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5" name="Straight Connector 214"/>
              <p:cNvCxnSpPr/>
              <p:nvPr/>
            </p:nvCxnSpPr>
            <p:spPr>
              <a:xfrm flipH="1">
                <a:off x="7802135" y="1690688"/>
                <a:ext cx="3561" cy="122154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7805696" y="1773451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7049898" y="1908255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7805695" y="1833806"/>
                <a:ext cx="755797" cy="1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Rectangle 205"/>
            <p:cNvSpPr/>
            <p:nvPr/>
          </p:nvSpPr>
          <p:spPr>
            <a:xfrm>
              <a:off x="7151857" y="1773150"/>
              <a:ext cx="551877" cy="59508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 flipH="1">
              <a:off x="8407178" y="1891684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 flipH="1">
              <a:off x="8241233" y="188830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 flipH="1">
              <a:off x="8078672" y="1888301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 flipH="1">
              <a:off x="7912727" y="1891690"/>
              <a:ext cx="66264" cy="61776"/>
            </a:xfrm>
            <a:prstGeom prst="rect">
              <a:avLst/>
            </a:prstGeom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Straight Connector 210"/>
            <p:cNvCxnSpPr/>
            <p:nvPr/>
          </p:nvCxnSpPr>
          <p:spPr>
            <a:xfrm>
              <a:off x="7805695" y="2013234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797044" y="2077638"/>
              <a:ext cx="755797" cy="116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6999276" y="2072914"/>
              <a:ext cx="1681353" cy="72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ns1.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</a:t>
              </a:r>
              <a:r>
                <a:rPr lang="en-US" dirty="0" err="1" smtClean="0">
                  <a:solidFill>
                    <a:schemeClr val="bg1"/>
                  </a:solidFill>
                </a:rPr>
                <a:t>carol.com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9" name="Rectangular Callout 218"/>
          <p:cNvSpPr/>
          <p:nvPr/>
        </p:nvSpPr>
        <p:spPr>
          <a:xfrm>
            <a:off x="290485" y="6057177"/>
            <a:ext cx="2881876" cy="643535"/>
          </a:xfrm>
          <a:prstGeom prst="wedgeRectCallout">
            <a:avLst>
              <a:gd name="adj1" fmla="val 19837"/>
              <a:gd name="adj2" fmla="val -73636"/>
            </a:avLst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 smtClean="0"/>
              <a:t>SPF record for </a:t>
            </a:r>
            <a:r>
              <a:rPr lang="en-US" u="sng" dirty="0" err="1" smtClean="0"/>
              <a:t>carol.com</a:t>
            </a:r>
            <a:endParaRPr lang="en-US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1.2.3.6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191798" y="3180678"/>
            <a:ext cx="1568400" cy="1767699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062473" y="3104707"/>
            <a:ext cx="1530792" cy="1759971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8970745" y="462837"/>
            <a:ext cx="1537632" cy="365473"/>
          </a:xfrm>
          <a:prstGeom prst="ellipse">
            <a:avLst/>
          </a:prstGeom>
          <a:solidFill>
            <a:schemeClr val="accent3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</a:t>
            </a:r>
            <a:r>
              <a:rPr lang="en-US" sz="1600" dirty="0" err="1" smtClean="0"/>
              <a:t>lice.com</a:t>
            </a:r>
            <a:endParaRPr lang="en-US" sz="1600" dirty="0"/>
          </a:p>
        </p:txBody>
      </p:sp>
      <p:sp>
        <p:nvSpPr>
          <p:cNvPr id="155" name="Oval 154"/>
          <p:cNvSpPr/>
          <p:nvPr/>
        </p:nvSpPr>
        <p:spPr>
          <a:xfrm>
            <a:off x="7397176" y="1147483"/>
            <a:ext cx="1913428" cy="346063"/>
          </a:xfrm>
          <a:prstGeom prst="ellipse">
            <a:avLst/>
          </a:prstGeom>
          <a:solidFill>
            <a:schemeClr val="accent3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</a:t>
            </a:r>
            <a:r>
              <a:rPr lang="en-US" sz="1600" dirty="0" err="1" smtClean="0"/>
              <a:t>oo.alice.com</a:t>
            </a:r>
            <a:endParaRPr lang="en-US" sz="1600" dirty="0"/>
          </a:p>
        </p:txBody>
      </p:sp>
      <p:sp>
        <p:nvSpPr>
          <p:cNvPr id="156" name="Oval 155"/>
          <p:cNvSpPr/>
          <p:nvPr/>
        </p:nvSpPr>
        <p:spPr>
          <a:xfrm>
            <a:off x="10259407" y="1141897"/>
            <a:ext cx="1796668" cy="351082"/>
          </a:xfrm>
          <a:prstGeom prst="ellipse">
            <a:avLst/>
          </a:prstGeom>
          <a:solidFill>
            <a:schemeClr val="accent3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carol.com</a:t>
            </a:r>
            <a:endParaRPr lang="en-US" sz="1600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615525" y="5193609"/>
            <a:ext cx="2901304" cy="1172570"/>
            <a:chOff x="8129370" y="5399419"/>
            <a:chExt cx="2901304" cy="1172570"/>
          </a:xfrm>
        </p:grpSpPr>
        <p:grpSp>
          <p:nvGrpSpPr>
            <p:cNvPr id="158" name="Group 157"/>
            <p:cNvGrpSpPr/>
            <p:nvPr/>
          </p:nvGrpSpPr>
          <p:grpSpPr>
            <a:xfrm>
              <a:off x="8129370" y="5435942"/>
              <a:ext cx="2901304" cy="1136047"/>
              <a:chOff x="625031" y="983846"/>
              <a:chExt cx="3507131" cy="1990848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625033" y="1805651"/>
                <a:ext cx="3507129" cy="116904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/>
              <p:cNvSpPr/>
              <p:nvPr/>
            </p:nvSpPr>
            <p:spPr>
              <a:xfrm rot="10800000">
                <a:off x="625031" y="1800302"/>
                <a:ext cx="3507129" cy="1035491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826625" y="983846"/>
                <a:ext cx="3143491" cy="891251"/>
                <a:chOff x="838200" y="1053296"/>
                <a:chExt cx="3143491" cy="891251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838200" y="1053296"/>
                  <a:ext cx="3143491" cy="87967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838200" y="1886676"/>
                  <a:ext cx="3143491" cy="578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9" name="TextBox 158"/>
            <p:cNvSpPr txBox="1"/>
            <p:nvPr/>
          </p:nvSpPr>
          <p:spPr>
            <a:xfrm>
              <a:off x="8305448" y="5399419"/>
              <a:ext cx="2600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to:bob@bob.com</a:t>
              </a:r>
              <a:endParaRPr lang="en-US" dirty="0" smtClean="0"/>
            </a:p>
            <a:p>
              <a:r>
                <a:rPr lang="en-US" dirty="0" err="1" smtClean="0"/>
                <a:t>from:alice@alice.com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17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41" grpId="0" animBg="1"/>
      <p:bldP spid="41" grpId="0" animBg="1"/>
      <p:bldP spid="219" grpId="0" animBg="1"/>
      <p:bldP spid="154" grpId="0" animBg="1"/>
      <p:bldP spid="155" grpId="0" animBg="1"/>
      <p:bldP spid="15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14610</TotalTime>
  <Words>1533</Words>
  <Application>Microsoft Macintosh PowerPoint</Application>
  <PresentationFormat>Widescreen</PresentationFormat>
  <Paragraphs>476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Mangal</vt:lpstr>
      <vt:lpstr>Wingdings</vt:lpstr>
      <vt:lpstr>Xingkai SC Light</vt:lpstr>
      <vt:lpstr>Office Theme</vt:lpstr>
      <vt:lpstr>The Unintended Consequences  of Email Spam Prevention</vt:lpstr>
      <vt:lpstr>Closed Resolvers Serve Only Their Network</vt:lpstr>
      <vt:lpstr>This work: Using email spam prevention to make closed resolvers do my bidding</vt:lpstr>
      <vt:lpstr>Outline</vt:lpstr>
      <vt:lpstr>Background: How Email Works</vt:lpstr>
      <vt:lpstr>Why Email Needs Sender Verification</vt:lpstr>
      <vt:lpstr>SPF Records are Sender Whitelists</vt:lpstr>
      <vt:lpstr>SPF Rejects Non-Whitelisted Senders</vt:lpstr>
      <vt:lpstr>Recursively include other SPF Records</vt:lpstr>
      <vt:lpstr>Goal was to make closed resolvers do my bidding</vt:lpstr>
      <vt:lpstr>Goal Achieved! Induced query at closed resolver!</vt:lpstr>
      <vt:lpstr>Outline</vt:lpstr>
      <vt:lpstr>New Goal: Induce Many Queries at Closed Resolver</vt:lpstr>
      <vt:lpstr>How many queries can we induce at closed resolver?  RFC7208 limit of 10 query-causing terms</vt:lpstr>
      <vt:lpstr>Letter of Law but not Spirit of Law  Unlimited Queries!</vt:lpstr>
      <vt:lpstr>Outline</vt:lpstr>
      <vt:lpstr>Ethically Testing the RFC7208 Limit </vt:lpstr>
      <vt:lpstr>SPF Configurations for Testing the Limit</vt:lpstr>
      <vt:lpstr>Measuring the RFC7208 Limit</vt:lpstr>
      <vt:lpstr>Finding: The Spirit of the Limit Is Not Enforced</vt:lpstr>
      <vt:lpstr>Additional Finding: Many Closed Resolvers</vt:lpstr>
      <vt:lpstr>Takeaway 1: Induce Queries in Closed Resolvers with SPF</vt:lpstr>
      <vt:lpstr>Takeaway 2: Letter of SPF Query Limit Does Not Match Spirit of Query Limit</vt:lpstr>
      <vt:lpstr>Takeaway 3: Potential DoS Attack if Spirit and Letter of Limit do not match</vt:lpstr>
      <vt:lpstr>PowerPoint Presentation</vt:lpstr>
      <vt:lpstr>DKIM: verify email signature with key in nameserver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Unintended Consequences  of Email Spam Prevention</dc:title>
  <dc:creator>Microsoft Office User</dc:creator>
  <cp:lastModifiedBy>Microsoft Office User</cp:lastModifiedBy>
  <cp:revision>188</cp:revision>
  <dcterms:created xsi:type="dcterms:W3CDTF">2018-03-02T15:22:43Z</dcterms:created>
  <dcterms:modified xsi:type="dcterms:W3CDTF">2018-06-20T15:27:49Z</dcterms:modified>
</cp:coreProperties>
</file>