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5" r:id="rId7"/>
    <p:sldId id="259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B8E9D-4D23-45CF-B5F1-56FD43661643}" v="1" dt="2024-01-05T08:15:27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8440-E4DD-5D5C-E103-30D0272D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13AD9-0C7E-9669-74BB-2FA7EED55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F1EB-DD36-3498-97B5-AC955F1B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24A6-FDCC-1154-4333-C1FC11D5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24A4-65A9-1398-1DB6-A7822387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E9AD-96FF-7C1F-6793-71E45E51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21D98-F2B8-994A-25E5-ED7F3654C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8B72-A284-5AB2-A7F5-AFD5D970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8B74-8FEC-EE85-419B-47C5F933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FA082-0BFA-656C-4B6A-27083FC5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E36EA-84B4-7287-4903-66637ACF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21A6B-E584-ABE2-744E-4206106D8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C01A-92E8-AB31-7B75-060EFDC6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270F-758A-D027-D0DF-1707A273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E2B7-9E0C-8205-0DFA-0A7D4C11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A4F4-7E74-EDD0-1F89-5527C7E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D0F9-123D-F936-F17B-18BB700BB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D27E-219B-E532-FB81-EB27ECA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38EB-5CB9-EEDA-6135-A0F6F617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B0F03-9F97-623F-D870-A7E36CA6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4172-053D-C5C2-0EDB-2CBC482B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1CB4-D636-95CA-A7E0-8B0D793C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1CD3-7945-4D57-AF27-958311AC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478F-9A81-0FA0-8A87-A7891945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1B24-55A4-BC5A-459B-8250B56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7182-8883-5588-B21A-1359DD60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79CF-B2C9-D138-2ED9-2F57337BC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38BF0-FF58-A2FC-786D-FFA13BBC0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84AE8-3E0D-03B5-868D-32DC1F86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7ABE1-29A4-49D7-FE3F-70A50D35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FFBB7-ED70-E05D-F831-3DC14529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BA8C-B598-60FB-BED6-03329F1E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E50A3-2303-BF97-EDDA-7725BC866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A50BB-8252-7317-5045-6B56C8FD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9ADEB-D53A-2FC9-439B-37D7479D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463D9-DFBF-C4ED-271A-05791440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BF39D-0672-A74C-5C3D-A7DA6CC5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A8797-608A-A4CA-C7E7-0F71FB6A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3FF95-D0C5-5407-D369-5253169D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B004-8B67-B242-4E48-DDBC3516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959E7-09B5-CD2B-8F1D-36CE57F1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900E1-DD61-50E2-E757-51263F31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BA34-D0BA-6EC7-8231-45802C27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1AA94-C61C-E7AD-021D-473D9ABD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34DD2-F234-08D8-D6B6-EB802CFC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5A680-07BA-5373-AB6F-70BA5B94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45F1-C6D7-6033-072E-C7A509C3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F3CE-2A46-CF38-0A29-945A44138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008B9-46AD-409D-398E-935D9CCA7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9B632-2E8B-204C-2D0A-ABCE6F21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4D55F-6BEE-502D-F540-821D717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F0C5B-7670-1169-F1DF-A1E406A2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D48C-8517-C088-766F-17D45B4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46F9D-9EA1-C503-13ED-E8EA486E7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C05E-B7C4-C995-476C-E12FB8E98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3796A-5CBB-5E22-C185-12289687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CE26-CAFF-B61B-263E-F6C35F32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8249A-9E22-646C-8C11-26C75CA0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D80E9-C1D3-D3B3-71BE-DC7CAACE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0B05-0878-9E1E-9176-9C1268AC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5869-1A7D-25EF-4314-F4ECD562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0FFC-780D-4433-9AC4-EE261832850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236F-E898-0E2E-A9BA-47FA203EC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35E2-39FD-ED84-D1DD-C7521DCEB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DD7F-69DA-44E9-A569-981F06A5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9FC930-8AF8-0AA6-9461-CA1AE577A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solidFill>
                  <a:srgbClr val="00BCB4"/>
                </a:solidFill>
              </a:rPr>
              <a:t>Product</a:t>
            </a:r>
            <a:r>
              <a:rPr lang="en-US" sz="4800" b="1" dirty="0">
                <a:solidFill>
                  <a:schemeClr val="bg1"/>
                </a:solidFill>
              </a:rPr>
              <a:t> Analysis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Sarah Shaaban  </a:t>
            </a:r>
          </a:p>
        </p:txBody>
      </p:sp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607FB135-C803-0947-DFD6-7844864A0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03" y="617779"/>
            <a:ext cx="10286976" cy="326524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20575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0AD6-0334-AB53-5888-DC95327D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350" y="2461419"/>
            <a:ext cx="7861300" cy="193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>
                <a:solidFill>
                  <a:srgbClr val="002060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646388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3D9D-E90A-1C83-1DE1-4C8F215D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Montserrat Black" panose="00000A00000000000000" pitchFamily="2" charset="0"/>
              </a:rPr>
              <a:t>Executive summary</a:t>
            </a:r>
            <a:endParaRPr lang="en-US" dirty="0">
              <a:solidFill>
                <a:schemeClr val="accent2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DE9F-6F26-934A-0078-EDF1995C6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oogle Sans"/>
              </a:rPr>
              <a:t>Purpose of analysis: 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to recommend which product (Point-of-Sale, Payment Pages, Payment Requests) deserves increased resource allocation for future growth.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2">
                  <a:lumMod val="75000"/>
                </a:schemeClr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Dataset: 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transaction data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2">
                  <a:lumMod val="75000"/>
                </a:schemeClr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oogle Sans"/>
              </a:rPr>
              <a:t>me Period: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(Jan 1 - Dec 31, 2021)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67468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4C60-5552-3CE9-C392-B063A65A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13421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ontserrat Black" panose="00000A00000000000000" pitchFamily="2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885D-FE07-C8F5-D3AB-1FC59CAB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103183"/>
            <a:ext cx="10515600" cy="5040447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1</a:t>
            </a:r>
            <a:r>
              <a:rPr lang="ar-EG" b="1" i="0" dirty="0">
                <a:solidFill>
                  <a:srgbClr val="002060"/>
                </a:solidFill>
                <a:effectLst/>
                <a:latin typeface="Google Sans"/>
              </a:rPr>
              <a:t>.</a:t>
            </a: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Average of Amount By transactions: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D993E-E4B6-D7B2-D4F1-743B0C2843D4}"/>
              </a:ext>
            </a:extLst>
          </p:cNvPr>
          <p:cNvSpPr txBox="1"/>
          <p:nvPr/>
        </p:nvSpPr>
        <p:spPr>
          <a:xfrm>
            <a:off x="588818" y="1826351"/>
            <a:ext cx="63292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Visualizations and calculations reveal: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Payment Pages:</a:t>
            </a:r>
          </a:p>
          <a:p>
            <a:pPr lvl="1"/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 </a:t>
            </a:r>
            <a:r>
              <a:rPr lang="en-US" sz="2400" i="0" dirty="0">
                <a:solidFill>
                  <a:srgbClr val="002060"/>
                </a:solidFill>
                <a:effectLst/>
                <a:latin typeface="Google Sans"/>
              </a:rPr>
              <a:t>Highest average of amount per transaction.</a:t>
            </a:r>
          </a:p>
          <a:p>
            <a:pPr lvl="1"/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ar-EG" sz="2400" b="1" i="0" dirty="0">
                <a:solidFill>
                  <a:srgbClr val="002060"/>
                </a:solidFill>
                <a:effectLst/>
                <a:latin typeface="Google Sans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Payment Requests: </a:t>
            </a:r>
          </a:p>
          <a:p>
            <a:pPr lvl="1"/>
            <a:r>
              <a:rPr lang="en-US" sz="2400" i="0" dirty="0">
                <a:solidFill>
                  <a:srgbClr val="002060"/>
                </a:solidFill>
                <a:effectLst/>
                <a:latin typeface="Google Sans"/>
              </a:rPr>
              <a:t>Second highest average </a:t>
            </a:r>
            <a:r>
              <a:rPr lang="en-US" sz="2400" dirty="0">
                <a:solidFill>
                  <a:srgbClr val="002060"/>
                </a:solidFill>
                <a:latin typeface="Google Sans"/>
              </a:rPr>
              <a:t>of amount per transaction (Almost near to pp)</a:t>
            </a:r>
            <a:r>
              <a:rPr lang="en-US" sz="2400" i="0" dirty="0">
                <a:solidFill>
                  <a:srgbClr val="002060"/>
                </a:solidFill>
                <a:effectLst/>
                <a:latin typeface="Google Sans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ar-EG" sz="2400" b="1" i="0" dirty="0">
                <a:solidFill>
                  <a:srgbClr val="002060"/>
                </a:solidFill>
                <a:effectLst/>
                <a:latin typeface="Google Sans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Point-of-Sale: </a:t>
            </a:r>
          </a:p>
          <a:p>
            <a:pPr lvl="1"/>
            <a:r>
              <a:rPr lang="en-US" sz="2400" i="0" dirty="0">
                <a:solidFill>
                  <a:srgbClr val="002060"/>
                </a:solidFill>
                <a:effectLst/>
                <a:latin typeface="Google Sans"/>
              </a:rPr>
              <a:t>Lowest average </a:t>
            </a:r>
            <a:r>
              <a:rPr lang="en-US" sz="2400" dirty="0">
                <a:solidFill>
                  <a:srgbClr val="002060"/>
                </a:solidFill>
                <a:latin typeface="Google Sans"/>
              </a:rPr>
              <a:t>Amount</a:t>
            </a:r>
            <a:r>
              <a:rPr lang="en-US" sz="2400" i="0" dirty="0">
                <a:solidFill>
                  <a:srgbClr val="002060"/>
                </a:solidFill>
                <a:effectLst/>
                <a:latin typeface="Google Sans"/>
              </a:rPr>
              <a:t> per transaction.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2434118-EF0E-18A2-F651-AD41EBDAC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6" t="37359" r="43396" b="40754"/>
          <a:stretch/>
        </p:blipFill>
        <p:spPr>
          <a:xfrm>
            <a:off x="6643916" y="2165230"/>
            <a:ext cx="5190072" cy="2648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29744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4C60-5552-3CE9-C392-B063A65A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13421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ontserrat Black" panose="00000A00000000000000" pitchFamily="2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885D-FE07-C8F5-D3AB-1FC59CAB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62207"/>
            <a:ext cx="10515600" cy="4861502"/>
          </a:xfrm>
        </p:spPr>
        <p:txBody>
          <a:bodyPr/>
          <a:lstStyle/>
          <a:p>
            <a:pPr algn="l">
              <a:buFont typeface="+mj-lt"/>
              <a:buAutoNum type="arabicPeriod" startAt="2"/>
            </a:pPr>
            <a:r>
              <a:rPr lang="en-US" sz="2800" b="1" dirty="0">
                <a:solidFill>
                  <a:srgbClr val="002060"/>
                </a:solidFill>
                <a:latin typeface="Google Sans"/>
              </a:rPr>
              <a:t>Revenue and Total Amount per transaction: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D993E-E4B6-D7B2-D4F1-743B0C2843D4}"/>
              </a:ext>
            </a:extLst>
          </p:cNvPr>
          <p:cNvSpPr txBox="1"/>
          <p:nvPr/>
        </p:nvSpPr>
        <p:spPr>
          <a:xfrm>
            <a:off x="364531" y="1459779"/>
            <a:ext cx="761307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ar-EG" sz="2400" b="1" i="0" dirty="0">
                <a:solidFill>
                  <a:srgbClr val="002060"/>
                </a:solidFill>
                <a:effectLst/>
                <a:latin typeface="Google Sans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Payment Requests: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Google Sans"/>
              </a:rPr>
              <a:t>Highest total amount for 2021 and highest number of </a:t>
            </a:r>
            <a:r>
              <a:rPr lang="en-US" sz="2400" dirty="0" err="1">
                <a:solidFill>
                  <a:srgbClr val="002060"/>
                </a:solidFill>
                <a:latin typeface="Google Sans"/>
              </a:rPr>
              <a:t>transactiosn</a:t>
            </a:r>
            <a:r>
              <a:rPr lang="en-US" sz="2400" dirty="0">
                <a:solidFill>
                  <a:srgbClr val="002060"/>
                </a:solidFill>
                <a:latin typeface="Google Sans"/>
              </a:rPr>
              <a:t> which led to highest revenue</a:t>
            </a:r>
            <a:endParaRPr lang="ar-EG" sz="2400" dirty="0">
              <a:solidFill>
                <a:srgbClr val="002060"/>
              </a:solidFill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 Payment Pages: 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Google Sans"/>
              </a:rPr>
              <a:t>Second Highest total amount for 2021 and second  highest number of </a:t>
            </a:r>
            <a:r>
              <a:rPr lang="en-US" sz="2400" dirty="0" err="1">
                <a:solidFill>
                  <a:srgbClr val="002060"/>
                </a:solidFill>
                <a:latin typeface="Google Sans"/>
              </a:rPr>
              <a:t>transactiosn</a:t>
            </a:r>
            <a:r>
              <a:rPr lang="en-US" sz="2400" dirty="0">
                <a:solidFill>
                  <a:srgbClr val="002060"/>
                </a:solidFill>
                <a:latin typeface="Google Sans"/>
              </a:rPr>
              <a:t> which led to second highest revenue.</a:t>
            </a:r>
            <a:endParaRPr lang="ar-EG" sz="2400" dirty="0">
              <a:solidFill>
                <a:srgbClr val="002060"/>
              </a:solidFill>
              <a:latin typeface="Google Sans"/>
            </a:endParaRPr>
          </a:p>
          <a:p>
            <a:pPr lvl="1"/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 Point-of-Sale: 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Google Sans"/>
              </a:rPr>
              <a:t>Lowest total amount for 2021 and lowest total number of </a:t>
            </a:r>
            <a:r>
              <a:rPr lang="en-US" sz="2400" dirty="0" err="1">
                <a:solidFill>
                  <a:srgbClr val="002060"/>
                </a:solidFill>
                <a:latin typeface="Google Sans"/>
              </a:rPr>
              <a:t>transactiosn</a:t>
            </a:r>
            <a:r>
              <a:rPr lang="en-US" sz="2400" dirty="0">
                <a:solidFill>
                  <a:srgbClr val="002060"/>
                </a:solidFill>
                <a:latin typeface="Google Sans"/>
              </a:rPr>
              <a:t> which led to lowest revenue</a:t>
            </a:r>
            <a:endParaRPr lang="ar-EG" sz="2400" dirty="0">
              <a:solidFill>
                <a:srgbClr val="002060"/>
              </a:solidFill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/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/>
            <a:endParaRPr lang="en-US" sz="2400" i="0" dirty="0">
              <a:solidFill>
                <a:srgbClr val="002060"/>
              </a:solidFill>
              <a:effectLst/>
              <a:latin typeface="Google San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AD903B5-0AEE-B16B-617C-61D03CD37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7" t="37233" r="68019" b="41257"/>
          <a:stretch/>
        </p:blipFill>
        <p:spPr>
          <a:xfrm>
            <a:off x="8531524" y="4858234"/>
            <a:ext cx="2898476" cy="1475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FCC1A87-63B0-1C6A-7B5C-B0160B0F4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2" t="37315" r="48844" b="40648"/>
          <a:stretch/>
        </p:blipFill>
        <p:spPr>
          <a:xfrm>
            <a:off x="8531524" y="1339278"/>
            <a:ext cx="2893622" cy="151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8FB366EC-6B1A-C00E-504D-3A2C8BFB2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2" t="37232" r="19082" b="40729"/>
          <a:stretch/>
        </p:blipFill>
        <p:spPr>
          <a:xfrm>
            <a:off x="8526671" y="3099013"/>
            <a:ext cx="2898475" cy="1511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7915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4C60-5552-3CE9-C392-B063A65A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13421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ontserrat Black" panose="00000A00000000000000" pitchFamily="2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885D-FE07-C8F5-D3AB-1FC59CAB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150063"/>
            <a:ext cx="3525982" cy="44495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1" dirty="0">
                <a:solidFill>
                  <a:srgbClr val="002060"/>
                </a:solidFill>
                <a:latin typeface="Google Sans"/>
              </a:rPr>
              <a:t>3.Growth Potential: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D993E-E4B6-D7B2-D4F1-743B0C2843D4}"/>
              </a:ext>
            </a:extLst>
          </p:cNvPr>
          <p:cNvSpPr txBox="1"/>
          <p:nvPr/>
        </p:nvSpPr>
        <p:spPr>
          <a:xfrm>
            <a:off x="444038" y="1595021"/>
            <a:ext cx="761307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2060"/>
                </a:solidFill>
                <a:latin typeface="Google Sans"/>
              </a:rPr>
              <a:t>Metrics growth rate shed light on potential:</a:t>
            </a:r>
            <a:endParaRPr lang="ar-EG" sz="2400" b="1" dirty="0">
              <a:solidFill>
                <a:srgbClr val="002060"/>
              </a:solidFill>
              <a:latin typeface="Google Sans"/>
            </a:endParaRPr>
          </a:p>
          <a:p>
            <a:pPr algn="l"/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ar-EG" sz="2400" b="1" i="0" dirty="0">
                <a:solidFill>
                  <a:srgbClr val="002060"/>
                </a:solidFill>
                <a:effectLst/>
                <a:latin typeface="Google Sans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Point-of-Sale: </a:t>
            </a:r>
          </a:p>
          <a:p>
            <a:pPr marL="0" indent="0" algn="l">
              <a:buNone/>
            </a:pPr>
            <a:r>
              <a:rPr lang="ar-EG" sz="2400" dirty="0">
                <a:solidFill>
                  <a:srgbClr val="002060"/>
                </a:solidFill>
                <a:latin typeface="Google Sans"/>
              </a:rPr>
              <a:t>      </a:t>
            </a:r>
            <a:r>
              <a:rPr lang="en-US" sz="2400" dirty="0">
                <a:solidFill>
                  <a:srgbClr val="002060"/>
                </a:solidFill>
                <a:latin typeface="Google Sans"/>
              </a:rPr>
              <a:t>During 2021 had the highest compounded monthly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2060"/>
                </a:solidFill>
                <a:latin typeface="Google Sans"/>
              </a:rPr>
              <a:t>        growth rate of </a:t>
            </a:r>
            <a:r>
              <a:rPr lang="en-US" sz="2400" b="1" dirty="0">
                <a:solidFill>
                  <a:schemeClr val="accent2"/>
                </a:solidFill>
                <a:latin typeface="Google Sans"/>
              </a:rPr>
              <a:t>16.41% </a:t>
            </a:r>
            <a:endParaRPr lang="ar-EG" sz="2400" b="1" dirty="0">
              <a:solidFill>
                <a:schemeClr val="accent2"/>
              </a:solidFill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ar-EG" sz="2400" b="1" i="0" dirty="0">
                <a:solidFill>
                  <a:srgbClr val="002060"/>
                </a:solidFill>
                <a:effectLst/>
                <a:latin typeface="Google Sans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Payment Pages: 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Google Sans"/>
              </a:rPr>
              <a:t>Has second highest CMGR of </a:t>
            </a:r>
            <a:r>
              <a:rPr lang="en-US" sz="2400" b="1" dirty="0">
                <a:solidFill>
                  <a:schemeClr val="accent2"/>
                </a:solidFill>
                <a:latin typeface="Google Sans"/>
              </a:rPr>
              <a:t>7.55%</a:t>
            </a:r>
            <a:r>
              <a:rPr lang="en-US" sz="2400" dirty="0">
                <a:solidFill>
                  <a:srgbClr val="002060"/>
                </a:solidFill>
                <a:latin typeface="Google Sans"/>
              </a:rPr>
              <a:t>.</a:t>
            </a:r>
            <a:endParaRPr lang="ar-EG" sz="2400" dirty="0">
              <a:solidFill>
                <a:srgbClr val="002060"/>
              </a:solidFill>
              <a:latin typeface="Google Sans"/>
            </a:endParaRPr>
          </a:p>
          <a:p>
            <a:pPr lvl="1"/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ar-EG" sz="2400" b="1" i="0" dirty="0">
                <a:solidFill>
                  <a:srgbClr val="002060"/>
                </a:solidFill>
                <a:effectLst/>
                <a:latin typeface="Google Sans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Payment Requests:</a:t>
            </a:r>
          </a:p>
          <a:p>
            <a:pPr lvl="1"/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 </a:t>
            </a:r>
            <a:r>
              <a:rPr lang="en-US" sz="2400" dirty="0">
                <a:solidFill>
                  <a:srgbClr val="002060"/>
                </a:solidFill>
                <a:latin typeface="Google Sans"/>
              </a:rPr>
              <a:t>Has the Lowest CMGR of </a:t>
            </a:r>
            <a:r>
              <a:rPr lang="en-US" sz="2400" b="1" dirty="0">
                <a:solidFill>
                  <a:schemeClr val="accent2"/>
                </a:solidFill>
                <a:latin typeface="Google Sans"/>
              </a:rPr>
              <a:t>2.03% </a:t>
            </a:r>
            <a:r>
              <a:rPr lang="en-US" sz="2400" dirty="0">
                <a:solidFill>
                  <a:srgbClr val="002060"/>
                </a:solidFill>
                <a:latin typeface="Google Sans"/>
              </a:rPr>
              <a:t>which is almost constant .</a:t>
            </a:r>
          </a:p>
          <a:p>
            <a:pPr lvl="1"/>
            <a:endParaRPr lang="en-US" sz="2400" i="0" dirty="0">
              <a:solidFill>
                <a:srgbClr val="002060"/>
              </a:solidFill>
              <a:effectLst/>
              <a:latin typeface="Google Sans"/>
            </a:endParaRPr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F4403032-A4FC-79F6-A8F1-1BEAFCA0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8" t="60639" r="47195" b="12232"/>
          <a:stretch/>
        </p:blipFill>
        <p:spPr>
          <a:xfrm>
            <a:off x="7679055" y="4037566"/>
            <a:ext cx="3684443" cy="233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0EAE2B0B-1C2E-ABBA-AD2B-A7BAC4487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5" t="50669" r="41625" b="26927"/>
          <a:stretch/>
        </p:blipFill>
        <p:spPr>
          <a:xfrm>
            <a:off x="7660005" y="1348127"/>
            <a:ext cx="3684443" cy="233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21165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4C60-5552-3CE9-C392-B063A65A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13421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ontserrat Black" panose="00000A00000000000000" pitchFamily="2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885D-FE07-C8F5-D3AB-1FC59CAB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150063"/>
            <a:ext cx="5983432" cy="535862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2800" b="1" dirty="0">
                <a:solidFill>
                  <a:srgbClr val="002060"/>
                </a:solidFill>
                <a:latin typeface="Google Sans"/>
              </a:rPr>
              <a:t>4. Regression analysis for 2021 -2022 data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D993E-E4B6-D7B2-D4F1-743B0C2843D4}"/>
              </a:ext>
            </a:extLst>
          </p:cNvPr>
          <p:cNvSpPr txBox="1"/>
          <p:nvPr/>
        </p:nvSpPr>
        <p:spPr>
          <a:xfrm>
            <a:off x="444038" y="1595021"/>
            <a:ext cx="76130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/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The Regression analysis shows that POS wil</a:t>
            </a:r>
            <a:r>
              <a:rPr lang="en-US" sz="2400" b="1" dirty="0">
                <a:solidFill>
                  <a:srgbClr val="002060"/>
                </a:solidFill>
                <a:latin typeface="Google Sans"/>
              </a:rPr>
              <a:t>l have the highest revenue by </a:t>
            </a:r>
            <a:r>
              <a:rPr lang="en-US" sz="2400" b="1" dirty="0">
                <a:solidFill>
                  <a:schemeClr val="accent2"/>
                </a:solidFill>
                <a:latin typeface="Google Sans"/>
              </a:rPr>
              <a:t>August 2023</a:t>
            </a:r>
            <a:endParaRPr lang="ar-EG" sz="2400" b="1" dirty="0">
              <a:solidFill>
                <a:schemeClr val="accent2"/>
              </a:solidFill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lvl="1"/>
            <a:endParaRPr lang="en-US" sz="2400" i="0" dirty="0">
              <a:solidFill>
                <a:srgbClr val="002060"/>
              </a:solidFill>
              <a:effectLst/>
              <a:latin typeface="Google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5815A4-9D8D-75A7-D883-1A661E6CE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" t="56181" r="74044" b="23958"/>
          <a:stretch/>
        </p:blipFill>
        <p:spPr>
          <a:xfrm>
            <a:off x="2718131" y="3356835"/>
            <a:ext cx="6256974" cy="26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8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BD2F-8CFC-695E-7447-87CA87A7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ontserrat Black" panose="00000A00000000000000" pitchFamily="2" charset="0"/>
              </a:rPr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37DD-2FAE-19CF-FBA3-1DBE3276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Increase marketing and development efforts for Payment Pages to capitalize on existing growth momentum.</a:t>
            </a:r>
            <a:endParaRPr lang="ar-EG" sz="2400" b="1" dirty="0">
              <a:solidFill>
                <a:srgbClr val="002060"/>
              </a:solidFill>
              <a:latin typeface="Google Sans"/>
            </a:endParaRPr>
          </a:p>
          <a:p>
            <a:pPr marL="0" indent="0" algn="l">
              <a:buNone/>
            </a:pPr>
            <a:endParaRPr lang="ar-EG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endParaRPr lang="en-US" sz="24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Google Sans"/>
              </a:rPr>
              <a:t>Maintain support for Payment Requests while focusing on specific high-value customer segments.</a:t>
            </a:r>
          </a:p>
        </p:txBody>
      </p:sp>
    </p:spTree>
    <p:extLst>
      <p:ext uri="{BB962C8B-B14F-4D97-AF65-F5344CB8AC3E}">
        <p14:creationId xmlns:p14="http://schemas.microsoft.com/office/powerpoint/2010/main" val="402684348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8BAD-4C9D-03E6-E274-7F6F319D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ontserrat Black" panose="00000A00000000000000" pitchFamily="2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A7FE3-7491-EB46-66E1-8A4717D59E09}"/>
              </a:ext>
            </a:extLst>
          </p:cNvPr>
          <p:cNvSpPr txBox="1"/>
          <p:nvPr/>
        </p:nvSpPr>
        <p:spPr>
          <a:xfrm>
            <a:off x="1549400" y="2643188"/>
            <a:ext cx="909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2060"/>
                </a:solidFill>
                <a:effectLst/>
                <a:latin typeface="Google Sans"/>
              </a:rPr>
              <a:t>By aligning resource allocation with data-driven insights, </a:t>
            </a:r>
            <a:r>
              <a:rPr lang="en-US" sz="2800" b="1" i="0" dirty="0" err="1">
                <a:solidFill>
                  <a:srgbClr val="002060"/>
                </a:solidFill>
                <a:effectLst/>
                <a:latin typeface="Google Sans"/>
              </a:rPr>
              <a:t>Kashier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Google Sans"/>
              </a:rPr>
              <a:t> can prioritize the product with the highest potential for sustainable and scalable growth, solidifying its position in the competitive payment solutions market.</a:t>
            </a:r>
          </a:p>
        </p:txBody>
      </p:sp>
    </p:spTree>
    <p:extLst>
      <p:ext uri="{BB962C8B-B14F-4D97-AF65-F5344CB8AC3E}">
        <p14:creationId xmlns:p14="http://schemas.microsoft.com/office/powerpoint/2010/main" val="130643378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00EB-EE2E-F03D-74B8-84464FD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ontserrat Black" panose="00000A00000000000000" pitchFamily="2" charset="0"/>
              </a:rPr>
              <a:t>Next</a:t>
            </a: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tserrat Black" panose="00000A00000000000000" pitchFamily="2" charset="0"/>
              </a:rPr>
              <a:t>Steps: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1F395-0EA6-9ECC-F2F3-1507DB67E60D}"/>
              </a:ext>
            </a:extLst>
          </p:cNvPr>
          <p:cNvSpPr txBox="1"/>
          <p:nvPr/>
        </p:nvSpPr>
        <p:spPr>
          <a:xfrm>
            <a:off x="1030514" y="2064995"/>
            <a:ext cx="95794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Google Sans"/>
              </a:rPr>
              <a:t> Develop a detailed implementation plan for each product based on the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Google Sans"/>
              </a:rPr>
              <a:t> Monitor and track progress against identified metrics to measure success.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Google Sans"/>
              </a:rPr>
              <a:t> Regularly revisit and adjust strategies based on updated data and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1066347258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361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Montserrat Black</vt:lpstr>
      <vt:lpstr>Office Theme</vt:lpstr>
      <vt:lpstr>Product Analysis Sarah Shaaban  </vt:lpstr>
      <vt:lpstr>Executive summary</vt:lpstr>
      <vt:lpstr>Analysis</vt:lpstr>
      <vt:lpstr>Analysis</vt:lpstr>
      <vt:lpstr>Analysis</vt:lpstr>
      <vt:lpstr>Analysis</vt:lpstr>
      <vt:lpstr>Recommendations:</vt:lpstr>
      <vt:lpstr>Conclusion</vt:lpstr>
      <vt:lpstr>Next Steps: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Analysis Sarah Shaaban</dc:title>
  <dc:creator>Sobhy Farag</dc:creator>
  <cp:lastModifiedBy>ahmed shaban</cp:lastModifiedBy>
  <cp:revision>2</cp:revision>
  <dcterms:created xsi:type="dcterms:W3CDTF">2024-01-05T05:41:34Z</dcterms:created>
  <dcterms:modified xsi:type="dcterms:W3CDTF">2024-01-05T08:38:07Z</dcterms:modified>
</cp:coreProperties>
</file>