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2" r:id="rId4"/>
    <p:sldId id="259" r:id="rId5"/>
    <p:sldId id="281" r:id="rId6"/>
    <p:sldId id="260" r:id="rId7"/>
    <p:sldId id="261" r:id="rId8"/>
    <p:sldId id="264" r:id="rId9"/>
    <p:sldId id="270" r:id="rId10"/>
    <p:sldId id="272" r:id="rId11"/>
    <p:sldId id="274" r:id="rId12"/>
    <p:sldId id="279" r:id="rId13"/>
    <p:sldId id="278" r:id="rId14"/>
    <p:sldId id="265" r:id="rId15"/>
    <p:sldId id="267" r:id="rId16"/>
    <p:sldId id="27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4D11D8-AACF-4E79-B5C7-6E3EE419BFA2}">
          <p14:sldIdLst>
            <p14:sldId id="256"/>
            <p14:sldId id="257"/>
            <p14:sldId id="262"/>
            <p14:sldId id="259"/>
          </p14:sldIdLst>
        </p14:section>
        <p14:section name="Untitled Section" id="{5F056C24-7DE1-4A28-879E-79FB5D5A32FC}">
          <p14:sldIdLst>
            <p14:sldId id="281"/>
            <p14:sldId id="260"/>
            <p14:sldId id="261"/>
            <p14:sldId id="264"/>
            <p14:sldId id="270"/>
            <p14:sldId id="272"/>
            <p14:sldId id="274"/>
            <p14:sldId id="279"/>
            <p14:sldId id="278"/>
            <p14:sldId id="265"/>
            <p14:sldId id="267"/>
            <p14:sldId id="27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6"/>
  </p:normalViewPr>
  <p:slideViewPr>
    <p:cSldViewPr snapToGrid="0" snapToObjects="1">
      <p:cViewPr varScale="1">
        <p:scale>
          <a:sx n="98" d="100"/>
          <a:sy n="98" d="100"/>
        </p:scale>
        <p:origin x="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BB736-F9DC-4B70-8309-5AA974EB96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1CB15F-2ECB-47EC-AA0F-6AC7E4A43B81}">
      <dgm:prSet/>
      <dgm:spPr/>
      <dgm:t>
        <a:bodyPr/>
        <a:lstStyle/>
        <a:p>
          <a:r>
            <a:rPr lang="en-US"/>
            <a:t>Filtering out $0 budget: 8,886 rows</a:t>
          </a:r>
        </a:p>
      </dgm:t>
    </dgm:pt>
    <dgm:pt modelId="{76C0224A-5E2E-455F-8483-C94103E3DAA9}" type="parTrans" cxnId="{7D3F3DC0-AF5D-4530-A2DB-EBF337DA0CB5}">
      <dgm:prSet/>
      <dgm:spPr/>
      <dgm:t>
        <a:bodyPr/>
        <a:lstStyle/>
        <a:p>
          <a:endParaRPr lang="en-US"/>
        </a:p>
      </dgm:t>
    </dgm:pt>
    <dgm:pt modelId="{C4349B54-535F-48B8-9F12-75F40EE8B0B2}" type="sibTrans" cxnId="{7D3F3DC0-AF5D-4530-A2DB-EBF337DA0CB5}">
      <dgm:prSet/>
      <dgm:spPr/>
      <dgm:t>
        <a:bodyPr/>
        <a:lstStyle/>
        <a:p>
          <a:endParaRPr lang="en-US"/>
        </a:p>
      </dgm:t>
    </dgm:pt>
    <dgm:pt modelId="{96E71812-6A44-4BC6-AAC3-58E57019446F}">
      <dgm:prSet/>
      <dgm:spPr/>
      <dgm:t>
        <a:bodyPr/>
        <a:lstStyle/>
        <a:p>
          <a:r>
            <a:rPr lang="en-US"/>
            <a:t>Filtering out $0 revenue: 5,381 rows</a:t>
          </a:r>
        </a:p>
      </dgm:t>
    </dgm:pt>
    <dgm:pt modelId="{FD31BDC0-31D0-4FB3-89F4-244E1480F83E}" type="parTrans" cxnId="{5A9B1DB4-132B-4543-BD83-406D15DC7D11}">
      <dgm:prSet/>
      <dgm:spPr/>
      <dgm:t>
        <a:bodyPr/>
        <a:lstStyle/>
        <a:p>
          <a:endParaRPr lang="en-US"/>
        </a:p>
      </dgm:t>
    </dgm:pt>
    <dgm:pt modelId="{5DC0AD3A-6AAE-42AA-BDBA-1F79B742DCBD}" type="sibTrans" cxnId="{5A9B1DB4-132B-4543-BD83-406D15DC7D11}">
      <dgm:prSet/>
      <dgm:spPr/>
      <dgm:t>
        <a:bodyPr/>
        <a:lstStyle/>
        <a:p>
          <a:endParaRPr lang="en-US"/>
        </a:p>
      </dgm:t>
    </dgm:pt>
    <dgm:pt modelId="{775FCC93-F3A0-4ED2-ABBB-3EB569794A5C}">
      <dgm:prSet/>
      <dgm:spPr/>
      <dgm:t>
        <a:bodyPr/>
        <a:lstStyle/>
        <a:p>
          <a:r>
            <a:rPr lang="en-US"/>
            <a:t>Filtering out movie release_year  beyond 2019: 5,364 rows</a:t>
          </a:r>
        </a:p>
      </dgm:t>
    </dgm:pt>
    <dgm:pt modelId="{39A35050-9058-4343-B7EB-B13548B8420E}" type="parTrans" cxnId="{984D8DEC-2525-45F3-9270-D3EEEB76370C}">
      <dgm:prSet/>
      <dgm:spPr/>
      <dgm:t>
        <a:bodyPr/>
        <a:lstStyle/>
        <a:p>
          <a:endParaRPr lang="en-US"/>
        </a:p>
      </dgm:t>
    </dgm:pt>
    <dgm:pt modelId="{42831E23-550F-4798-AD05-50C20C2822C3}" type="sibTrans" cxnId="{984D8DEC-2525-45F3-9270-D3EEEB76370C}">
      <dgm:prSet/>
      <dgm:spPr/>
      <dgm:t>
        <a:bodyPr/>
        <a:lstStyle/>
        <a:p>
          <a:endParaRPr lang="en-US"/>
        </a:p>
      </dgm:t>
    </dgm:pt>
    <dgm:pt modelId="{6DA4EED4-AB82-460A-81F4-5FECEE821A9C}">
      <dgm:prSet/>
      <dgm:spPr/>
      <dgm:t>
        <a:bodyPr/>
        <a:lstStyle/>
        <a:p>
          <a:r>
            <a:rPr lang="en-US"/>
            <a:t>Cleaning the value in column Genre from JSON objects</a:t>
          </a:r>
        </a:p>
      </dgm:t>
    </dgm:pt>
    <dgm:pt modelId="{AA458FD2-BA12-41C4-A814-13D95D444FC1}" type="parTrans" cxnId="{805853A3-D529-4EB8-971A-133659131F43}">
      <dgm:prSet/>
      <dgm:spPr/>
      <dgm:t>
        <a:bodyPr/>
        <a:lstStyle/>
        <a:p>
          <a:endParaRPr lang="en-US"/>
        </a:p>
      </dgm:t>
    </dgm:pt>
    <dgm:pt modelId="{6791F7D6-7237-4B6D-B9B2-476FF3A2EF1B}" type="sibTrans" cxnId="{805853A3-D529-4EB8-971A-133659131F43}">
      <dgm:prSet/>
      <dgm:spPr/>
      <dgm:t>
        <a:bodyPr/>
        <a:lstStyle/>
        <a:p>
          <a:endParaRPr lang="en-US"/>
        </a:p>
      </dgm:t>
    </dgm:pt>
    <dgm:pt modelId="{DD54E46D-B79B-4F4F-9845-FF5A063CAA67}">
      <dgm:prSet/>
      <dgm:spPr/>
      <dgm:t>
        <a:bodyPr/>
        <a:lstStyle/>
        <a:p>
          <a:r>
            <a:rPr lang="en-US"/>
            <a:t>Convert the release date to an acceptable date format</a:t>
          </a:r>
        </a:p>
      </dgm:t>
    </dgm:pt>
    <dgm:pt modelId="{94283453-EFFE-4140-8BC8-003332DC617F}" type="parTrans" cxnId="{3C45CA7F-0A26-4708-B7E9-46D037C9C928}">
      <dgm:prSet/>
      <dgm:spPr/>
      <dgm:t>
        <a:bodyPr/>
        <a:lstStyle/>
        <a:p>
          <a:endParaRPr lang="en-US"/>
        </a:p>
      </dgm:t>
    </dgm:pt>
    <dgm:pt modelId="{34FDE9D2-0D7E-41AA-AA23-E6DFF97093D4}" type="sibTrans" cxnId="{3C45CA7F-0A26-4708-B7E9-46D037C9C928}">
      <dgm:prSet/>
      <dgm:spPr/>
      <dgm:t>
        <a:bodyPr/>
        <a:lstStyle/>
        <a:p>
          <a:endParaRPr lang="en-US"/>
        </a:p>
      </dgm:t>
    </dgm:pt>
    <dgm:pt modelId="{4F5AD4C2-957E-49A0-AE51-3E48C93BCA03}" type="pres">
      <dgm:prSet presAssocID="{5A1BB736-F9DC-4B70-8309-5AA974EB9691}" presName="linear" presStyleCnt="0">
        <dgm:presLayoutVars>
          <dgm:animLvl val="lvl"/>
          <dgm:resizeHandles val="exact"/>
        </dgm:presLayoutVars>
      </dgm:prSet>
      <dgm:spPr/>
    </dgm:pt>
    <dgm:pt modelId="{C12669F2-7492-4E90-A0E0-5FAFBB26B6C2}" type="pres">
      <dgm:prSet presAssocID="{111CB15F-2ECB-47EC-AA0F-6AC7E4A43B81}" presName="parentText" presStyleLbl="node1" presStyleIdx="0" presStyleCnt="5">
        <dgm:presLayoutVars>
          <dgm:chMax val="0"/>
          <dgm:bulletEnabled val="1"/>
        </dgm:presLayoutVars>
      </dgm:prSet>
      <dgm:spPr/>
    </dgm:pt>
    <dgm:pt modelId="{98428DE9-E331-4C68-8685-A3F3DDE05117}" type="pres">
      <dgm:prSet presAssocID="{C4349B54-535F-48B8-9F12-75F40EE8B0B2}" presName="spacer" presStyleCnt="0"/>
      <dgm:spPr/>
    </dgm:pt>
    <dgm:pt modelId="{33CBBDDC-C859-46A3-85E4-BD7380DFF447}" type="pres">
      <dgm:prSet presAssocID="{96E71812-6A44-4BC6-AAC3-58E57019446F}" presName="parentText" presStyleLbl="node1" presStyleIdx="1" presStyleCnt="5">
        <dgm:presLayoutVars>
          <dgm:chMax val="0"/>
          <dgm:bulletEnabled val="1"/>
        </dgm:presLayoutVars>
      </dgm:prSet>
      <dgm:spPr/>
    </dgm:pt>
    <dgm:pt modelId="{5A8361D4-92E8-48FB-8759-BDFE01DA2E05}" type="pres">
      <dgm:prSet presAssocID="{5DC0AD3A-6AAE-42AA-BDBA-1F79B742DCBD}" presName="spacer" presStyleCnt="0"/>
      <dgm:spPr/>
    </dgm:pt>
    <dgm:pt modelId="{19977394-3838-470C-8B93-0D20BBA5386E}" type="pres">
      <dgm:prSet presAssocID="{775FCC93-F3A0-4ED2-ABBB-3EB569794A5C}" presName="parentText" presStyleLbl="node1" presStyleIdx="2" presStyleCnt="5">
        <dgm:presLayoutVars>
          <dgm:chMax val="0"/>
          <dgm:bulletEnabled val="1"/>
        </dgm:presLayoutVars>
      </dgm:prSet>
      <dgm:spPr/>
    </dgm:pt>
    <dgm:pt modelId="{485E8747-46ED-4A47-A5D1-39C63B2F85FE}" type="pres">
      <dgm:prSet presAssocID="{42831E23-550F-4798-AD05-50C20C2822C3}" presName="spacer" presStyleCnt="0"/>
      <dgm:spPr/>
    </dgm:pt>
    <dgm:pt modelId="{1C28990D-3D4A-4757-89EF-E4DA20978EF3}" type="pres">
      <dgm:prSet presAssocID="{6DA4EED4-AB82-460A-81F4-5FECEE821A9C}" presName="parentText" presStyleLbl="node1" presStyleIdx="3" presStyleCnt="5">
        <dgm:presLayoutVars>
          <dgm:chMax val="0"/>
          <dgm:bulletEnabled val="1"/>
        </dgm:presLayoutVars>
      </dgm:prSet>
      <dgm:spPr/>
    </dgm:pt>
    <dgm:pt modelId="{4AB4204F-EF9C-4699-B486-0B727041895C}" type="pres">
      <dgm:prSet presAssocID="{6791F7D6-7237-4B6D-B9B2-476FF3A2EF1B}" presName="spacer" presStyleCnt="0"/>
      <dgm:spPr/>
    </dgm:pt>
    <dgm:pt modelId="{EAB08FF8-4B55-4EF2-A36E-BC80101FB017}" type="pres">
      <dgm:prSet presAssocID="{DD54E46D-B79B-4F4F-9845-FF5A063CAA67}" presName="parentText" presStyleLbl="node1" presStyleIdx="4" presStyleCnt="5">
        <dgm:presLayoutVars>
          <dgm:chMax val="0"/>
          <dgm:bulletEnabled val="1"/>
        </dgm:presLayoutVars>
      </dgm:prSet>
      <dgm:spPr/>
    </dgm:pt>
  </dgm:ptLst>
  <dgm:cxnLst>
    <dgm:cxn modelId="{01E6BB3F-A8D1-449A-B506-56FFE3662D1A}" type="presOf" srcId="{DD54E46D-B79B-4F4F-9845-FF5A063CAA67}" destId="{EAB08FF8-4B55-4EF2-A36E-BC80101FB017}" srcOrd="0" destOrd="0" presId="urn:microsoft.com/office/officeart/2005/8/layout/vList2"/>
    <dgm:cxn modelId="{8CB7236E-0B63-4F30-9AD7-091C81127833}" type="presOf" srcId="{5A1BB736-F9DC-4B70-8309-5AA974EB9691}" destId="{4F5AD4C2-957E-49A0-AE51-3E48C93BCA03}" srcOrd="0" destOrd="0" presId="urn:microsoft.com/office/officeart/2005/8/layout/vList2"/>
    <dgm:cxn modelId="{0CB1627F-75CF-43C8-909D-BDB73ED7BBFA}" type="presOf" srcId="{96E71812-6A44-4BC6-AAC3-58E57019446F}" destId="{33CBBDDC-C859-46A3-85E4-BD7380DFF447}" srcOrd="0" destOrd="0" presId="urn:microsoft.com/office/officeart/2005/8/layout/vList2"/>
    <dgm:cxn modelId="{3C45CA7F-0A26-4708-B7E9-46D037C9C928}" srcId="{5A1BB736-F9DC-4B70-8309-5AA974EB9691}" destId="{DD54E46D-B79B-4F4F-9845-FF5A063CAA67}" srcOrd="4" destOrd="0" parTransId="{94283453-EFFE-4140-8BC8-003332DC617F}" sibTransId="{34FDE9D2-0D7E-41AA-AA23-E6DFF97093D4}"/>
    <dgm:cxn modelId="{805853A3-D529-4EB8-971A-133659131F43}" srcId="{5A1BB736-F9DC-4B70-8309-5AA974EB9691}" destId="{6DA4EED4-AB82-460A-81F4-5FECEE821A9C}" srcOrd="3" destOrd="0" parTransId="{AA458FD2-BA12-41C4-A814-13D95D444FC1}" sibTransId="{6791F7D6-7237-4B6D-B9B2-476FF3A2EF1B}"/>
    <dgm:cxn modelId="{5A9B1DB4-132B-4543-BD83-406D15DC7D11}" srcId="{5A1BB736-F9DC-4B70-8309-5AA974EB9691}" destId="{96E71812-6A44-4BC6-AAC3-58E57019446F}" srcOrd="1" destOrd="0" parTransId="{FD31BDC0-31D0-4FB3-89F4-244E1480F83E}" sibTransId="{5DC0AD3A-6AAE-42AA-BDBA-1F79B742DCBD}"/>
    <dgm:cxn modelId="{7D3F3DC0-AF5D-4530-A2DB-EBF337DA0CB5}" srcId="{5A1BB736-F9DC-4B70-8309-5AA974EB9691}" destId="{111CB15F-2ECB-47EC-AA0F-6AC7E4A43B81}" srcOrd="0" destOrd="0" parTransId="{76C0224A-5E2E-455F-8483-C94103E3DAA9}" sibTransId="{C4349B54-535F-48B8-9F12-75F40EE8B0B2}"/>
    <dgm:cxn modelId="{29DF54CB-B7E7-42B2-B74D-1F8607D73FA7}" type="presOf" srcId="{775FCC93-F3A0-4ED2-ABBB-3EB569794A5C}" destId="{19977394-3838-470C-8B93-0D20BBA5386E}" srcOrd="0" destOrd="0" presId="urn:microsoft.com/office/officeart/2005/8/layout/vList2"/>
    <dgm:cxn modelId="{E26755D9-905F-44D6-9007-E3904BB4E7CF}" type="presOf" srcId="{111CB15F-2ECB-47EC-AA0F-6AC7E4A43B81}" destId="{C12669F2-7492-4E90-A0E0-5FAFBB26B6C2}" srcOrd="0" destOrd="0" presId="urn:microsoft.com/office/officeart/2005/8/layout/vList2"/>
    <dgm:cxn modelId="{984D8DEC-2525-45F3-9270-D3EEEB76370C}" srcId="{5A1BB736-F9DC-4B70-8309-5AA974EB9691}" destId="{775FCC93-F3A0-4ED2-ABBB-3EB569794A5C}" srcOrd="2" destOrd="0" parTransId="{39A35050-9058-4343-B7EB-B13548B8420E}" sibTransId="{42831E23-550F-4798-AD05-50C20C2822C3}"/>
    <dgm:cxn modelId="{0CC69BFC-E0F0-48F5-9669-9ECD476F6979}" type="presOf" srcId="{6DA4EED4-AB82-460A-81F4-5FECEE821A9C}" destId="{1C28990D-3D4A-4757-89EF-E4DA20978EF3}" srcOrd="0" destOrd="0" presId="urn:microsoft.com/office/officeart/2005/8/layout/vList2"/>
    <dgm:cxn modelId="{E01C34FC-C293-449D-8AF4-A68058D490CC}" type="presParOf" srcId="{4F5AD4C2-957E-49A0-AE51-3E48C93BCA03}" destId="{C12669F2-7492-4E90-A0E0-5FAFBB26B6C2}" srcOrd="0" destOrd="0" presId="urn:microsoft.com/office/officeart/2005/8/layout/vList2"/>
    <dgm:cxn modelId="{F8DE8269-2B19-4F0C-9542-188B0FB7FBF3}" type="presParOf" srcId="{4F5AD4C2-957E-49A0-AE51-3E48C93BCA03}" destId="{98428DE9-E331-4C68-8685-A3F3DDE05117}" srcOrd="1" destOrd="0" presId="urn:microsoft.com/office/officeart/2005/8/layout/vList2"/>
    <dgm:cxn modelId="{871550E8-8E1B-4E08-8168-17D81C7FD712}" type="presParOf" srcId="{4F5AD4C2-957E-49A0-AE51-3E48C93BCA03}" destId="{33CBBDDC-C859-46A3-85E4-BD7380DFF447}" srcOrd="2" destOrd="0" presId="urn:microsoft.com/office/officeart/2005/8/layout/vList2"/>
    <dgm:cxn modelId="{BCE73EC7-7495-420A-AD4D-056F3AE0D748}" type="presParOf" srcId="{4F5AD4C2-957E-49A0-AE51-3E48C93BCA03}" destId="{5A8361D4-92E8-48FB-8759-BDFE01DA2E05}" srcOrd="3" destOrd="0" presId="urn:microsoft.com/office/officeart/2005/8/layout/vList2"/>
    <dgm:cxn modelId="{472E4FAC-453B-4332-B408-72F6F838CAB0}" type="presParOf" srcId="{4F5AD4C2-957E-49A0-AE51-3E48C93BCA03}" destId="{19977394-3838-470C-8B93-0D20BBA5386E}" srcOrd="4" destOrd="0" presId="urn:microsoft.com/office/officeart/2005/8/layout/vList2"/>
    <dgm:cxn modelId="{20B4DADF-B9C5-42C1-B8FE-59C69A375669}" type="presParOf" srcId="{4F5AD4C2-957E-49A0-AE51-3E48C93BCA03}" destId="{485E8747-46ED-4A47-A5D1-39C63B2F85FE}" srcOrd="5" destOrd="0" presId="urn:microsoft.com/office/officeart/2005/8/layout/vList2"/>
    <dgm:cxn modelId="{25E436F6-93D7-40A1-A71E-97967EBB6392}" type="presParOf" srcId="{4F5AD4C2-957E-49A0-AE51-3E48C93BCA03}" destId="{1C28990D-3D4A-4757-89EF-E4DA20978EF3}" srcOrd="6" destOrd="0" presId="urn:microsoft.com/office/officeart/2005/8/layout/vList2"/>
    <dgm:cxn modelId="{B88B4F94-8C90-44C3-852A-E5F1FD4DED38}" type="presParOf" srcId="{4F5AD4C2-957E-49A0-AE51-3E48C93BCA03}" destId="{4AB4204F-EF9C-4699-B486-0B727041895C}" srcOrd="7" destOrd="0" presId="urn:microsoft.com/office/officeart/2005/8/layout/vList2"/>
    <dgm:cxn modelId="{B84F2A65-0308-4540-921B-4B391BE880A4}" type="presParOf" srcId="{4F5AD4C2-957E-49A0-AE51-3E48C93BCA03}" destId="{EAB08FF8-4B55-4EF2-A36E-BC80101FB01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669F2-7492-4E90-A0E0-5FAFBB26B6C2}">
      <dsp:nvSpPr>
        <dsp:cNvPr id="0" name=""/>
        <dsp:cNvSpPr/>
      </dsp:nvSpPr>
      <dsp:spPr>
        <a:xfrm>
          <a:off x="0" y="6826"/>
          <a:ext cx="10515600"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Filtering out $0 budget: 8,886 rows</a:t>
          </a:r>
        </a:p>
      </dsp:txBody>
      <dsp:txXfrm>
        <a:off x="38638" y="45464"/>
        <a:ext cx="10438324" cy="714229"/>
      </dsp:txXfrm>
    </dsp:sp>
    <dsp:sp modelId="{33CBBDDC-C859-46A3-85E4-BD7380DFF447}">
      <dsp:nvSpPr>
        <dsp:cNvPr id="0" name=""/>
        <dsp:cNvSpPr/>
      </dsp:nvSpPr>
      <dsp:spPr>
        <a:xfrm>
          <a:off x="0" y="893371"/>
          <a:ext cx="10515600" cy="79150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Filtering out $0 revenue: 5,381 rows</a:t>
          </a:r>
        </a:p>
      </dsp:txBody>
      <dsp:txXfrm>
        <a:off x="38638" y="932009"/>
        <a:ext cx="10438324" cy="714229"/>
      </dsp:txXfrm>
    </dsp:sp>
    <dsp:sp modelId="{19977394-3838-470C-8B93-0D20BBA5386E}">
      <dsp:nvSpPr>
        <dsp:cNvPr id="0" name=""/>
        <dsp:cNvSpPr/>
      </dsp:nvSpPr>
      <dsp:spPr>
        <a:xfrm>
          <a:off x="0" y="1779916"/>
          <a:ext cx="10515600" cy="7915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Filtering out movie release_year  beyond 2019: 5,364 rows</a:t>
          </a:r>
        </a:p>
      </dsp:txBody>
      <dsp:txXfrm>
        <a:off x="38638" y="1818554"/>
        <a:ext cx="10438324" cy="714229"/>
      </dsp:txXfrm>
    </dsp:sp>
    <dsp:sp modelId="{1C28990D-3D4A-4757-89EF-E4DA20978EF3}">
      <dsp:nvSpPr>
        <dsp:cNvPr id="0" name=""/>
        <dsp:cNvSpPr/>
      </dsp:nvSpPr>
      <dsp:spPr>
        <a:xfrm>
          <a:off x="0" y="2666461"/>
          <a:ext cx="10515600" cy="79150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Cleaning the value in column Genre from JSON objects</a:t>
          </a:r>
        </a:p>
      </dsp:txBody>
      <dsp:txXfrm>
        <a:off x="38638" y="2705099"/>
        <a:ext cx="10438324" cy="714229"/>
      </dsp:txXfrm>
    </dsp:sp>
    <dsp:sp modelId="{EAB08FF8-4B55-4EF2-A36E-BC80101FB017}">
      <dsp:nvSpPr>
        <dsp:cNvPr id="0" name=""/>
        <dsp:cNvSpPr/>
      </dsp:nvSpPr>
      <dsp:spPr>
        <a:xfrm>
          <a:off x="0" y="3553006"/>
          <a:ext cx="10515600" cy="7915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Convert the release date to an acceptable date format</a:t>
          </a:r>
        </a:p>
      </dsp:txBody>
      <dsp:txXfrm>
        <a:off x="38638" y="3591644"/>
        <a:ext cx="10438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946E-FBC2-48DB-A3C1-D560D6713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FA1075-2151-45D4-9D09-1DCE75521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6DABC8-FFA6-497B-BD37-FC68B99F03EC}"/>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5950F3F4-8A44-43A9-9AAC-B4503F537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9CC49-298A-4C91-8068-6793163C0FD6}"/>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237174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036D-80C8-4C6F-A864-DC667D29E6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51A72F-B562-4B7E-8DF7-A26FDE10D3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CEC7F-9DC2-4D36-9457-2D8DCA47A5BD}"/>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4A1231B6-DA96-4689-A154-055F522B2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DF2F9-ECC1-4846-AF71-F0A28EB3ABCE}"/>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358716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77741-011D-403F-8C9B-E4EB71A5F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7ABD6-C788-4723-A7FF-71909DDC32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2D940-C46D-420C-B44D-8C2B362F46B5}"/>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8547586F-FE22-4382-98A8-52DC65ED0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40715-496E-452F-9996-36364E54F2E3}"/>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5237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1D13-C83F-4BCB-B890-9FE6FA8C5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AAEF9-E3AD-445C-9BFA-FCB69F1D37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76640-FD15-47AF-BD94-DDF6971B2870}"/>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30AB0A60-4873-47B3-A8AE-EC95166F1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CC309-387B-43DC-963B-7D6C46F6DF00}"/>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32243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7B56-AB49-4438-9C84-9826ECA56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0B91D1-0243-4E1E-9D46-AEC92F510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1A6743-FAFB-4243-B951-9DA7BFE40BBC}"/>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2B13774F-38F0-48C3-A055-2A5D47B81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867A4-258D-46A6-BF0B-3D3DCBD718B3}"/>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94657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FDD8-3829-4496-8515-309DC18A8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ACA6A-7273-48D8-AEA3-D0A5620862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DA140-4D0A-448D-853D-DCB79418A6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550446-6838-4A5D-B5C3-2CF020B44B87}"/>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6" name="Footer Placeholder 5">
            <a:extLst>
              <a:ext uri="{FF2B5EF4-FFF2-40B4-BE49-F238E27FC236}">
                <a16:creationId xmlns:a16="http://schemas.microsoft.com/office/drawing/2014/main" id="{B79B50C5-4013-4C64-80A5-94E3DF40F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9E513-AF72-4FAF-87F2-35175B0418D2}"/>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11879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62A-2CC8-4996-80C1-BA78999C64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A2E6FF-11DA-43C7-BC0F-FBFB326E9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9E266B-5142-4CE5-9783-A797FFA9B3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E6654B-DA83-4129-89AD-8437E169C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CCD1A2-3470-4275-8B82-8B1DB04396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F33FE-3C8D-4B7F-9760-6F6F16BE71AC}"/>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8" name="Footer Placeholder 7">
            <a:extLst>
              <a:ext uri="{FF2B5EF4-FFF2-40B4-BE49-F238E27FC236}">
                <a16:creationId xmlns:a16="http://schemas.microsoft.com/office/drawing/2014/main" id="{8F41C633-0894-4F67-94BB-5C2E64E9B8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205BDD-43F0-4659-B84B-789B16F8A5C5}"/>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52245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9852-A65B-453F-B823-FDC88F2303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D945D-E740-4549-AFED-86F7FE30F873}"/>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4" name="Footer Placeholder 3">
            <a:extLst>
              <a:ext uri="{FF2B5EF4-FFF2-40B4-BE49-F238E27FC236}">
                <a16:creationId xmlns:a16="http://schemas.microsoft.com/office/drawing/2014/main" id="{C1F2BC8A-4762-41AD-B780-E69034BE1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DB5FF9-76B2-401C-A131-4E2812DF00E7}"/>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37277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BEBA9-A7FD-4E05-9034-5ED0C077118E}"/>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3" name="Footer Placeholder 2">
            <a:extLst>
              <a:ext uri="{FF2B5EF4-FFF2-40B4-BE49-F238E27FC236}">
                <a16:creationId xmlns:a16="http://schemas.microsoft.com/office/drawing/2014/main" id="{4DC846AF-2886-4D7B-9506-A7770D383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F971E5-AA2A-41F8-96EF-10DDECD7566D}"/>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12047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3AD4-5024-4C96-83DF-23EB98B3E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082187-B96A-4778-8D07-44FAD5C48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6E0D06-60A5-4C9D-8B27-EA51134FD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792DF-072B-470F-8BEB-BE99844E955A}"/>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6" name="Footer Placeholder 5">
            <a:extLst>
              <a:ext uri="{FF2B5EF4-FFF2-40B4-BE49-F238E27FC236}">
                <a16:creationId xmlns:a16="http://schemas.microsoft.com/office/drawing/2014/main" id="{64223434-62AD-4385-B8DC-1F55DB8B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24879-617B-4F88-8FEB-8A0B62E62DE0}"/>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318837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464C-2BDC-4778-9B84-551171EF0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1C6E5-2B4A-4E91-9A92-FB71CA849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C0BB3-3D3B-47AF-A202-DB1923CB1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598CE3-0007-4DEC-A796-D41D3AD202FB}"/>
              </a:ext>
            </a:extLst>
          </p:cNvPr>
          <p:cNvSpPr>
            <a:spLocks noGrp="1"/>
          </p:cNvSpPr>
          <p:nvPr>
            <p:ph type="dt" sz="half" idx="10"/>
          </p:nvPr>
        </p:nvSpPr>
        <p:spPr/>
        <p:txBody>
          <a:bodyPr/>
          <a:lstStyle/>
          <a:p>
            <a:fld id="{1065B0BA-82B0-AD45-B98A-65A53126D71D}" type="datetimeFigureOut">
              <a:rPr lang="en-US" smtClean="0"/>
              <a:t>2/9/2019</a:t>
            </a:fld>
            <a:endParaRPr lang="en-US"/>
          </a:p>
        </p:txBody>
      </p:sp>
      <p:sp>
        <p:nvSpPr>
          <p:cNvPr id="6" name="Footer Placeholder 5">
            <a:extLst>
              <a:ext uri="{FF2B5EF4-FFF2-40B4-BE49-F238E27FC236}">
                <a16:creationId xmlns:a16="http://schemas.microsoft.com/office/drawing/2014/main" id="{6BFE9981-9CB7-4EEA-A2BF-DE22E4E39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D170E-9530-4A80-BA1B-5221E561190D}"/>
              </a:ext>
            </a:extLst>
          </p:cNvPr>
          <p:cNvSpPr>
            <a:spLocks noGrp="1"/>
          </p:cNvSpPr>
          <p:nvPr>
            <p:ph type="sldNum" sz="quarter" idx="12"/>
          </p:nvPr>
        </p:nvSpPr>
        <p:spPr/>
        <p:txBody>
          <a:bodyPr/>
          <a:lstStyle/>
          <a:p>
            <a:fld id="{1AC26363-0B59-AC4B-861C-5AF7DB8F182A}" type="slidenum">
              <a:rPr lang="en-US" smtClean="0"/>
              <a:t>‹#›</a:t>
            </a:fld>
            <a:endParaRPr lang="en-US"/>
          </a:p>
        </p:txBody>
      </p:sp>
    </p:spTree>
    <p:extLst>
      <p:ext uri="{BB962C8B-B14F-4D97-AF65-F5344CB8AC3E}">
        <p14:creationId xmlns:p14="http://schemas.microsoft.com/office/powerpoint/2010/main" val="179500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3C9BB-B4E6-4E74-B55E-5A1936BFC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C2470-015B-49AE-985B-26B891B8F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35B5C-B769-49E0-B21A-D8896A6D6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5B0BA-82B0-AD45-B98A-65A53126D71D}" type="datetimeFigureOut">
              <a:rPr lang="en-US" smtClean="0"/>
              <a:t>2/9/2019</a:t>
            </a:fld>
            <a:endParaRPr lang="en-US"/>
          </a:p>
        </p:txBody>
      </p:sp>
      <p:sp>
        <p:nvSpPr>
          <p:cNvPr id="5" name="Footer Placeholder 4">
            <a:extLst>
              <a:ext uri="{FF2B5EF4-FFF2-40B4-BE49-F238E27FC236}">
                <a16:creationId xmlns:a16="http://schemas.microsoft.com/office/drawing/2014/main" id="{DAA95929-B6C0-48AC-95EE-A56AD3111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09C98-4B31-4007-A755-9F7EDC8D5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26363-0B59-AC4B-861C-5AF7DB8F182A}" type="slidenum">
              <a:rPr lang="en-US" smtClean="0"/>
              <a:t>‹#›</a:t>
            </a:fld>
            <a:endParaRPr lang="en-US"/>
          </a:p>
        </p:txBody>
      </p:sp>
    </p:spTree>
    <p:extLst>
      <p:ext uri="{BB962C8B-B14F-4D97-AF65-F5344CB8AC3E}">
        <p14:creationId xmlns:p14="http://schemas.microsoft.com/office/powerpoint/2010/main" val="33400806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FD8117-801A-D942-B25E-8117D8187C51}"/>
              </a:ext>
            </a:extLst>
          </p:cNvPr>
          <p:cNvSpPr>
            <a:spLocks noGrp="1"/>
          </p:cNvSpPr>
          <p:nvPr>
            <p:ph type="ctrTitle"/>
          </p:nvPr>
        </p:nvSpPr>
        <p:spPr>
          <a:xfrm>
            <a:off x="3045368" y="2043663"/>
            <a:ext cx="6105194" cy="2031055"/>
          </a:xfrm>
        </p:spPr>
        <p:txBody>
          <a:bodyPr>
            <a:normAutofit/>
          </a:bodyPr>
          <a:lstStyle/>
          <a:p>
            <a:r>
              <a:rPr lang="en-US">
                <a:solidFill>
                  <a:srgbClr val="FFFFFF"/>
                </a:solidFill>
              </a:rPr>
              <a:t>Movies and Money</a:t>
            </a:r>
          </a:p>
        </p:txBody>
      </p:sp>
      <p:sp>
        <p:nvSpPr>
          <p:cNvPr id="3" name="Subtitle 2">
            <a:extLst>
              <a:ext uri="{FF2B5EF4-FFF2-40B4-BE49-F238E27FC236}">
                <a16:creationId xmlns:a16="http://schemas.microsoft.com/office/drawing/2014/main" id="{C2A936D9-DE7A-C547-B26A-9B9CB6FCF0F0}"/>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Movie Stats</a:t>
            </a:r>
          </a:p>
          <a:p>
            <a:r>
              <a:rPr lang="en-US" sz="1500">
                <a:solidFill>
                  <a:srgbClr val="FFFFFF"/>
                </a:solidFill>
              </a:rPr>
              <a:t>Kalyan, Sarah, Mandar, Hasan, Helen</a:t>
            </a:r>
          </a:p>
        </p:txBody>
      </p:sp>
    </p:spTree>
    <p:extLst>
      <p:ext uri="{BB962C8B-B14F-4D97-AF65-F5344CB8AC3E}">
        <p14:creationId xmlns:p14="http://schemas.microsoft.com/office/powerpoint/2010/main" val="101623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CC077-89FD-4F26-8F8F-E88EAA07679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TOP 10 POPULAR MOVIES UP TO 2018</a:t>
            </a:r>
          </a:p>
        </p:txBody>
      </p:sp>
      <p:pic>
        <p:nvPicPr>
          <p:cNvPr id="4" name="Content Placeholder 4">
            <a:extLst>
              <a:ext uri="{FF2B5EF4-FFF2-40B4-BE49-F238E27FC236}">
                <a16:creationId xmlns:a16="http://schemas.microsoft.com/office/drawing/2014/main" id="{5B28CA71-05FF-4875-890C-427D4E0DA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219" y="1675227"/>
            <a:ext cx="6391561" cy="4394199"/>
          </a:xfrm>
          <a:prstGeom prst="rect">
            <a:avLst/>
          </a:prstGeom>
        </p:spPr>
      </p:pic>
    </p:spTree>
    <p:extLst>
      <p:ext uri="{BB962C8B-B14F-4D97-AF65-F5344CB8AC3E}">
        <p14:creationId xmlns:p14="http://schemas.microsoft.com/office/powerpoint/2010/main" val="256539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BF3BAC38-B1FF-4077-AD8C-7B46FD970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726" y="1123527"/>
            <a:ext cx="7132542" cy="4604800"/>
          </a:xfrm>
          <a:prstGeom prst="rect">
            <a:avLst/>
          </a:prstGeom>
        </p:spPr>
      </p:pic>
    </p:spTree>
    <p:extLst>
      <p:ext uri="{BB962C8B-B14F-4D97-AF65-F5344CB8AC3E}">
        <p14:creationId xmlns:p14="http://schemas.microsoft.com/office/powerpoint/2010/main" val="372764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561E17-6DF8-443D-9743-05D2D47BF95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Vote Trends</a:t>
            </a:r>
          </a:p>
        </p:txBody>
      </p:sp>
      <p:pic>
        <p:nvPicPr>
          <p:cNvPr id="4" name="Content Placeholder 3">
            <a:extLst>
              <a:ext uri="{FF2B5EF4-FFF2-40B4-BE49-F238E27FC236}">
                <a16:creationId xmlns:a16="http://schemas.microsoft.com/office/drawing/2014/main" id="{616E6A63-2BB4-4EA1-8C89-C48F35840ED9}"/>
              </a:ext>
            </a:extLst>
          </p:cNvPr>
          <p:cNvPicPr>
            <a:picLocks noGrp="1" noChangeAspect="1"/>
          </p:cNvPicPr>
          <p:nvPr>
            <p:ph idx="1"/>
          </p:nvPr>
        </p:nvPicPr>
        <p:blipFill>
          <a:blip r:embed="rId2"/>
          <a:stretch>
            <a:fillRect/>
          </a:stretch>
        </p:blipFill>
        <p:spPr>
          <a:xfrm>
            <a:off x="2449361" y="1675227"/>
            <a:ext cx="7293278" cy="4394199"/>
          </a:xfrm>
          <a:prstGeom prst="rect">
            <a:avLst/>
          </a:prstGeom>
        </p:spPr>
      </p:pic>
    </p:spTree>
    <p:extLst>
      <p:ext uri="{BB962C8B-B14F-4D97-AF65-F5344CB8AC3E}">
        <p14:creationId xmlns:p14="http://schemas.microsoft.com/office/powerpoint/2010/main" val="287539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8C494C-74A5-40B6-8879-7D537703FE5D}"/>
              </a:ext>
            </a:extLst>
          </p:cNvPr>
          <p:cNvPicPr>
            <a:picLocks noChangeAspect="1"/>
          </p:cNvPicPr>
          <p:nvPr/>
        </p:nvPicPr>
        <p:blipFill>
          <a:blip r:embed="rId2"/>
          <a:stretch>
            <a:fillRect/>
          </a:stretch>
        </p:blipFill>
        <p:spPr>
          <a:xfrm>
            <a:off x="2607512" y="1123527"/>
            <a:ext cx="6976970" cy="4604800"/>
          </a:xfrm>
          <a:prstGeom prst="rect">
            <a:avLst/>
          </a:prstGeom>
        </p:spPr>
      </p:pic>
    </p:spTree>
    <p:extLst>
      <p:ext uri="{BB962C8B-B14F-4D97-AF65-F5344CB8AC3E}">
        <p14:creationId xmlns:p14="http://schemas.microsoft.com/office/powerpoint/2010/main" val="154254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4E22C9C-4CA5-403A-A68D-02E5332BE520}"/>
              </a:ext>
            </a:extLst>
          </p:cNvPr>
          <p:cNvPicPr>
            <a:picLocks noGrp="1" noChangeAspect="1"/>
          </p:cNvPicPr>
          <p:nvPr>
            <p:ph idx="1"/>
          </p:nvPr>
        </p:nvPicPr>
        <p:blipFill>
          <a:blip r:embed="rId2"/>
          <a:stretch>
            <a:fillRect/>
          </a:stretch>
        </p:blipFill>
        <p:spPr>
          <a:xfrm>
            <a:off x="1397223" y="1123527"/>
            <a:ext cx="9397549" cy="4604800"/>
          </a:xfrm>
          <a:prstGeom prst="rect">
            <a:avLst/>
          </a:prstGeom>
        </p:spPr>
      </p:pic>
    </p:spTree>
    <p:extLst>
      <p:ext uri="{BB962C8B-B14F-4D97-AF65-F5344CB8AC3E}">
        <p14:creationId xmlns:p14="http://schemas.microsoft.com/office/powerpoint/2010/main" val="95750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2918-255A-42E9-831B-81AD4E17B196}"/>
              </a:ext>
            </a:extLst>
          </p:cNvPr>
          <p:cNvSpPr>
            <a:spLocks noGrp="1"/>
          </p:cNvSpPr>
          <p:nvPr>
            <p:ph type="title"/>
          </p:nvPr>
        </p:nvSpPr>
        <p:spPr/>
        <p:txBody>
          <a:bodyPr/>
          <a:lstStyle/>
          <a:p>
            <a:r>
              <a:rPr lang="en-US" dirty="0"/>
              <a:t>Mean and Median of Gross Revenue</a:t>
            </a:r>
          </a:p>
        </p:txBody>
      </p:sp>
      <p:pic>
        <p:nvPicPr>
          <p:cNvPr id="7" name="Picture 6">
            <a:extLst>
              <a:ext uri="{FF2B5EF4-FFF2-40B4-BE49-F238E27FC236}">
                <a16:creationId xmlns:a16="http://schemas.microsoft.com/office/drawing/2014/main" id="{F4B34486-0B51-4F52-B18D-64CDA3791795}"/>
              </a:ext>
            </a:extLst>
          </p:cNvPr>
          <p:cNvPicPr>
            <a:picLocks noChangeAspect="1"/>
          </p:cNvPicPr>
          <p:nvPr/>
        </p:nvPicPr>
        <p:blipFill>
          <a:blip r:embed="rId2"/>
          <a:stretch>
            <a:fillRect/>
          </a:stretch>
        </p:blipFill>
        <p:spPr>
          <a:xfrm>
            <a:off x="1500730" y="4205281"/>
            <a:ext cx="9853070" cy="1628622"/>
          </a:xfrm>
          <a:prstGeom prst="rect">
            <a:avLst/>
          </a:prstGeom>
        </p:spPr>
      </p:pic>
      <p:pic>
        <p:nvPicPr>
          <p:cNvPr id="8" name="Content Placeholder 7">
            <a:extLst>
              <a:ext uri="{FF2B5EF4-FFF2-40B4-BE49-F238E27FC236}">
                <a16:creationId xmlns:a16="http://schemas.microsoft.com/office/drawing/2014/main" id="{6C48B22F-E36B-482B-B149-D2659BFC3137}"/>
              </a:ext>
            </a:extLst>
          </p:cNvPr>
          <p:cNvPicPr>
            <a:picLocks noGrp="1" noChangeAspect="1"/>
          </p:cNvPicPr>
          <p:nvPr>
            <p:ph idx="1"/>
          </p:nvPr>
        </p:nvPicPr>
        <p:blipFill>
          <a:blip r:embed="rId3"/>
          <a:stretch>
            <a:fillRect/>
          </a:stretch>
        </p:blipFill>
        <p:spPr>
          <a:xfrm>
            <a:off x="838200" y="1673037"/>
            <a:ext cx="10515600" cy="1922413"/>
          </a:xfrm>
          <a:prstGeom prst="rect">
            <a:avLst/>
          </a:prstGeom>
        </p:spPr>
      </p:pic>
    </p:spTree>
    <p:extLst>
      <p:ext uri="{BB962C8B-B14F-4D97-AF65-F5344CB8AC3E}">
        <p14:creationId xmlns:p14="http://schemas.microsoft.com/office/powerpoint/2010/main" val="98731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p23">
            <a:extLst>
              <a:ext uri="{FF2B5EF4-FFF2-40B4-BE49-F238E27FC236}">
                <a16:creationId xmlns:a16="http://schemas.microsoft.com/office/drawing/2014/main" id="{E63EF05E-6A1F-4AB0-AA4E-A35A7FE23E44}"/>
              </a:ext>
            </a:extLst>
          </p:cNvPr>
          <p:cNvSpPr txBox="1">
            <a:spLocks/>
          </p:cNvSpPr>
          <p:nvPr/>
        </p:nvSpPr>
        <p:spPr>
          <a:xfrm>
            <a:off x="838200" y="365125"/>
            <a:ext cx="10515600" cy="1325700"/>
          </a:xfrm>
          <a:prstGeom prst="rect">
            <a:avLst/>
          </a:prstGeom>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a:t>Observations</a:t>
            </a:r>
          </a:p>
        </p:txBody>
      </p:sp>
      <p:sp>
        <p:nvSpPr>
          <p:cNvPr id="4" name="Google Shape;143;p23">
            <a:extLst>
              <a:ext uri="{FF2B5EF4-FFF2-40B4-BE49-F238E27FC236}">
                <a16:creationId xmlns:a16="http://schemas.microsoft.com/office/drawing/2014/main" id="{7021A8C7-2163-4243-B3C9-01389D70D478}"/>
              </a:ext>
            </a:extLst>
          </p:cNvPr>
          <p:cNvSpPr txBox="1">
            <a:spLocks/>
          </p:cNvSpPr>
          <p:nvPr/>
        </p:nvSpPr>
        <p:spPr>
          <a:xfrm>
            <a:off x="988200" y="1522525"/>
            <a:ext cx="10138800" cy="4628100"/>
          </a:xfrm>
          <a:prstGeom prst="rect">
            <a:avLst/>
          </a:prstGeom>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Font typeface="Arial"/>
              <a:buNone/>
            </a:pPr>
            <a:r>
              <a:rPr lang="en-US" sz="2400"/>
              <a:t>One-Way ANOVA tests:</a:t>
            </a:r>
          </a:p>
          <a:p>
            <a:pPr marL="0" indent="0">
              <a:buFont typeface="Arial" panose="020B0604020202020204" pitchFamily="34" charset="0"/>
              <a:buNone/>
            </a:pPr>
            <a:endParaRPr lang="en-US" sz="1400"/>
          </a:p>
          <a:p>
            <a:pPr marL="0" indent="0">
              <a:buFont typeface="Arial" panose="020B0604020202020204" pitchFamily="34" charset="0"/>
              <a:buNone/>
            </a:pPr>
            <a:endParaRPr lang="en-US" sz="1400"/>
          </a:p>
          <a:p>
            <a:pPr marL="0" indent="0">
              <a:buFont typeface="Arial" panose="020B0604020202020204" pitchFamily="34" charset="0"/>
              <a:buNone/>
            </a:pPr>
            <a:endParaRPr lang="en-US" sz="1400"/>
          </a:p>
          <a:p>
            <a:pPr marL="0" indent="0">
              <a:buFont typeface="Arial" panose="020B0604020202020204" pitchFamily="34" charset="0"/>
              <a:buNone/>
            </a:pPr>
            <a:endParaRPr lang="en-US" sz="1400"/>
          </a:p>
          <a:p>
            <a:pPr marL="0" indent="0">
              <a:buFont typeface="Arial" panose="020B0604020202020204" pitchFamily="34" charset="0"/>
              <a:buNone/>
            </a:pPr>
            <a:r>
              <a:rPr lang="en-US" sz="1800"/>
              <a:t>The one-way ANOVA tests the null hypothesis that two or more groups have the same population mean. The test is applied to samples from two or more groups, possibly with differing sizes. </a:t>
            </a:r>
          </a:p>
          <a:p>
            <a:pPr marL="0" indent="0">
              <a:buFont typeface="Arial" panose="020B0604020202020204" pitchFamily="34" charset="0"/>
              <a:buNone/>
            </a:pPr>
            <a:r>
              <a:rPr lang="en-US" sz="1800"/>
              <a:t>Conclusion: </a:t>
            </a:r>
          </a:p>
          <a:p>
            <a:pPr marL="0" indent="0">
              <a:buNone/>
            </a:pPr>
            <a:r>
              <a:rPr lang="en-US" sz="1800"/>
              <a:t>there are two or more groups with differing sizes. The resulting pvalue was less than 0.05. Based on the cleaned dataset ,We can reject the null hypothesis and conclude that there is a significant difference between gross revenue for each movie genre. Even though we have obtained a very low p-value, we cannot make any assumptions about the magnitude of the effect. </a:t>
            </a:r>
          </a:p>
          <a:p>
            <a:pPr marL="0" indent="0">
              <a:buFont typeface="Arial" panose="020B0604020202020204" pitchFamily="34" charset="0"/>
              <a:buNone/>
            </a:pPr>
            <a:endParaRPr lang="en-US" sz="1800"/>
          </a:p>
          <a:p>
            <a:pPr marL="0" indent="0">
              <a:buFont typeface="Arial" panose="020B0604020202020204" pitchFamily="34" charset="0"/>
              <a:buNone/>
            </a:pPr>
            <a:endParaRPr lang="en-US"/>
          </a:p>
          <a:p>
            <a:pPr marL="0" indent="0">
              <a:buFont typeface="Arial" panose="020B0604020202020204" pitchFamily="34" charset="0"/>
              <a:buNone/>
            </a:pPr>
            <a:endParaRPr lang="en-US" dirty="0"/>
          </a:p>
        </p:txBody>
      </p:sp>
      <p:pic>
        <p:nvPicPr>
          <p:cNvPr id="5" name="Google Shape;144;p23">
            <a:extLst>
              <a:ext uri="{FF2B5EF4-FFF2-40B4-BE49-F238E27FC236}">
                <a16:creationId xmlns:a16="http://schemas.microsoft.com/office/drawing/2014/main" id="{09A8F024-C7F3-4275-8960-C5331B793E6E}"/>
              </a:ext>
            </a:extLst>
          </p:cNvPr>
          <p:cNvPicPr preferRelativeResize="0"/>
          <p:nvPr/>
        </p:nvPicPr>
        <p:blipFill>
          <a:blip r:embed="rId2">
            <a:alphaModFix/>
          </a:blip>
          <a:stretch>
            <a:fillRect/>
          </a:stretch>
        </p:blipFill>
        <p:spPr>
          <a:xfrm>
            <a:off x="1074600" y="2198425"/>
            <a:ext cx="9969349" cy="1149000"/>
          </a:xfrm>
          <a:prstGeom prst="rect">
            <a:avLst/>
          </a:prstGeom>
          <a:noFill/>
          <a:ln>
            <a:noFill/>
          </a:ln>
        </p:spPr>
      </p:pic>
    </p:spTree>
    <p:extLst>
      <p:ext uri="{BB962C8B-B14F-4D97-AF65-F5344CB8AC3E}">
        <p14:creationId xmlns:p14="http://schemas.microsoft.com/office/powerpoint/2010/main" val="160105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9;p24">
            <a:extLst>
              <a:ext uri="{FF2B5EF4-FFF2-40B4-BE49-F238E27FC236}">
                <a16:creationId xmlns:a16="http://schemas.microsoft.com/office/drawing/2014/main" id="{692B1A59-072B-44B7-B1DD-D09AC1B7645F}"/>
              </a:ext>
            </a:extLst>
          </p:cNvPr>
          <p:cNvSpPr txBox="1">
            <a:spLocks/>
          </p:cNvSpPr>
          <p:nvPr/>
        </p:nvSpPr>
        <p:spPr>
          <a:xfrm>
            <a:off x="838200" y="1009800"/>
            <a:ext cx="10515600" cy="5210100"/>
          </a:xfrm>
          <a:prstGeom prst="rect">
            <a:avLst/>
          </a:prstGeom>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Chi-Square Test : </a:t>
            </a:r>
            <a:r>
              <a:rPr lang="en-US" sz="1800" dirty="0"/>
              <a:t>Goodness of fit test to see if the cleaned data set is a good sampling of the original dataset.</a:t>
            </a:r>
          </a:p>
          <a:p>
            <a:pPr marL="0" indent="0">
              <a:buFont typeface="Arial" panose="020B0604020202020204" pitchFamily="34" charset="0"/>
              <a:buNone/>
            </a:pPr>
            <a:r>
              <a:rPr lang="en-US" sz="1800" dirty="0"/>
              <a:t>Ho: the cleaned dataset is consistent with a specified distribution</a:t>
            </a:r>
          </a:p>
          <a:p>
            <a:pPr marL="0" indent="0">
              <a:buFont typeface="Arial" panose="020B0604020202020204" pitchFamily="34" charset="0"/>
              <a:buNone/>
            </a:pPr>
            <a:r>
              <a:rPr lang="en-US" sz="1800" dirty="0"/>
              <a:t>Ha: the cleaned dataset  is not consistent with a specified distribution</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the test statistic came out as 2.597 and the critical value is 30.14 and the p value is 0.997. the outcome is that the cleaned dataset that we worked with may be a good sample representation of the full </a:t>
            </a:r>
            <a:r>
              <a:rPr lang="en-US" sz="1800"/>
              <a:t>dataset .</a:t>
            </a:r>
            <a:endParaRPr lang="en-US" sz="1800" dirty="0"/>
          </a:p>
        </p:txBody>
      </p:sp>
      <p:pic>
        <p:nvPicPr>
          <p:cNvPr id="3" name="Google Shape;150;p24">
            <a:extLst>
              <a:ext uri="{FF2B5EF4-FFF2-40B4-BE49-F238E27FC236}">
                <a16:creationId xmlns:a16="http://schemas.microsoft.com/office/drawing/2014/main" id="{42689348-F650-403F-B6DD-630505654747}"/>
              </a:ext>
            </a:extLst>
          </p:cNvPr>
          <p:cNvPicPr preferRelativeResize="0"/>
          <p:nvPr/>
        </p:nvPicPr>
        <p:blipFill>
          <a:blip r:embed="rId2">
            <a:alphaModFix/>
          </a:blip>
          <a:stretch>
            <a:fillRect/>
          </a:stretch>
        </p:blipFill>
        <p:spPr>
          <a:xfrm>
            <a:off x="869225" y="2814500"/>
            <a:ext cx="10453549" cy="1600701"/>
          </a:xfrm>
          <a:prstGeom prst="rect">
            <a:avLst/>
          </a:prstGeom>
          <a:noFill/>
          <a:ln>
            <a:noFill/>
          </a:ln>
        </p:spPr>
      </p:pic>
    </p:spTree>
    <p:extLst>
      <p:ext uri="{BB962C8B-B14F-4D97-AF65-F5344CB8AC3E}">
        <p14:creationId xmlns:p14="http://schemas.microsoft.com/office/powerpoint/2010/main" val="217180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D37CE-0DE1-C04F-95B7-DF54696B038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Motivations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C0E288-B8F9-F04F-AA96-B068758D0B74}"/>
              </a:ext>
            </a:extLst>
          </p:cNvPr>
          <p:cNvSpPr>
            <a:spLocks noGrp="1"/>
          </p:cNvSpPr>
          <p:nvPr>
            <p:ph idx="1"/>
          </p:nvPr>
        </p:nvSpPr>
        <p:spPr>
          <a:xfrm>
            <a:off x="4976031" y="963877"/>
            <a:ext cx="6377769" cy="4930246"/>
          </a:xfrm>
        </p:spPr>
        <p:txBody>
          <a:bodyPr anchor="ctr">
            <a:normAutofit/>
          </a:bodyPr>
          <a:lstStyle/>
          <a:p>
            <a:pPr marL="0" indent="0">
              <a:buNone/>
            </a:pPr>
            <a:r>
              <a:rPr lang="en-US" sz="2400"/>
              <a:t>Movies are filmed and enjoyed all around the world. The film industry brings in multiple millions annually. </a:t>
            </a:r>
          </a:p>
          <a:p>
            <a:pPr marL="0" indent="0">
              <a:buNone/>
            </a:pPr>
            <a:r>
              <a:rPr lang="en-US" sz="2400"/>
              <a:t>We were motivated to see which movies made the most money based on revenue </a:t>
            </a:r>
          </a:p>
          <a:p>
            <a:pPr marL="0" indent="0">
              <a:buNone/>
            </a:pPr>
            <a:endParaRPr lang="en-US" sz="2400"/>
          </a:p>
          <a:p>
            <a:pPr marL="0" indent="0">
              <a:buNone/>
            </a:pPr>
            <a:endParaRPr lang="en-US" sz="2400"/>
          </a:p>
        </p:txBody>
      </p:sp>
    </p:spTree>
    <p:extLst>
      <p:ext uri="{BB962C8B-B14F-4D97-AF65-F5344CB8AC3E}">
        <p14:creationId xmlns:p14="http://schemas.microsoft.com/office/powerpoint/2010/main" val="259275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00C644-8B71-4868-8A5C-92D4EDEA7003}"/>
              </a:ext>
            </a:extLst>
          </p:cNvPr>
          <p:cNvPicPr>
            <a:picLocks noGrp="1" noChangeAspect="1"/>
          </p:cNvPicPr>
          <p:nvPr>
            <p:ph idx="1"/>
          </p:nvPr>
        </p:nvPicPr>
        <p:blipFill>
          <a:blip r:embed="rId2"/>
          <a:stretch>
            <a:fillRect/>
          </a:stretch>
        </p:blipFill>
        <p:spPr>
          <a:xfrm>
            <a:off x="643467" y="866309"/>
            <a:ext cx="10905066" cy="5125380"/>
          </a:xfrm>
          <a:prstGeom prst="rect">
            <a:avLst/>
          </a:prstGeom>
        </p:spPr>
      </p:pic>
    </p:spTree>
    <p:extLst>
      <p:ext uri="{BB962C8B-B14F-4D97-AF65-F5344CB8AC3E}">
        <p14:creationId xmlns:p14="http://schemas.microsoft.com/office/powerpoint/2010/main" val="112674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C29D9-1D2B-9C4A-9773-621BADE86CF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Hypothesis and Null Hypothesis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E37D6C-09F5-0B49-856F-6543D27B099A}"/>
              </a:ext>
            </a:extLst>
          </p:cNvPr>
          <p:cNvSpPr>
            <a:spLocks noGrp="1"/>
          </p:cNvSpPr>
          <p:nvPr>
            <p:ph idx="1"/>
          </p:nvPr>
        </p:nvSpPr>
        <p:spPr>
          <a:xfrm>
            <a:off x="4976031" y="963877"/>
            <a:ext cx="6377769" cy="4930246"/>
          </a:xfrm>
        </p:spPr>
        <p:txBody>
          <a:bodyPr anchor="ctr">
            <a:normAutofit/>
          </a:bodyPr>
          <a:lstStyle/>
          <a:p>
            <a:r>
              <a:rPr lang="en-US" sz="2400"/>
              <a:t>Hypothesis : </a:t>
            </a:r>
          </a:p>
          <a:p>
            <a:pPr marL="0" indent="0">
              <a:buNone/>
            </a:pPr>
            <a:r>
              <a:rPr lang="en-US" sz="2400"/>
              <a:t>   Action movies will make the most revenue. </a:t>
            </a:r>
          </a:p>
          <a:p>
            <a:r>
              <a:rPr lang="en-US" sz="2400"/>
              <a:t>Null hypothesis: </a:t>
            </a:r>
          </a:p>
          <a:p>
            <a:pPr marL="0" indent="0">
              <a:buNone/>
            </a:pPr>
            <a:r>
              <a:rPr lang="en-US" sz="2400"/>
              <a:t>   There is no correlation between revenue across all genre</a:t>
            </a:r>
          </a:p>
          <a:p>
            <a:pPr marL="0" indent="0">
              <a:buNone/>
            </a:pPr>
            <a:r>
              <a:rPr lang="en-US" sz="2400"/>
              <a:t>   </a:t>
            </a:r>
          </a:p>
        </p:txBody>
      </p:sp>
    </p:spTree>
    <p:extLst>
      <p:ext uri="{BB962C8B-B14F-4D97-AF65-F5344CB8AC3E}">
        <p14:creationId xmlns:p14="http://schemas.microsoft.com/office/powerpoint/2010/main" val="376395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7EFC4-AFF4-4098-B9AD-B770A2399C68}"/>
              </a:ext>
            </a:extLst>
          </p:cNvPr>
          <p:cNvSpPr>
            <a:spLocks noGrp="1"/>
          </p:cNvSpPr>
          <p:nvPr>
            <p:ph idx="1"/>
          </p:nvPr>
        </p:nvSpPr>
        <p:spPr>
          <a:xfrm>
            <a:off x="838200" y="1825625"/>
            <a:ext cx="10515600" cy="4153144"/>
          </a:xfrm>
        </p:spPr>
        <p:txBody>
          <a:bodyPr/>
          <a:lstStyle/>
          <a:p>
            <a:r>
              <a:rPr lang="en-US" dirty="0"/>
              <a:t>Data Sources</a:t>
            </a:r>
          </a:p>
          <a:p>
            <a:pPr marL="0" indent="0">
              <a:buNone/>
            </a:pPr>
            <a:r>
              <a:rPr lang="en-US" dirty="0"/>
              <a:t>	Kaggle – Movie_metadata.csv :45k Rows ( 24 columns)</a:t>
            </a:r>
          </a:p>
        </p:txBody>
      </p:sp>
      <p:pic>
        <p:nvPicPr>
          <p:cNvPr id="4" name="Content Placeholder 3">
            <a:extLst>
              <a:ext uri="{FF2B5EF4-FFF2-40B4-BE49-F238E27FC236}">
                <a16:creationId xmlns:a16="http://schemas.microsoft.com/office/drawing/2014/main" id="{531D23C1-ACEC-42E1-AE18-E090AE35CE5E}"/>
              </a:ext>
            </a:extLst>
          </p:cNvPr>
          <p:cNvPicPr>
            <a:picLocks noChangeAspect="1"/>
          </p:cNvPicPr>
          <p:nvPr/>
        </p:nvPicPr>
        <p:blipFill>
          <a:blip r:embed="rId2"/>
          <a:stretch>
            <a:fillRect/>
          </a:stretch>
        </p:blipFill>
        <p:spPr>
          <a:xfrm>
            <a:off x="643467" y="2937752"/>
            <a:ext cx="10905066" cy="2556701"/>
          </a:xfrm>
          <a:prstGeom prst="rect">
            <a:avLst/>
          </a:prstGeom>
        </p:spPr>
      </p:pic>
    </p:spTree>
    <p:extLst>
      <p:ext uri="{BB962C8B-B14F-4D97-AF65-F5344CB8AC3E}">
        <p14:creationId xmlns:p14="http://schemas.microsoft.com/office/powerpoint/2010/main" val="38410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57E9-E7E4-184E-9A7E-97408BB8522A}"/>
              </a:ext>
            </a:extLst>
          </p:cNvPr>
          <p:cNvSpPr>
            <a:spLocks noGrp="1"/>
          </p:cNvSpPr>
          <p:nvPr>
            <p:ph type="title"/>
          </p:nvPr>
        </p:nvSpPr>
        <p:spPr>
          <a:xfrm>
            <a:off x="838200" y="365125"/>
            <a:ext cx="10515600" cy="1325563"/>
          </a:xfrm>
        </p:spPr>
        <p:txBody>
          <a:bodyPr>
            <a:normAutofit/>
          </a:bodyPr>
          <a:lstStyle/>
          <a:p>
            <a:r>
              <a:rPr lang="en" dirty="0"/>
              <a:t>Data Cleanup &amp; Exploration</a:t>
            </a:r>
            <a:endParaRPr lang="en-US" dirty="0"/>
          </a:p>
        </p:txBody>
      </p:sp>
      <p:graphicFrame>
        <p:nvGraphicFramePr>
          <p:cNvPr id="5" name="Content Placeholder 2">
            <a:extLst>
              <a:ext uri="{FF2B5EF4-FFF2-40B4-BE49-F238E27FC236}">
                <a16:creationId xmlns:a16="http://schemas.microsoft.com/office/drawing/2014/main" id="{F9332F30-C812-41D0-B527-82A1A8AD7546}"/>
              </a:ext>
            </a:extLst>
          </p:cNvPr>
          <p:cNvGraphicFramePr>
            <a:graphicFrameLocks noGrp="1"/>
          </p:cNvGraphicFramePr>
          <p:nvPr>
            <p:ph idx="1"/>
            <p:extLst>
              <p:ext uri="{D42A27DB-BD31-4B8C-83A1-F6EECF244321}">
                <p14:modId xmlns:p14="http://schemas.microsoft.com/office/powerpoint/2010/main" val="42075575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7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06597-37C7-4B09-AC1C-A605E6B62766}"/>
              </a:ext>
            </a:extLst>
          </p:cNvPr>
          <p:cNvSpPr>
            <a:spLocks noGrp="1"/>
          </p:cNvSpPr>
          <p:nvPr>
            <p:ph type="title"/>
          </p:nvPr>
        </p:nvSpPr>
        <p:spPr>
          <a:xfrm>
            <a:off x="838200" y="631825"/>
            <a:ext cx="10515600" cy="816777"/>
          </a:xfrm>
        </p:spPr>
        <p:txBody>
          <a:bodyPr>
            <a:normAutofit/>
          </a:bodyPr>
          <a:lstStyle/>
          <a:p>
            <a:r>
              <a:rPr lang="en-US" dirty="0"/>
              <a:t>Parsing Genre Column</a:t>
            </a:r>
          </a:p>
        </p:txBody>
      </p:sp>
      <p:sp>
        <p:nvSpPr>
          <p:cNvPr id="3" name="Content Placeholder 2">
            <a:extLst>
              <a:ext uri="{FF2B5EF4-FFF2-40B4-BE49-F238E27FC236}">
                <a16:creationId xmlns:a16="http://schemas.microsoft.com/office/drawing/2014/main" id="{514415D4-8055-4907-8F07-FD11D3E0064D}"/>
              </a:ext>
            </a:extLst>
          </p:cNvPr>
          <p:cNvSpPr>
            <a:spLocks noGrp="1"/>
          </p:cNvSpPr>
          <p:nvPr>
            <p:ph idx="1"/>
          </p:nvPr>
        </p:nvSpPr>
        <p:spPr>
          <a:xfrm>
            <a:off x="838200" y="2057400"/>
            <a:ext cx="10515600" cy="3871762"/>
          </a:xfrm>
        </p:spPr>
        <p:txBody>
          <a:bodyPr>
            <a:normAutofit fontScale="92500"/>
          </a:bodyPr>
          <a:lstStyle/>
          <a:p>
            <a:r>
              <a:rPr lang="en-US" sz="2400" dirty="0"/>
              <a:t>We categorized the movie by Genre because genre is used to tell the story of the movie.</a:t>
            </a:r>
          </a:p>
          <a:p>
            <a:r>
              <a:rPr lang="en-US" sz="2400" dirty="0"/>
              <a:t>A movie can be in more than one Genre:</a:t>
            </a:r>
          </a:p>
          <a:p>
            <a:pPr marL="0" indent="0">
              <a:buNone/>
            </a:pPr>
            <a:r>
              <a:rPr lang="en-US" sz="1600" dirty="0"/>
              <a:t>   [{'id': 16, 'name': 'Animation'}, {'id': 35, 'name': 'Comedy'}, {'id’:   10751, 'name': 'Family’}]</a:t>
            </a:r>
          </a:p>
          <a:p>
            <a:pPr marL="0" indent="0">
              <a:buNone/>
            </a:pPr>
            <a:r>
              <a:rPr lang="en-US" sz="1800" dirty="0" err="1"/>
              <a:t>clean_movie_data_df</a:t>
            </a:r>
            <a:r>
              <a:rPr lang="en-US" sz="1800" dirty="0"/>
              <a:t>['Primary Genre']=[</a:t>
            </a:r>
            <a:r>
              <a:rPr lang="en-US" sz="1800" dirty="0" err="1"/>
              <a:t>json.loads</a:t>
            </a:r>
            <a:r>
              <a:rPr lang="en-US" sz="1800" dirty="0"/>
              <a:t>(</a:t>
            </a:r>
            <a:r>
              <a:rPr lang="en-US" sz="1800" dirty="0" err="1"/>
              <a:t>row.genres.replace</a:t>
            </a:r>
            <a:r>
              <a:rPr lang="en-US" sz="1800" dirty="0"/>
              <a:t>("'",'"'))[0]['name'] if </a:t>
            </a:r>
            <a:r>
              <a:rPr lang="en-US" sz="1800" dirty="0" err="1"/>
              <a:t>row.genres</a:t>
            </a:r>
            <a:r>
              <a:rPr lang="en-US" sz="1800" dirty="0"/>
              <a:t> != '[]' else '' for _,row in 	</a:t>
            </a:r>
            <a:r>
              <a:rPr lang="en-US" sz="1800" dirty="0" err="1"/>
              <a:t>clean_movie_data_df.iterrows</a:t>
            </a:r>
            <a:r>
              <a:rPr lang="en-US" sz="1800" dirty="0"/>
              <a:t>()]</a:t>
            </a:r>
          </a:p>
          <a:p>
            <a:r>
              <a:rPr lang="en-US" sz="2400" dirty="0"/>
              <a:t>Set the movie Primary Genre to the first value in the genre column</a:t>
            </a:r>
          </a:p>
          <a:p>
            <a:pPr marL="0" indent="0">
              <a:buNone/>
            </a:pPr>
            <a:endParaRPr lang="en-US" sz="2400" dirty="0"/>
          </a:p>
          <a:p>
            <a:pPr marL="0" indent="0">
              <a:buNone/>
            </a:pPr>
            <a:r>
              <a:rPr lang="en-US" sz="2400" dirty="0"/>
              <a:t>Assumptions:</a:t>
            </a:r>
          </a:p>
          <a:p>
            <a:pPr marL="0" indent="0">
              <a:buNone/>
            </a:pPr>
            <a:r>
              <a:rPr lang="en-US" sz="2400" dirty="0"/>
              <a:t>Movies can fall under one or more genre ( example Action Thriller). for this study, we are taking the first Genre as primary to keep it simple.</a:t>
            </a:r>
          </a:p>
          <a:p>
            <a:pPr marL="0" indent="0">
              <a:buNone/>
            </a:pPr>
            <a:endParaRPr lang="en-US" sz="2400" dirty="0"/>
          </a:p>
        </p:txBody>
      </p:sp>
    </p:spTree>
    <p:extLst>
      <p:ext uri="{BB962C8B-B14F-4D97-AF65-F5344CB8AC3E}">
        <p14:creationId xmlns:p14="http://schemas.microsoft.com/office/powerpoint/2010/main" val="168306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4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3CA97D2-30EF-4890-880A-24C6EE2656EC}"/>
              </a:ext>
            </a:extLst>
          </p:cNvPr>
          <p:cNvPicPr>
            <a:picLocks noGrp="1" noChangeAspect="1"/>
          </p:cNvPicPr>
          <p:nvPr>
            <p:ph idx="1"/>
          </p:nvPr>
        </p:nvPicPr>
        <p:blipFill>
          <a:blip r:embed="rId2"/>
          <a:stretch>
            <a:fillRect/>
          </a:stretch>
        </p:blipFill>
        <p:spPr>
          <a:xfrm>
            <a:off x="3034975" y="643467"/>
            <a:ext cx="6122050" cy="5571066"/>
          </a:xfrm>
          <a:prstGeom prst="rect">
            <a:avLst/>
          </a:prstGeom>
        </p:spPr>
      </p:pic>
    </p:spTree>
    <p:extLst>
      <p:ext uri="{BB962C8B-B14F-4D97-AF65-F5344CB8AC3E}">
        <p14:creationId xmlns:p14="http://schemas.microsoft.com/office/powerpoint/2010/main" val="342489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1226035-3BB0-4E07-B558-23EC41C46C70}"/>
              </a:ext>
            </a:extLst>
          </p:cNvPr>
          <p:cNvPicPr>
            <a:picLocks noGrp="1" noChangeAspect="1"/>
          </p:cNvPicPr>
          <p:nvPr>
            <p:ph idx="1"/>
          </p:nvPr>
        </p:nvPicPr>
        <p:blipFill>
          <a:blip r:embed="rId2"/>
          <a:stretch>
            <a:fillRect/>
          </a:stretch>
        </p:blipFill>
        <p:spPr>
          <a:xfrm>
            <a:off x="2369535" y="643467"/>
            <a:ext cx="7452930" cy="5571066"/>
          </a:xfrm>
          <a:prstGeom prst="rect">
            <a:avLst/>
          </a:prstGeom>
        </p:spPr>
      </p:pic>
    </p:spTree>
    <p:extLst>
      <p:ext uri="{BB962C8B-B14F-4D97-AF65-F5344CB8AC3E}">
        <p14:creationId xmlns:p14="http://schemas.microsoft.com/office/powerpoint/2010/main" val="341712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TotalTime>
  <Words>437</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Movies and Money</vt:lpstr>
      <vt:lpstr>Motivations</vt:lpstr>
      <vt:lpstr>PowerPoint Presentation</vt:lpstr>
      <vt:lpstr>Hypothesis and Null Hypothesis </vt:lpstr>
      <vt:lpstr>PowerPoint Presentation</vt:lpstr>
      <vt:lpstr>Data Cleanup &amp; Exploration</vt:lpstr>
      <vt:lpstr>Parsing Genre Column</vt:lpstr>
      <vt:lpstr>PowerPoint Presentation</vt:lpstr>
      <vt:lpstr>PowerPoint Presentation</vt:lpstr>
      <vt:lpstr>TOP 10 POPULAR MOVIES UP TO 2018</vt:lpstr>
      <vt:lpstr>PowerPoint Presentation</vt:lpstr>
      <vt:lpstr>PowerPoint Presentation</vt:lpstr>
      <vt:lpstr>PowerPoint Presentation</vt:lpstr>
      <vt:lpstr>PowerPoint Presentation</vt:lpstr>
      <vt:lpstr>Mean and Median of Gross Revenue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Money</dc:title>
  <dc:creator>Sarah Shelden</dc:creator>
  <cp:lastModifiedBy>PONNADA, KALYAN C</cp:lastModifiedBy>
  <cp:revision>35</cp:revision>
  <dcterms:created xsi:type="dcterms:W3CDTF">2019-02-07T00:26:28Z</dcterms:created>
  <dcterms:modified xsi:type="dcterms:W3CDTF">2019-02-09T23:58:27Z</dcterms:modified>
</cp:coreProperties>
</file>