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9" r:id="rId4"/>
    <p:sldId id="258" r:id="rId5"/>
    <p:sldId id="277" r:id="rId6"/>
    <p:sldId id="260" r:id="rId7"/>
    <p:sldId id="280" r:id="rId8"/>
    <p:sldId id="261" r:id="rId9"/>
    <p:sldId id="262" r:id="rId10"/>
    <p:sldId id="263" r:id="rId11"/>
    <p:sldId id="264" r:id="rId12"/>
    <p:sldId id="270" r:id="rId13"/>
    <p:sldId id="272" r:id="rId14"/>
    <p:sldId id="274" r:id="rId15"/>
    <p:sldId id="273" r:id="rId16"/>
    <p:sldId id="279" r:id="rId17"/>
    <p:sldId id="278" r:id="rId18"/>
    <p:sldId id="265" r:id="rId19"/>
    <p:sldId id="268" r:id="rId20"/>
    <p:sldId id="267" r:id="rId21"/>
    <p:sldId id="276"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72" d="100"/>
          <a:sy n="72"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8974CD-916B-4737-8DA0-38835FC1881B}" type="doc">
      <dgm:prSet loTypeId="urn:microsoft.com/office/officeart/2005/8/layout/vProcess5" loCatId="process" qsTypeId="urn:microsoft.com/office/officeart/2005/8/quickstyle/simple2" qsCatId="simple" csTypeId="urn:microsoft.com/office/officeart/2005/8/colors/colorful5" csCatId="colorful"/>
      <dgm:spPr/>
      <dgm:t>
        <a:bodyPr/>
        <a:lstStyle/>
        <a:p>
          <a:endParaRPr lang="en-US"/>
        </a:p>
      </dgm:t>
    </dgm:pt>
    <dgm:pt modelId="{9940603C-47F2-42D7-ADB3-49652B03E6AA}">
      <dgm:prSet/>
      <dgm:spPr/>
      <dgm:t>
        <a:bodyPr/>
        <a:lstStyle/>
        <a:p>
          <a:r>
            <a:rPr lang="en-US"/>
            <a:t>Kaggle.com</a:t>
          </a:r>
        </a:p>
      </dgm:t>
    </dgm:pt>
    <dgm:pt modelId="{0A738D58-797E-4713-98CC-FDC148F9E587}" type="parTrans" cxnId="{F93CAD5A-3530-450B-8688-6F688BF99CED}">
      <dgm:prSet/>
      <dgm:spPr/>
      <dgm:t>
        <a:bodyPr/>
        <a:lstStyle/>
        <a:p>
          <a:endParaRPr lang="en-US"/>
        </a:p>
      </dgm:t>
    </dgm:pt>
    <dgm:pt modelId="{70F55FC2-4DEC-4AEE-BCD1-F7C214BA88E4}" type="sibTrans" cxnId="{F93CAD5A-3530-450B-8688-6F688BF99CED}">
      <dgm:prSet/>
      <dgm:spPr/>
      <dgm:t>
        <a:bodyPr/>
        <a:lstStyle/>
        <a:p>
          <a:endParaRPr lang="en-US"/>
        </a:p>
      </dgm:t>
    </dgm:pt>
    <dgm:pt modelId="{DA07AB7F-AD69-49B2-9280-9F18D9159CB4}">
      <dgm:prSet/>
      <dgm:spPr/>
      <dgm:t>
        <a:bodyPr/>
        <a:lstStyle/>
        <a:p>
          <a:r>
            <a:rPr lang="en-US"/>
            <a:t>Movie_metadata.csv: 45,291 rows and 24 columns</a:t>
          </a:r>
        </a:p>
      </dgm:t>
    </dgm:pt>
    <dgm:pt modelId="{F7CAA08D-FD13-4A90-8A56-C1EECF671039}" type="parTrans" cxnId="{3F41E425-A5F3-4508-886C-F3A54746E166}">
      <dgm:prSet/>
      <dgm:spPr/>
      <dgm:t>
        <a:bodyPr/>
        <a:lstStyle/>
        <a:p>
          <a:endParaRPr lang="en-US"/>
        </a:p>
      </dgm:t>
    </dgm:pt>
    <dgm:pt modelId="{BD5187F5-3B3E-4F8F-B394-5F28C9CDBB45}" type="sibTrans" cxnId="{3F41E425-A5F3-4508-886C-F3A54746E166}">
      <dgm:prSet/>
      <dgm:spPr/>
      <dgm:t>
        <a:bodyPr/>
        <a:lstStyle/>
        <a:p>
          <a:endParaRPr lang="en-US"/>
        </a:p>
      </dgm:t>
    </dgm:pt>
    <dgm:pt modelId="{C4E0B77D-A339-445B-BEB7-19E0FCA1ED4F}" type="pres">
      <dgm:prSet presAssocID="{508974CD-916B-4737-8DA0-38835FC1881B}" presName="outerComposite" presStyleCnt="0">
        <dgm:presLayoutVars>
          <dgm:chMax val="5"/>
          <dgm:dir/>
          <dgm:resizeHandles val="exact"/>
        </dgm:presLayoutVars>
      </dgm:prSet>
      <dgm:spPr/>
    </dgm:pt>
    <dgm:pt modelId="{8C84F8E4-B75A-4DCD-AD54-60CC1AAED8B2}" type="pres">
      <dgm:prSet presAssocID="{508974CD-916B-4737-8DA0-38835FC1881B}" presName="dummyMaxCanvas" presStyleCnt="0">
        <dgm:presLayoutVars/>
      </dgm:prSet>
      <dgm:spPr/>
    </dgm:pt>
    <dgm:pt modelId="{F556CC95-ED88-412E-BED4-DD287502206F}" type="pres">
      <dgm:prSet presAssocID="{508974CD-916B-4737-8DA0-38835FC1881B}" presName="TwoNodes_1" presStyleLbl="node1" presStyleIdx="0" presStyleCnt="2">
        <dgm:presLayoutVars>
          <dgm:bulletEnabled val="1"/>
        </dgm:presLayoutVars>
      </dgm:prSet>
      <dgm:spPr/>
    </dgm:pt>
    <dgm:pt modelId="{3CDBEF77-071B-4082-AB9C-93C132F81A23}" type="pres">
      <dgm:prSet presAssocID="{508974CD-916B-4737-8DA0-38835FC1881B}" presName="TwoNodes_2" presStyleLbl="node1" presStyleIdx="1" presStyleCnt="2">
        <dgm:presLayoutVars>
          <dgm:bulletEnabled val="1"/>
        </dgm:presLayoutVars>
      </dgm:prSet>
      <dgm:spPr/>
    </dgm:pt>
    <dgm:pt modelId="{4F46E4E3-B66D-42BC-BCD3-8F60C1D5ED77}" type="pres">
      <dgm:prSet presAssocID="{508974CD-916B-4737-8DA0-38835FC1881B}" presName="TwoConn_1-2" presStyleLbl="fgAccFollowNode1" presStyleIdx="0" presStyleCnt="1">
        <dgm:presLayoutVars>
          <dgm:bulletEnabled val="1"/>
        </dgm:presLayoutVars>
      </dgm:prSet>
      <dgm:spPr/>
    </dgm:pt>
    <dgm:pt modelId="{1F938401-9828-4041-B831-B14C8AB7D7A2}" type="pres">
      <dgm:prSet presAssocID="{508974CD-916B-4737-8DA0-38835FC1881B}" presName="TwoNodes_1_text" presStyleLbl="node1" presStyleIdx="1" presStyleCnt="2">
        <dgm:presLayoutVars>
          <dgm:bulletEnabled val="1"/>
        </dgm:presLayoutVars>
      </dgm:prSet>
      <dgm:spPr/>
    </dgm:pt>
    <dgm:pt modelId="{7774305B-A33F-47A2-8435-624287D70D72}" type="pres">
      <dgm:prSet presAssocID="{508974CD-916B-4737-8DA0-38835FC1881B}" presName="TwoNodes_2_text" presStyleLbl="node1" presStyleIdx="1" presStyleCnt="2">
        <dgm:presLayoutVars>
          <dgm:bulletEnabled val="1"/>
        </dgm:presLayoutVars>
      </dgm:prSet>
      <dgm:spPr/>
    </dgm:pt>
  </dgm:ptLst>
  <dgm:cxnLst>
    <dgm:cxn modelId="{921E8411-6C36-4120-9D28-9A9443933524}" type="presOf" srcId="{DA07AB7F-AD69-49B2-9280-9F18D9159CB4}" destId="{3CDBEF77-071B-4082-AB9C-93C132F81A23}" srcOrd="0" destOrd="0" presId="urn:microsoft.com/office/officeart/2005/8/layout/vProcess5"/>
    <dgm:cxn modelId="{3F41E425-A5F3-4508-886C-F3A54746E166}" srcId="{508974CD-916B-4737-8DA0-38835FC1881B}" destId="{DA07AB7F-AD69-49B2-9280-9F18D9159CB4}" srcOrd="1" destOrd="0" parTransId="{F7CAA08D-FD13-4A90-8A56-C1EECF671039}" sibTransId="{BD5187F5-3B3E-4F8F-B394-5F28C9CDBB45}"/>
    <dgm:cxn modelId="{E003712F-D6FB-4568-97E1-4ADD4DA10E95}" type="presOf" srcId="{9940603C-47F2-42D7-ADB3-49652B03E6AA}" destId="{F556CC95-ED88-412E-BED4-DD287502206F}" srcOrd="0" destOrd="0" presId="urn:microsoft.com/office/officeart/2005/8/layout/vProcess5"/>
    <dgm:cxn modelId="{D146D963-932A-408C-849E-39666CAEDB67}" type="presOf" srcId="{70F55FC2-4DEC-4AEE-BCD1-F7C214BA88E4}" destId="{4F46E4E3-B66D-42BC-BCD3-8F60C1D5ED77}" srcOrd="0" destOrd="0" presId="urn:microsoft.com/office/officeart/2005/8/layout/vProcess5"/>
    <dgm:cxn modelId="{BE26AE4F-E812-42B1-847B-6A3D071E4252}" type="presOf" srcId="{508974CD-916B-4737-8DA0-38835FC1881B}" destId="{C4E0B77D-A339-445B-BEB7-19E0FCA1ED4F}" srcOrd="0" destOrd="0" presId="urn:microsoft.com/office/officeart/2005/8/layout/vProcess5"/>
    <dgm:cxn modelId="{F93CAD5A-3530-450B-8688-6F688BF99CED}" srcId="{508974CD-916B-4737-8DA0-38835FC1881B}" destId="{9940603C-47F2-42D7-ADB3-49652B03E6AA}" srcOrd="0" destOrd="0" parTransId="{0A738D58-797E-4713-98CC-FDC148F9E587}" sibTransId="{70F55FC2-4DEC-4AEE-BCD1-F7C214BA88E4}"/>
    <dgm:cxn modelId="{5B561983-DF9F-4A0B-A461-2B8911F1B9BE}" type="presOf" srcId="{DA07AB7F-AD69-49B2-9280-9F18D9159CB4}" destId="{7774305B-A33F-47A2-8435-624287D70D72}" srcOrd="1" destOrd="0" presId="urn:microsoft.com/office/officeart/2005/8/layout/vProcess5"/>
    <dgm:cxn modelId="{8F2B7591-9AE2-4704-A478-241F1594C12E}" type="presOf" srcId="{9940603C-47F2-42D7-ADB3-49652B03E6AA}" destId="{1F938401-9828-4041-B831-B14C8AB7D7A2}" srcOrd="1" destOrd="0" presId="urn:microsoft.com/office/officeart/2005/8/layout/vProcess5"/>
    <dgm:cxn modelId="{CBD860A5-F4EE-40F5-8B3A-EFFDDD0B3441}" type="presParOf" srcId="{C4E0B77D-A339-445B-BEB7-19E0FCA1ED4F}" destId="{8C84F8E4-B75A-4DCD-AD54-60CC1AAED8B2}" srcOrd="0" destOrd="0" presId="urn:microsoft.com/office/officeart/2005/8/layout/vProcess5"/>
    <dgm:cxn modelId="{8933F8D4-1DF5-4461-9F42-2D412930689D}" type="presParOf" srcId="{C4E0B77D-A339-445B-BEB7-19E0FCA1ED4F}" destId="{F556CC95-ED88-412E-BED4-DD287502206F}" srcOrd="1" destOrd="0" presId="urn:microsoft.com/office/officeart/2005/8/layout/vProcess5"/>
    <dgm:cxn modelId="{5AEEF415-0D89-4CCA-A50E-974288355505}" type="presParOf" srcId="{C4E0B77D-A339-445B-BEB7-19E0FCA1ED4F}" destId="{3CDBEF77-071B-4082-AB9C-93C132F81A23}" srcOrd="2" destOrd="0" presId="urn:microsoft.com/office/officeart/2005/8/layout/vProcess5"/>
    <dgm:cxn modelId="{BE2D3F27-9733-43C5-883B-E3647480AE5D}" type="presParOf" srcId="{C4E0B77D-A339-445B-BEB7-19E0FCA1ED4F}" destId="{4F46E4E3-B66D-42BC-BCD3-8F60C1D5ED77}" srcOrd="3" destOrd="0" presId="urn:microsoft.com/office/officeart/2005/8/layout/vProcess5"/>
    <dgm:cxn modelId="{EF5551E4-CF2C-4DB1-85EA-9FD4C8A315D5}" type="presParOf" srcId="{C4E0B77D-A339-445B-BEB7-19E0FCA1ED4F}" destId="{1F938401-9828-4041-B831-B14C8AB7D7A2}" srcOrd="4" destOrd="0" presId="urn:microsoft.com/office/officeart/2005/8/layout/vProcess5"/>
    <dgm:cxn modelId="{EFA77D83-F7BC-4105-B30A-945C4190DC80}" type="presParOf" srcId="{C4E0B77D-A339-445B-BEB7-19E0FCA1ED4F}" destId="{7774305B-A33F-47A2-8435-624287D70D72}"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E2781-A81E-4E4F-8A24-367A7B3C834E}"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97865375-406A-41BF-84C2-FAFCA87F585E}">
      <dgm:prSet/>
      <dgm:spPr/>
      <dgm:t>
        <a:bodyPr/>
        <a:lstStyle/>
        <a:p>
          <a:r>
            <a:rPr lang="en-US"/>
            <a:t>Movies can fall under one or more genre ( example Action Thriller). for this study, we are taking the first Genre as primary to keep it simple.</a:t>
          </a:r>
        </a:p>
      </dgm:t>
    </dgm:pt>
    <dgm:pt modelId="{97F0DB5B-CAE0-4546-A1BD-58DD70B9AEA1}" type="parTrans" cxnId="{97A1D47D-EB04-4216-8782-2448583ED105}">
      <dgm:prSet/>
      <dgm:spPr/>
      <dgm:t>
        <a:bodyPr/>
        <a:lstStyle/>
        <a:p>
          <a:endParaRPr lang="en-US"/>
        </a:p>
      </dgm:t>
    </dgm:pt>
    <dgm:pt modelId="{D396F53C-51C2-4028-BC2B-B5D6E8667E76}" type="sibTrans" cxnId="{97A1D47D-EB04-4216-8782-2448583ED105}">
      <dgm:prSet phldrT="1" phldr="0"/>
      <dgm:spPr/>
      <dgm:t>
        <a:bodyPr/>
        <a:lstStyle/>
        <a:p>
          <a:r>
            <a:rPr lang="en-US"/>
            <a:t>1</a:t>
          </a:r>
        </a:p>
      </dgm:t>
    </dgm:pt>
    <dgm:pt modelId="{0EFC71FB-39CB-4482-9BB5-49AB6F069F9F}">
      <dgm:prSet/>
      <dgm:spPr/>
      <dgm:t>
        <a:bodyPr/>
        <a:lstStyle/>
        <a:p>
          <a:r>
            <a:rPr lang="en-US"/>
            <a:t>This study will involve the following data points( revenue, release year, genre , popularity, votes average,budget, title)</a:t>
          </a:r>
        </a:p>
      </dgm:t>
    </dgm:pt>
    <dgm:pt modelId="{4557645C-033E-4B74-BD58-F17825A232D7}" type="parTrans" cxnId="{6DE5A287-0699-4C40-A87A-326350D8BBFF}">
      <dgm:prSet/>
      <dgm:spPr/>
      <dgm:t>
        <a:bodyPr/>
        <a:lstStyle/>
        <a:p>
          <a:endParaRPr lang="en-US"/>
        </a:p>
      </dgm:t>
    </dgm:pt>
    <dgm:pt modelId="{93C83FD3-746F-4667-9D89-B7611D52B1BF}" type="sibTrans" cxnId="{6DE5A287-0699-4C40-A87A-326350D8BBFF}">
      <dgm:prSet phldrT="2" phldr="0"/>
      <dgm:spPr/>
      <dgm:t>
        <a:bodyPr/>
        <a:lstStyle/>
        <a:p>
          <a:r>
            <a:rPr lang="en-US"/>
            <a:t>2</a:t>
          </a:r>
        </a:p>
      </dgm:t>
    </dgm:pt>
    <dgm:pt modelId="{54A5A7F8-6236-40E6-9AF4-C8F2CC981977}" type="pres">
      <dgm:prSet presAssocID="{863E2781-A81E-4E4F-8A24-367A7B3C834E}" presName="Name0" presStyleCnt="0">
        <dgm:presLayoutVars>
          <dgm:animLvl val="lvl"/>
          <dgm:resizeHandles val="exact"/>
        </dgm:presLayoutVars>
      </dgm:prSet>
      <dgm:spPr/>
    </dgm:pt>
    <dgm:pt modelId="{E6EFB217-E31E-4E1F-9496-A2D88F217F8A}" type="pres">
      <dgm:prSet presAssocID="{97865375-406A-41BF-84C2-FAFCA87F585E}" presName="compositeNode" presStyleCnt="0">
        <dgm:presLayoutVars>
          <dgm:bulletEnabled val="1"/>
        </dgm:presLayoutVars>
      </dgm:prSet>
      <dgm:spPr/>
    </dgm:pt>
    <dgm:pt modelId="{8BEADA92-F5A2-461D-BF39-9134B2203AEF}" type="pres">
      <dgm:prSet presAssocID="{97865375-406A-41BF-84C2-FAFCA87F585E}" presName="bgRect" presStyleLbl="bgAccFollowNode1" presStyleIdx="0" presStyleCnt="2"/>
      <dgm:spPr/>
    </dgm:pt>
    <dgm:pt modelId="{EBDEAAD9-EBD2-4142-A3E1-F1B79CB9ADE1}" type="pres">
      <dgm:prSet presAssocID="{D396F53C-51C2-4028-BC2B-B5D6E8667E76}" presName="sibTransNodeCircle" presStyleLbl="alignNode1" presStyleIdx="0" presStyleCnt="4">
        <dgm:presLayoutVars>
          <dgm:chMax val="0"/>
          <dgm:bulletEnabled/>
        </dgm:presLayoutVars>
      </dgm:prSet>
      <dgm:spPr/>
    </dgm:pt>
    <dgm:pt modelId="{06D24488-DCB7-4698-878D-30B1B25B48CB}" type="pres">
      <dgm:prSet presAssocID="{97865375-406A-41BF-84C2-FAFCA87F585E}" presName="bottomLine" presStyleLbl="alignNode1" presStyleIdx="1" presStyleCnt="4">
        <dgm:presLayoutVars/>
      </dgm:prSet>
      <dgm:spPr/>
    </dgm:pt>
    <dgm:pt modelId="{5A4A1983-0B6D-4202-87FD-E6276C7A93F0}" type="pres">
      <dgm:prSet presAssocID="{97865375-406A-41BF-84C2-FAFCA87F585E}" presName="nodeText" presStyleLbl="bgAccFollowNode1" presStyleIdx="0" presStyleCnt="2">
        <dgm:presLayoutVars>
          <dgm:bulletEnabled val="1"/>
        </dgm:presLayoutVars>
      </dgm:prSet>
      <dgm:spPr/>
    </dgm:pt>
    <dgm:pt modelId="{23A9CCA3-DC4E-4A91-99B4-BB1720A032A8}" type="pres">
      <dgm:prSet presAssocID="{D396F53C-51C2-4028-BC2B-B5D6E8667E76}" presName="sibTrans" presStyleCnt="0"/>
      <dgm:spPr/>
    </dgm:pt>
    <dgm:pt modelId="{19FF69DD-807B-4507-8E3E-3BB741250DEC}" type="pres">
      <dgm:prSet presAssocID="{0EFC71FB-39CB-4482-9BB5-49AB6F069F9F}" presName="compositeNode" presStyleCnt="0">
        <dgm:presLayoutVars>
          <dgm:bulletEnabled val="1"/>
        </dgm:presLayoutVars>
      </dgm:prSet>
      <dgm:spPr/>
    </dgm:pt>
    <dgm:pt modelId="{27FBFFBD-71D3-4C84-A289-F84826F073AE}" type="pres">
      <dgm:prSet presAssocID="{0EFC71FB-39CB-4482-9BB5-49AB6F069F9F}" presName="bgRect" presStyleLbl="bgAccFollowNode1" presStyleIdx="1" presStyleCnt="2"/>
      <dgm:spPr/>
    </dgm:pt>
    <dgm:pt modelId="{433532E5-66DC-4AE6-806A-5A51DC589A34}" type="pres">
      <dgm:prSet presAssocID="{93C83FD3-746F-4667-9D89-B7611D52B1BF}" presName="sibTransNodeCircle" presStyleLbl="alignNode1" presStyleIdx="2" presStyleCnt="4">
        <dgm:presLayoutVars>
          <dgm:chMax val="0"/>
          <dgm:bulletEnabled/>
        </dgm:presLayoutVars>
      </dgm:prSet>
      <dgm:spPr/>
    </dgm:pt>
    <dgm:pt modelId="{F419CEC5-F245-4FC0-B560-92F0AD795B47}" type="pres">
      <dgm:prSet presAssocID="{0EFC71FB-39CB-4482-9BB5-49AB6F069F9F}" presName="bottomLine" presStyleLbl="alignNode1" presStyleIdx="3" presStyleCnt="4">
        <dgm:presLayoutVars/>
      </dgm:prSet>
      <dgm:spPr/>
    </dgm:pt>
    <dgm:pt modelId="{7107E396-A5B8-492C-B040-E09186E9C783}" type="pres">
      <dgm:prSet presAssocID="{0EFC71FB-39CB-4482-9BB5-49AB6F069F9F}" presName="nodeText" presStyleLbl="bgAccFollowNode1" presStyleIdx="1" presStyleCnt="2">
        <dgm:presLayoutVars>
          <dgm:bulletEnabled val="1"/>
        </dgm:presLayoutVars>
      </dgm:prSet>
      <dgm:spPr/>
    </dgm:pt>
  </dgm:ptLst>
  <dgm:cxnLst>
    <dgm:cxn modelId="{14454E14-82F8-441C-BBF5-C552A12BA0A4}" type="presOf" srcId="{97865375-406A-41BF-84C2-FAFCA87F585E}" destId="{8BEADA92-F5A2-461D-BF39-9134B2203AEF}" srcOrd="0" destOrd="0" presId="urn:microsoft.com/office/officeart/2016/7/layout/BasicLinearProcessNumbered"/>
    <dgm:cxn modelId="{2DB36326-C2A2-4C0F-BED7-81127EF5BC7D}" type="presOf" srcId="{D396F53C-51C2-4028-BC2B-B5D6E8667E76}" destId="{EBDEAAD9-EBD2-4142-A3E1-F1B79CB9ADE1}" srcOrd="0" destOrd="0" presId="urn:microsoft.com/office/officeart/2016/7/layout/BasicLinearProcessNumbered"/>
    <dgm:cxn modelId="{1A990043-7F8A-4394-A4CA-B41A19B30E35}" type="presOf" srcId="{0EFC71FB-39CB-4482-9BB5-49AB6F069F9F}" destId="{27FBFFBD-71D3-4C84-A289-F84826F073AE}" srcOrd="0" destOrd="0" presId="urn:microsoft.com/office/officeart/2016/7/layout/BasicLinearProcessNumbered"/>
    <dgm:cxn modelId="{A574FA6E-0CE5-4513-AEF7-9016D33E32F3}" type="presOf" srcId="{0EFC71FB-39CB-4482-9BB5-49AB6F069F9F}" destId="{7107E396-A5B8-492C-B040-E09186E9C783}" srcOrd="1" destOrd="0" presId="urn:microsoft.com/office/officeart/2016/7/layout/BasicLinearProcessNumbered"/>
    <dgm:cxn modelId="{8BCD2854-9170-4710-B4B2-74D7E35B24A7}" type="presOf" srcId="{863E2781-A81E-4E4F-8A24-367A7B3C834E}" destId="{54A5A7F8-6236-40E6-9AF4-C8F2CC981977}" srcOrd="0" destOrd="0" presId="urn:microsoft.com/office/officeart/2016/7/layout/BasicLinearProcessNumbered"/>
    <dgm:cxn modelId="{97A1D47D-EB04-4216-8782-2448583ED105}" srcId="{863E2781-A81E-4E4F-8A24-367A7B3C834E}" destId="{97865375-406A-41BF-84C2-FAFCA87F585E}" srcOrd="0" destOrd="0" parTransId="{97F0DB5B-CAE0-4546-A1BD-58DD70B9AEA1}" sibTransId="{D396F53C-51C2-4028-BC2B-B5D6E8667E76}"/>
    <dgm:cxn modelId="{6DE5A287-0699-4C40-A87A-326350D8BBFF}" srcId="{863E2781-A81E-4E4F-8A24-367A7B3C834E}" destId="{0EFC71FB-39CB-4482-9BB5-49AB6F069F9F}" srcOrd="1" destOrd="0" parTransId="{4557645C-033E-4B74-BD58-F17825A232D7}" sibTransId="{93C83FD3-746F-4667-9D89-B7611D52B1BF}"/>
    <dgm:cxn modelId="{723ABAA1-7101-470E-BB3A-683D2844F46A}" type="presOf" srcId="{97865375-406A-41BF-84C2-FAFCA87F585E}" destId="{5A4A1983-0B6D-4202-87FD-E6276C7A93F0}" srcOrd="1" destOrd="0" presId="urn:microsoft.com/office/officeart/2016/7/layout/BasicLinearProcessNumbered"/>
    <dgm:cxn modelId="{733DA2F6-193A-4292-BA75-CE00886A510F}" type="presOf" srcId="{93C83FD3-746F-4667-9D89-B7611D52B1BF}" destId="{433532E5-66DC-4AE6-806A-5A51DC589A34}" srcOrd="0" destOrd="0" presId="urn:microsoft.com/office/officeart/2016/7/layout/BasicLinearProcessNumbered"/>
    <dgm:cxn modelId="{E40913FE-7CF2-4592-BDDF-28CC82B9E65E}" type="presParOf" srcId="{54A5A7F8-6236-40E6-9AF4-C8F2CC981977}" destId="{E6EFB217-E31E-4E1F-9496-A2D88F217F8A}" srcOrd="0" destOrd="0" presId="urn:microsoft.com/office/officeart/2016/7/layout/BasicLinearProcessNumbered"/>
    <dgm:cxn modelId="{C401767F-3B57-4444-8CA4-E4334EEB8CA8}" type="presParOf" srcId="{E6EFB217-E31E-4E1F-9496-A2D88F217F8A}" destId="{8BEADA92-F5A2-461D-BF39-9134B2203AEF}" srcOrd="0" destOrd="0" presId="urn:microsoft.com/office/officeart/2016/7/layout/BasicLinearProcessNumbered"/>
    <dgm:cxn modelId="{DB0BD683-5428-466D-8D2D-6F7DFC13C180}" type="presParOf" srcId="{E6EFB217-E31E-4E1F-9496-A2D88F217F8A}" destId="{EBDEAAD9-EBD2-4142-A3E1-F1B79CB9ADE1}" srcOrd="1" destOrd="0" presId="urn:microsoft.com/office/officeart/2016/7/layout/BasicLinearProcessNumbered"/>
    <dgm:cxn modelId="{F26CE14F-9573-4A7F-82D7-6E87F2193518}" type="presParOf" srcId="{E6EFB217-E31E-4E1F-9496-A2D88F217F8A}" destId="{06D24488-DCB7-4698-878D-30B1B25B48CB}" srcOrd="2" destOrd="0" presId="urn:microsoft.com/office/officeart/2016/7/layout/BasicLinearProcessNumbered"/>
    <dgm:cxn modelId="{23A3B36F-2941-44BD-86F0-1E9F0019DE53}" type="presParOf" srcId="{E6EFB217-E31E-4E1F-9496-A2D88F217F8A}" destId="{5A4A1983-0B6D-4202-87FD-E6276C7A93F0}" srcOrd="3" destOrd="0" presId="urn:microsoft.com/office/officeart/2016/7/layout/BasicLinearProcessNumbered"/>
    <dgm:cxn modelId="{6588CE03-F514-4F59-A987-E5B9ED6554BE}" type="presParOf" srcId="{54A5A7F8-6236-40E6-9AF4-C8F2CC981977}" destId="{23A9CCA3-DC4E-4A91-99B4-BB1720A032A8}" srcOrd="1" destOrd="0" presId="urn:microsoft.com/office/officeart/2016/7/layout/BasicLinearProcessNumbered"/>
    <dgm:cxn modelId="{C029895C-352E-4FCF-BF9C-76D52B5F86BB}" type="presParOf" srcId="{54A5A7F8-6236-40E6-9AF4-C8F2CC981977}" destId="{19FF69DD-807B-4507-8E3E-3BB741250DEC}" srcOrd="2" destOrd="0" presId="urn:microsoft.com/office/officeart/2016/7/layout/BasicLinearProcessNumbered"/>
    <dgm:cxn modelId="{E35DDF6A-7991-470F-B011-6CD2963BF52C}" type="presParOf" srcId="{19FF69DD-807B-4507-8E3E-3BB741250DEC}" destId="{27FBFFBD-71D3-4C84-A289-F84826F073AE}" srcOrd="0" destOrd="0" presId="urn:microsoft.com/office/officeart/2016/7/layout/BasicLinearProcessNumbered"/>
    <dgm:cxn modelId="{91877990-2B8F-4960-98E3-C30B8873CC3A}" type="presParOf" srcId="{19FF69DD-807B-4507-8E3E-3BB741250DEC}" destId="{433532E5-66DC-4AE6-806A-5A51DC589A34}" srcOrd="1" destOrd="0" presId="urn:microsoft.com/office/officeart/2016/7/layout/BasicLinearProcessNumbered"/>
    <dgm:cxn modelId="{D4A135A6-B6E6-4C39-A81D-CB44054FFCDD}" type="presParOf" srcId="{19FF69DD-807B-4507-8E3E-3BB741250DEC}" destId="{F419CEC5-F245-4FC0-B560-92F0AD795B47}" srcOrd="2" destOrd="0" presId="urn:microsoft.com/office/officeart/2016/7/layout/BasicLinearProcessNumbered"/>
    <dgm:cxn modelId="{EA9D10A7-2D85-4E67-B4E5-33BDE2B3E547}" type="presParOf" srcId="{19FF69DD-807B-4507-8E3E-3BB741250DEC}" destId="{7107E396-A5B8-492C-B040-E09186E9C78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1BB736-F9DC-4B70-8309-5AA974EB96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11CB15F-2ECB-47EC-AA0F-6AC7E4A43B81}">
      <dgm:prSet/>
      <dgm:spPr/>
      <dgm:t>
        <a:bodyPr/>
        <a:lstStyle/>
        <a:p>
          <a:r>
            <a:rPr lang="en-US"/>
            <a:t>Filtering out $0 budget: 8,886 rows</a:t>
          </a:r>
        </a:p>
      </dgm:t>
    </dgm:pt>
    <dgm:pt modelId="{76C0224A-5E2E-455F-8483-C94103E3DAA9}" type="parTrans" cxnId="{7D3F3DC0-AF5D-4530-A2DB-EBF337DA0CB5}">
      <dgm:prSet/>
      <dgm:spPr/>
      <dgm:t>
        <a:bodyPr/>
        <a:lstStyle/>
        <a:p>
          <a:endParaRPr lang="en-US"/>
        </a:p>
      </dgm:t>
    </dgm:pt>
    <dgm:pt modelId="{C4349B54-535F-48B8-9F12-75F40EE8B0B2}" type="sibTrans" cxnId="{7D3F3DC0-AF5D-4530-A2DB-EBF337DA0CB5}">
      <dgm:prSet/>
      <dgm:spPr/>
      <dgm:t>
        <a:bodyPr/>
        <a:lstStyle/>
        <a:p>
          <a:endParaRPr lang="en-US"/>
        </a:p>
      </dgm:t>
    </dgm:pt>
    <dgm:pt modelId="{96E71812-6A44-4BC6-AAC3-58E57019446F}">
      <dgm:prSet/>
      <dgm:spPr/>
      <dgm:t>
        <a:bodyPr/>
        <a:lstStyle/>
        <a:p>
          <a:r>
            <a:rPr lang="en-US"/>
            <a:t>Filtering out $0 revenue: 5,381 rows</a:t>
          </a:r>
        </a:p>
      </dgm:t>
    </dgm:pt>
    <dgm:pt modelId="{FD31BDC0-31D0-4FB3-89F4-244E1480F83E}" type="parTrans" cxnId="{5A9B1DB4-132B-4543-BD83-406D15DC7D11}">
      <dgm:prSet/>
      <dgm:spPr/>
      <dgm:t>
        <a:bodyPr/>
        <a:lstStyle/>
        <a:p>
          <a:endParaRPr lang="en-US"/>
        </a:p>
      </dgm:t>
    </dgm:pt>
    <dgm:pt modelId="{5DC0AD3A-6AAE-42AA-BDBA-1F79B742DCBD}" type="sibTrans" cxnId="{5A9B1DB4-132B-4543-BD83-406D15DC7D11}">
      <dgm:prSet/>
      <dgm:spPr/>
      <dgm:t>
        <a:bodyPr/>
        <a:lstStyle/>
        <a:p>
          <a:endParaRPr lang="en-US"/>
        </a:p>
      </dgm:t>
    </dgm:pt>
    <dgm:pt modelId="{775FCC93-F3A0-4ED2-ABBB-3EB569794A5C}">
      <dgm:prSet/>
      <dgm:spPr/>
      <dgm:t>
        <a:bodyPr/>
        <a:lstStyle/>
        <a:p>
          <a:r>
            <a:rPr lang="en-US"/>
            <a:t>Filtering out movie release_year  beyond 2019: 5,364 rows</a:t>
          </a:r>
        </a:p>
      </dgm:t>
    </dgm:pt>
    <dgm:pt modelId="{39A35050-9058-4343-B7EB-B13548B8420E}" type="parTrans" cxnId="{984D8DEC-2525-45F3-9270-D3EEEB76370C}">
      <dgm:prSet/>
      <dgm:spPr/>
      <dgm:t>
        <a:bodyPr/>
        <a:lstStyle/>
        <a:p>
          <a:endParaRPr lang="en-US"/>
        </a:p>
      </dgm:t>
    </dgm:pt>
    <dgm:pt modelId="{42831E23-550F-4798-AD05-50C20C2822C3}" type="sibTrans" cxnId="{984D8DEC-2525-45F3-9270-D3EEEB76370C}">
      <dgm:prSet/>
      <dgm:spPr/>
      <dgm:t>
        <a:bodyPr/>
        <a:lstStyle/>
        <a:p>
          <a:endParaRPr lang="en-US"/>
        </a:p>
      </dgm:t>
    </dgm:pt>
    <dgm:pt modelId="{6DA4EED4-AB82-460A-81F4-5FECEE821A9C}">
      <dgm:prSet/>
      <dgm:spPr/>
      <dgm:t>
        <a:bodyPr/>
        <a:lstStyle/>
        <a:p>
          <a:r>
            <a:rPr lang="en-US"/>
            <a:t>Cleaning the value in column Genre from JSON objects</a:t>
          </a:r>
        </a:p>
      </dgm:t>
    </dgm:pt>
    <dgm:pt modelId="{AA458FD2-BA12-41C4-A814-13D95D444FC1}" type="parTrans" cxnId="{805853A3-D529-4EB8-971A-133659131F43}">
      <dgm:prSet/>
      <dgm:spPr/>
      <dgm:t>
        <a:bodyPr/>
        <a:lstStyle/>
        <a:p>
          <a:endParaRPr lang="en-US"/>
        </a:p>
      </dgm:t>
    </dgm:pt>
    <dgm:pt modelId="{6791F7D6-7237-4B6D-B9B2-476FF3A2EF1B}" type="sibTrans" cxnId="{805853A3-D529-4EB8-971A-133659131F43}">
      <dgm:prSet/>
      <dgm:spPr/>
      <dgm:t>
        <a:bodyPr/>
        <a:lstStyle/>
        <a:p>
          <a:endParaRPr lang="en-US"/>
        </a:p>
      </dgm:t>
    </dgm:pt>
    <dgm:pt modelId="{DD54E46D-B79B-4F4F-9845-FF5A063CAA67}">
      <dgm:prSet/>
      <dgm:spPr/>
      <dgm:t>
        <a:bodyPr/>
        <a:lstStyle/>
        <a:p>
          <a:r>
            <a:rPr lang="en-US"/>
            <a:t>Convert the release date to an acceptable date format</a:t>
          </a:r>
        </a:p>
      </dgm:t>
    </dgm:pt>
    <dgm:pt modelId="{94283453-EFFE-4140-8BC8-003332DC617F}" type="parTrans" cxnId="{3C45CA7F-0A26-4708-B7E9-46D037C9C928}">
      <dgm:prSet/>
      <dgm:spPr/>
      <dgm:t>
        <a:bodyPr/>
        <a:lstStyle/>
        <a:p>
          <a:endParaRPr lang="en-US"/>
        </a:p>
      </dgm:t>
    </dgm:pt>
    <dgm:pt modelId="{34FDE9D2-0D7E-41AA-AA23-E6DFF97093D4}" type="sibTrans" cxnId="{3C45CA7F-0A26-4708-B7E9-46D037C9C928}">
      <dgm:prSet/>
      <dgm:spPr/>
      <dgm:t>
        <a:bodyPr/>
        <a:lstStyle/>
        <a:p>
          <a:endParaRPr lang="en-US"/>
        </a:p>
      </dgm:t>
    </dgm:pt>
    <dgm:pt modelId="{4F5AD4C2-957E-49A0-AE51-3E48C93BCA03}" type="pres">
      <dgm:prSet presAssocID="{5A1BB736-F9DC-4B70-8309-5AA974EB9691}" presName="linear" presStyleCnt="0">
        <dgm:presLayoutVars>
          <dgm:animLvl val="lvl"/>
          <dgm:resizeHandles val="exact"/>
        </dgm:presLayoutVars>
      </dgm:prSet>
      <dgm:spPr/>
    </dgm:pt>
    <dgm:pt modelId="{C12669F2-7492-4E90-A0E0-5FAFBB26B6C2}" type="pres">
      <dgm:prSet presAssocID="{111CB15F-2ECB-47EC-AA0F-6AC7E4A43B81}" presName="parentText" presStyleLbl="node1" presStyleIdx="0" presStyleCnt="5">
        <dgm:presLayoutVars>
          <dgm:chMax val="0"/>
          <dgm:bulletEnabled val="1"/>
        </dgm:presLayoutVars>
      </dgm:prSet>
      <dgm:spPr/>
    </dgm:pt>
    <dgm:pt modelId="{98428DE9-E331-4C68-8685-A3F3DDE05117}" type="pres">
      <dgm:prSet presAssocID="{C4349B54-535F-48B8-9F12-75F40EE8B0B2}" presName="spacer" presStyleCnt="0"/>
      <dgm:spPr/>
    </dgm:pt>
    <dgm:pt modelId="{33CBBDDC-C859-46A3-85E4-BD7380DFF447}" type="pres">
      <dgm:prSet presAssocID="{96E71812-6A44-4BC6-AAC3-58E57019446F}" presName="parentText" presStyleLbl="node1" presStyleIdx="1" presStyleCnt="5">
        <dgm:presLayoutVars>
          <dgm:chMax val="0"/>
          <dgm:bulletEnabled val="1"/>
        </dgm:presLayoutVars>
      </dgm:prSet>
      <dgm:spPr/>
    </dgm:pt>
    <dgm:pt modelId="{5A8361D4-92E8-48FB-8759-BDFE01DA2E05}" type="pres">
      <dgm:prSet presAssocID="{5DC0AD3A-6AAE-42AA-BDBA-1F79B742DCBD}" presName="spacer" presStyleCnt="0"/>
      <dgm:spPr/>
    </dgm:pt>
    <dgm:pt modelId="{19977394-3838-470C-8B93-0D20BBA5386E}" type="pres">
      <dgm:prSet presAssocID="{775FCC93-F3A0-4ED2-ABBB-3EB569794A5C}" presName="parentText" presStyleLbl="node1" presStyleIdx="2" presStyleCnt="5">
        <dgm:presLayoutVars>
          <dgm:chMax val="0"/>
          <dgm:bulletEnabled val="1"/>
        </dgm:presLayoutVars>
      </dgm:prSet>
      <dgm:spPr/>
    </dgm:pt>
    <dgm:pt modelId="{485E8747-46ED-4A47-A5D1-39C63B2F85FE}" type="pres">
      <dgm:prSet presAssocID="{42831E23-550F-4798-AD05-50C20C2822C3}" presName="spacer" presStyleCnt="0"/>
      <dgm:spPr/>
    </dgm:pt>
    <dgm:pt modelId="{1C28990D-3D4A-4757-89EF-E4DA20978EF3}" type="pres">
      <dgm:prSet presAssocID="{6DA4EED4-AB82-460A-81F4-5FECEE821A9C}" presName="parentText" presStyleLbl="node1" presStyleIdx="3" presStyleCnt="5">
        <dgm:presLayoutVars>
          <dgm:chMax val="0"/>
          <dgm:bulletEnabled val="1"/>
        </dgm:presLayoutVars>
      </dgm:prSet>
      <dgm:spPr/>
    </dgm:pt>
    <dgm:pt modelId="{4AB4204F-EF9C-4699-B486-0B727041895C}" type="pres">
      <dgm:prSet presAssocID="{6791F7D6-7237-4B6D-B9B2-476FF3A2EF1B}" presName="spacer" presStyleCnt="0"/>
      <dgm:spPr/>
    </dgm:pt>
    <dgm:pt modelId="{EAB08FF8-4B55-4EF2-A36E-BC80101FB017}" type="pres">
      <dgm:prSet presAssocID="{DD54E46D-B79B-4F4F-9845-FF5A063CAA67}" presName="parentText" presStyleLbl="node1" presStyleIdx="4" presStyleCnt="5">
        <dgm:presLayoutVars>
          <dgm:chMax val="0"/>
          <dgm:bulletEnabled val="1"/>
        </dgm:presLayoutVars>
      </dgm:prSet>
      <dgm:spPr/>
    </dgm:pt>
  </dgm:ptLst>
  <dgm:cxnLst>
    <dgm:cxn modelId="{01E6BB3F-A8D1-449A-B506-56FFE3662D1A}" type="presOf" srcId="{DD54E46D-B79B-4F4F-9845-FF5A063CAA67}" destId="{EAB08FF8-4B55-4EF2-A36E-BC80101FB017}" srcOrd="0" destOrd="0" presId="urn:microsoft.com/office/officeart/2005/8/layout/vList2"/>
    <dgm:cxn modelId="{8CB7236E-0B63-4F30-9AD7-091C81127833}" type="presOf" srcId="{5A1BB736-F9DC-4B70-8309-5AA974EB9691}" destId="{4F5AD4C2-957E-49A0-AE51-3E48C93BCA03}" srcOrd="0" destOrd="0" presId="urn:microsoft.com/office/officeart/2005/8/layout/vList2"/>
    <dgm:cxn modelId="{0CB1627F-75CF-43C8-909D-BDB73ED7BBFA}" type="presOf" srcId="{96E71812-6A44-4BC6-AAC3-58E57019446F}" destId="{33CBBDDC-C859-46A3-85E4-BD7380DFF447}" srcOrd="0" destOrd="0" presId="urn:microsoft.com/office/officeart/2005/8/layout/vList2"/>
    <dgm:cxn modelId="{3C45CA7F-0A26-4708-B7E9-46D037C9C928}" srcId="{5A1BB736-F9DC-4B70-8309-5AA974EB9691}" destId="{DD54E46D-B79B-4F4F-9845-FF5A063CAA67}" srcOrd="4" destOrd="0" parTransId="{94283453-EFFE-4140-8BC8-003332DC617F}" sibTransId="{34FDE9D2-0D7E-41AA-AA23-E6DFF97093D4}"/>
    <dgm:cxn modelId="{805853A3-D529-4EB8-971A-133659131F43}" srcId="{5A1BB736-F9DC-4B70-8309-5AA974EB9691}" destId="{6DA4EED4-AB82-460A-81F4-5FECEE821A9C}" srcOrd="3" destOrd="0" parTransId="{AA458FD2-BA12-41C4-A814-13D95D444FC1}" sibTransId="{6791F7D6-7237-4B6D-B9B2-476FF3A2EF1B}"/>
    <dgm:cxn modelId="{5A9B1DB4-132B-4543-BD83-406D15DC7D11}" srcId="{5A1BB736-F9DC-4B70-8309-5AA974EB9691}" destId="{96E71812-6A44-4BC6-AAC3-58E57019446F}" srcOrd="1" destOrd="0" parTransId="{FD31BDC0-31D0-4FB3-89F4-244E1480F83E}" sibTransId="{5DC0AD3A-6AAE-42AA-BDBA-1F79B742DCBD}"/>
    <dgm:cxn modelId="{7D3F3DC0-AF5D-4530-A2DB-EBF337DA0CB5}" srcId="{5A1BB736-F9DC-4B70-8309-5AA974EB9691}" destId="{111CB15F-2ECB-47EC-AA0F-6AC7E4A43B81}" srcOrd="0" destOrd="0" parTransId="{76C0224A-5E2E-455F-8483-C94103E3DAA9}" sibTransId="{C4349B54-535F-48B8-9F12-75F40EE8B0B2}"/>
    <dgm:cxn modelId="{29DF54CB-B7E7-42B2-B74D-1F8607D73FA7}" type="presOf" srcId="{775FCC93-F3A0-4ED2-ABBB-3EB569794A5C}" destId="{19977394-3838-470C-8B93-0D20BBA5386E}" srcOrd="0" destOrd="0" presId="urn:microsoft.com/office/officeart/2005/8/layout/vList2"/>
    <dgm:cxn modelId="{E26755D9-905F-44D6-9007-E3904BB4E7CF}" type="presOf" srcId="{111CB15F-2ECB-47EC-AA0F-6AC7E4A43B81}" destId="{C12669F2-7492-4E90-A0E0-5FAFBB26B6C2}" srcOrd="0" destOrd="0" presId="urn:microsoft.com/office/officeart/2005/8/layout/vList2"/>
    <dgm:cxn modelId="{984D8DEC-2525-45F3-9270-D3EEEB76370C}" srcId="{5A1BB736-F9DC-4B70-8309-5AA974EB9691}" destId="{775FCC93-F3A0-4ED2-ABBB-3EB569794A5C}" srcOrd="2" destOrd="0" parTransId="{39A35050-9058-4343-B7EB-B13548B8420E}" sibTransId="{42831E23-550F-4798-AD05-50C20C2822C3}"/>
    <dgm:cxn modelId="{0CC69BFC-E0F0-48F5-9669-9ECD476F6979}" type="presOf" srcId="{6DA4EED4-AB82-460A-81F4-5FECEE821A9C}" destId="{1C28990D-3D4A-4757-89EF-E4DA20978EF3}" srcOrd="0" destOrd="0" presId="urn:microsoft.com/office/officeart/2005/8/layout/vList2"/>
    <dgm:cxn modelId="{E01C34FC-C293-449D-8AF4-A68058D490CC}" type="presParOf" srcId="{4F5AD4C2-957E-49A0-AE51-3E48C93BCA03}" destId="{C12669F2-7492-4E90-A0E0-5FAFBB26B6C2}" srcOrd="0" destOrd="0" presId="urn:microsoft.com/office/officeart/2005/8/layout/vList2"/>
    <dgm:cxn modelId="{F8DE8269-2B19-4F0C-9542-188B0FB7FBF3}" type="presParOf" srcId="{4F5AD4C2-957E-49A0-AE51-3E48C93BCA03}" destId="{98428DE9-E331-4C68-8685-A3F3DDE05117}" srcOrd="1" destOrd="0" presId="urn:microsoft.com/office/officeart/2005/8/layout/vList2"/>
    <dgm:cxn modelId="{871550E8-8E1B-4E08-8168-17D81C7FD712}" type="presParOf" srcId="{4F5AD4C2-957E-49A0-AE51-3E48C93BCA03}" destId="{33CBBDDC-C859-46A3-85E4-BD7380DFF447}" srcOrd="2" destOrd="0" presId="urn:microsoft.com/office/officeart/2005/8/layout/vList2"/>
    <dgm:cxn modelId="{BCE73EC7-7495-420A-AD4D-056F3AE0D748}" type="presParOf" srcId="{4F5AD4C2-957E-49A0-AE51-3E48C93BCA03}" destId="{5A8361D4-92E8-48FB-8759-BDFE01DA2E05}" srcOrd="3" destOrd="0" presId="urn:microsoft.com/office/officeart/2005/8/layout/vList2"/>
    <dgm:cxn modelId="{472E4FAC-453B-4332-B408-72F6F838CAB0}" type="presParOf" srcId="{4F5AD4C2-957E-49A0-AE51-3E48C93BCA03}" destId="{19977394-3838-470C-8B93-0D20BBA5386E}" srcOrd="4" destOrd="0" presId="urn:microsoft.com/office/officeart/2005/8/layout/vList2"/>
    <dgm:cxn modelId="{20B4DADF-B9C5-42C1-B8FE-59C69A375669}" type="presParOf" srcId="{4F5AD4C2-957E-49A0-AE51-3E48C93BCA03}" destId="{485E8747-46ED-4A47-A5D1-39C63B2F85FE}" srcOrd="5" destOrd="0" presId="urn:microsoft.com/office/officeart/2005/8/layout/vList2"/>
    <dgm:cxn modelId="{25E436F6-93D7-40A1-A71E-97967EBB6392}" type="presParOf" srcId="{4F5AD4C2-957E-49A0-AE51-3E48C93BCA03}" destId="{1C28990D-3D4A-4757-89EF-E4DA20978EF3}" srcOrd="6" destOrd="0" presId="urn:microsoft.com/office/officeart/2005/8/layout/vList2"/>
    <dgm:cxn modelId="{B88B4F94-8C90-44C3-852A-E5F1FD4DED38}" type="presParOf" srcId="{4F5AD4C2-957E-49A0-AE51-3E48C93BCA03}" destId="{4AB4204F-EF9C-4699-B486-0B727041895C}" srcOrd="7" destOrd="0" presId="urn:microsoft.com/office/officeart/2005/8/layout/vList2"/>
    <dgm:cxn modelId="{B84F2A65-0308-4540-921B-4B391BE880A4}" type="presParOf" srcId="{4F5AD4C2-957E-49A0-AE51-3E48C93BCA03}" destId="{EAB08FF8-4B55-4EF2-A36E-BC80101FB01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6CC95-ED88-412E-BED4-DD287502206F}">
      <dsp:nvSpPr>
        <dsp:cNvPr id="0" name=""/>
        <dsp:cNvSpPr/>
      </dsp:nvSpPr>
      <dsp:spPr>
        <a:xfrm>
          <a:off x="0" y="0"/>
          <a:ext cx="8938260" cy="195810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Kaggle.com</a:t>
          </a:r>
        </a:p>
      </dsp:txBody>
      <dsp:txXfrm>
        <a:off x="57351" y="57351"/>
        <a:ext cx="6914408" cy="1843400"/>
      </dsp:txXfrm>
    </dsp:sp>
    <dsp:sp modelId="{3CDBEF77-071B-4082-AB9C-93C132F81A23}">
      <dsp:nvSpPr>
        <dsp:cNvPr id="0" name=""/>
        <dsp:cNvSpPr/>
      </dsp:nvSpPr>
      <dsp:spPr>
        <a:xfrm>
          <a:off x="1577339" y="2393235"/>
          <a:ext cx="8938260" cy="1958102"/>
        </a:xfrm>
        <a:prstGeom prst="roundRect">
          <a:avLst>
            <a:gd name="adj" fmla="val 10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Movie_metadata.csv: 45,291 rows and 24 columns</a:t>
          </a:r>
        </a:p>
      </dsp:txBody>
      <dsp:txXfrm>
        <a:off x="1634690" y="2450586"/>
        <a:ext cx="5973451" cy="1843400"/>
      </dsp:txXfrm>
    </dsp:sp>
    <dsp:sp modelId="{4F46E4E3-B66D-42BC-BCD3-8F60C1D5ED77}">
      <dsp:nvSpPr>
        <dsp:cNvPr id="0" name=""/>
        <dsp:cNvSpPr/>
      </dsp:nvSpPr>
      <dsp:spPr>
        <a:xfrm>
          <a:off x="7665493" y="1539285"/>
          <a:ext cx="1272766" cy="127276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ADA92-F5A2-461D-BF39-9134B2203AEF}">
      <dsp:nvSpPr>
        <dsp:cNvPr id="0" name=""/>
        <dsp:cNvSpPr/>
      </dsp:nvSpPr>
      <dsp:spPr>
        <a:xfrm>
          <a:off x="1283" y="0"/>
          <a:ext cx="5006206"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155700">
            <a:lnSpc>
              <a:spcPct val="90000"/>
            </a:lnSpc>
            <a:spcBef>
              <a:spcPct val="0"/>
            </a:spcBef>
            <a:spcAft>
              <a:spcPct val="35000"/>
            </a:spcAft>
            <a:buNone/>
          </a:pPr>
          <a:r>
            <a:rPr lang="en-US" sz="2600" kern="1200"/>
            <a:t>Movies can fall under one or more genre ( example Action Thriller). for this study, we are taking the first Genre as primary to keep it simple.</a:t>
          </a:r>
        </a:p>
      </dsp:txBody>
      <dsp:txXfrm>
        <a:off x="1283" y="1653508"/>
        <a:ext cx="5006206" cy="2610802"/>
      </dsp:txXfrm>
    </dsp:sp>
    <dsp:sp modelId="{EBDEAAD9-EBD2-4142-A3E1-F1B79CB9ADE1}">
      <dsp:nvSpPr>
        <dsp:cNvPr id="0" name=""/>
        <dsp:cNvSpPr/>
      </dsp:nvSpPr>
      <dsp:spPr>
        <a:xfrm>
          <a:off x="1851685" y="435133"/>
          <a:ext cx="1305401" cy="130540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42857" y="626305"/>
        <a:ext cx="923057" cy="923057"/>
      </dsp:txXfrm>
    </dsp:sp>
    <dsp:sp modelId="{06D24488-DCB7-4698-878D-30B1B25B48CB}">
      <dsp:nvSpPr>
        <dsp:cNvPr id="0" name=""/>
        <dsp:cNvSpPr/>
      </dsp:nvSpPr>
      <dsp:spPr>
        <a:xfrm>
          <a:off x="1283" y="4351266"/>
          <a:ext cx="5006206"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FBFFBD-71D3-4C84-A289-F84826F073AE}">
      <dsp:nvSpPr>
        <dsp:cNvPr id="0" name=""/>
        <dsp:cNvSpPr/>
      </dsp:nvSpPr>
      <dsp:spPr>
        <a:xfrm>
          <a:off x="5508110" y="0"/>
          <a:ext cx="5006206" cy="435133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155700">
            <a:lnSpc>
              <a:spcPct val="90000"/>
            </a:lnSpc>
            <a:spcBef>
              <a:spcPct val="0"/>
            </a:spcBef>
            <a:spcAft>
              <a:spcPct val="35000"/>
            </a:spcAft>
            <a:buNone/>
          </a:pPr>
          <a:r>
            <a:rPr lang="en-US" sz="2600" kern="1200"/>
            <a:t>This study will involve the following data points( revenue, release year, genre , popularity, votes average,budget, title)</a:t>
          </a:r>
        </a:p>
      </dsp:txBody>
      <dsp:txXfrm>
        <a:off x="5508110" y="1653508"/>
        <a:ext cx="5006206" cy="2610802"/>
      </dsp:txXfrm>
    </dsp:sp>
    <dsp:sp modelId="{433532E5-66DC-4AE6-806A-5A51DC589A34}">
      <dsp:nvSpPr>
        <dsp:cNvPr id="0" name=""/>
        <dsp:cNvSpPr/>
      </dsp:nvSpPr>
      <dsp:spPr>
        <a:xfrm>
          <a:off x="7358512" y="435133"/>
          <a:ext cx="1305401" cy="1305401"/>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549684" y="626305"/>
        <a:ext cx="923057" cy="923057"/>
      </dsp:txXfrm>
    </dsp:sp>
    <dsp:sp modelId="{F419CEC5-F245-4FC0-B560-92F0AD795B47}">
      <dsp:nvSpPr>
        <dsp:cNvPr id="0" name=""/>
        <dsp:cNvSpPr/>
      </dsp:nvSpPr>
      <dsp:spPr>
        <a:xfrm>
          <a:off x="5508110" y="4351266"/>
          <a:ext cx="500620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669F2-7492-4E90-A0E0-5FAFBB26B6C2}">
      <dsp:nvSpPr>
        <dsp:cNvPr id="0" name=""/>
        <dsp:cNvSpPr/>
      </dsp:nvSpPr>
      <dsp:spPr>
        <a:xfrm>
          <a:off x="0" y="6826"/>
          <a:ext cx="10515600" cy="7915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Filtering out $0 budget: 8,886 rows</a:t>
          </a:r>
        </a:p>
      </dsp:txBody>
      <dsp:txXfrm>
        <a:off x="38638" y="45464"/>
        <a:ext cx="10438324" cy="714229"/>
      </dsp:txXfrm>
    </dsp:sp>
    <dsp:sp modelId="{33CBBDDC-C859-46A3-85E4-BD7380DFF447}">
      <dsp:nvSpPr>
        <dsp:cNvPr id="0" name=""/>
        <dsp:cNvSpPr/>
      </dsp:nvSpPr>
      <dsp:spPr>
        <a:xfrm>
          <a:off x="0" y="893371"/>
          <a:ext cx="10515600" cy="79150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Filtering out $0 revenue: 5,381 rows</a:t>
          </a:r>
        </a:p>
      </dsp:txBody>
      <dsp:txXfrm>
        <a:off x="38638" y="932009"/>
        <a:ext cx="10438324" cy="714229"/>
      </dsp:txXfrm>
    </dsp:sp>
    <dsp:sp modelId="{19977394-3838-470C-8B93-0D20BBA5386E}">
      <dsp:nvSpPr>
        <dsp:cNvPr id="0" name=""/>
        <dsp:cNvSpPr/>
      </dsp:nvSpPr>
      <dsp:spPr>
        <a:xfrm>
          <a:off x="0" y="1779916"/>
          <a:ext cx="10515600" cy="79150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Filtering out movie release_year  beyond 2019: 5,364 rows</a:t>
          </a:r>
        </a:p>
      </dsp:txBody>
      <dsp:txXfrm>
        <a:off x="38638" y="1818554"/>
        <a:ext cx="10438324" cy="714229"/>
      </dsp:txXfrm>
    </dsp:sp>
    <dsp:sp modelId="{1C28990D-3D4A-4757-89EF-E4DA20978EF3}">
      <dsp:nvSpPr>
        <dsp:cNvPr id="0" name=""/>
        <dsp:cNvSpPr/>
      </dsp:nvSpPr>
      <dsp:spPr>
        <a:xfrm>
          <a:off x="0" y="2666461"/>
          <a:ext cx="10515600" cy="79150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Cleaning the value in column Genre from JSON objects</a:t>
          </a:r>
        </a:p>
      </dsp:txBody>
      <dsp:txXfrm>
        <a:off x="38638" y="2705099"/>
        <a:ext cx="10438324" cy="714229"/>
      </dsp:txXfrm>
    </dsp:sp>
    <dsp:sp modelId="{EAB08FF8-4B55-4EF2-A36E-BC80101FB017}">
      <dsp:nvSpPr>
        <dsp:cNvPr id="0" name=""/>
        <dsp:cNvSpPr/>
      </dsp:nvSpPr>
      <dsp:spPr>
        <a:xfrm>
          <a:off x="0" y="3553006"/>
          <a:ext cx="10515600" cy="7915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Convert the release date to an acceptable date format</a:t>
          </a:r>
        </a:p>
      </dsp:txBody>
      <dsp:txXfrm>
        <a:off x="38638" y="3591644"/>
        <a:ext cx="104383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946E-FBC2-48DB-A3C1-D560D6713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FA1075-2151-45D4-9D09-1DCE75521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6DABC8-FFA6-497B-BD37-FC68B99F03EC}"/>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5950F3F4-8A44-43A9-9AAC-B4503F537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9CC49-298A-4C91-8068-6793163C0FD6}"/>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237174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036D-80C8-4C6F-A864-DC667D29E6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51A72F-B562-4B7E-8DF7-A26FDE10D3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CEC7F-9DC2-4D36-9457-2D8DCA47A5BD}"/>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4A1231B6-DA96-4689-A154-055F522B2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DF2F9-ECC1-4846-AF71-F0A28EB3ABCE}"/>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358716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77741-011D-403F-8C9B-E4EB71A5F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47ABD6-C788-4723-A7FF-71909DDC32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2D940-C46D-420C-B44D-8C2B362F46B5}"/>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8547586F-FE22-4382-98A8-52DC65ED0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40715-496E-452F-9996-36364E54F2E3}"/>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5237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1D13-C83F-4BCB-B890-9FE6FA8C5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AAEF9-E3AD-445C-9BFA-FCB69F1D37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76640-FD15-47AF-BD94-DDF6971B2870}"/>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30AB0A60-4873-47B3-A8AE-EC95166F1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CC309-387B-43DC-963B-7D6C46F6DF00}"/>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32243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7B56-AB49-4438-9C84-9826ECA56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0B91D1-0243-4E1E-9D46-AEC92F510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1A6743-FAFB-4243-B951-9DA7BFE40BBC}"/>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2B13774F-38F0-48C3-A055-2A5D47B81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867A4-258D-46A6-BF0B-3D3DCBD718B3}"/>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94657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FDD8-3829-4496-8515-309DC18A8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ACA6A-7273-48D8-AEA3-D0A5620862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DA140-4D0A-448D-853D-DCB79418A6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550446-6838-4A5D-B5C3-2CF020B44B87}"/>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6" name="Footer Placeholder 5">
            <a:extLst>
              <a:ext uri="{FF2B5EF4-FFF2-40B4-BE49-F238E27FC236}">
                <a16:creationId xmlns:a16="http://schemas.microsoft.com/office/drawing/2014/main" id="{B79B50C5-4013-4C64-80A5-94E3DF40F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9E513-AF72-4FAF-87F2-35175B0418D2}"/>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11879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362A-2CC8-4996-80C1-BA78999C64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A2E6FF-11DA-43C7-BC0F-FBFB326E9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9E266B-5142-4CE5-9783-A797FFA9B3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E6654B-DA83-4129-89AD-8437E169C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CCD1A2-3470-4275-8B82-8B1DB04396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F33FE-3C8D-4B7F-9760-6F6F16BE71AC}"/>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8" name="Footer Placeholder 7">
            <a:extLst>
              <a:ext uri="{FF2B5EF4-FFF2-40B4-BE49-F238E27FC236}">
                <a16:creationId xmlns:a16="http://schemas.microsoft.com/office/drawing/2014/main" id="{8F41C633-0894-4F67-94BB-5C2E64E9B8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205BDD-43F0-4659-B84B-789B16F8A5C5}"/>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52245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9852-A65B-453F-B823-FDC88F2303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D945D-E740-4549-AFED-86F7FE30F873}"/>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4" name="Footer Placeholder 3">
            <a:extLst>
              <a:ext uri="{FF2B5EF4-FFF2-40B4-BE49-F238E27FC236}">
                <a16:creationId xmlns:a16="http://schemas.microsoft.com/office/drawing/2014/main" id="{C1F2BC8A-4762-41AD-B780-E69034BE18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DB5FF9-76B2-401C-A131-4E2812DF00E7}"/>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37277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BEBA9-A7FD-4E05-9034-5ED0C077118E}"/>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3" name="Footer Placeholder 2">
            <a:extLst>
              <a:ext uri="{FF2B5EF4-FFF2-40B4-BE49-F238E27FC236}">
                <a16:creationId xmlns:a16="http://schemas.microsoft.com/office/drawing/2014/main" id="{4DC846AF-2886-4D7B-9506-A7770D383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F971E5-AA2A-41F8-96EF-10DDECD7566D}"/>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12047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3AD4-5024-4C96-83DF-23EB98B3E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082187-B96A-4778-8D07-44FAD5C48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6E0D06-60A5-4C9D-8B27-EA51134FD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792DF-072B-470F-8BEB-BE99844E955A}"/>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6" name="Footer Placeholder 5">
            <a:extLst>
              <a:ext uri="{FF2B5EF4-FFF2-40B4-BE49-F238E27FC236}">
                <a16:creationId xmlns:a16="http://schemas.microsoft.com/office/drawing/2014/main" id="{64223434-62AD-4385-B8DC-1F55DB8B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24879-617B-4F88-8FEB-8A0B62E62DE0}"/>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318837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464C-2BDC-4778-9B84-551171EF0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1C6E5-2B4A-4E91-9A92-FB71CA849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FC0BB3-3D3B-47AF-A202-DB1923CB1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598CE3-0007-4DEC-A796-D41D3AD202FB}"/>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6" name="Footer Placeholder 5">
            <a:extLst>
              <a:ext uri="{FF2B5EF4-FFF2-40B4-BE49-F238E27FC236}">
                <a16:creationId xmlns:a16="http://schemas.microsoft.com/office/drawing/2014/main" id="{6BFE9981-9CB7-4EEA-A2BF-DE22E4E397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D170E-9530-4A80-BA1B-5221E561190D}"/>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79500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3C9BB-B4E6-4E74-B55E-5A1936BFC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CC2470-015B-49AE-985B-26B891B8F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35B5C-B769-49E0-B21A-D8896A6D6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DAA95929-B6C0-48AC-95EE-A56AD3111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609C98-4B31-4007-A755-9F7EDC8D58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26363-0B59-AC4B-861C-5AF7DB8F182A}" type="slidenum">
              <a:rPr lang="en-US" smtClean="0"/>
              <a:t>‹#›</a:t>
            </a:fld>
            <a:endParaRPr lang="en-US"/>
          </a:p>
        </p:txBody>
      </p:sp>
    </p:spTree>
    <p:extLst>
      <p:ext uri="{BB962C8B-B14F-4D97-AF65-F5344CB8AC3E}">
        <p14:creationId xmlns:p14="http://schemas.microsoft.com/office/powerpoint/2010/main" val="33400806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FD8117-801A-D942-B25E-8117D8187C51}"/>
              </a:ext>
            </a:extLst>
          </p:cNvPr>
          <p:cNvSpPr>
            <a:spLocks noGrp="1"/>
          </p:cNvSpPr>
          <p:nvPr>
            <p:ph type="ctrTitle"/>
          </p:nvPr>
        </p:nvSpPr>
        <p:spPr>
          <a:xfrm>
            <a:off x="3045368" y="2043663"/>
            <a:ext cx="6105194" cy="2031055"/>
          </a:xfrm>
        </p:spPr>
        <p:txBody>
          <a:bodyPr>
            <a:normAutofit/>
          </a:bodyPr>
          <a:lstStyle/>
          <a:p>
            <a:r>
              <a:rPr lang="en-US">
                <a:solidFill>
                  <a:srgbClr val="FFFFFF"/>
                </a:solidFill>
              </a:rPr>
              <a:t>Movies and Money</a:t>
            </a:r>
          </a:p>
        </p:txBody>
      </p:sp>
      <p:sp>
        <p:nvSpPr>
          <p:cNvPr id="3" name="Subtitle 2">
            <a:extLst>
              <a:ext uri="{FF2B5EF4-FFF2-40B4-BE49-F238E27FC236}">
                <a16:creationId xmlns:a16="http://schemas.microsoft.com/office/drawing/2014/main" id="{C2A936D9-DE7A-C547-B26A-9B9CB6FCF0F0}"/>
              </a:ext>
            </a:extLst>
          </p:cNvPr>
          <p:cNvSpPr>
            <a:spLocks noGrp="1"/>
          </p:cNvSpPr>
          <p:nvPr>
            <p:ph type="subTitle" idx="1"/>
          </p:nvPr>
        </p:nvSpPr>
        <p:spPr>
          <a:xfrm>
            <a:off x="3045368" y="4074718"/>
            <a:ext cx="6105194" cy="682079"/>
          </a:xfrm>
        </p:spPr>
        <p:txBody>
          <a:bodyPr>
            <a:normAutofit/>
          </a:bodyPr>
          <a:lstStyle/>
          <a:p>
            <a:r>
              <a:rPr lang="en-US" sz="1500">
                <a:solidFill>
                  <a:srgbClr val="FFFFFF"/>
                </a:solidFill>
              </a:rPr>
              <a:t>Movie Stats</a:t>
            </a:r>
          </a:p>
          <a:p>
            <a:r>
              <a:rPr lang="en-US" sz="1500">
                <a:solidFill>
                  <a:srgbClr val="FFFFFF"/>
                </a:solidFill>
              </a:rPr>
              <a:t>Kalyan, Sarah, Mandar, Hasan, Helen</a:t>
            </a:r>
          </a:p>
        </p:txBody>
      </p:sp>
    </p:spTree>
    <p:extLst>
      <p:ext uri="{BB962C8B-B14F-4D97-AF65-F5344CB8AC3E}">
        <p14:creationId xmlns:p14="http://schemas.microsoft.com/office/powerpoint/2010/main" val="101623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7B8713-469E-4665-899D-55D3A5BDF0F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Top 10 movies by revenue and genre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010A7507-66D9-405A-A46C-886073E9B1FE}"/>
              </a:ext>
            </a:extLst>
          </p:cNvPr>
          <p:cNvPicPr>
            <a:picLocks noGrp="1" noChangeAspect="1"/>
          </p:cNvPicPr>
          <p:nvPr>
            <p:ph idx="1"/>
          </p:nvPr>
        </p:nvPicPr>
        <p:blipFill>
          <a:blip r:embed="rId2"/>
          <a:stretch>
            <a:fillRect/>
          </a:stretch>
        </p:blipFill>
        <p:spPr>
          <a:xfrm>
            <a:off x="2279141" y="2509911"/>
            <a:ext cx="7578619" cy="3997637"/>
          </a:xfrm>
          <a:prstGeom prst="rect">
            <a:avLst/>
          </a:prstGeom>
        </p:spPr>
      </p:pic>
    </p:spTree>
    <p:extLst>
      <p:ext uri="{BB962C8B-B14F-4D97-AF65-F5344CB8AC3E}">
        <p14:creationId xmlns:p14="http://schemas.microsoft.com/office/powerpoint/2010/main" val="91465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4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3CA97D2-30EF-4890-880A-24C6EE2656EC}"/>
              </a:ext>
            </a:extLst>
          </p:cNvPr>
          <p:cNvPicPr>
            <a:picLocks noGrp="1" noChangeAspect="1"/>
          </p:cNvPicPr>
          <p:nvPr>
            <p:ph idx="1"/>
          </p:nvPr>
        </p:nvPicPr>
        <p:blipFill>
          <a:blip r:embed="rId2"/>
          <a:stretch>
            <a:fillRect/>
          </a:stretch>
        </p:blipFill>
        <p:spPr>
          <a:xfrm>
            <a:off x="3034975" y="643467"/>
            <a:ext cx="6122050" cy="5571066"/>
          </a:xfrm>
          <a:prstGeom prst="rect">
            <a:avLst/>
          </a:prstGeom>
        </p:spPr>
      </p:pic>
    </p:spTree>
    <p:extLst>
      <p:ext uri="{BB962C8B-B14F-4D97-AF65-F5344CB8AC3E}">
        <p14:creationId xmlns:p14="http://schemas.microsoft.com/office/powerpoint/2010/main" val="342489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1226035-3BB0-4E07-B558-23EC41C46C70}"/>
              </a:ext>
            </a:extLst>
          </p:cNvPr>
          <p:cNvPicPr>
            <a:picLocks noGrp="1" noChangeAspect="1"/>
          </p:cNvPicPr>
          <p:nvPr>
            <p:ph idx="1"/>
          </p:nvPr>
        </p:nvPicPr>
        <p:blipFill>
          <a:blip r:embed="rId2"/>
          <a:stretch>
            <a:fillRect/>
          </a:stretch>
        </p:blipFill>
        <p:spPr>
          <a:xfrm>
            <a:off x="2369535" y="643467"/>
            <a:ext cx="7452930" cy="5571066"/>
          </a:xfrm>
          <a:prstGeom prst="rect">
            <a:avLst/>
          </a:prstGeom>
        </p:spPr>
      </p:pic>
    </p:spTree>
    <p:extLst>
      <p:ext uri="{BB962C8B-B14F-4D97-AF65-F5344CB8AC3E}">
        <p14:creationId xmlns:p14="http://schemas.microsoft.com/office/powerpoint/2010/main" val="34171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CC077-89FD-4F26-8F8F-E88EAA07679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TOP 10 POPULAR MOVIES UP TO 2018</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4">
            <a:extLst>
              <a:ext uri="{FF2B5EF4-FFF2-40B4-BE49-F238E27FC236}">
                <a16:creationId xmlns:a16="http://schemas.microsoft.com/office/drawing/2014/main" id="{5B28CA71-05FF-4875-890C-427D4E0DA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550165"/>
            <a:ext cx="5455917" cy="3750943"/>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CE92BE9-FC3B-424D-A4D5-BF13B9D1F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528165"/>
            <a:ext cx="5455917" cy="1794943"/>
          </a:xfrm>
          <a:prstGeom prst="rect">
            <a:avLst/>
          </a:prstGeom>
        </p:spPr>
      </p:pic>
    </p:spTree>
    <p:extLst>
      <p:ext uri="{BB962C8B-B14F-4D97-AF65-F5344CB8AC3E}">
        <p14:creationId xmlns:p14="http://schemas.microsoft.com/office/powerpoint/2010/main" val="256539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BF3BAC38-B1FF-4077-AD8C-7B46FD9707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726" y="1123527"/>
            <a:ext cx="7132542" cy="4604800"/>
          </a:xfrm>
          <a:prstGeom prst="rect">
            <a:avLst/>
          </a:prstGeom>
        </p:spPr>
      </p:pic>
    </p:spTree>
    <p:extLst>
      <p:ext uri="{BB962C8B-B14F-4D97-AF65-F5344CB8AC3E}">
        <p14:creationId xmlns:p14="http://schemas.microsoft.com/office/powerpoint/2010/main" val="372764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180A0-B6A2-49C8-AC78-1856BD757A5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Movies by Popularity </a:t>
            </a:r>
          </a:p>
        </p:txBody>
      </p:sp>
      <p:cxnSp>
        <p:nvCxnSpPr>
          <p:cNvPr id="3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93E1C8-BE2C-4AD5-A753-5107749FC5AA}"/>
              </a:ext>
            </a:extLst>
          </p:cNvPr>
          <p:cNvSpPr>
            <a:spLocks noGrp="1"/>
          </p:cNvSpPr>
          <p:nvPr>
            <p:ph idx="1"/>
          </p:nvPr>
        </p:nvSpPr>
        <p:spPr>
          <a:xfrm>
            <a:off x="4976031" y="963877"/>
            <a:ext cx="6377769" cy="4930246"/>
          </a:xfrm>
        </p:spPr>
        <p:txBody>
          <a:bodyPr anchor="ctr">
            <a:normAutofit/>
          </a:bodyPr>
          <a:lstStyle/>
          <a:p>
            <a:r>
              <a:rPr lang="en-US" sz="2400"/>
              <a:t>Observations:</a:t>
            </a:r>
          </a:p>
          <a:p>
            <a:pPr lvl="1"/>
            <a:r>
              <a:rPr lang="en-US"/>
              <a:t>TWO FAMILY MOVIES</a:t>
            </a:r>
          </a:p>
          <a:p>
            <a:pPr lvl="1"/>
            <a:r>
              <a:rPr lang="en-US"/>
              <a:t> SIX ACTION MOVIES</a:t>
            </a:r>
          </a:p>
          <a:p>
            <a:endParaRPr lang="en-US" sz="2400"/>
          </a:p>
        </p:txBody>
      </p:sp>
    </p:spTree>
    <p:extLst>
      <p:ext uri="{BB962C8B-B14F-4D97-AF65-F5344CB8AC3E}">
        <p14:creationId xmlns:p14="http://schemas.microsoft.com/office/powerpoint/2010/main" val="217989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561E17-6DF8-443D-9743-05D2D47BF95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Vote Trends</a:t>
            </a:r>
          </a:p>
        </p:txBody>
      </p:sp>
      <p:pic>
        <p:nvPicPr>
          <p:cNvPr id="4" name="Content Placeholder 3">
            <a:extLst>
              <a:ext uri="{FF2B5EF4-FFF2-40B4-BE49-F238E27FC236}">
                <a16:creationId xmlns:a16="http://schemas.microsoft.com/office/drawing/2014/main" id="{616E6A63-2BB4-4EA1-8C89-C48F35840ED9}"/>
              </a:ext>
            </a:extLst>
          </p:cNvPr>
          <p:cNvPicPr>
            <a:picLocks noGrp="1" noChangeAspect="1"/>
          </p:cNvPicPr>
          <p:nvPr>
            <p:ph idx="1"/>
          </p:nvPr>
        </p:nvPicPr>
        <p:blipFill>
          <a:blip r:embed="rId2"/>
          <a:stretch>
            <a:fillRect/>
          </a:stretch>
        </p:blipFill>
        <p:spPr>
          <a:xfrm>
            <a:off x="2449361" y="1675227"/>
            <a:ext cx="7293278" cy="4394199"/>
          </a:xfrm>
          <a:prstGeom prst="rect">
            <a:avLst/>
          </a:prstGeom>
        </p:spPr>
      </p:pic>
    </p:spTree>
    <p:extLst>
      <p:ext uri="{BB962C8B-B14F-4D97-AF65-F5344CB8AC3E}">
        <p14:creationId xmlns:p14="http://schemas.microsoft.com/office/powerpoint/2010/main" val="287539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8C494C-74A5-40B6-8879-7D537703FE5D}"/>
              </a:ext>
            </a:extLst>
          </p:cNvPr>
          <p:cNvPicPr>
            <a:picLocks noChangeAspect="1"/>
          </p:cNvPicPr>
          <p:nvPr/>
        </p:nvPicPr>
        <p:blipFill>
          <a:blip r:embed="rId2"/>
          <a:stretch>
            <a:fillRect/>
          </a:stretch>
        </p:blipFill>
        <p:spPr>
          <a:xfrm>
            <a:off x="2607512" y="1123527"/>
            <a:ext cx="6976970" cy="4604800"/>
          </a:xfrm>
          <a:prstGeom prst="rect">
            <a:avLst/>
          </a:prstGeom>
        </p:spPr>
      </p:pic>
    </p:spTree>
    <p:extLst>
      <p:ext uri="{BB962C8B-B14F-4D97-AF65-F5344CB8AC3E}">
        <p14:creationId xmlns:p14="http://schemas.microsoft.com/office/powerpoint/2010/main" val="154254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4E22C9C-4CA5-403A-A68D-02E5332BE520}"/>
              </a:ext>
            </a:extLst>
          </p:cNvPr>
          <p:cNvPicPr>
            <a:picLocks noGrp="1" noChangeAspect="1"/>
          </p:cNvPicPr>
          <p:nvPr>
            <p:ph idx="1"/>
          </p:nvPr>
        </p:nvPicPr>
        <p:blipFill>
          <a:blip r:embed="rId2"/>
          <a:stretch>
            <a:fillRect/>
          </a:stretch>
        </p:blipFill>
        <p:spPr>
          <a:xfrm>
            <a:off x="1397223" y="1123527"/>
            <a:ext cx="9397549" cy="4604800"/>
          </a:xfrm>
          <a:prstGeom prst="rect">
            <a:avLst/>
          </a:prstGeom>
        </p:spPr>
      </p:pic>
    </p:spTree>
    <p:extLst>
      <p:ext uri="{BB962C8B-B14F-4D97-AF65-F5344CB8AC3E}">
        <p14:creationId xmlns:p14="http://schemas.microsoft.com/office/powerpoint/2010/main" val="957506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99ACF-EC99-4A93-BD96-8E4DBC5C95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Statistical Analysis using describe()</a:t>
            </a:r>
          </a:p>
        </p:txBody>
      </p:sp>
      <p:pic>
        <p:nvPicPr>
          <p:cNvPr id="5" name="Content Placeholder 4">
            <a:extLst>
              <a:ext uri="{FF2B5EF4-FFF2-40B4-BE49-F238E27FC236}">
                <a16:creationId xmlns:a16="http://schemas.microsoft.com/office/drawing/2014/main" id="{5C474F7C-F071-4101-98C6-B913ADF10C6D}"/>
              </a:ext>
            </a:extLst>
          </p:cNvPr>
          <p:cNvPicPr>
            <a:picLocks noGrp="1" noChangeAspect="1"/>
          </p:cNvPicPr>
          <p:nvPr>
            <p:ph idx="1"/>
          </p:nvPr>
        </p:nvPicPr>
        <p:blipFill>
          <a:blip r:embed="rId2"/>
          <a:stretch>
            <a:fillRect/>
          </a:stretch>
        </p:blipFill>
        <p:spPr>
          <a:xfrm>
            <a:off x="3593077" y="1675227"/>
            <a:ext cx="5005845" cy="4394199"/>
          </a:xfrm>
          <a:prstGeom prst="rect">
            <a:avLst/>
          </a:prstGeom>
        </p:spPr>
      </p:pic>
    </p:spTree>
    <p:extLst>
      <p:ext uri="{BB962C8B-B14F-4D97-AF65-F5344CB8AC3E}">
        <p14:creationId xmlns:p14="http://schemas.microsoft.com/office/powerpoint/2010/main" val="144712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D37CE-0DE1-C04F-95B7-DF54696B038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Motivations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C0E288-B8F9-F04F-AA96-B068758D0B74}"/>
              </a:ext>
            </a:extLst>
          </p:cNvPr>
          <p:cNvSpPr>
            <a:spLocks noGrp="1"/>
          </p:cNvSpPr>
          <p:nvPr>
            <p:ph idx="1"/>
          </p:nvPr>
        </p:nvSpPr>
        <p:spPr>
          <a:xfrm>
            <a:off x="4976031" y="963877"/>
            <a:ext cx="6377769" cy="4930246"/>
          </a:xfrm>
        </p:spPr>
        <p:txBody>
          <a:bodyPr anchor="ctr">
            <a:normAutofit/>
          </a:bodyPr>
          <a:lstStyle/>
          <a:p>
            <a:pPr marL="0" indent="0">
              <a:buNone/>
            </a:pPr>
            <a:r>
              <a:rPr lang="en-US" sz="2400"/>
              <a:t>Movies are filmed and enjoyed all around the world. The film industry brings in multiple millions annually. </a:t>
            </a:r>
          </a:p>
          <a:p>
            <a:pPr marL="0" indent="0">
              <a:buNone/>
            </a:pPr>
            <a:r>
              <a:rPr lang="en-US" sz="2400"/>
              <a:t>We were motivated to see which movies made the most money based on revenue </a:t>
            </a:r>
          </a:p>
          <a:p>
            <a:pPr marL="0" indent="0">
              <a:buNone/>
            </a:pPr>
            <a:endParaRPr lang="en-US" sz="2400"/>
          </a:p>
          <a:p>
            <a:pPr marL="0" indent="0">
              <a:buNone/>
            </a:pPr>
            <a:endParaRPr lang="en-US" sz="2400"/>
          </a:p>
        </p:txBody>
      </p:sp>
    </p:spTree>
    <p:extLst>
      <p:ext uri="{BB962C8B-B14F-4D97-AF65-F5344CB8AC3E}">
        <p14:creationId xmlns:p14="http://schemas.microsoft.com/office/powerpoint/2010/main" val="2592757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2918-255A-42E9-831B-81AD4E17B196}"/>
              </a:ext>
            </a:extLst>
          </p:cNvPr>
          <p:cNvSpPr>
            <a:spLocks noGrp="1"/>
          </p:cNvSpPr>
          <p:nvPr>
            <p:ph type="title"/>
          </p:nvPr>
        </p:nvSpPr>
        <p:spPr/>
        <p:txBody>
          <a:bodyPr/>
          <a:lstStyle/>
          <a:p>
            <a:r>
              <a:rPr lang="en-US" dirty="0"/>
              <a:t>Mean and Median of Gross Revenue</a:t>
            </a:r>
          </a:p>
        </p:txBody>
      </p:sp>
      <p:pic>
        <p:nvPicPr>
          <p:cNvPr id="7" name="Picture 6">
            <a:extLst>
              <a:ext uri="{FF2B5EF4-FFF2-40B4-BE49-F238E27FC236}">
                <a16:creationId xmlns:a16="http://schemas.microsoft.com/office/drawing/2014/main" id="{F4B34486-0B51-4F52-B18D-64CDA3791795}"/>
              </a:ext>
            </a:extLst>
          </p:cNvPr>
          <p:cNvPicPr>
            <a:picLocks noChangeAspect="1"/>
          </p:cNvPicPr>
          <p:nvPr/>
        </p:nvPicPr>
        <p:blipFill>
          <a:blip r:embed="rId2"/>
          <a:stretch>
            <a:fillRect/>
          </a:stretch>
        </p:blipFill>
        <p:spPr>
          <a:xfrm>
            <a:off x="1500730" y="4205281"/>
            <a:ext cx="9853070" cy="1628622"/>
          </a:xfrm>
          <a:prstGeom prst="rect">
            <a:avLst/>
          </a:prstGeom>
        </p:spPr>
      </p:pic>
      <p:pic>
        <p:nvPicPr>
          <p:cNvPr id="8" name="Content Placeholder 7">
            <a:extLst>
              <a:ext uri="{FF2B5EF4-FFF2-40B4-BE49-F238E27FC236}">
                <a16:creationId xmlns:a16="http://schemas.microsoft.com/office/drawing/2014/main" id="{6C48B22F-E36B-482B-B149-D2659BFC3137}"/>
              </a:ext>
            </a:extLst>
          </p:cNvPr>
          <p:cNvPicPr>
            <a:picLocks noGrp="1" noChangeAspect="1"/>
          </p:cNvPicPr>
          <p:nvPr>
            <p:ph idx="1"/>
          </p:nvPr>
        </p:nvPicPr>
        <p:blipFill>
          <a:blip r:embed="rId3"/>
          <a:stretch>
            <a:fillRect/>
          </a:stretch>
        </p:blipFill>
        <p:spPr>
          <a:xfrm>
            <a:off x="838200" y="1673037"/>
            <a:ext cx="10515600" cy="1922413"/>
          </a:xfrm>
          <a:prstGeom prst="rect">
            <a:avLst/>
          </a:prstGeom>
        </p:spPr>
      </p:pic>
    </p:spTree>
    <p:extLst>
      <p:ext uri="{BB962C8B-B14F-4D97-AF65-F5344CB8AC3E}">
        <p14:creationId xmlns:p14="http://schemas.microsoft.com/office/powerpoint/2010/main" val="987314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p23">
            <a:extLst>
              <a:ext uri="{FF2B5EF4-FFF2-40B4-BE49-F238E27FC236}">
                <a16:creationId xmlns:a16="http://schemas.microsoft.com/office/drawing/2014/main" id="{E63EF05E-6A1F-4AB0-AA4E-A35A7FE23E44}"/>
              </a:ext>
            </a:extLst>
          </p:cNvPr>
          <p:cNvSpPr txBox="1">
            <a:spLocks/>
          </p:cNvSpPr>
          <p:nvPr/>
        </p:nvSpPr>
        <p:spPr>
          <a:xfrm>
            <a:off x="838200" y="365125"/>
            <a:ext cx="10515600" cy="1325700"/>
          </a:xfrm>
          <a:prstGeom prst="rect">
            <a:avLst/>
          </a:prstGeom>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a:t>Observations</a:t>
            </a:r>
          </a:p>
        </p:txBody>
      </p:sp>
      <p:sp>
        <p:nvSpPr>
          <p:cNvPr id="4" name="Google Shape;143;p23">
            <a:extLst>
              <a:ext uri="{FF2B5EF4-FFF2-40B4-BE49-F238E27FC236}">
                <a16:creationId xmlns:a16="http://schemas.microsoft.com/office/drawing/2014/main" id="{7021A8C7-2163-4243-B3C9-01389D70D478}"/>
              </a:ext>
            </a:extLst>
          </p:cNvPr>
          <p:cNvSpPr txBox="1">
            <a:spLocks/>
          </p:cNvSpPr>
          <p:nvPr/>
        </p:nvSpPr>
        <p:spPr>
          <a:xfrm>
            <a:off x="988200" y="1522525"/>
            <a:ext cx="10138800" cy="4628100"/>
          </a:xfrm>
          <a:prstGeom prst="rect">
            <a:avLst/>
          </a:prstGeom>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Font typeface="Arial"/>
              <a:buNone/>
            </a:pPr>
            <a:r>
              <a:rPr lang="en-US" sz="2400"/>
              <a:t>One-Way ANOVA tests:</a:t>
            </a:r>
          </a:p>
          <a:p>
            <a:pPr marL="0" indent="0">
              <a:buFont typeface="Arial" panose="020B0604020202020204" pitchFamily="34" charset="0"/>
              <a:buNone/>
            </a:pPr>
            <a:endParaRPr lang="en-US" sz="1400"/>
          </a:p>
          <a:p>
            <a:pPr marL="0" indent="0">
              <a:buFont typeface="Arial" panose="020B0604020202020204" pitchFamily="34" charset="0"/>
              <a:buNone/>
            </a:pPr>
            <a:endParaRPr lang="en-US" sz="1400"/>
          </a:p>
          <a:p>
            <a:pPr marL="0" indent="0">
              <a:buFont typeface="Arial" panose="020B0604020202020204" pitchFamily="34" charset="0"/>
              <a:buNone/>
            </a:pPr>
            <a:endParaRPr lang="en-US" sz="1400"/>
          </a:p>
          <a:p>
            <a:pPr marL="0" indent="0">
              <a:buFont typeface="Arial" panose="020B0604020202020204" pitchFamily="34" charset="0"/>
              <a:buNone/>
            </a:pPr>
            <a:endParaRPr lang="en-US" sz="1400"/>
          </a:p>
          <a:p>
            <a:pPr marL="0" indent="0">
              <a:buFont typeface="Arial" panose="020B0604020202020204" pitchFamily="34" charset="0"/>
              <a:buNone/>
            </a:pPr>
            <a:r>
              <a:rPr lang="en-US" sz="1800"/>
              <a:t>The one-way ANOVA tests the null hypothesis that two or more groups have the same population mean. The test is applied to samples from two or more groups, possibly with differing sizes. </a:t>
            </a:r>
          </a:p>
          <a:p>
            <a:pPr marL="0" indent="0">
              <a:buFont typeface="Arial" panose="020B0604020202020204" pitchFamily="34" charset="0"/>
              <a:buNone/>
            </a:pPr>
            <a:r>
              <a:rPr lang="en-US" sz="1800"/>
              <a:t>Conclusion: </a:t>
            </a:r>
          </a:p>
          <a:p>
            <a:pPr marL="0" indent="0">
              <a:buNone/>
            </a:pPr>
            <a:r>
              <a:rPr lang="en-US" sz="1800"/>
              <a:t>there are two or more groups with differing sizes. The resulting pvalue was less than 0.05. Based on the cleaned dataset ,We can reject the null hypothesis and conclude that there is a significant difference between gross revenue for each movie genre. Even though we have obtained a very low p-value, we cannot make any assumptions about the magnitude of the effect. </a:t>
            </a:r>
          </a:p>
          <a:p>
            <a:pPr marL="0" indent="0">
              <a:buFont typeface="Arial" panose="020B0604020202020204" pitchFamily="34" charset="0"/>
              <a:buNone/>
            </a:pPr>
            <a:endParaRPr lang="en-US" sz="1800"/>
          </a:p>
          <a:p>
            <a:pPr marL="0" indent="0">
              <a:buFont typeface="Arial" panose="020B0604020202020204" pitchFamily="34" charset="0"/>
              <a:buNone/>
            </a:pPr>
            <a:endParaRPr lang="en-US"/>
          </a:p>
          <a:p>
            <a:pPr marL="0" indent="0">
              <a:buFont typeface="Arial" panose="020B0604020202020204" pitchFamily="34" charset="0"/>
              <a:buNone/>
            </a:pPr>
            <a:endParaRPr lang="en-US" dirty="0"/>
          </a:p>
        </p:txBody>
      </p:sp>
      <p:pic>
        <p:nvPicPr>
          <p:cNvPr id="5" name="Google Shape;144;p23">
            <a:extLst>
              <a:ext uri="{FF2B5EF4-FFF2-40B4-BE49-F238E27FC236}">
                <a16:creationId xmlns:a16="http://schemas.microsoft.com/office/drawing/2014/main" id="{09A8F024-C7F3-4275-8960-C5331B793E6E}"/>
              </a:ext>
            </a:extLst>
          </p:cNvPr>
          <p:cNvPicPr preferRelativeResize="0"/>
          <p:nvPr/>
        </p:nvPicPr>
        <p:blipFill>
          <a:blip r:embed="rId2">
            <a:alphaModFix/>
          </a:blip>
          <a:stretch>
            <a:fillRect/>
          </a:stretch>
        </p:blipFill>
        <p:spPr>
          <a:xfrm>
            <a:off x="1074600" y="2198425"/>
            <a:ext cx="9969349" cy="1149000"/>
          </a:xfrm>
          <a:prstGeom prst="rect">
            <a:avLst/>
          </a:prstGeom>
          <a:noFill/>
          <a:ln>
            <a:noFill/>
          </a:ln>
        </p:spPr>
      </p:pic>
    </p:spTree>
    <p:extLst>
      <p:ext uri="{BB962C8B-B14F-4D97-AF65-F5344CB8AC3E}">
        <p14:creationId xmlns:p14="http://schemas.microsoft.com/office/powerpoint/2010/main" val="1601058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9;p24">
            <a:extLst>
              <a:ext uri="{FF2B5EF4-FFF2-40B4-BE49-F238E27FC236}">
                <a16:creationId xmlns:a16="http://schemas.microsoft.com/office/drawing/2014/main" id="{692B1A59-072B-44B7-B1DD-D09AC1B7645F}"/>
              </a:ext>
            </a:extLst>
          </p:cNvPr>
          <p:cNvSpPr txBox="1">
            <a:spLocks/>
          </p:cNvSpPr>
          <p:nvPr/>
        </p:nvSpPr>
        <p:spPr>
          <a:xfrm>
            <a:off x="838200" y="1009800"/>
            <a:ext cx="10515600" cy="5210100"/>
          </a:xfrm>
          <a:prstGeom prst="rect">
            <a:avLst/>
          </a:prstGeom>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Chi-Square Test : </a:t>
            </a:r>
            <a:r>
              <a:rPr lang="en-US" sz="1800" dirty="0"/>
              <a:t>Goodness of fit test to see if the cleaned data set is a good sampling of the original dataset.</a:t>
            </a:r>
          </a:p>
          <a:p>
            <a:pPr marL="0" indent="0">
              <a:buFont typeface="Arial" panose="020B0604020202020204" pitchFamily="34" charset="0"/>
              <a:buNone/>
            </a:pPr>
            <a:r>
              <a:rPr lang="en-US" sz="1800" dirty="0"/>
              <a:t>Ho: the cleaned dataset is consistent with a specified distribution</a:t>
            </a:r>
          </a:p>
          <a:p>
            <a:pPr marL="0" indent="0">
              <a:buFont typeface="Arial" panose="020B0604020202020204" pitchFamily="34" charset="0"/>
              <a:buNone/>
            </a:pPr>
            <a:r>
              <a:rPr lang="en-US" sz="1800" dirty="0"/>
              <a:t>Ha: the cleaned dataset  is not consistent with a specified distribution</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the test statistic came out as 2.597 and the critical value is 30.14 and the p value is 0.997. the outcome is that the cleaned dataset that we worked with may be a good sample representation of the full </a:t>
            </a:r>
            <a:r>
              <a:rPr lang="en-US" sz="1800"/>
              <a:t>dataset .</a:t>
            </a:r>
            <a:endParaRPr lang="en-US" sz="1800" dirty="0"/>
          </a:p>
        </p:txBody>
      </p:sp>
      <p:pic>
        <p:nvPicPr>
          <p:cNvPr id="3" name="Google Shape;150;p24">
            <a:extLst>
              <a:ext uri="{FF2B5EF4-FFF2-40B4-BE49-F238E27FC236}">
                <a16:creationId xmlns:a16="http://schemas.microsoft.com/office/drawing/2014/main" id="{42689348-F650-403F-B6DD-630505654747}"/>
              </a:ext>
            </a:extLst>
          </p:cNvPr>
          <p:cNvPicPr preferRelativeResize="0"/>
          <p:nvPr/>
        </p:nvPicPr>
        <p:blipFill>
          <a:blip r:embed="rId2">
            <a:alphaModFix/>
          </a:blip>
          <a:stretch>
            <a:fillRect/>
          </a:stretch>
        </p:blipFill>
        <p:spPr>
          <a:xfrm>
            <a:off x="869225" y="2814500"/>
            <a:ext cx="10453549" cy="1600701"/>
          </a:xfrm>
          <a:prstGeom prst="rect">
            <a:avLst/>
          </a:prstGeom>
          <a:noFill/>
          <a:ln>
            <a:noFill/>
          </a:ln>
        </p:spPr>
      </p:pic>
    </p:spTree>
    <p:extLst>
      <p:ext uri="{BB962C8B-B14F-4D97-AF65-F5344CB8AC3E}">
        <p14:creationId xmlns:p14="http://schemas.microsoft.com/office/powerpoint/2010/main" val="217180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C29D9-1D2B-9C4A-9773-621BADE86CF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Hypothesis and Null Hypothesis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E37D6C-09F5-0B49-856F-6543D27B099A}"/>
              </a:ext>
            </a:extLst>
          </p:cNvPr>
          <p:cNvSpPr>
            <a:spLocks noGrp="1"/>
          </p:cNvSpPr>
          <p:nvPr>
            <p:ph idx="1"/>
          </p:nvPr>
        </p:nvSpPr>
        <p:spPr>
          <a:xfrm>
            <a:off x="4976031" y="963877"/>
            <a:ext cx="6377769" cy="4930246"/>
          </a:xfrm>
        </p:spPr>
        <p:txBody>
          <a:bodyPr anchor="ctr">
            <a:normAutofit/>
          </a:bodyPr>
          <a:lstStyle/>
          <a:p>
            <a:r>
              <a:rPr lang="en-US" sz="2400"/>
              <a:t>Hypothesis : </a:t>
            </a:r>
          </a:p>
          <a:p>
            <a:pPr marL="0" indent="0">
              <a:buNone/>
            </a:pPr>
            <a:r>
              <a:rPr lang="en-US" sz="2400"/>
              <a:t>   Action movies will make the most revenue. </a:t>
            </a:r>
          </a:p>
          <a:p>
            <a:r>
              <a:rPr lang="en-US" sz="2400"/>
              <a:t>Null hypothesis: </a:t>
            </a:r>
          </a:p>
          <a:p>
            <a:pPr marL="0" indent="0">
              <a:buNone/>
            </a:pPr>
            <a:r>
              <a:rPr lang="en-US" sz="2400"/>
              <a:t>   There is no correlation between revenue across all genre</a:t>
            </a:r>
          </a:p>
          <a:p>
            <a:pPr marL="0" indent="0">
              <a:buNone/>
            </a:pPr>
            <a:r>
              <a:rPr lang="en-US" sz="2400"/>
              <a:t>   </a:t>
            </a:r>
          </a:p>
        </p:txBody>
      </p:sp>
    </p:spTree>
    <p:extLst>
      <p:ext uri="{BB962C8B-B14F-4D97-AF65-F5344CB8AC3E}">
        <p14:creationId xmlns:p14="http://schemas.microsoft.com/office/powerpoint/2010/main" val="376395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E63C-6C4F-614A-A9B9-2045C6055AE5}"/>
              </a:ext>
            </a:extLst>
          </p:cNvPr>
          <p:cNvSpPr>
            <a:spLocks noGrp="1"/>
          </p:cNvSpPr>
          <p:nvPr>
            <p:ph type="title"/>
          </p:nvPr>
        </p:nvSpPr>
        <p:spPr>
          <a:xfrm>
            <a:off x="838200" y="365125"/>
            <a:ext cx="10515600" cy="1325563"/>
          </a:xfrm>
        </p:spPr>
        <p:txBody>
          <a:bodyPr>
            <a:normAutofit/>
          </a:bodyPr>
          <a:lstStyle/>
          <a:p>
            <a:r>
              <a:rPr lang="en-US" dirty="0"/>
              <a:t>Data Sources</a:t>
            </a:r>
          </a:p>
        </p:txBody>
      </p:sp>
      <p:graphicFrame>
        <p:nvGraphicFramePr>
          <p:cNvPr id="5" name="Content Placeholder 2">
            <a:extLst>
              <a:ext uri="{FF2B5EF4-FFF2-40B4-BE49-F238E27FC236}">
                <a16:creationId xmlns:a16="http://schemas.microsoft.com/office/drawing/2014/main" id="{3A5B3380-CA64-4B9A-A65D-C98DBA0CFF2A}"/>
              </a:ext>
            </a:extLst>
          </p:cNvPr>
          <p:cNvGraphicFramePr>
            <a:graphicFrameLocks noGrp="1"/>
          </p:cNvGraphicFramePr>
          <p:nvPr>
            <p:ph idx="1"/>
            <p:extLst>
              <p:ext uri="{D42A27DB-BD31-4B8C-83A1-F6EECF244321}">
                <p14:modId xmlns:p14="http://schemas.microsoft.com/office/powerpoint/2010/main" val="2165618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813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0AB1-7C19-4153-97DC-483F799714FF}"/>
              </a:ext>
            </a:extLst>
          </p:cNvPr>
          <p:cNvSpPr>
            <a:spLocks noGrp="1"/>
          </p:cNvSpPr>
          <p:nvPr>
            <p:ph type="title"/>
          </p:nvPr>
        </p:nvSpPr>
        <p:spPr>
          <a:xfrm>
            <a:off x="838200" y="365125"/>
            <a:ext cx="10515600" cy="1325563"/>
          </a:xfrm>
        </p:spPr>
        <p:txBody>
          <a:bodyPr>
            <a:normAutofit/>
          </a:bodyPr>
          <a:lstStyle/>
          <a:p>
            <a:r>
              <a:rPr lang="en-US" dirty="0"/>
              <a:t>Assumptions</a:t>
            </a:r>
            <a:br>
              <a:rPr lang="en-US" dirty="0"/>
            </a:br>
            <a:endParaRPr lang="en-US" dirty="0"/>
          </a:p>
        </p:txBody>
      </p:sp>
      <p:graphicFrame>
        <p:nvGraphicFramePr>
          <p:cNvPr id="5" name="Content Placeholder 2">
            <a:extLst>
              <a:ext uri="{FF2B5EF4-FFF2-40B4-BE49-F238E27FC236}">
                <a16:creationId xmlns:a16="http://schemas.microsoft.com/office/drawing/2014/main" id="{7DFBF0A7-82E5-4295-884B-758E6247B54C}"/>
              </a:ext>
            </a:extLst>
          </p:cNvPr>
          <p:cNvGraphicFramePr>
            <a:graphicFrameLocks noGrp="1"/>
          </p:cNvGraphicFramePr>
          <p:nvPr>
            <p:ph idx="1"/>
            <p:extLst>
              <p:ext uri="{D42A27DB-BD31-4B8C-83A1-F6EECF244321}">
                <p14:modId xmlns:p14="http://schemas.microsoft.com/office/powerpoint/2010/main" val="5516439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39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57E9-E7E4-184E-9A7E-97408BB8522A}"/>
              </a:ext>
            </a:extLst>
          </p:cNvPr>
          <p:cNvSpPr>
            <a:spLocks noGrp="1"/>
          </p:cNvSpPr>
          <p:nvPr>
            <p:ph type="title"/>
          </p:nvPr>
        </p:nvSpPr>
        <p:spPr>
          <a:xfrm>
            <a:off x="838200" y="365125"/>
            <a:ext cx="10515600" cy="1325563"/>
          </a:xfrm>
        </p:spPr>
        <p:txBody>
          <a:bodyPr>
            <a:normAutofit/>
          </a:bodyPr>
          <a:lstStyle/>
          <a:p>
            <a:r>
              <a:rPr lang="en" dirty="0"/>
              <a:t>Data Cleanup &amp; Exploration</a:t>
            </a:r>
            <a:endParaRPr lang="en-US" dirty="0"/>
          </a:p>
        </p:txBody>
      </p:sp>
      <p:graphicFrame>
        <p:nvGraphicFramePr>
          <p:cNvPr id="5" name="Content Placeholder 2">
            <a:extLst>
              <a:ext uri="{FF2B5EF4-FFF2-40B4-BE49-F238E27FC236}">
                <a16:creationId xmlns:a16="http://schemas.microsoft.com/office/drawing/2014/main" id="{F9332F30-C812-41D0-B527-82A1A8AD7546}"/>
              </a:ext>
            </a:extLst>
          </p:cNvPr>
          <p:cNvGraphicFramePr>
            <a:graphicFrameLocks noGrp="1"/>
          </p:cNvGraphicFramePr>
          <p:nvPr>
            <p:ph idx="1"/>
            <p:extLst>
              <p:ext uri="{D42A27DB-BD31-4B8C-83A1-F6EECF244321}">
                <p14:modId xmlns:p14="http://schemas.microsoft.com/office/powerpoint/2010/main" val="42075575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7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1C238-A96F-45BD-A162-F379105212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Raw Data</a:t>
            </a:r>
          </a:p>
        </p:txBody>
      </p:sp>
      <p:pic>
        <p:nvPicPr>
          <p:cNvPr id="4" name="Content Placeholder 3">
            <a:extLst>
              <a:ext uri="{FF2B5EF4-FFF2-40B4-BE49-F238E27FC236}">
                <a16:creationId xmlns:a16="http://schemas.microsoft.com/office/drawing/2014/main" id="{2B38479B-7A59-4C8E-85DA-5AB511892776}"/>
              </a:ext>
            </a:extLst>
          </p:cNvPr>
          <p:cNvPicPr>
            <a:picLocks noGrp="1" noChangeAspect="1"/>
          </p:cNvPicPr>
          <p:nvPr>
            <p:ph idx="1"/>
          </p:nvPr>
        </p:nvPicPr>
        <p:blipFill>
          <a:blip r:embed="rId2"/>
          <a:stretch>
            <a:fillRect/>
          </a:stretch>
        </p:blipFill>
        <p:spPr>
          <a:xfrm>
            <a:off x="643467" y="2250198"/>
            <a:ext cx="10905066" cy="3244256"/>
          </a:xfrm>
          <a:prstGeom prst="rect">
            <a:avLst/>
          </a:prstGeom>
        </p:spPr>
      </p:pic>
    </p:spTree>
    <p:extLst>
      <p:ext uri="{BB962C8B-B14F-4D97-AF65-F5344CB8AC3E}">
        <p14:creationId xmlns:p14="http://schemas.microsoft.com/office/powerpoint/2010/main" val="104535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06597-37C7-4B09-AC1C-A605E6B62766}"/>
              </a:ext>
            </a:extLst>
          </p:cNvPr>
          <p:cNvSpPr>
            <a:spLocks noGrp="1"/>
          </p:cNvSpPr>
          <p:nvPr>
            <p:ph type="title"/>
          </p:nvPr>
        </p:nvSpPr>
        <p:spPr>
          <a:xfrm>
            <a:off x="838200" y="631825"/>
            <a:ext cx="10515600" cy="1325563"/>
          </a:xfrm>
        </p:spPr>
        <p:txBody>
          <a:bodyPr>
            <a:normAutofit/>
          </a:bodyPr>
          <a:lstStyle/>
          <a:p>
            <a:r>
              <a:rPr lang="en-US" dirty="0"/>
              <a:t>Parsing Genre Column</a:t>
            </a:r>
          </a:p>
        </p:txBody>
      </p:sp>
      <p:sp>
        <p:nvSpPr>
          <p:cNvPr id="3" name="Content Placeholder 2">
            <a:extLst>
              <a:ext uri="{FF2B5EF4-FFF2-40B4-BE49-F238E27FC236}">
                <a16:creationId xmlns:a16="http://schemas.microsoft.com/office/drawing/2014/main" id="{514415D4-8055-4907-8F07-FD11D3E0064D}"/>
              </a:ext>
            </a:extLst>
          </p:cNvPr>
          <p:cNvSpPr>
            <a:spLocks noGrp="1"/>
          </p:cNvSpPr>
          <p:nvPr>
            <p:ph idx="1"/>
          </p:nvPr>
        </p:nvSpPr>
        <p:spPr>
          <a:xfrm>
            <a:off x="838200" y="2057400"/>
            <a:ext cx="10515600" cy="3871762"/>
          </a:xfrm>
        </p:spPr>
        <p:txBody>
          <a:bodyPr>
            <a:normAutofit/>
          </a:bodyPr>
          <a:lstStyle/>
          <a:p>
            <a:r>
              <a:rPr lang="en-US" sz="2400"/>
              <a:t>We categorized the movie by Genre because genre is used to tell the story of the movie.</a:t>
            </a:r>
          </a:p>
          <a:p>
            <a:r>
              <a:rPr lang="en-US" sz="2400"/>
              <a:t>A movie can be in more than one Genre:</a:t>
            </a:r>
          </a:p>
          <a:p>
            <a:pPr marL="0" indent="0">
              <a:buNone/>
            </a:pPr>
            <a:r>
              <a:rPr lang="en-US" sz="2400"/>
              <a:t>   [{'id': 16, 'name': 'Animation'}, {'id': 35, 'name': 'Comedy'}, {'id’:</a:t>
            </a:r>
          </a:p>
          <a:p>
            <a:pPr marL="0" indent="0">
              <a:buNone/>
            </a:pPr>
            <a:r>
              <a:rPr lang="en-US" sz="2400"/>
              <a:t>   10751, 'name': 'Family’}]</a:t>
            </a:r>
          </a:p>
          <a:p>
            <a:pPr marL="0" indent="0">
              <a:buNone/>
            </a:pPr>
            <a:r>
              <a:rPr lang="en-US" sz="2400"/>
              <a:t>	clean_movie_data_df['Primary Genre']=[json.loads(row.genres.replace("'",'"'))[0]['name'] if row.genres != '[]' else '' for _,row in 	clean_movie_data_df.iterrows()]</a:t>
            </a:r>
          </a:p>
          <a:p>
            <a:r>
              <a:rPr lang="en-US" sz="2400"/>
              <a:t>Set the movie Primary Genre to the first value in the genre column</a:t>
            </a:r>
          </a:p>
          <a:p>
            <a:pPr marL="0" indent="0">
              <a:buNone/>
            </a:pPr>
            <a:endParaRPr lang="en-US" sz="2400"/>
          </a:p>
        </p:txBody>
      </p:sp>
    </p:spTree>
    <p:extLst>
      <p:ext uri="{BB962C8B-B14F-4D97-AF65-F5344CB8AC3E}">
        <p14:creationId xmlns:p14="http://schemas.microsoft.com/office/powerpoint/2010/main" val="168306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00C644-8B71-4868-8A5C-92D4EDEA7003}"/>
              </a:ext>
            </a:extLst>
          </p:cNvPr>
          <p:cNvPicPr>
            <a:picLocks noGrp="1" noChangeAspect="1"/>
          </p:cNvPicPr>
          <p:nvPr>
            <p:ph idx="1"/>
          </p:nvPr>
        </p:nvPicPr>
        <p:blipFill>
          <a:blip r:embed="rId2"/>
          <a:stretch>
            <a:fillRect/>
          </a:stretch>
        </p:blipFill>
        <p:spPr>
          <a:xfrm>
            <a:off x="643467" y="866309"/>
            <a:ext cx="10905066" cy="5125380"/>
          </a:xfrm>
          <a:prstGeom prst="rect">
            <a:avLst/>
          </a:prstGeom>
        </p:spPr>
      </p:pic>
    </p:spTree>
    <p:extLst>
      <p:ext uri="{BB962C8B-B14F-4D97-AF65-F5344CB8AC3E}">
        <p14:creationId xmlns:p14="http://schemas.microsoft.com/office/powerpoint/2010/main" val="1126745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TotalTime>
  <Words>499</Words>
  <Application>Microsoft Office PowerPoint</Application>
  <PresentationFormat>Widescreen</PresentationFormat>
  <Paragraphs>61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Movies and Money</vt:lpstr>
      <vt:lpstr>Motivations</vt:lpstr>
      <vt:lpstr>Hypothesis and Null Hypothesis </vt:lpstr>
      <vt:lpstr>Data Sources</vt:lpstr>
      <vt:lpstr>Assumptions </vt:lpstr>
      <vt:lpstr>Data Cleanup &amp; Exploration</vt:lpstr>
      <vt:lpstr>Raw Data</vt:lpstr>
      <vt:lpstr>Parsing Genre Column</vt:lpstr>
      <vt:lpstr>PowerPoint Presentation</vt:lpstr>
      <vt:lpstr>Top 10 movies by revenue and genre</vt:lpstr>
      <vt:lpstr>PowerPoint Presentation</vt:lpstr>
      <vt:lpstr>PowerPoint Presentation</vt:lpstr>
      <vt:lpstr>TOP 10 POPULAR MOVIES UP TO 2018</vt:lpstr>
      <vt:lpstr>PowerPoint Presentation</vt:lpstr>
      <vt:lpstr>Movies by Popularity </vt:lpstr>
      <vt:lpstr>PowerPoint Presentation</vt:lpstr>
      <vt:lpstr>PowerPoint Presentation</vt:lpstr>
      <vt:lpstr>PowerPoint Presentation</vt:lpstr>
      <vt:lpstr>Statistical Analysis using describe()</vt:lpstr>
      <vt:lpstr>Mean and Median of Gross Revenue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Money</dc:title>
  <dc:creator>Sarah Shelden</dc:creator>
  <cp:lastModifiedBy>hasan sinan kaptan</cp:lastModifiedBy>
  <cp:revision>31</cp:revision>
  <dcterms:created xsi:type="dcterms:W3CDTF">2019-02-07T00:26:28Z</dcterms:created>
  <dcterms:modified xsi:type="dcterms:W3CDTF">2019-02-09T22:44:25Z</dcterms:modified>
</cp:coreProperties>
</file>