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6" r:id="rId5"/>
    <p:sldId id="257" r:id="rId6"/>
    <p:sldId id="260" r:id="rId7"/>
    <p:sldId id="261" r:id="rId8"/>
    <p:sldId id="262" r:id="rId9"/>
    <p:sldId id="263" r:id="rId10"/>
    <p:sldId id="281" r:id="rId11"/>
    <p:sldId id="282" r:id="rId12"/>
    <p:sldId id="280" r:id="rId13"/>
    <p:sldId id="284" r:id="rId14"/>
    <p:sldId id="283" r:id="rId15"/>
    <p:sldId id="258" r:id="rId16"/>
    <p:sldId id="264" r:id="rId17"/>
    <p:sldId id="278" r:id="rId18"/>
    <p:sldId id="279" r:id="rId19"/>
    <p:sldId id="267" r:id="rId20"/>
    <p:sldId id="268" r:id="rId21"/>
    <p:sldId id="269" r:id="rId22"/>
    <p:sldId id="270" r:id="rId23"/>
    <p:sldId id="272" r:id="rId24"/>
    <p:sldId id="273" r:id="rId25"/>
    <p:sldId id="274" r:id="rId26"/>
    <p:sldId id="275" r:id="rId27"/>
    <p:sldId id="276" r:id="rId28"/>
    <p:sldId id="277" r:id="rId29"/>
    <p:sldId id="285" r:id="rId3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5033" autoAdjust="0"/>
  </p:normalViewPr>
  <p:slideViewPr>
    <p:cSldViewPr snapToGrid="0" snapToObjects="1" showGuides="1">
      <p:cViewPr varScale="1">
        <p:scale>
          <a:sx n="78" d="100"/>
          <a:sy n="78" d="100"/>
        </p:scale>
        <p:origin x="114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19801" y="2202499"/>
            <a:ext cx="5530155" cy="1468783"/>
          </a:xfrm>
        </p:spPr>
        <p:txBody>
          <a:bodyPr anchor="ctr">
            <a:normAutofit fontScale="90000"/>
          </a:bodyPr>
          <a:lstStyle/>
          <a:p>
            <a:pPr algn="ctr"/>
            <a:r>
              <a:rPr lang="en-US" dirty="0">
                <a:solidFill>
                  <a:srgbClr val="0E659B"/>
                </a:solidFill>
              </a:rPr>
              <a:t>JUNIOR DATA ANALYST FINAL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929088" y="4148738"/>
            <a:ext cx="2612159" cy="1845595"/>
          </a:xfrm>
        </p:spPr>
        <p:txBody>
          <a:bodyPr>
            <a:normAutofit/>
          </a:bodyPr>
          <a:lstStyle/>
          <a:p>
            <a:pPr marL="0" indent="0">
              <a:buNone/>
            </a:pPr>
            <a:r>
              <a:rPr lang="en-US" dirty="0"/>
              <a:t>BY:</a:t>
            </a:r>
          </a:p>
          <a:p>
            <a:pPr marL="0" indent="0">
              <a:buNone/>
            </a:pPr>
            <a:r>
              <a:rPr lang="en-US" dirty="0"/>
              <a:t>Sarah </a:t>
            </a:r>
            <a:r>
              <a:rPr lang="en-US" dirty="0" err="1"/>
              <a:t>Moruri</a:t>
            </a:r>
            <a:r>
              <a:rPr lang="en-US" dirty="0"/>
              <a:t> </a:t>
            </a:r>
          </a:p>
          <a:p>
            <a:pPr marL="0" indent="0">
              <a:buNone/>
            </a:pPr>
            <a:r>
              <a:rPr lang="en-US" dirty="0"/>
              <a:t>12/08/2024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C73D39BC-49F5-AF8A-73EC-B1EFE06ED70F}"/>
              </a:ext>
            </a:extLst>
          </p:cNvPr>
          <p:cNvPicPr>
            <a:picLocks noChangeAspect="1"/>
          </p:cNvPicPr>
          <p:nvPr/>
        </p:nvPicPr>
        <p:blipFill>
          <a:blip r:embed="rId2"/>
          <a:stretch>
            <a:fillRect/>
          </a:stretch>
        </p:blipFill>
        <p:spPr>
          <a:xfrm>
            <a:off x="1382486" y="1452609"/>
            <a:ext cx="9427028" cy="2411820"/>
          </a:xfrm>
          <a:prstGeom prst="rect">
            <a:avLst/>
          </a:prstGeom>
        </p:spPr>
      </p:pic>
      <p:pic>
        <p:nvPicPr>
          <p:cNvPr id="10" name="Picture 9">
            <a:extLst>
              <a:ext uri="{FF2B5EF4-FFF2-40B4-BE49-F238E27FC236}">
                <a16:creationId xmlns:a16="http://schemas.microsoft.com/office/drawing/2014/main" id="{869E7E31-D2D6-6F83-4727-9CF670825D47}"/>
              </a:ext>
            </a:extLst>
          </p:cNvPr>
          <p:cNvPicPr>
            <a:picLocks noChangeAspect="1"/>
          </p:cNvPicPr>
          <p:nvPr/>
        </p:nvPicPr>
        <p:blipFill>
          <a:blip r:embed="rId3"/>
          <a:stretch>
            <a:fillRect/>
          </a:stretch>
        </p:blipFill>
        <p:spPr>
          <a:xfrm>
            <a:off x="1382486" y="3864429"/>
            <a:ext cx="9427028" cy="2447471"/>
          </a:xfrm>
          <a:prstGeom prst="rect">
            <a:avLst/>
          </a:prstGeom>
        </p:spPr>
      </p:pic>
    </p:spTree>
    <p:extLst>
      <p:ext uri="{BB962C8B-B14F-4D97-AF65-F5344CB8AC3E}">
        <p14:creationId xmlns:p14="http://schemas.microsoft.com/office/powerpoint/2010/main" val="16724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8200" y="1447800"/>
            <a:ext cx="10515600" cy="4729163"/>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1C820AB0-2DFE-718F-6140-799431CF7F57}"/>
              </a:ext>
            </a:extLst>
          </p:cNvPr>
          <p:cNvSpPr txBox="1"/>
          <p:nvPr/>
        </p:nvSpPr>
        <p:spPr>
          <a:xfrm>
            <a:off x="838200" y="1437340"/>
            <a:ext cx="10515599" cy="3685496"/>
          </a:xfrm>
          <a:prstGeom prst="rect">
            <a:avLst/>
          </a:prstGeom>
          <a:noFill/>
        </p:spPr>
        <p:txBody>
          <a:bodyPr wrap="square">
            <a:spAutoFit/>
          </a:bodyPr>
          <a:lstStyle/>
          <a:p>
            <a:pPr marL="0" marR="0">
              <a:lnSpc>
                <a:spcPct val="107000"/>
              </a:lnSpc>
              <a:spcBef>
                <a:spcPts val="0"/>
              </a:spcBef>
              <a:spcAft>
                <a:spcPts val="800"/>
              </a:spcAft>
            </a:pPr>
            <a:r>
              <a:rPr lang="en-GB" sz="1800" b="1"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Demographics</a:t>
            </a:r>
            <a:endParaRPr lang="en-GB" sz="18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Gender Distribution:</a:t>
            </a:r>
            <a:r>
              <a:rPr lang="en-US"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 The pie chart demonstrated a significant gender gap, with a higher proportion of respondents identifying as male compared to females and other gender categories. This reflects the ongoing gender disparity in the technology sector.</a:t>
            </a:r>
            <a:endParaRPr lang="en-GB"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Geographic Distribution:</a:t>
            </a:r>
            <a:r>
              <a:rPr lang="en-US"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 The map chart provided insights into the global distribution of respondents, with significant representation from countries like the United States, India, United Kingdom, and Germany. This indicates the widespread participation and interest in technology from all parts of the world.</a:t>
            </a:r>
            <a:endParaRPr lang="en-GB"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Age Distribution:</a:t>
            </a:r>
            <a:r>
              <a:rPr lang="en-US"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 The line chart showed a diverse age range among respondents, with the majority falling between the age bracket of 23 and 35. This suggests that the technology sector is predominantly composed of young professionals.</a:t>
            </a:r>
            <a:endParaRPr lang="en-GB"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Education Level by Gender:</a:t>
            </a:r>
            <a:r>
              <a:rPr lang="en-US"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rPr>
              <a:t> The stacked bar chart highlighted the educational qualifications of respondents, segmented by gender. A Large proportion of the respondents held at least a bachelor’s degree, with a notable portion having completed a postgraduate degree, reflecting the high educational standards in the industry.</a:t>
            </a:r>
            <a:endParaRPr lang="en-GB" sz="1600" kern="100" dirty="0">
              <a:solidFill>
                <a:srgbClr val="0E659B"/>
              </a:solidFill>
              <a:effectLst/>
              <a:latin typeface="IBM Plex Mono Text" panose="020B0509050203000203"/>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3351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9" name="Picture 8">
            <a:extLst>
              <a:ext uri="{FF2B5EF4-FFF2-40B4-BE49-F238E27FC236}">
                <a16:creationId xmlns:a16="http://schemas.microsoft.com/office/drawing/2014/main" id="{3558ED4A-F55F-B736-339B-5646FAA8E26D}"/>
              </a:ext>
            </a:extLst>
          </p:cNvPr>
          <p:cNvPicPr>
            <a:picLocks noChangeAspect="1"/>
          </p:cNvPicPr>
          <p:nvPr/>
        </p:nvPicPr>
        <p:blipFill>
          <a:blip r:embed="rId3"/>
          <a:stretch>
            <a:fillRect/>
          </a:stretch>
        </p:blipFill>
        <p:spPr>
          <a:xfrm>
            <a:off x="6095999" y="2462501"/>
            <a:ext cx="5257799" cy="3688543"/>
          </a:xfrm>
          <a:prstGeom prst="rect">
            <a:avLst/>
          </a:prstGeom>
        </p:spPr>
      </p:pic>
      <p:pic>
        <p:nvPicPr>
          <p:cNvPr id="15" name="Picture 14">
            <a:extLst>
              <a:ext uri="{FF2B5EF4-FFF2-40B4-BE49-F238E27FC236}">
                <a16:creationId xmlns:a16="http://schemas.microsoft.com/office/drawing/2014/main" id="{6E130486-F1DF-6536-DF96-2A6570D9367D}"/>
              </a:ext>
            </a:extLst>
          </p:cNvPr>
          <p:cNvPicPr>
            <a:picLocks noChangeAspect="1"/>
          </p:cNvPicPr>
          <p:nvPr/>
        </p:nvPicPr>
        <p:blipFill>
          <a:blip r:embed="rId4"/>
          <a:stretch>
            <a:fillRect/>
          </a:stretch>
        </p:blipFill>
        <p:spPr>
          <a:xfrm>
            <a:off x="813816" y="2462501"/>
            <a:ext cx="5205985" cy="371446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dirty="0"/>
              <a:t>Findings</a:t>
            </a:r>
          </a:p>
          <a:p>
            <a:pPr marL="0" indent="0">
              <a:buNone/>
            </a:pPr>
            <a:endParaRPr lang="en-US" dirty="0"/>
          </a:p>
          <a:p>
            <a:r>
              <a:rPr lang="en-US" sz="2100" dirty="0"/>
              <a:t>JavaScript remains the most popular programming language in the current year, with the highest number of respondents (8,687). It continues to be the most desired language for the next year (6,630), indicating its sustained dominance in the industry.</a:t>
            </a:r>
          </a:p>
          <a:p>
            <a:r>
              <a:rPr lang="en-US" sz="2100" dirty="0"/>
              <a:t>HTML/CSS and SQL are the second and third most worked-with languages this year, with 7,830 and 7,106 respondents, respectively. They remain highly desired for next year, showing their critical role in web development and data management.</a:t>
            </a:r>
          </a:p>
          <a:p>
            <a:r>
              <a:rPr lang="en-US" sz="2100" dirty="0"/>
              <a:t>Python, despite being slightly less used this year compared to HTML/CSS and SQL, shows a significant increase in demand for the next year. This suggests a growing trend toward Python for its versatility and widespread use in fields like data science and machine learning.</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7500" lnSpcReduction="20000"/>
          </a:bodyPr>
          <a:lstStyle/>
          <a:p>
            <a:pPr marL="0" indent="0">
              <a:buNone/>
            </a:pPr>
            <a:r>
              <a:rPr lang="en-US" dirty="0"/>
              <a:t>Implications</a:t>
            </a:r>
          </a:p>
          <a:p>
            <a:pPr marL="0" indent="0">
              <a:buNone/>
            </a:pPr>
            <a:endParaRPr lang="en-US" dirty="0"/>
          </a:p>
          <a:p>
            <a:r>
              <a:rPr lang="en-US" sz="2100" dirty="0"/>
              <a:t>The consistent popularity of JavaScript implies that developers and companies will likely continue prioritizing JavaScript in their projects, ensuring its relevance in both front-end and full-stack development.</a:t>
            </a:r>
          </a:p>
          <a:p>
            <a:r>
              <a:rPr lang="en-US" sz="2100" dirty="0"/>
              <a:t>The strong demand for HTML/CSS and SQL indicates that foundational web development and database management skills will remain crucial for developers. This trend suggests ongoing investment in web technologies and the importance of mastering these languages for career growth.</a:t>
            </a:r>
          </a:p>
          <a:p>
            <a:r>
              <a:rPr lang="en-US" sz="2100" dirty="0"/>
              <a:t>The rising interest in Python highlights the increasing importance of this language skill in data analytics, DevOps, data science, machine learning, and automation. As more companies adopt Python, there will likely be more job opportunities and demand for professionals with expertise in this language.</a:t>
            </a:r>
          </a:p>
        </p:txBody>
      </p:sp>
    </p:spTree>
    <p:extLst>
      <p:ext uri="{BB962C8B-B14F-4D97-AF65-F5344CB8AC3E}">
        <p14:creationId xmlns:p14="http://schemas.microsoft.com/office/powerpoint/2010/main" val="54556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9" name="Picture 8">
            <a:extLst>
              <a:ext uri="{FF2B5EF4-FFF2-40B4-BE49-F238E27FC236}">
                <a16:creationId xmlns:a16="http://schemas.microsoft.com/office/drawing/2014/main" id="{5FA24B42-01D6-07F2-7A49-ACF9083B0BC2}"/>
              </a:ext>
            </a:extLst>
          </p:cNvPr>
          <p:cNvPicPr>
            <a:picLocks noChangeAspect="1"/>
          </p:cNvPicPr>
          <p:nvPr/>
        </p:nvPicPr>
        <p:blipFill>
          <a:blip r:embed="rId2"/>
          <a:stretch>
            <a:fillRect/>
          </a:stretch>
        </p:blipFill>
        <p:spPr>
          <a:xfrm>
            <a:off x="862584" y="2327564"/>
            <a:ext cx="4614949" cy="3849398"/>
          </a:xfrm>
          <a:prstGeom prst="rect">
            <a:avLst/>
          </a:prstGeom>
        </p:spPr>
      </p:pic>
      <p:pic>
        <p:nvPicPr>
          <p:cNvPr id="12" name="Picture 11">
            <a:extLst>
              <a:ext uri="{FF2B5EF4-FFF2-40B4-BE49-F238E27FC236}">
                <a16:creationId xmlns:a16="http://schemas.microsoft.com/office/drawing/2014/main" id="{B6681026-AB00-EFBA-0242-63E5DA66ACFF}"/>
              </a:ext>
            </a:extLst>
          </p:cNvPr>
          <p:cNvPicPr>
            <a:picLocks noChangeAspect="1"/>
          </p:cNvPicPr>
          <p:nvPr/>
        </p:nvPicPr>
        <p:blipFill>
          <a:blip r:embed="rId3"/>
          <a:stretch>
            <a:fillRect/>
          </a:stretch>
        </p:blipFill>
        <p:spPr>
          <a:xfrm>
            <a:off x="6096000" y="2327564"/>
            <a:ext cx="5282184" cy="3849398"/>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03200"/>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62500" lnSpcReduction="20000"/>
          </a:bodyPr>
          <a:lstStyle/>
          <a:p>
            <a:pPr marL="0" indent="0">
              <a:buNone/>
            </a:pPr>
            <a:r>
              <a:rPr lang="en-US" b="1" dirty="0"/>
              <a:t>Findings</a:t>
            </a:r>
          </a:p>
          <a:p>
            <a:pPr marL="0" indent="0">
              <a:buNone/>
            </a:pPr>
            <a:endParaRPr lang="en-US" dirty="0"/>
          </a:p>
          <a:p>
            <a:r>
              <a:rPr lang="en-US" sz="2600" dirty="0"/>
              <a:t>In the current year, MySQL is the most used database for work with 5,469 respondents. However, the most desired database in the coming year is  PostgreSQL with a total of 4,328 respondents showing a slight increase in the number of respondents by 5.64% who desire to work with PostgreSQL database.</a:t>
            </a:r>
          </a:p>
          <a:p>
            <a:r>
              <a:rPr lang="en-US" sz="2600" dirty="0"/>
              <a:t>MySQL, PostgreSQL, and Microsoft SQL Server consistently rank among the top six most popular databases for both the current and upcoming year, underscoring their continued dominance in the industry.</a:t>
            </a:r>
          </a:p>
          <a:p>
            <a:r>
              <a:rPr lang="en-US" sz="2600" dirty="0"/>
              <a:t>The desire to work with MongoDB is expected to rise by 20.99% in the coming year, with the number of respondents currently using MongoDB increasing from 3,016 to 3,649.</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pPr marL="0" indent="0">
              <a:buNone/>
            </a:pPr>
            <a:r>
              <a:rPr lang="en-US" b="1" dirty="0"/>
              <a:t>Implications</a:t>
            </a:r>
          </a:p>
          <a:p>
            <a:pPr marL="0" indent="0">
              <a:buNone/>
            </a:pPr>
            <a:endParaRPr lang="en-US" dirty="0"/>
          </a:p>
          <a:p>
            <a:r>
              <a:rPr lang="en-US" sz="2600" b="1" dirty="0"/>
              <a:t>Shifting Preferences:</a:t>
            </a:r>
            <a:r>
              <a:rPr lang="en-US" sz="2600" dirty="0"/>
              <a:t> The increased desire to work with PostgreSQL in the coming year suggests that organizations and developers may start prioritizing PostgreSQL over MySQL for new projects, potentially leading to changes in resource allocation, training, and support for PostgreSQL within the industry.</a:t>
            </a:r>
          </a:p>
          <a:p>
            <a:r>
              <a:rPr lang="en-US" sz="2600" b="1" dirty="0"/>
              <a:t>Industry Stability:</a:t>
            </a:r>
            <a:r>
              <a:rPr lang="en-US" sz="2600" dirty="0"/>
              <a:t> The consistent ranking of MySQL, PostgreSQL, and Microsoft SQL Server among the top six databases highlights the stability of these platforms in the industry. Companies can confidently continue investing in these technologies, knowing they will likely remain relevant and well-supported.</a:t>
            </a:r>
          </a:p>
          <a:p>
            <a:r>
              <a:rPr lang="en-US" sz="2600" b="1" dirty="0"/>
              <a:t>Growing Adoption of MongoDB:</a:t>
            </a:r>
            <a:r>
              <a:rPr lang="en-US" sz="2600" dirty="0"/>
              <a:t> The significant anticipated increase in the desire to work with MongoDB indicates a growing trend toward NoSQL databases. Organizations may need to consider integrating MongoDB into their database management strategies, providing more support and training for their teams to adapt to this shift.</a:t>
            </a:r>
          </a:p>
        </p:txBody>
      </p:sp>
    </p:spTree>
    <p:extLst>
      <p:ext uri="{BB962C8B-B14F-4D97-AF65-F5344CB8AC3E}">
        <p14:creationId xmlns:p14="http://schemas.microsoft.com/office/powerpoint/2010/main" val="265960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The link to the GitHub page for the project is as follows:</a:t>
            </a:r>
          </a:p>
          <a:p>
            <a:pPr marL="0" indent="0">
              <a:buNone/>
            </a:pPr>
            <a:endParaRPr lang="en-US" sz="2200" dirty="0"/>
          </a:p>
          <a:p>
            <a:pPr marL="0" indent="0">
              <a:buNone/>
            </a:pPr>
            <a:r>
              <a:rPr lang="en-US" sz="2200" dirty="0"/>
              <a:t>https://github.com/ISakpoba/Final-Coursera-Project/blob/main/FINAL%20COURSERA%20PROJECT%20WITH%20IBM%20COGNOS%20ANALYTICS.pdf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a:extLst>
              <a:ext uri="{FF2B5EF4-FFF2-40B4-BE49-F238E27FC236}">
                <a16:creationId xmlns:a16="http://schemas.microsoft.com/office/drawing/2014/main" id="{D5981683-6886-4099-4B26-A62130A73438}"/>
              </a:ext>
            </a:extLst>
          </p:cNvPr>
          <p:cNvPicPr>
            <a:picLocks noChangeAspect="1"/>
          </p:cNvPicPr>
          <p:nvPr/>
        </p:nvPicPr>
        <p:blipFill>
          <a:blip r:embed="rId2"/>
          <a:stretch>
            <a:fillRect/>
          </a:stretch>
        </p:blipFill>
        <p:spPr>
          <a:xfrm>
            <a:off x="838200" y="1407211"/>
            <a:ext cx="10515600" cy="463481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C4CCC849-6A42-A5A1-AEC0-72343D85EA09}"/>
              </a:ext>
            </a:extLst>
          </p:cNvPr>
          <p:cNvPicPr>
            <a:picLocks noChangeAspect="1"/>
          </p:cNvPicPr>
          <p:nvPr/>
        </p:nvPicPr>
        <p:blipFill>
          <a:blip r:embed="rId2"/>
          <a:stretch>
            <a:fillRect/>
          </a:stretch>
        </p:blipFill>
        <p:spPr>
          <a:xfrm>
            <a:off x="838200" y="1443789"/>
            <a:ext cx="10515600" cy="45982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F605755B-3294-9B42-05C9-0E11D9960469}"/>
              </a:ext>
            </a:extLst>
          </p:cNvPr>
          <p:cNvPicPr>
            <a:picLocks noChangeAspect="1"/>
          </p:cNvPicPr>
          <p:nvPr/>
        </p:nvPicPr>
        <p:blipFill>
          <a:blip r:embed="rId2"/>
          <a:stretch>
            <a:fillRect/>
          </a:stretch>
        </p:blipFill>
        <p:spPr>
          <a:xfrm>
            <a:off x="838200" y="1431758"/>
            <a:ext cx="10515600" cy="461026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501775"/>
            <a:ext cx="5181600" cy="4675188"/>
          </a:xfrm>
        </p:spPr>
        <p:txBody>
          <a:bodyPr>
            <a:normAutofit/>
          </a:bodyPr>
          <a:lstStyle/>
          <a:p>
            <a:pPr marL="0" indent="0">
              <a:buNone/>
            </a:pPr>
            <a:r>
              <a:rPr lang="en-US" dirty="0"/>
              <a:t>Findings</a:t>
            </a:r>
          </a:p>
          <a:p>
            <a:r>
              <a:rPr lang="en-US" sz="1600" b="1" dirty="0"/>
              <a:t>Finding 1:</a:t>
            </a:r>
            <a:r>
              <a:rPr lang="en-US" sz="1600" dirty="0"/>
              <a:t> The most commonly used programming languages among the survey respondents are JavaScript, HTML/CSS, and SQL, while the predominantly used databases are MySQL, Microsoft SQL Server, and PostgreSQL, indicating their widespread adoption in the industry. </a:t>
            </a:r>
          </a:p>
          <a:p>
            <a:r>
              <a:rPr lang="en-US" sz="1600" b="1" dirty="0"/>
              <a:t>Finding 2:</a:t>
            </a:r>
            <a:r>
              <a:rPr lang="en-US" sz="1600" dirty="0"/>
              <a:t> The respondents plan to learn or adopt in the coming year the following top three programming languages JavaScript, HTML/CSS, and Python. They also desire to work with PostgreSQL, MongoDB, and Redis. This highlights the trends towards modern, high-performance technologies.</a:t>
            </a:r>
          </a:p>
          <a:p>
            <a:r>
              <a:rPr lang="en-US" sz="1600" b="1" dirty="0"/>
              <a:t>Finding 3:</a:t>
            </a:r>
            <a:r>
              <a:rPr lang="en-US" sz="1600" dirty="0"/>
              <a:t> The demographic analysis reveals a significant gender disparity in the technology sector, with a predominant male representation, and a concentration of respondents in the 22-35 age range, reflecting the youthfulness of the industry.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27175"/>
            <a:ext cx="5181600" cy="4351338"/>
          </a:xfrm>
        </p:spPr>
        <p:txBody>
          <a:bodyPr>
            <a:normAutofit/>
          </a:bodyPr>
          <a:lstStyle/>
          <a:p>
            <a:pPr marL="0" indent="0">
              <a:buNone/>
            </a:pPr>
            <a:r>
              <a:rPr lang="en-US" dirty="0"/>
              <a:t>Implications</a:t>
            </a:r>
          </a:p>
          <a:p>
            <a:r>
              <a:rPr lang="en-US" sz="1600" b="1" dirty="0"/>
              <a:t>Implication 1:</a:t>
            </a:r>
            <a:r>
              <a:rPr lang="en-US" sz="1600" dirty="0"/>
              <a:t> The dominance of JavaScript, HTML/CSS. SQL and Python programming languages suggest that educational institutions and other training programs should focus on these languages to align with industry demands and improve employability.</a:t>
            </a:r>
          </a:p>
          <a:p>
            <a:r>
              <a:rPr lang="en-US" sz="1700" b="1" dirty="0"/>
              <a:t>I</a:t>
            </a:r>
            <a:r>
              <a:rPr lang="en-US" sz="1600" b="1" dirty="0"/>
              <a:t>mplication 2:</a:t>
            </a:r>
            <a:r>
              <a:rPr lang="en-US" sz="1600" dirty="0"/>
              <a:t> The growing interest in JavaScript, HTML/CSS, Python, PostgreSQL, MongoDB, and Redis programming languages and databases indicates that companies should invest in these technologies to stay competitive and meet the evolving needs of the tech workforce.</a:t>
            </a:r>
          </a:p>
          <a:p>
            <a:r>
              <a:rPr lang="en-US" sz="1600" b="1" dirty="0"/>
              <a:t>Implication 3:</a:t>
            </a:r>
            <a:r>
              <a:rPr lang="en-US" sz="1600" dirty="0"/>
              <a:t> The gender disparity in the technology sector underscores the need for initiatives to promote diversity and inclusion, particularly in encouraging more women to pursue careers in technology.</a:t>
            </a:r>
          </a:p>
        </p:txBody>
      </p:sp>
    </p:spTree>
    <p:extLst>
      <p:ext uri="{BB962C8B-B14F-4D97-AF65-F5344CB8AC3E}">
        <p14:creationId xmlns:p14="http://schemas.microsoft.com/office/powerpoint/2010/main" val="64727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021823"/>
            <a:ext cx="6809509" cy="3238506"/>
          </a:xfrm>
        </p:spPr>
        <p:txBody>
          <a:bodyPr>
            <a:normAutofit/>
          </a:bodyPr>
          <a:lstStyle/>
          <a:p>
            <a:r>
              <a:rPr lang="en-US" sz="1600" dirty="0"/>
              <a:t>The project successfully identified the current trends in technology usage, highlighting key programming languages, databases, platforms, and frameworks that are prevalent in the industry.</a:t>
            </a:r>
          </a:p>
          <a:p>
            <a:r>
              <a:rPr lang="en-US" sz="1600" dirty="0"/>
              <a:t>The analysis of future technology trends provided insights into the technologies that professionals are most eager to learn, indicating a shift towards more modern and scalable solutions.</a:t>
            </a:r>
          </a:p>
          <a:p>
            <a:r>
              <a:rPr lang="en-US" sz="1600" dirty="0"/>
              <a:t>The demographic data revealed significant patterns in age and gender distribution within the tech industry, pointing out areas where diversity and inclusion efforts are needed.</a:t>
            </a:r>
          </a:p>
          <a:p>
            <a:r>
              <a:rPr lang="en-US" sz="1600" dirty="0"/>
              <a:t>Overall, the findings of this project offer valuable guidance for educators, employers, and policymakers in shaping the future of technology education, workplace practices, and industry development.</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838200" y="2476126"/>
            <a:ext cx="1643800" cy="1905747"/>
          </a:xfrm>
          <a:prstGeom prst="rect">
            <a:avLst/>
          </a:prstGeom>
        </p:spPr>
      </p:pic>
      <p:pic>
        <p:nvPicPr>
          <p:cNvPr id="6" name="Picture 5">
            <a:extLst>
              <a:ext uri="{FF2B5EF4-FFF2-40B4-BE49-F238E27FC236}">
                <a16:creationId xmlns:a16="http://schemas.microsoft.com/office/drawing/2014/main" id="{B5C8A1ED-B353-EDAD-1923-00EE5916B32A}"/>
              </a:ext>
            </a:extLst>
          </p:cNvPr>
          <p:cNvPicPr>
            <a:picLocks noChangeAspect="1"/>
          </p:cNvPicPr>
          <p:nvPr/>
        </p:nvPicPr>
        <p:blipFill>
          <a:blip r:embed="rId3"/>
          <a:stretch>
            <a:fillRect/>
          </a:stretch>
        </p:blipFill>
        <p:spPr>
          <a:xfrm>
            <a:off x="2482000" y="1415144"/>
            <a:ext cx="4441314" cy="2427514"/>
          </a:xfrm>
          <a:prstGeom prst="rect">
            <a:avLst/>
          </a:prstGeom>
        </p:spPr>
      </p:pic>
      <p:pic>
        <p:nvPicPr>
          <p:cNvPr id="8" name="Picture 7">
            <a:extLst>
              <a:ext uri="{FF2B5EF4-FFF2-40B4-BE49-F238E27FC236}">
                <a16:creationId xmlns:a16="http://schemas.microsoft.com/office/drawing/2014/main" id="{B727439A-1EC9-6A54-8A82-BC687BA8AE5F}"/>
              </a:ext>
            </a:extLst>
          </p:cNvPr>
          <p:cNvPicPr>
            <a:picLocks noChangeAspect="1"/>
          </p:cNvPicPr>
          <p:nvPr/>
        </p:nvPicPr>
        <p:blipFill>
          <a:blip r:embed="rId4"/>
          <a:stretch>
            <a:fillRect/>
          </a:stretch>
        </p:blipFill>
        <p:spPr>
          <a:xfrm>
            <a:off x="6923314" y="1415145"/>
            <a:ext cx="4430486" cy="2427514"/>
          </a:xfrm>
          <a:prstGeom prst="rect">
            <a:avLst/>
          </a:prstGeom>
        </p:spPr>
      </p:pic>
      <p:pic>
        <p:nvPicPr>
          <p:cNvPr id="12" name="Picture 11">
            <a:extLst>
              <a:ext uri="{FF2B5EF4-FFF2-40B4-BE49-F238E27FC236}">
                <a16:creationId xmlns:a16="http://schemas.microsoft.com/office/drawing/2014/main" id="{6D5F78CF-F7D7-30A5-4387-838A4C1AD388}"/>
              </a:ext>
            </a:extLst>
          </p:cNvPr>
          <p:cNvPicPr>
            <a:picLocks noChangeAspect="1"/>
          </p:cNvPicPr>
          <p:nvPr/>
        </p:nvPicPr>
        <p:blipFill>
          <a:blip r:embed="rId5"/>
          <a:stretch>
            <a:fillRect/>
          </a:stretch>
        </p:blipFill>
        <p:spPr>
          <a:xfrm>
            <a:off x="2482000" y="3842658"/>
            <a:ext cx="4441314" cy="2438400"/>
          </a:xfrm>
          <a:prstGeom prst="rect">
            <a:avLst/>
          </a:prstGeom>
        </p:spPr>
      </p:pic>
      <p:pic>
        <p:nvPicPr>
          <p:cNvPr id="14" name="Picture 13">
            <a:extLst>
              <a:ext uri="{FF2B5EF4-FFF2-40B4-BE49-F238E27FC236}">
                <a16:creationId xmlns:a16="http://schemas.microsoft.com/office/drawing/2014/main" id="{4AA686D8-FD76-96B9-775B-1007D25CDB84}"/>
              </a:ext>
            </a:extLst>
          </p:cNvPr>
          <p:cNvPicPr>
            <a:picLocks noChangeAspect="1"/>
          </p:cNvPicPr>
          <p:nvPr/>
        </p:nvPicPr>
        <p:blipFill>
          <a:blip r:embed="rId6"/>
          <a:stretch>
            <a:fillRect/>
          </a:stretch>
        </p:blipFill>
        <p:spPr>
          <a:xfrm>
            <a:off x="6934143" y="3842659"/>
            <a:ext cx="4419657" cy="2438398"/>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5" name="Picture 4" descr="A graph of numbers and a number of jobs">
            <a:extLst>
              <a:ext uri="{FF2B5EF4-FFF2-40B4-BE49-F238E27FC236}">
                <a16:creationId xmlns:a16="http://schemas.microsoft.com/office/drawing/2014/main" id="{F936B114-598E-8353-F483-802DE3DA769E}"/>
              </a:ext>
            </a:extLst>
          </p:cNvPr>
          <p:cNvPicPr>
            <a:picLocks noChangeAspect="1"/>
          </p:cNvPicPr>
          <p:nvPr/>
        </p:nvPicPr>
        <p:blipFill>
          <a:blip r:embed="rId2"/>
          <a:stretch>
            <a:fillRect/>
          </a:stretch>
        </p:blipFill>
        <p:spPr>
          <a:xfrm>
            <a:off x="788324" y="1425903"/>
            <a:ext cx="10615351" cy="4757183"/>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8324" y="385102"/>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7" name="Picture 6">
            <a:extLst>
              <a:ext uri="{FF2B5EF4-FFF2-40B4-BE49-F238E27FC236}">
                <a16:creationId xmlns:a16="http://schemas.microsoft.com/office/drawing/2014/main" id="{8D746CEE-2EDF-8E82-816B-01E415518C05}"/>
              </a:ext>
            </a:extLst>
          </p:cNvPr>
          <p:cNvPicPr>
            <a:picLocks noChangeAspect="1"/>
          </p:cNvPicPr>
          <p:nvPr/>
        </p:nvPicPr>
        <p:blipFill>
          <a:blip r:embed="rId2"/>
          <a:stretch>
            <a:fillRect/>
          </a:stretch>
        </p:blipFill>
        <p:spPr>
          <a:xfrm>
            <a:off x="878304" y="1404258"/>
            <a:ext cx="10435391" cy="470191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lkboard with a message on it">
            <a:extLst>
              <a:ext uri="{FF2B5EF4-FFF2-40B4-BE49-F238E27FC236}">
                <a16:creationId xmlns:a16="http://schemas.microsoft.com/office/drawing/2014/main" id="{B3A1C7F5-9F7F-9B87-CB24-368599AD5A43}"/>
              </a:ext>
            </a:extLst>
          </p:cNvPr>
          <p:cNvPicPr>
            <a:picLocks noChangeAspect="1"/>
          </p:cNvPicPr>
          <p:nvPr/>
        </p:nvPicPr>
        <p:blipFill>
          <a:blip r:embed="rId2">
            <a:alphaModFix amt="91000"/>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7666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028951" y="1473199"/>
            <a:ext cx="8324850" cy="4765676"/>
          </a:xfrm>
        </p:spPr>
        <p:txBody>
          <a:bodyPr>
            <a:normAutofit lnSpcReduction="10000"/>
          </a:bodyPr>
          <a:lstStyle/>
          <a:p>
            <a:r>
              <a:rPr lang="en-US" sz="1600" b="1" dirty="0"/>
              <a:t>Overview:</a:t>
            </a:r>
            <a:r>
              <a:rPr lang="en-US" sz="1600" dirty="0"/>
              <a:t> The project involved the creation of a dashboard with three distinct tabs using IBM Cognos Analytics. Based on the survey results, the dashboard is designed to provide insights into current technology usage, future technology trends, and demographic data.</a:t>
            </a:r>
            <a:endParaRPr lang="en-US" sz="2200" dirty="0"/>
          </a:p>
          <a:p>
            <a:r>
              <a:rPr lang="en-US" sz="1600" b="1" dirty="0"/>
              <a:t>Current Technology Usage:</a:t>
            </a:r>
            <a:endParaRPr lang="en-US" sz="1600" dirty="0"/>
          </a:p>
          <a:p>
            <a:pPr lvl="1">
              <a:buFont typeface="Arial" panose="020B0604020202020204" pitchFamily="34" charset="0"/>
              <a:buChar char="•"/>
            </a:pPr>
            <a:r>
              <a:rPr lang="en-US" sz="1200" b="1" dirty="0"/>
              <a:t>Top 10 Languages Worked With:</a:t>
            </a:r>
            <a:r>
              <a:rPr lang="en-US" sz="1200" dirty="0"/>
              <a:t> A bar chart was utilized to display the most commonly used programming languages among respondents.</a:t>
            </a:r>
          </a:p>
          <a:p>
            <a:pPr lvl="1">
              <a:buFont typeface="Arial" panose="020B0604020202020204" pitchFamily="34" charset="0"/>
              <a:buChar char="•"/>
            </a:pPr>
            <a:r>
              <a:rPr lang="en-US" sz="1200" b="1" dirty="0"/>
              <a:t>Top 10 Databases Worked With:</a:t>
            </a:r>
            <a:r>
              <a:rPr lang="en-US" sz="1200" dirty="0"/>
              <a:t> A column chart showcased the leading databases that respondents have experience with.</a:t>
            </a:r>
          </a:p>
          <a:p>
            <a:pPr lvl="1">
              <a:buFont typeface="Arial" panose="020B0604020202020204" pitchFamily="34" charset="0"/>
              <a:buChar char="•"/>
            </a:pPr>
            <a:r>
              <a:rPr lang="en-US" sz="1200" b="1" dirty="0"/>
              <a:t>Platforms Worked With:</a:t>
            </a:r>
            <a:r>
              <a:rPr lang="en-US" sz="1200" dirty="0"/>
              <a:t> A word cloud visualized the various platforms respondents have used.</a:t>
            </a:r>
          </a:p>
          <a:p>
            <a:pPr lvl="1">
              <a:buFont typeface="Arial" panose="020B0604020202020204" pitchFamily="34" charset="0"/>
              <a:buChar char="•"/>
            </a:pPr>
            <a:r>
              <a:rPr lang="en-US" sz="1200" b="1" dirty="0"/>
              <a:t>Top 10 Web Frameworks Worked With:</a:t>
            </a:r>
            <a:r>
              <a:rPr lang="en-US" sz="1200" dirty="0"/>
              <a:t> A hierarchical bubble chart highlighted the most popular web frameworks.</a:t>
            </a:r>
          </a:p>
          <a:p>
            <a:r>
              <a:rPr lang="en-US" sz="1600" b="1" dirty="0"/>
              <a:t>Future Technology Trend:</a:t>
            </a:r>
            <a:endParaRPr lang="en-US" sz="1600" dirty="0"/>
          </a:p>
          <a:p>
            <a:pPr lvl="1">
              <a:buFont typeface="Arial" panose="020B0604020202020204" pitchFamily="34" charset="0"/>
              <a:buChar char="•"/>
            </a:pPr>
            <a:r>
              <a:rPr lang="en-US" sz="1200" b="1" dirty="0"/>
              <a:t>Top 10 Desired Languages:</a:t>
            </a:r>
            <a:r>
              <a:rPr lang="en-US" sz="1200" dirty="0"/>
              <a:t> A bar chart outlined the programming languages that respondents aspire to work with in the next year.</a:t>
            </a:r>
          </a:p>
          <a:p>
            <a:pPr lvl="1">
              <a:buFont typeface="Arial" panose="020B0604020202020204" pitchFamily="34" charset="0"/>
              <a:buChar char="•"/>
            </a:pPr>
            <a:r>
              <a:rPr lang="en-US" sz="1200" b="1" dirty="0"/>
              <a:t>Top 10 Desired Databases:</a:t>
            </a:r>
            <a:r>
              <a:rPr lang="en-US" sz="1200" dirty="0"/>
              <a:t> A column chart presented the databases respondents wish to explore further.</a:t>
            </a:r>
          </a:p>
          <a:p>
            <a:pPr lvl="1">
              <a:buFont typeface="Arial" panose="020B0604020202020204" pitchFamily="34" charset="0"/>
              <a:buChar char="•"/>
            </a:pPr>
            <a:r>
              <a:rPr lang="en-US" sz="1200" b="1" dirty="0"/>
              <a:t>Desired Platforms:</a:t>
            </a:r>
            <a:r>
              <a:rPr lang="en-US" sz="1200" dirty="0"/>
              <a:t> A tree map chart provided an overview of the platforms respondents are interested in adopting.</a:t>
            </a:r>
          </a:p>
          <a:p>
            <a:pPr lvl="1">
              <a:buFont typeface="Arial" panose="020B0604020202020204" pitchFamily="34" charset="0"/>
              <a:buChar char="•"/>
            </a:pPr>
            <a:r>
              <a:rPr lang="en-US" sz="1200" b="1" dirty="0"/>
              <a:t>Top 10 Desired Web Frameworks:</a:t>
            </a:r>
            <a:r>
              <a:rPr lang="en-US" sz="1200" dirty="0"/>
              <a:t> A hierarchical bubble chart depicted the web frameworks that are gaining interest.</a:t>
            </a:r>
            <a:endParaRPr lang="en-US" sz="2200" dirty="0"/>
          </a:p>
          <a:p>
            <a:r>
              <a:rPr lang="en-US" sz="1600" b="1" dirty="0"/>
              <a:t>Demographics:</a:t>
            </a:r>
            <a:endParaRPr lang="en-US" sz="1600" dirty="0"/>
          </a:p>
          <a:p>
            <a:pPr lvl="1">
              <a:buFont typeface="Arial" panose="020B0604020202020204" pitchFamily="34" charset="0"/>
              <a:buChar char="•"/>
            </a:pPr>
            <a:r>
              <a:rPr lang="en-US" sz="1200" dirty="0"/>
              <a:t>The demographics dashboard included insights into the distribution of respondents by gender, age, and education level, visualized through various charts like pie, map, line, and stacked bar charts.</a:t>
            </a:r>
            <a:endParaRPr lang="en-US" sz="2200" dirty="0"/>
          </a:p>
          <a:p>
            <a:r>
              <a:rPr lang="en-US" sz="1600" b="1" dirty="0"/>
              <a:t>Conclusion:</a:t>
            </a:r>
            <a:r>
              <a:rPr lang="en-US" sz="1600" dirty="0"/>
              <a:t> The dashboards collectively provide a comprehensive view of the current state and future aspirations in the technology landscape, backed by detailed demographic insights.</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838200" y="2402326"/>
            <a:ext cx="2066925" cy="2053347"/>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a:t>INTRODUCTION</a:t>
            </a:r>
            <a:endParaRPr lang="en-US" dirty="0"/>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838200" y="2262037"/>
            <a:ext cx="2225103" cy="2271864"/>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705936" y="1549399"/>
            <a:ext cx="7647864" cy="4394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b="1" dirty="0"/>
              <a:t>Project Objective:</a:t>
            </a:r>
            <a:r>
              <a:rPr lang="en-US" sz="1600" dirty="0"/>
              <a:t> The primary objective of this project was to leverage IBM Cognos Analytics to create a series of dashboards that provide actionable insights into various technological trends and demographic distributions.</a:t>
            </a:r>
            <a:endParaRPr lang="en-US" sz="2200" dirty="0"/>
          </a:p>
          <a:p>
            <a:r>
              <a:rPr lang="en-US" sz="1600" b="1" dirty="0"/>
              <a:t>Data Sources:</a:t>
            </a:r>
            <a:r>
              <a:rPr lang="en-US" sz="1600" dirty="0"/>
              <a:t> The project utilized two main datasets: one focusing on technology usage and preferences, and another on demographic information. These datasets were crucial in constructing visual representations that align with the project's goals.</a:t>
            </a:r>
            <a:endParaRPr lang="en-US" sz="2200" dirty="0"/>
          </a:p>
          <a:p>
            <a:r>
              <a:rPr lang="en-US" sz="1600" b="1" dirty="0"/>
              <a:t>Dashboard Design:</a:t>
            </a:r>
            <a:r>
              <a:rPr lang="en-US" sz="1600" dirty="0"/>
              <a:t> The dashboards were designed to present data clearly and concisely, ensuring that users can quickly understand key trends. The dashboards are divided into three main sections: Current Technology Usage, Future Technology Trends, and Demographics.</a:t>
            </a:r>
            <a:endParaRPr lang="en-US" sz="2200" dirty="0"/>
          </a:p>
          <a:p>
            <a:r>
              <a:rPr lang="en-US" sz="1600" b="1" dirty="0"/>
              <a:t>Analysis Focus:</a:t>
            </a:r>
            <a:endParaRPr lang="en-US" sz="1600" dirty="0"/>
          </a:p>
          <a:p>
            <a:pPr lvl="1">
              <a:buFont typeface="Arial" panose="020B0604020202020204" pitchFamily="34" charset="0"/>
              <a:buChar char="•"/>
            </a:pPr>
            <a:r>
              <a:rPr lang="en-US" sz="1200" b="1" dirty="0"/>
              <a:t>Current Technology Usage:</a:t>
            </a:r>
            <a:r>
              <a:rPr lang="en-US" sz="1200" dirty="0"/>
              <a:t> This section of the dashboard offers insights into the technologies currently being used by professionals.</a:t>
            </a:r>
          </a:p>
          <a:p>
            <a:pPr lvl="1">
              <a:buFont typeface="Arial" panose="020B0604020202020204" pitchFamily="34" charset="0"/>
              <a:buChar char="•"/>
            </a:pPr>
            <a:r>
              <a:rPr lang="en-US" sz="1200" b="1" dirty="0"/>
              <a:t>Future Technology Trends:</a:t>
            </a:r>
            <a:r>
              <a:rPr lang="en-US" sz="1200" dirty="0"/>
              <a:t> This section focuses on the technologies that respondents intend to use in the future.</a:t>
            </a:r>
          </a:p>
          <a:p>
            <a:pPr lvl="1">
              <a:buFont typeface="Arial" panose="020B0604020202020204" pitchFamily="34" charset="0"/>
              <a:buChar char="•"/>
            </a:pPr>
            <a:r>
              <a:rPr lang="en-US" sz="1200" b="1" dirty="0"/>
              <a:t>Demographics:</a:t>
            </a:r>
            <a:r>
              <a:rPr lang="en-US" sz="1200" dirty="0"/>
              <a:t> The final section provides an overview of the demographic composition of the respondents, segmented by various factors such as age, gender, and education level.</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838200" y="2374635"/>
            <a:ext cx="2154070" cy="2254516"/>
          </a:xfrm>
          <a:prstGeom prst="rect">
            <a:avLst/>
          </a:prstGeom>
        </p:spPr>
      </p:pic>
      <p:sp>
        <p:nvSpPr>
          <p:cNvPr id="12" name="Content Placeholder 11">
            <a:extLst>
              <a:ext uri="{FF2B5EF4-FFF2-40B4-BE49-F238E27FC236}">
                <a16:creationId xmlns:a16="http://schemas.microsoft.com/office/drawing/2014/main" id="{993D9C24-65A2-E1AE-4CC5-830B3B2A2529}"/>
              </a:ext>
            </a:extLst>
          </p:cNvPr>
          <p:cNvSpPr>
            <a:spLocks noGrp="1"/>
          </p:cNvSpPr>
          <p:nvPr>
            <p:ph sz="half" idx="2"/>
          </p:nvPr>
        </p:nvSpPr>
        <p:spPr>
          <a:xfrm>
            <a:off x="2992270" y="1476375"/>
            <a:ext cx="8361530" cy="4700588"/>
          </a:xfrm>
        </p:spPr>
        <p:txBody>
          <a:bodyPr>
            <a:normAutofit/>
          </a:bodyPr>
          <a:lstStyle/>
          <a:p>
            <a:r>
              <a:rPr lang="en-US" sz="1600" b="1" dirty="0"/>
              <a:t>Data Collection</a:t>
            </a:r>
            <a:r>
              <a:rPr lang="en-US" sz="1600" dirty="0"/>
              <a:t>: The data for this project were from two primary sources, consisting of survey results focusing on technology usage and demographic information. The datasets used were “m5_survey_data_technologies_normalised.csv” and “m5_survey_data_demographics.csv”, which provided the foundation for all subsequent analyses.</a:t>
            </a:r>
          </a:p>
          <a:p>
            <a:r>
              <a:rPr lang="en-US" sz="1600" b="1" dirty="0"/>
              <a:t>Data Preparation</a:t>
            </a:r>
            <a:r>
              <a:rPr lang="en-US" sz="1600" dirty="0"/>
              <a:t>: The collected datasets were uploaded as data assets into IBM Cognos Analytics. Any irrelevant or incomplete entries were excluded from the analysis.</a:t>
            </a:r>
          </a:p>
          <a:p>
            <a:r>
              <a:rPr lang="en-US" sz="1600" b="1" dirty="0"/>
              <a:t>Dashboard Development</a:t>
            </a:r>
            <a:r>
              <a:rPr lang="en-US" sz="1600" dirty="0"/>
              <a:t>: The analysis was divided into three key tabs on the dashboard, each focusing on a different aspect of the survey data:</a:t>
            </a:r>
          </a:p>
          <a:p>
            <a:pPr lvl="1"/>
            <a:r>
              <a:rPr lang="en-US" sz="1200" dirty="0"/>
              <a:t>Current Technology Usage Tab: This dashboard section utilized the technologies dataset to visualize the most commonly used programming languages, databases, platforms, and web frameworks among respondents.</a:t>
            </a:r>
          </a:p>
          <a:p>
            <a:pPr lvl="1"/>
            <a:r>
              <a:rPr lang="en-US" sz="1200" dirty="0"/>
              <a:t>Future Technology Trends Tab: This dashboard section highlights the technologies which the survey respondents desire to use in the coming year, providing insights into emerging trends.</a:t>
            </a:r>
          </a:p>
          <a:p>
            <a:pPr lvl="1"/>
            <a:r>
              <a:rPr lang="en-US" sz="1200" dirty="0"/>
              <a:t>Demographics Tab: This dashboard section focused on the demographic characteristics of the respondents, using filters to isolate specific groups and generate relevant visualizations.</a:t>
            </a:r>
            <a:endParaRPr lang="en-GB" sz="1200" dirty="0"/>
          </a:p>
          <a:p>
            <a:r>
              <a:rPr lang="en-US" sz="1600" b="1" dirty="0"/>
              <a:t>Visualization Techniques</a:t>
            </a:r>
            <a:r>
              <a:rPr lang="en-US" sz="1600" dirty="0"/>
              <a:t>: </a:t>
            </a:r>
          </a:p>
          <a:p>
            <a:pPr lvl="1"/>
            <a:r>
              <a:rPr lang="en-US" sz="1200" dirty="0"/>
              <a:t>Chart Selection: Appropriate chart types were selected based on the nature of the data being visualized. For instance, bar charts were used for ranking items, while pie charts were used for displaying proportions.</a:t>
            </a:r>
          </a:p>
          <a:p>
            <a:pPr lvl="1"/>
            <a:r>
              <a:rPr lang="en-US" sz="1200" dirty="0"/>
              <a:t>Customization: Each chart was customized to include value labels, titles, and color schemes that enhance readability and comprehension. This ensured that the visualizations effectively communicated the intended insights.</a:t>
            </a:r>
            <a:endParaRPr lang="en-GB" sz="1200" dirty="0"/>
          </a:p>
          <a:p>
            <a:pPr marL="457200" lvl="1" indent="0">
              <a:buNone/>
            </a:pPr>
            <a:r>
              <a:rPr lang="en-US" sz="1200" dirty="0"/>
              <a:t>								</a:t>
            </a:r>
            <a:endParaRPr lang="en-GB" sz="1200" dirty="0"/>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D65FB860-BAE6-6CBA-8F02-80C0EAF493F5}"/>
              </a:ext>
            </a:extLst>
          </p:cNvPr>
          <p:cNvSpPr txBox="1"/>
          <p:nvPr/>
        </p:nvSpPr>
        <p:spPr>
          <a:xfrm>
            <a:off x="838200" y="1323638"/>
            <a:ext cx="10515600" cy="2062103"/>
          </a:xfrm>
          <a:prstGeom prst="rect">
            <a:avLst/>
          </a:prstGeom>
          <a:noFill/>
        </p:spPr>
        <p:txBody>
          <a:bodyPr wrap="square" rtlCol="0">
            <a:spAutoFit/>
          </a:bodyPr>
          <a:lstStyle/>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p:txBody>
      </p:sp>
      <p:pic>
        <p:nvPicPr>
          <p:cNvPr id="8" name="Picture 7">
            <a:extLst>
              <a:ext uri="{FF2B5EF4-FFF2-40B4-BE49-F238E27FC236}">
                <a16:creationId xmlns:a16="http://schemas.microsoft.com/office/drawing/2014/main" id="{5B19C561-538D-2CC2-3F46-7606A5B8E027}"/>
              </a:ext>
            </a:extLst>
          </p:cNvPr>
          <p:cNvPicPr>
            <a:picLocks noChangeAspect="1"/>
          </p:cNvPicPr>
          <p:nvPr/>
        </p:nvPicPr>
        <p:blipFill>
          <a:blip r:embed="rId2"/>
          <a:stretch>
            <a:fillRect/>
          </a:stretch>
        </p:blipFill>
        <p:spPr>
          <a:xfrm>
            <a:off x="1121228" y="1426029"/>
            <a:ext cx="9470571" cy="2569028"/>
          </a:xfrm>
          <a:prstGeom prst="rect">
            <a:avLst/>
          </a:prstGeom>
        </p:spPr>
      </p:pic>
      <p:pic>
        <p:nvPicPr>
          <p:cNvPr id="10" name="Picture 9">
            <a:extLst>
              <a:ext uri="{FF2B5EF4-FFF2-40B4-BE49-F238E27FC236}">
                <a16:creationId xmlns:a16="http://schemas.microsoft.com/office/drawing/2014/main" id="{658F9FE1-6269-0B05-2A4A-872D8AF6E714}"/>
              </a:ext>
            </a:extLst>
          </p:cNvPr>
          <p:cNvPicPr>
            <a:picLocks noChangeAspect="1"/>
          </p:cNvPicPr>
          <p:nvPr/>
        </p:nvPicPr>
        <p:blipFill>
          <a:blip r:embed="rId3"/>
          <a:stretch>
            <a:fillRect/>
          </a:stretch>
        </p:blipFill>
        <p:spPr>
          <a:xfrm>
            <a:off x="1426027" y="3995057"/>
            <a:ext cx="9470571" cy="2316844"/>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TextBox 3">
            <a:extLst>
              <a:ext uri="{FF2B5EF4-FFF2-40B4-BE49-F238E27FC236}">
                <a16:creationId xmlns:a16="http://schemas.microsoft.com/office/drawing/2014/main" id="{D65FB860-BAE6-6CBA-8F02-80C0EAF493F5}"/>
              </a:ext>
            </a:extLst>
          </p:cNvPr>
          <p:cNvSpPr txBox="1"/>
          <p:nvPr/>
        </p:nvSpPr>
        <p:spPr>
          <a:xfrm>
            <a:off x="838200" y="1454517"/>
            <a:ext cx="10515600" cy="3948966"/>
          </a:xfrm>
          <a:prstGeom prst="rect">
            <a:avLst/>
          </a:prstGeom>
          <a:noFill/>
        </p:spPr>
        <p:txBody>
          <a:bodyPr wrap="square" rtlCol="0">
            <a:spAutoFit/>
          </a:bodyPr>
          <a:lstStyle/>
          <a:p>
            <a:pPr marL="0" marR="0">
              <a:lnSpc>
                <a:spcPct val="107000"/>
              </a:lnSpc>
              <a:spcBef>
                <a:spcPts val="0"/>
              </a:spcBef>
              <a:spcAft>
                <a:spcPts val="800"/>
              </a:spcAft>
            </a:pPr>
            <a:r>
              <a:rPr lang="en-GB" sz="1800" b="1" kern="100" dirty="0">
                <a:solidFill>
                  <a:srgbClr val="0E659B"/>
                </a:solidFill>
                <a:effectLst/>
                <a:latin typeface="IBM Plex Mono Text" panose="020B0509050203000203"/>
                <a:ea typeface="Calibri" panose="020F0502020204030204" pitchFamily="34" charset="0"/>
                <a:cs typeface="Arial" panose="020B0604020202020204" pitchFamily="34" charset="0"/>
              </a:rPr>
              <a:t>Current Technology Usage</a:t>
            </a:r>
            <a:endParaRPr lang="en-GB" sz="1800" kern="100" dirty="0">
              <a:solidFill>
                <a:srgbClr val="0E659B"/>
              </a:solidFill>
              <a:effectLst/>
              <a:latin typeface="IBM Plex Mono Text" panose="020B0509050203000203"/>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Top 10 Languages Worked With: </a:t>
            </a:r>
            <a:r>
              <a:rPr lang="en-US"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The analysis revealed that the most commonly used programming languages among the survey respondents included JavaScript, HTML/CSS, and SQL. These languages dominated the technology landscape, indicating their widespread adoption and continued relevance in the industry.</a:t>
            </a:r>
            <a:endParaRPr lang="en-GB"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Top 10 Databases Worked With: </a:t>
            </a:r>
            <a:r>
              <a:rPr lang="en-US"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The database technologies most frequently used by respondents included MySQL, Microsoft SQL Server, and PostgreSQL. These databases are critical components of many organizations' technology stacks.</a:t>
            </a:r>
            <a:endParaRPr lang="en-GB"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Platforms Worked With: </a:t>
            </a:r>
            <a:r>
              <a:rPr lang="en-US"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The word cloud visualization indicated a variety of platforms being used by respondents, with popular choices including Windows, Linux, and AWS. This reflects the diversity in platform preferences among developers.</a:t>
            </a:r>
            <a:endParaRPr lang="en-GB"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Top 10 Web Frameworks Worked With: </a:t>
            </a:r>
            <a:r>
              <a:rPr lang="en-US"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rPr>
              <a:t>The hierarchy bubble chart showed that frameworks like React, Angular, and Django were among the top web frameworks utilized by the respondents, highlighting their importance in modern web development.</a:t>
            </a:r>
            <a:endParaRPr lang="en-GB" sz="1600" kern="100" dirty="0">
              <a:solidFill>
                <a:srgbClr val="0E659B"/>
              </a:solidFill>
              <a:effectLst/>
              <a:latin typeface="IBM Plex Mono Text" panose="020B0509050203000203"/>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99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D65FB860-BAE6-6CBA-8F02-80C0EAF493F5}"/>
              </a:ext>
            </a:extLst>
          </p:cNvPr>
          <p:cNvSpPr txBox="1"/>
          <p:nvPr/>
        </p:nvSpPr>
        <p:spPr>
          <a:xfrm>
            <a:off x="838200" y="1323638"/>
            <a:ext cx="10515600" cy="2062103"/>
          </a:xfrm>
          <a:prstGeom prst="rect">
            <a:avLst/>
          </a:prstGeom>
          <a:noFill/>
        </p:spPr>
        <p:txBody>
          <a:bodyPr wrap="square" rtlCol="0">
            <a:spAutoFit/>
          </a:bodyPr>
          <a:lstStyle/>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a:p>
            <a:endParaRPr lang="en-GB" sz="1600" b="1" dirty="0">
              <a:solidFill>
                <a:srgbClr val="0E659B"/>
              </a:solidFill>
            </a:endParaRPr>
          </a:p>
        </p:txBody>
      </p:sp>
      <p:pic>
        <p:nvPicPr>
          <p:cNvPr id="6" name="Picture 5">
            <a:extLst>
              <a:ext uri="{FF2B5EF4-FFF2-40B4-BE49-F238E27FC236}">
                <a16:creationId xmlns:a16="http://schemas.microsoft.com/office/drawing/2014/main" id="{36A73CD0-8692-C3A9-50E4-C1A34F35107C}"/>
              </a:ext>
            </a:extLst>
          </p:cNvPr>
          <p:cNvPicPr>
            <a:picLocks noChangeAspect="1"/>
          </p:cNvPicPr>
          <p:nvPr/>
        </p:nvPicPr>
        <p:blipFill>
          <a:blip r:embed="rId2"/>
          <a:stretch>
            <a:fillRect/>
          </a:stretch>
        </p:blipFill>
        <p:spPr>
          <a:xfrm>
            <a:off x="1174700" y="1398444"/>
            <a:ext cx="9842600" cy="2335356"/>
          </a:xfrm>
          <a:prstGeom prst="rect">
            <a:avLst/>
          </a:prstGeom>
        </p:spPr>
      </p:pic>
      <p:pic>
        <p:nvPicPr>
          <p:cNvPr id="9" name="Picture 8">
            <a:extLst>
              <a:ext uri="{FF2B5EF4-FFF2-40B4-BE49-F238E27FC236}">
                <a16:creationId xmlns:a16="http://schemas.microsoft.com/office/drawing/2014/main" id="{2937E191-1FAF-5F0A-C9EC-FAB7E5CC27BC}"/>
              </a:ext>
            </a:extLst>
          </p:cNvPr>
          <p:cNvPicPr>
            <a:picLocks noChangeAspect="1"/>
          </p:cNvPicPr>
          <p:nvPr/>
        </p:nvPicPr>
        <p:blipFill>
          <a:blip r:embed="rId3"/>
          <a:stretch>
            <a:fillRect/>
          </a:stretch>
        </p:blipFill>
        <p:spPr>
          <a:xfrm>
            <a:off x="1174700" y="3781617"/>
            <a:ext cx="9842600" cy="2530283"/>
          </a:xfrm>
          <a:prstGeom prst="rect">
            <a:avLst/>
          </a:prstGeom>
        </p:spPr>
      </p:pic>
    </p:spTree>
    <p:extLst>
      <p:ext uri="{BB962C8B-B14F-4D97-AF65-F5344CB8AC3E}">
        <p14:creationId xmlns:p14="http://schemas.microsoft.com/office/powerpoint/2010/main" val="343050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8200" y="1447800"/>
            <a:ext cx="10515600" cy="4729163"/>
          </a:xfrm>
        </p:spPr>
        <p:txBody>
          <a:bodyPr>
            <a:normAutofit/>
          </a:bodyPr>
          <a:lstStyle/>
          <a:p>
            <a:pPr marL="0" marR="0" indent="0">
              <a:lnSpc>
                <a:spcPct val="107000"/>
              </a:lnSpc>
              <a:spcBef>
                <a:spcPts val="0"/>
              </a:spcBef>
              <a:spcAft>
                <a:spcPts val="800"/>
              </a:spcAft>
              <a:buNone/>
            </a:pPr>
            <a:r>
              <a:rPr lang="en-GB" sz="1800" b="1" kern="100" dirty="0">
                <a:effectLst/>
                <a:latin typeface="IBM Plex Mono Text"/>
                <a:ea typeface="Calibri Light" panose="020F0302020204030204" pitchFamily="34" charset="0"/>
                <a:cs typeface="Calibri Light" panose="020F0302020204030204" pitchFamily="34" charset="0"/>
              </a:rPr>
              <a:t>Future Technology Trends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effectLst/>
                <a:latin typeface="IBM Plex Mono Text"/>
                <a:ea typeface="Calibri Light" panose="020F0302020204030204" pitchFamily="34" charset="0"/>
                <a:cs typeface="Calibri Light" panose="020F0302020204030204" pitchFamily="34" charset="0"/>
              </a:rPr>
              <a:t>Top 10 Desired Languages for Next Year:</a:t>
            </a:r>
            <a:r>
              <a:rPr lang="en-US" sz="1600" kern="100" dirty="0">
                <a:effectLst/>
                <a:latin typeface="IBM Plex Mono Text"/>
                <a:ea typeface="Calibri Light" panose="020F0302020204030204" pitchFamily="34" charset="0"/>
                <a:cs typeface="Calibri Light" panose="020F0302020204030204" pitchFamily="34" charset="0"/>
              </a:rPr>
              <a:t> The bar chart revealed that programming languages such as Python, TypeScript, and Go were among the TOP 10 desired for learning or adoption in the upcoming year. This suggests a growing interest in these languages, likely due to their increasing relevance in emerging technologies.</a:t>
            </a:r>
            <a:endParaRPr lang="en-GB" sz="1600" kern="100" dirty="0">
              <a:effectLst/>
              <a:latin typeface="IBM Plex Mono Text"/>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effectLst/>
                <a:latin typeface="IBM Plex Mono Text"/>
                <a:ea typeface="Calibri Light" panose="020F0302020204030204" pitchFamily="34" charset="0"/>
                <a:cs typeface="Calibri Light" panose="020F0302020204030204" pitchFamily="34" charset="0"/>
              </a:rPr>
              <a:t>Top 10 Desired Databases for Next Year:</a:t>
            </a:r>
            <a:r>
              <a:rPr lang="en-US" sz="1600" kern="100" dirty="0">
                <a:effectLst/>
                <a:latin typeface="IBM Plex Mono Text"/>
                <a:ea typeface="Calibri Light" panose="020F0302020204030204" pitchFamily="34" charset="0"/>
                <a:cs typeface="Calibri Light" panose="020F0302020204030204" pitchFamily="34" charset="0"/>
              </a:rPr>
              <a:t> The column chart indicated that respondents are looking to explore databases like MongoDB, Redis, and PostgreSQL in the future, which may reflect trends toward NoSQL and in-memory databases.</a:t>
            </a:r>
            <a:endParaRPr lang="en-GB" sz="1600" kern="100" dirty="0">
              <a:effectLst/>
              <a:latin typeface="IBM Plex Mono Text"/>
              <a:ea typeface="Calibri Light" panose="020F0302020204030204" pitchFamily="34" charset="0"/>
              <a:cs typeface="Calibri Light" panose="020F030202020403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kern="100" dirty="0">
                <a:effectLst/>
                <a:latin typeface="IBM Plex Mono Text"/>
                <a:ea typeface="Calibri Light" panose="020F0302020204030204" pitchFamily="34" charset="0"/>
                <a:cs typeface="Calibri Light" panose="020F0302020204030204" pitchFamily="34" charset="0"/>
              </a:rPr>
              <a:t>Desired Platforms:</a:t>
            </a:r>
            <a:r>
              <a:rPr lang="en-US" sz="1600" kern="100" dirty="0">
                <a:effectLst/>
                <a:latin typeface="IBM Plex Mono Text"/>
                <a:ea typeface="Calibri Light" panose="020F0302020204030204" pitchFamily="34" charset="0"/>
                <a:cs typeface="Calibri Light" panose="020F0302020204030204" pitchFamily="34" charset="0"/>
              </a:rPr>
              <a:t> The Tree map chart identified the platforms respondents are interested in adopting in the coming year, with Linux, Docker, Windows, and cloud-based platforms seeing significant interest. This is indicative of the broader shift towards cloud computing and open-source environments.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b="1" dirty="0">
                <a:effectLst/>
                <a:latin typeface="IBM Plex Mono Text"/>
                <a:ea typeface="Calibri Light" panose="020F0302020204030204" pitchFamily="34" charset="0"/>
                <a:cs typeface="Calibri Light" panose="020F0302020204030204" pitchFamily="34" charset="0"/>
              </a:rPr>
              <a:t>Top 10 Desired Web Frameworks for Next Year:</a:t>
            </a:r>
            <a:r>
              <a:rPr lang="en-US" sz="1600" dirty="0">
                <a:effectLst/>
                <a:latin typeface="IBM Plex Mono Text"/>
                <a:ea typeface="Calibri Light" panose="020F0302020204030204" pitchFamily="34" charset="0"/>
                <a:cs typeface="Calibri Light" panose="020F0302020204030204" pitchFamily="34" charset="0"/>
              </a:rPr>
              <a:t> The hierarchy bubble chart showed respondents are keen on exploring frameworks like React.js, Vue.js, Angular/Angular.js, ASP.NET, and jQuery, indicating a trend towards more versatile and performance-optimized web development tools.</a:t>
            </a:r>
            <a:endParaRPr lang="en-GB" sz="1600" kern="100" dirty="0">
              <a:effectLst/>
              <a:latin typeface="IBM Plex Mono Text"/>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3863860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schemas.microsoft.com/office/2006/metadata/properties"/>
    <ds:schemaRef ds:uri="http://schemas.openxmlformats.org/package/2006/metadata/core-properties"/>
    <ds:schemaRef ds:uri="f80a141d-92ca-4d3d-9308-f7e7b1d44ce8"/>
    <ds:schemaRef ds:uri="155be751-a274-42e8-93fb-f39d3b9bccc8"/>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TM04033923[[fn=Depth]]</Template>
  <TotalTime>4619</TotalTime>
  <Words>2492</Words>
  <Application>Microsoft Office PowerPoint</Application>
  <PresentationFormat>Widescreen</PresentationFormat>
  <Paragraphs>157</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Helv</vt:lpstr>
      <vt:lpstr>IBM Plex Mono SemiBold</vt:lpstr>
      <vt:lpstr>IBM Plex Mono Text</vt:lpstr>
      <vt:lpstr>SLIDE_TEMPLATE_skill_network</vt:lpstr>
      <vt:lpstr>JUNIOR DATA ANALYST FINAL PROJECT.</vt:lpstr>
      <vt:lpstr>OUTLINE</vt:lpstr>
      <vt:lpstr>EXECUTIVE SUMMARY</vt:lpstr>
      <vt:lpstr>INTRODUCTION</vt:lpstr>
      <vt:lpstr>METHODOLOGY</vt:lpstr>
      <vt:lpstr>RESULTS</vt:lpstr>
      <vt:lpstr>RESULTS</vt:lpstr>
      <vt:lpstr>RESULTS</vt:lpstr>
      <vt:lpstr>RESULTS</vt:lpstr>
      <vt:lpstr>RESULTS</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Chinedu Nwaezeapu</cp:lastModifiedBy>
  <cp:revision>24</cp:revision>
  <dcterms:created xsi:type="dcterms:W3CDTF">2020-10-28T18:29:43Z</dcterms:created>
  <dcterms:modified xsi:type="dcterms:W3CDTF">2024-08-13T02:46:05Z</dcterms:modified>
</cp:coreProperties>
</file>