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0" r:id="rId5"/>
    <p:sldId id="271" r:id="rId6"/>
    <p:sldId id="263" r:id="rId7"/>
    <p:sldId id="273" r:id="rId8"/>
    <p:sldId id="276" r:id="rId9"/>
    <p:sldId id="277" r:id="rId10"/>
    <p:sldId id="272" r:id="rId11"/>
    <p:sldId id="264" r:id="rId12"/>
    <p:sldId id="275" r:id="rId13"/>
    <p:sldId id="274" r:id="rId14"/>
    <p:sldId id="265" r:id="rId15"/>
    <p:sldId id="266" r:id="rId16"/>
    <p:sldId id="267" r:id="rId17"/>
    <p:sldId id="278" r:id="rId18"/>
    <p:sldId id="279" r:id="rId19"/>
    <p:sldId id="26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1251"/>
    <a:srgbClr val="213B7A"/>
    <a:srgbClr val="020B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751" autoAdjust="0"/>
    <p:restoredTop sz="94660"/>
  </p:normalViewPr>
  <p:slideViewPr>
    <p:cSldViewPr snapToGrid="0">
      <p:cViewPr>
        <p:scale>
          <a:sx n="62" d="100"/>
          <a:sy n="62" d="100"/>
        </p:scale>
        <p:origin x="237" y="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AF11-2340-D580-2523-4DB0BCAC2C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243AE9D-A4DC-AE5F-E580-95785C54B2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EF158CB-77EE-0C75-DB5D-17BF85D5A36E}"/>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5" name="Footer Placeholder 4">
            <a:extLst>
              <a:ext uri="{FF2B5EF4-FFF2-40B4-BE49-F238E27FC236}">
                <a16:creationId xmlns:a16="http://schemas.microsoft.com/office/drawing/2014/main" id="{436B6013-CE48-DDD3-8A7E-B1F553A4F4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92A864-BC87-7CF0-502E-0F4E47CE83D5}"/>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4184537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3336D-ACB6-D05B-4194-3C7B6607FB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058680-C221-AD3C-1FB4-8C857CBAA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1DD0B6-6A1B-DD9C-B816-C6984A438766}"/>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5" name="Footer Placeholder 4">
            <a:extLst>
              <a:ext uri="{FF2B5EF4-FFF2-40B4-BE49-F238E27FC236}">
                <a16:creationId xmlns:a16="http://schemas.microsoft.com/office/drawing/2014/main" id="{30AC43D3-5CF9-33E2-E0AC-9DAC0730D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84EBE1-C9F3-53A2-1D55-1BA81A5276AC}"/>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1810571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D5A5AF-6B14-74A3-8860-DFFE4F329BB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F5FB0AF-22D6-6328-F753-44925367AED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75366-8BF2-5BD9-384A-241FCF11E6B5}"/>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5" name="Footer Placeholder 4">
            <a:extLst>
              <a:ext uri="{FF2B5EF4-FFF2-40B4-BE49-F238E27FC236}">
                <a16:creationId xmlns:a16="http://schemas.microsoft.com/office/drawing/2014/main" id="{4330EE84-3DF7-3871-C71C-0DAA82B6A5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31431-07B2-4135-2E65-C9366CD1406F}"/>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1901030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3D142-9976-94AD-A1B5-46103D95CB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D1A2D7-089C-3D36-16B8-0CF260B508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342043-B291-6DC8-C7BF-6C780C7A1B78}"/>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5" name="Footer Placeholder 4">
            <a:extLst>
              <a:ext uri="{FF2B5EF4-FFF2-40B4-BE49-F238E27FC236}">
                <a16:creationId xmlns:a16="http://schemas.microsoft.com/office/drawing/2014/main" id="{C3EAB1E7-9633-E023-89AF-5A92DD3B0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F50C3-5C79-2606-B82B-3E8493AF46AE}"/>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239454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98308-36F7-6792-58B8-FB273F166E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44F05CB-C4AE-FED6-9F84-2B7E8009F9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57A7A4-F5B5-99BD-1D73-4543734A56A4}"/>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5" name="Footer Placeholder 4">
            <a:extLst>
              <a:ext uri="{FF2B5EF4-FFF2-40B4-BE49-F238E27FC236}">
                <a16:creationId xmlns:a16="http://schemas.microsoft.com/office/drawing/2014/main" id="{94E17738-DB07-2E8F-7385-752DA98A99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77C3F-9B44-F07D-20F1-251BA705CB7F}"/>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288153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63B1B-EFF9-378E-16D7-FFB1A529CE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5CC097-4098-C547-C825-1315CB5383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379E103-4CDB-E2EA-64ED-26A29BDA373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18A995-4B60-A206-0AF1-DC161C04E546}"/>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6" name="Footer Placeholder 5">
            <a:extLst>
              <a:ext uri="{FF2B5EF4-FFF2-40B4-BE49-F238E27FC236}">
                <a16:creationId xmlns:a16="http://schemas.microsoft.com/office/drawing/2014/main" id="{7EE9C76E-AFF3-66B6-0714-DD00B7B953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A94B0-7762-8276-33DA-3F09264B2A44}"/>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1719853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BB535-F93E-84C9-9158-374802C3F5D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2A879BC-790A-3E87-B342-F12CC5F1F9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FB77C6-139E-797E-5215-899AF331C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B945F5-5840-00AE-CD45-F7734C1FCC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25E557-F310-3531-9B7B-2D95E7549F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F0816F-0D7F-F269-3797-1439C926E0C6}"/>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8" name="Footer Placeholder 7">
            <a:extLst>
              <a:ext uri="{FF2B5EF4-FFF2-40B4-BE49-F238E27FC236}">
                <a16:creationId xmlns:a16="http://schemas.microsoft.com/office/drawing/2014/main" id="{8DE2A464-6769-176E-3703-5C06D44C89C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E88617-BA32-E900-DAED-F959CE963D05}"/>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39459603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67117-6E8C-C05B-F4D8-40325435E2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334079D-4BBB-4720-4CBA-C3706C29D33C}"/>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4" name="Footer Placeholder 3">
            <a:extLst>
              <a:ext uri="{FF2B5EF4-FFF2-40B4-BE49-F238E27FC236}">
                <a16:creationId xmlns:a16="http://schemas.microsoft.com/office/drawing/2014/main" id="{CA5BC11D-4624-B48B-0C22-A1C5328AD9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EB92FF-2211-DFD4-BD08-37B5DD923668}"/>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16390756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7A197-5FB3-D819-BFA8-ED1D614C404E}"/>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3" name="Footer Placeholder 2">
            <a:extLst>
              <a:ext uri="{FF2B5EF4-FFF2-40B4-BE49-F238E27FC236}">
                <a16:creationId xmlns:a16="http://schemas.microsoft.com/office/drawing/2014/main" id="{CFF9DE5D-1A62-0F87-118F-DBBBC3A051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E6B5D-C606-8653-608F-7B9921394992}"/>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1527748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06DC0-4FF0-2CDA-F4A8-81C9B30A7A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500ACA-B345-660C-8728-116D2FEE74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564ACC-9886-B57E-4968-3FF30810BA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EE07DB-0030-ABD0-1EDF-D2C7B530BD9C}"/>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6" name="Footer Placeholder 5">
            <a:extLst>
              <a:ext uri="{FF2B5EF4-FFF2-40B4-BE49-F238E27FC236}">
                <a16:creationId xmlns:a16="http://schemas.microsoft.com/office/drawing/2014/main" id="{C3BD252B-5F91-E3BA-2AE7-8892B1378A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08FA977-E2DB-30A1-D381-59081D5ACB0E}"/>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1843146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D8F2A-6322-C3A8-CF22-AB07B2B1A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AEFDD7-BC76-8F22-BB33-130B64A718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686FC7-0637-D0DE-F008-900DAAAF91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A31BA5-0C7D-F1E0-6E5C-DFD41C73D936}"/>
              </a:ext>
            </a:extLst>
          </p:cNvPr>
          <p:cNvSpPr>
            <a:spLocks noGrp="1"/>
          </p:cNvSpPr>
          <p:nvPr>
            <p:ph type="dt" sz="half" idx="10"/>
          </p:nvPr>
        </p:nvSpPr>
        <p:spPr/>
        <p:txBody>
          <a:bodyPr/>
          <a:lstStyle/>
          <a:p>
            <a:fld id="{2D996030-41EA-44EC-86F1-EA4AA29A4496}" type="datetimeFigureOut">
              <a:rPr lang="en-US" smtClean="0"/>
              <a:t>11/16/2024</a:t>
            </a:fld>
            <a:endParaRPr lang="en-US"/>
          </a:p>
        </p:txBody>
      </p:sp>
      <p:sp>
        <p:nvSpPr>
          <p:cNvPr id="6" name="Footer Placeholder 5">
            <a:extLst>
              <a:ext uri="{FF2B5EF4-FFF2-40B4-BE49-F238E27FC236}">
                <a16:creationId xmlns:a16="http://schemas.microsoft.com/office/drawing/2014/main" id="{FF48B90A-E754-13B5-9DA1-F888F184B6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CBACFA-E5BA-E817-6A7C-47352644601F}"/>
              </a:ext>
            </a:extLst>
          </p:cNvPr>
          <p:cNvSpPr>
            <a:spLocks noGrp="1"/>
          </p:cNvSpPr>
          <p:nvPr>
            <p:ph type="sldNum" sz="quarter" idx="12"/>
          </p:nvPr>
        </p:nvSpPr>
        <p:spPr/>
        <p:txBody>
          <a:bodyPr/>
          <a:lstStyle/>
          <a:p>
            <a:fld id="{2A9AD3C1-A639-45E2-BB97-5D29589E4687}" type="slidenum">
              <a:rPr lang="en-US" smtClean="0"/>
              <a:t>‹#›</a:t>
            </a:fld>
            <a:endParaRPr lang="en-US"/>
          </a:p>
        </p:txBody>
      </p:sp>
    </p:spTree>
    <p:extLst>
      <p:ext uri="{BB962C8B-B14F-4D97-AF65-F5344CB8AC3E}">
        <p14:creationId xmlns:p14="http://schemas.microsoft.com/office/powerpoint/2010/main" val="3623070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36254F9-36B8-B5EB-0803-2E5EDF7CC7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5043C92-78CF-00A0-BF4A-C732A9F14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C684F4-9F1E-346D-4F44-27F525CF8F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D996030-41EA-44EC-86F1-EA4AA29A4496}" type="datetimeFigureOut">
              <a:rPr lang="en-US" smtClean="0"/>
              <a:t>11/16/2024</a:t>
            </a:fld>
            <a:endParaRPr lang="en-US"/>
          </a:p>
        </p:txBody>
      </p:sp>
      <p:sp>
        <p:nvSpPr>
          <p:cNvPr id="5" name="Footer Placeholder 4">
            <a:extLst>
              <a:ext uri="{FF2B5EF4-FFF2-40B4-BE49-F238E27FC236}">
                <a16:creationId xmlns:a16="http://schemas.microsoft.com/office/drawing/2014/main" id="{8292E9C1-8447-EFD5-2A22-6AD4355072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FE9FF8-5FE7-0DE9-369C-71607193024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A9AD3C1-A639-45E2-BB97-5D29589E4687}" type="slidenum">
              <a:rPr lang="en-US" smtClean="0"/>
              <a:t>‹#›</a:t>
            </a:fld>
            <a:endParaRPr lang="en-US"/>
          </a:p>
        </p:txBody>
      </p:sp>
    </p:spTree>
    <p:extLst>
      <p:ext uri="{BB962C8B-B14F-4D97-AF65-F5344CB8AC3E}">
        <p14:creationId xmlns:p14="http://schemas.microsoft.com/office/powerpoint/2010/main" val="3754425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1C27C-ECDE-2913-7CF7-9761319D13CF}"/>
              </a:ext>
            </a:extLst>
          </p:cNvPr>
          <p:cNvSpPr>
            <a:spLocks noGrp="1"/>
          </p:cNvSpPr>
          <p:nvPr>
            <p:ph type="ctrTitle"/>
          </p:nvPr>
        </p:nvSpPr>
        <p:spPr>
          <a:xfrm>
            <a:off x="2693095" y="2652041"/>
            <a:ext cx="6585542" cy="1553918"/>
          </a:xfrm>
        </p:spPr>
        <p:txBody>
          <a:bodyPr>
            <a:normAutofit/>
          </a:bodyPr>
          <a:lstStyle/>
          <a:p>
            <a:r>
              <a:rPr lang="en-US" sz="4400" dirty="0">
                <a:solidFill>
                  <a:schemeClr val="bg1"/>
                </a:solidFill>
                <a:latin typeface="Waltograph" panose="03080602000000000000" pitchFamily="66" charset="0"/>
              </a:rPr>
              <a:t>Animated Film Success</a:t>
            </a:r>
          </a:p>
        </p:txBody>
      </p:sp>
      <p:sp>
        <p:nvSpPr>
          <p:cNvPr id="3" name="Subtitle 2">
            <a:extLst>
              <a:ext uri="{FF2B5EF4-FFF2-40B4-BE49-F238E27FC236}">
                <a16:creationId xmlns:a16="http://schemas.microsoft.com/office/drawing/2014/main" id="{A48EB36B-588D-56CC-A216-F518BBD02C89}"/>
              </a:ext>
            </a:extLst>
          </p:cNvPr>
          <p:cNvSpPr>
            <a:spLocks noGrp="1"/>
          </p:cNvSpPr>
          <p:nvPr>
            <p:ph type="subTitle" idx="1"/>
          </p:nvPr>
        </p:nvSpPr>
        <p:spPr>
          <a:xfrm>
            <a:off x="1413866" y="4138724"/>
            <a:ext cx="9144000" cy="609178"/>
          </a:xfrm>
        </p:spPr>
        <p:txBody>
          <a:bodyPr>
            <a:normAutofit/>
          </a:bodyPr>
          <a:lstStyle/>
          <a:p>
            <a:r>
              <a:rPr lang="en-US" sz="2800" b="1" dirty="0">
                <a:solidFill>
                  <a:schemeClr val="bg1"/>
                </a:solidFill>
              </a:rPr>
              <a:t>What are the most influential factors?</a:t>
            </a:r>
          </a:p>
        </p:txBody>
      </p:sp>
      <p:sp>
        <p:nvSpPr>
          <p:cNvPr id="4" name="Subtitle 2">
            <a:extLst>
              <a:ext uri="{FF2B5EF4-FFF2-40B4-BE49-F238E27FC236}">
                <a16:creationId xmlns:a16="http://schemas.microsoft.com/office/drawing/2014/main" id="{F7716C80-7024-2185-EDDA-F51F9E7B9798}"/>
              </a:ext>
            </a:extLst>
          </p:cNvPr>
          <p:cNvSpPr txBox="1">
            <a:spLocks/>
          </p:cNvSpPr>
          <p:nvPr/>
        </p:nvSpPr>
        <p:spPr>
          <a:xfrm>
            <a:off x="1789103" y="6004663"/>
            <a:ext cx="9144000" cy="609178"/>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chemeClr val="bg1"/>
                </a:solidFill>
                <a:latin typeface="Waltograph" panose="03080602000000000000" pitchFamily="66" charset="0"/>
              </a:rPr>
              <a:t>Sarah Theriot</a:t>
            </a:r>
          </a:p>
        </p:txBody>
      </p:sp>
    </p:spTree>
    <p:extLst>
      <p:ext uri="{BB962C8B-B14F-4D97-AF65-F5344CB8AC3E}">
        <p14:creationId xmlns:p14="http://schemas.microsoft.com/office/powerpoint/2010/main" val="13612801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C8E69290-1834-99C9-88D6-14AB71481B5A}"/>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99DA9A7C-BEFC-FA33-90AA-7DEC1990366B}"/>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A605537A-7E26-A6B1-ABBC-445289B84DA7}"/>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929F09-90BB-0AC8-64A7-13C7F263123C}"/>
              </a:ext>
            </a:extLst>
          </p:cNvPr>
          <p:cNvSpPr>
            <a:spLocks noGrp="1"/>
          </p:cNvSpPr>
          <p:nvPr>
            <p:ph type="title"/>
          </p:nvPr>
        </p:nvSpPr>
        <p:spPr/>
        <p:txBody>
          <a:bodyPr>
            <a:normAutofit/>
          </a:bodyPr>
          <a:lstStyle/>
          <a:p>
            <a:r>
              <a:rPr lang="en-US" sz="6600" dirty="0">
                <a:latin typeface="Waltograph" panose="03080602000000000000" pitchFamily="66" charset="0"/>
              </a:rPr>
              <a:t>‘IMDB’ Descriptive Statistics</a:t>
            </a:r>
            <a:endParaRPr lang="en-US" sz="6000" dirty="0">
              <a:latin typeface="Waltograph" panose="03080602000000000000" pitchFamily="66" charset="0"/>
            </a:endParaRPr>
          </a:p>
        </p:txBody>
      </p:sp>
      <p:sp>
        <p:nvSpPr>
          <p:cNvPr id="13" name="Content Placeholder 12">
            <a:extLst>
              <a:ext uri="{FF2B5EF4-FFF2-40B4-BE49-F238E27FC236}">
                <a16:creationId xmlns:a16="http://schemas.microsoft.com/office/drawing/2014/main" id="{AA9DFB0B-F2B9-88C3-DC8B-C94FEFC4FD86}"/>
              </a:ext>
            </a:extLst>
          </p:cNvPr>
          <p:cNvSpPr>
            <a:spLocks noGrp="1"/>
          </p:cNvSpPr>
          <p:nvPr>
            <p:ph idx="1"/>
          </p:nvPr>
        </p:nvSpPr>
        <p:spPr>
          <a:xfrm>
            <a:off x="838200" y="1825624"/>
            <a:ext cx="10515600" cy="4571047"/>
          </a:xfrm>
        </p:spPr>
        <p:txBody>
          <a:bodyPr>
            <a:normAutofit/>
          </a:bodyPr>
          <a:lstStyle/>
          <a:p>
            <a:r>
              <a:rPr lang="en-US" dirty="0">
                <a:solidFill>
                  <a:schemeClr val="bg1"/>
                </a:solidFill>
              </a:rPr>
              <a:t>Descriptive Statistics:</a:t>
            </a:r>
          </a:p>
          <a:p>
            <a:pPr lvl="1"/>
            <a:r>
              <a:rPr lang="en-US" sz="2000" dirty="0">
                <a:solidFill>
                  <a:schemeClr val="bg1"/>
                </a:solidFill>
              </a:rPr>
              <a:t>count    46.000000</a:t>
            </a:r>
          </a:p>
          <a:p>
            <a:pPr lvl="1"/>
            <a:r>
              <a:rPr lang="en-US" sz="2000" dirty="0">
                <a:solidFill>
                  <a:schemeClr val="bg1"/>
                </a:solidFill>
              </a:rPr>
              <a:t>mean      7.386957</a:t>
            </a:r>
          </a:p>
          <a:p>
            <a:pPr lvl="1"/>
            <a:r>
              <a:rPr lang="en-US" sz="2000" dirty="0">
                <a:solidFill>
                  <a:schemeClr val="bg1"/>
                </a:solidFill>
              </a:rPr>
              <a:t>std       0.685276</a:t>
            </a:r>
          </a:p>
          <a:p>
            <a:pPr lvl="1"/>
            <a:r>
              <a:rPr lang="en-US" sz="2000" dirty="0">
                <a:solidFill>
                  <a:schemeClr val="bg1"/>
                </a:solidFill>
              </a:rPr>
              <a:t>min       5.300000</a:t>
            </a:r>
          </a:p>
          <a:p>
            <a:pPr lvl="1"/>
            <a:r>
              <a:rPr lang="en-US" sz="2000" dirty="0">
                <a:solidFill>
                  <a:schemeClr val="bg1"/>
                </a:solidFill>
              </a:rPr>
              <a:t>25%       6.900000</a:t>
            </a:r>
          </a:p>
          <a:p>
            <a:pPr lvl="1"/>
            <a:r>
              <a:rPr lang="en-US" sz="2000" dirty="0">
                <a:solidFill>
                  <a:schemeClr val="bg1"/>
                </a:solidFill>
              </a:rPr>
              <a:t>50%       7.400000</a:t>
            </a:r>
          </a:p>
          <a:p>
            <a:pPr lvl="1"/>
            <a:r>
              <a:rPr lang="en-US" sz="2000" dirty="0">
                <a:solidFill>
                  <a:schemeClr val="bg1"/>
                </a:solidFill>
              </a:rPr>
              <a:t>75%       8.000000</a:t>
            </a:r>
          </a:p>
          <a:p>
            <a:pPr lvl="1"/>
            <a:r>
              <a:rPr lang="en-US" sz="2000" dirty="0">
                <a:solidFill>
                  <a:schemeClr val="bg1"/>
                </a:solidFill>
              </a:rPr>
              <a:t>max       8.500000</a:t>
            </a:r>
          </a:p>
          <a:p>
            <a:pPr lvl="1"/>
            <a:r>
              <a:rPr lang="en-US" sz="2000" dirty="0">
                <a:solidFill>
                  <a:schemeClr val="bg1"/>
                </a:solidFill>
              </a:rPr>
              <a:t>Name: </a:t>
            </a:r>
            <a:r>
              <a:rPr lang="en-US" sz="2000" dirty="0" err="1">
                <a:solidFill>
                  <a:schemeClr val="bg1"/>
                </a:solidFill>
              </a:rPr>
              <a:t>imdb</a:t>
            </a:r>
            <a:r>
              <a:rPr lang="en-US" sz="2000" dirty="0">
                <a:solidFill>
                  <a:schemeClr val="bg1"/>
                </a:solidFill>
              </a:rPr>
              <a:t>, </a:t>
            </a:r>
            <a:r>
              <a:rPr lang="en-US" sz="2000" dirty="0" err="1">
                <a:solidFill>
                  <a:schemeClr val="bg1"/>
                </a:solidFill>
              </a:rPr>
              <a:t>dtype</a:t>
            </a:r>
            <a:r>
              <a:rPr lang="en-US" sz="2000" dirty="0">
                <a:solidFill>
                  <a:schemeClr val="bg1"/>
                </a:solidFill>
              </a:rPr>
              <a:t>: float64</a:t>
            </a:r>
          </a:p>
        </p:txBody>
      </p:sp>
      <p:sp>
        <p:nvSpPr>
          <p:cNvPr id="8" name="Oval 7">
            <a:extLst>
              <a:ext uri="{FF2B5EF4-FFF2-40B4-BE49-F238E27FC236}">
                <a16:creationId xmlns:a16="http://schemas.microsoft.com/office/drawing/2014/main" id="{D2AD1E7B-E234-A1A2-C215-D45C46630588}"/>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89412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4C263048-6047-5AC6-2314-E0842565A153}"/>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24FA3128-3A27-E78E-7692-52FCEBECCCE9}"/>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DAE9A2AF-8B84-07D3-5896-D772F9F9D502}"/>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5BC9D1-7368-2D3A-472E-20A17ECD99AD}"/>
              </a:ext>
            </a:extLst>
          </p:cNvPr>
          <p:cNvSpPr>
            <a:spLocks noGrp="1"/>
          </p:cNvSpPr>
          <p:nvPr>
            <p:ph type="title"/>
          </p:nvPr>
        </p:nvSpPr>
        <p:spPr/>
        <p:txBody>
          <a:bodyPr>
            <a:normAutofit/>
          </a:bodyPr>
          <a:lstStyle/>
          <a:p>
            <a:r>
              <a:rPr lang="en-US" sz="6600" dirty="0">
                <a:latin typeface="Waltograph" panose="03080602000000000000" pitchFamily="66" charset="0"/>
              </a:rPr>
              <a:t>‘IMDB’ Visualizations</a:t>
            </a:r>
            <a:endParaRPr lang="en-US" sz="6000" dirty="0">
              <a:latin typeface="Waltograph" panose="03080602000000000000" pitchFamily="66" charset="0"/>
            </a:endParaRPr>
          </a:p>
        </p:txBody>
      </p:sp>
      <p:sp>
        <p:nvSpPr>
          <p:cNvPr id="8" name="Oval 7">
            <a:extLst>
              <a:ext uri="{FF2B5EF4-FFF2-40B4-BE49-F238E27FC236}">
                <a16:creationId xmlns:a16="http://schemas.microsoft.com/office/drawing/2014/main" id="{FF133F66-8F86-2B97-A83E-7F94178B8093}"/>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7FAD457-F1B3-935A-455E-D6C1D5DB3CB1}"/>
              </a:ext>
            </a:extLst>
          </p:cNvPr>
          <p:cNvPicPr>
            <a:picLocks noChangeAspect="1"/>
          </p:cNvPicPr>
          <p:nvPr/>
        </p:nvPicPr>
        <p:blipFill>
          <a:blip r:embed="rId2"/>
          <a:stretch>
            <a:fillRect/>
          </a:stretch>
        </p:blipFill>
        <p:spPr>
          <a:xfrm>
            <a:off x="6823421" y="1444024"/>
            <a:ext cx="4458115" cy="2332288"/>
          </a:xfrm>
          <a:prstGeom prst="rect">
            <a:avLst/>
          </a:prstGeom>
        </p:spPr>
      </p:pic>
      <p:pic>
        <p:nvPicPr>
          <p:cNvPr id="15" name="Picture 14">
            <a:extLst>
              <a:ext uri="{FF2B5EF4-FFF2-40B4-BE49-F238E27FC236}">
                <a16:creationId xmlns:a16="http://schemas.microsoft.com/office/drawing/2014/main" id="{3219CE5A-1AEF-4923-B5C1-95613279F9A9}"/>
              </a:ext>
            </a:extLst>
          </p:cNvPr>
          <p:cNvPicPr>
            <a:picLocks noChangeAspect="1"/>
          </p:cNvPicPr>
          <p:nvPr/>
        </p:nvPicPr>
        <p:blipFill>
          <a:blip r:embed="rId3"/>
          <a:stretch>
            <a:fillRect/>
          </a:stretch>
        </p:blipFill>
        <p:spPr>
          <a:xfrm>
            <a:off x="266702" y="2187019"/>
            <a:ext cx="5302156" cy="2937226"/>
          </a:xfrm>
          <a:prstGeom prst="rect">
            <a:avLst/>
          </a:prstGeom>
        </p:spPr>
      </p:pic>
      <p:pic>
        <p:nvPicPr>
          <p:cNvPr id="17" name="Picture 16">
            <a:extLst>
              <a:ext uri="{FF2B5EF4-FFF2-40B4-BE49-F238E27FC236}">
                <a16:creationId xmlns:a16="http://schemas.microsoft.com/office/drawing/2014/main" id="{6D1EE643-98C5-4633-CEC1-B27CD29C0B3E}"/>
              </a:ext>
            </a:extLst>
          </p:cNvPr>
          <p:cNvPicPr>
            <a:picLocks noChangeAspect="1"/>
          </p:cNvPicPr>
          <p:nvPr/>
        </p:nvPicPr>
        <p:blipFill>
          <a:blip r:embed="rId4"/>
          <a:stretch>
            <a:fillRect/>
          </a:stretch>
        </p:blipFill>
        <p:spPr>
          <a:xfrm>
            <a:off x="6304724" y="3913735"/>
            <a:ext cx="4976812" cy="2605109"/>
          </a:xfrm>
          <a:prstGeom prst="rect">
            <a:avLst/>
          </a:prstGeom>
        </p:spPr>
      </p:pic>
      <p:sp>
        <p:nvSpPr>
          <p:cNvPr id="18" name="TextBox 17">
            <a:extLst>
              <a:ext uri="{FF2B5EF4-FFF2-40B4-BE49-F238E27FC236}">
                <a16:creationId xmlns:a16="http://schemas.microsoft.com/office/drawing/2014/main" id="{C38AFAB0-D8B0-2737-A145-84B1DF9057E1}"/>
              </a:ext>
            </a:extLst>
          </p:cNvPr>
          <p:cNvSpPr txBox="1"/>
          <p:nvPr/>
        </p:nvSpPr>
        <p:spPr>
          <a:xfrm>
            <a:off x="583987" y="5413976"/>
            <a:ext cx="5209774" cy="1200329"/>
          </a:xfrm>
          <a:prstGeom prst="rect">
            <a:avLst/>
          </a:prstGeom>
          <a:noFill/>
        </p:spPr>
        <p:txBody>
          <a:bodyPr wrap="square" rtlCol="0">
            <a:spAutoFit/>
          </a:bodyPr>
          <a:lstStyle/>
          <a:p>
            <a:r>
              <a:rPr lang="en-US" dirty="0">
                <a:solidFill>
                  <a:schemeClr val="bg1"/>
                </a:solidFill>
              </a:rPr>
              <a:t>This scatterplot appears to show a very </a:t>
            </a:r>
            <a:r>
              <a:rPr lang="en-US" dirty="0" err="1">
                <a:solidFill>
                  <a:schemeClr val="bg1"/>
                </a:solidFill>
              </a:rPr>
              <a:t>weakpositive</a:t>
            </a:r>
            <a:r>
              <a:rPr lang="en-US" dirty="0">
                <a:solidFill>
                  <a:schemeClr val="bg1"/>
                </a:solidFill>
              </a:rPr>
              <a:t> correlation between the two variables. Potentially telling us that the higher rating on </a:t>
            </a:r>
            <a:r>
              <a:rPr lang="en-US" dirty="0" err="1">
                <a:solidFill>
                  <a:schemeClr val="bg1"/>
                </a:solidFill>
              </a:rPr>
              <a:t>imdb</a:t>
            </a:r>
            <a:r>
              <a:rPr lang="en-US" dirty="0">
                <a:solidFill>
                  <a:schemeClr val="bg1"/>
                </a:solidFill>
              </a:rPr>
              <a:t> the more money is makes.</a:t>
            </a:r>
          </a:p>
        </p:txBody>
      </p:sp>
    </p:spTree>
    <p:extLst>
      <p:ext uri="{BB962C8B-B14F-4D97-AF65-F5344CB8AC3E}">
        <p14:creationId xmlns:p14="http://schemas.microsoft.com/office/powerpoint/2010/main" val="187239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66F1AC0C-BE40-3108-7336-5EFD40D12D68}"/>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3B39CF0B-93C1-75E6-C1AD-A0632291AE43}"/>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87480E1-769B-2545-7137-9CC32E8C95BC}"/>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9B4CFAD-0234-DF7F-47D0-A19FDB7A2B8E}"/>
              </a:ext>
            </a:extLst>
          </p:cNvPr>
          <p:cNvSpPr>
            <a:spLocks noGrp="1"/>
          </p:cNvSpPr>
          <p:nvPr>
            <p:ph type="title"/>
          </p:nvPr>
        </p:nvSpPr>
        <p:spPr/>
        <p:txBody>
          <a:bodyPr>
            <a:normAutofit fontScale="90000"/>
          </a:bodyPr>
          <a:lstStyle/>
          <a:p>
            <a:r>
              <a:rPr lang="en-US" sz="6600" dirty="0">
                <a:latin typeface="Waltograph" panose="03080602000000000000" pitchFamily="66" charset="0"/>
              </a:rPr>
              <a:t>‘Rotten Tomatoes’ Descriptive Statistics</a:t>
            </a:r>
            <a:endParaRPr lang="en-US" sz="6000" dirty="0">
              <a:latin typeface="Waltograph" panose="03080602000000000000" pitchFamily="66" charset="0"/>
            </a:endParaRPr>
          </a:p>
        </p:txBody>
      </p:sp>
      <p:sp>
        <p:nvSpPr>
          <p:cNvPr id="13" name="Content Placeholder 12">
            <a:extLst>
              <a:ext uri="{FF2B5EF4-FFF2-40B4-BE49-F238E27FC236}">
                <a16:creationId xmlns:a16="http://schemas.microsoft.com/office/drawing/2014/main" id="{2A9FF53A-6640-4E54-F13E-0E284DD105C9}"/>
              </a:ext>
            </a:extLst>
          </p:cNvPr>
          <p:cNvSpPr>
            <a:spLocks noGrp="1"/>
          </p:cNvSpPr>
          <p:nvPr>
            <p:ph idx="1"/>
          </p:nvPr>
        </p:nvSpPr>
        <p:spPr>
          <a:xfrm>
            <a:off x="838200" y="1825624"/>
            <a:ext cx="10515600" cy="4571047"/>
          </a:xfrm>
        </p:spPr>
        <p:txBody>
          <a:bodyPr>
            <a:normAutofit/>
          </a:bodyPr>
          <a:lstStyle/>
          <a:p>
            <a:r>
              <a:rPr lang="en-US" dirty="0">
                <a:solidFill>
                  <a:schemeClr val="bg1"/>
                </a:solidFill>
              </a:rPr>
              <a:t>Descriptive Statistics:</a:t>
            </a:r>
          </a:p>
          <a:p>
            <a:pPr lvl="1"/>
            <a:r>
              <a:rPr lang="en-US" sz="2000" dirty="0">
                <a:solidFill>
                  <a:schemeClr val="bg1"/>
                </a:solidFill>
              </a:rPr>
              <a:t>count    46.000000</a:t>
            </a:r>
          </a:p>
          <a:p>
            <a:pPr lvl="1"/>
            <a:r>
              <a:rPr lang="en-US" sz="2000" dirty="0">
                <a:solidFill>
                  <a:schemeClr val="bg1"/>
                </a:solidFill>
              </a:rPr>
              <a:t>mean     82.934783</a:t>
            </a:r>
          </a:p>
          <a:p>
            <a:pPr lvl="1"/>
            <a:r>
              <a:rPr lang="en-US" sz="2000" dirty="0">
                <a:solidFill>
                  <a:schemeClr val="bg1"/>
                </a:solidFill>
              </a:rPr>
              <a:t>std      16.745682</a:t>
            </a:r>
          </a:p>
          <a:p>
            <a:pPr lvl="1"/>
            <a:r>
              <a:rPr lang="en-US" sz="2000" dirty="0">
                <a:solidFill>
                  <a:schemeClr val="bg1"/>
                </a:solidFill>
              </a:rPr>
              <a:t>min      37.000000</a:t>
            </a:r>
          </a:p>
          <a:p>
            <a:pPr lvl="1"/>
            <a:r>
              <a:rPr lang="en-US" sz="2000" dirty="0">
                <a:solidFill>
                  <a:schemeClr val="bg1"/>
                </a:solidFill>
              </a:rPr>
              <a:t>25%      84.000000</a:t>
            </a:r>
          </a:p>
          <a:p>
            <a:pPr lvl="1"/>
            <a:r>
              <a:rPr lang="en-US" sz="2000" dirty="0">
                <a:solidFill>
                  <a:schemeClr val="bg1"/>
                </a:solidFill>
              </a:rPr>
              <a:t>50%      89.000000</a:t>
            </a:r>
          </a:p>
          <a:p>
            <a:pPr lvl="1"/>
            <a:r>
              <a:rPr lang="en-US" sz="2000" dirty="0">
                <a:solidFill>
                  <a:schemeClr val="bg1"/>
                </a:solidFill>
              </a:rPr>
              <a:t>75%      94.000000</a:t>
            </a:r>
          </a:p>
          <a:p>
            <a:pPr lvl="1"/>
            <a:r>
              <a:rPr lang="en-US" sz="2000" dirty="0">
                <a:solidFill>
                  <a:schemeClr val="bg1"/>
                </a:solidFill>
              </a:rPr>
              <a:t>max      98.000000</a:t>
            </a:r>
          </a:p>
          <a:p>
            <a:pPr lvl="1"/>
            <a:r>
              <a:rPr lang="en-US" sz="2000" dirty="0">
                <a:solidFill>
                  <a:schemeClr val="bg1"/>
                </a:solidFill>
              </a:rPr>
              <a:t>Name: </a:t>
            </a:r>
            <a:r>
              <a:rPr lang="en-US" sz="2000" dirty="0" err="1">
                <a:solidFill>
                  <a:schemeClr val="bg1"/>
                </a:solidFill>
              </a:rPr>
              <a:t>rotten_tomatoes</a:t>
            </a:r>
            <a:r>
              <a:rPr lang="en-US" sz="2000" dirty="0">
                <a:solidFill>
                  <a:schemeClr val="bg1"/>
                </a:solidFill>
              </a:rPr>
              <a:t>, </a:t>
            </a:r>
            <a:r>
              <a:rPr lang="en-US" sz="2000" dirty="0" err="1">
                <a:solidFill>
                  <a:schemeClr val="bg1"/>
                </a:solidFill>
              </a:rPr>
              <a:t>dtype</a:t>
            </a:r>
            <a:r>
              <a:rPr lang="en-US" sz="2000" dirty="0">
                <a:solidFill>
                  <a:schemeClr val="bg1"/>
                </a:solidFill>
              </a:rPr>
              <a:t>: float64</a:t>
            </a:r>
          </a:p>
        </p:txBody>
      </p:sp>
      <p:sp>
        <p:nvSpPr>
          <p:cNvPr id="8" name="Oval 7">
            <a:extLst>
              <a:ext uri="{FF2B5EF4-FFF2-40B4-BE49-F238E27FC236}">
                <a16:creationId xmlns:a16="http://schemas.microsoft.com/office/drawing/2014/main" id="{4A9B3426-FDB9-42B3-559F-BB03F423EA73}"/>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36682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3774D2A0-20EE-4A3A-191D-C789B709CFDC}"/>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3E4ACFDF-79DE-0D9D-34CF-ECADE316BA78}"/>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49DF750-916C-0327-8450-E66DEF60A6B3}"/>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417E33-5E3A-8CCD-BADA-E1C6D6EE4756}"/>
              </a:ext>
            </a:extLst>
          </p:cNvPr>
          <p:cNvSpPr>
            <a:spLocks noGrp="1"/>
          </p:cNvSpPr>
          <p:nvPr>
            <p:ph type="title"/>
          </p:nvPr>
        </p:nvSpPr>
        <p:spPr/>
        <p:txBody>
          <a:bodyPr>
            <a:normAutofit/>
          </a:bodyPr>
          <a:lstStyle/>
          <a:p>
            <a:r>
              <a:rPr lang="en-US" sz="6600" dirty="0">
                <a:latin typeface="Waltograph" panose="03080602000000000000" pitchFamily="66" charset="0"/>
              </a:rPr>
              <a:t>‘Rotten Tomatoes’ Visualizations</a:t>
            </a:r>
            <a:endParaRPr lang="en-US" sz="6000" dirty="0">
              <a:latin typeface="Waltograph" panose="03080602000000000000" pitchFamily="66" charset="0"/>
            </a:endParaRPr>
          </a:p>
        </p:txBody>
      </p:sp>
      <p:sp>
        <p:nvSpPr>
          <p:cNvPr id="8" name="Oval 7">
            <a:extLst>
              <a:ext uri="{FF2B5EF4-FFF2-40B4-BE49-F238E27FC236}">
                <a16:creationId xmlns:a16="http://schemas.microsoft.com/office/drawing/2014/main" id="{11A3473A-1EA1-DE2C-65B2-1FFF045F5884}"/>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5FC8DDE-0984-0A08-589E-7D47681C76A7}"/>
              </a:ext>
            </a:extLst>
          </p:cNvPr>
          <p:cNvSpPr txBox="1"/>
          <p:nvPr/>
        </p:nvSpPr>
        <p:spPr>
          <a:xfrm>
            <a:off x="268091" y="5169515"/>
            <a:ext cx="6616803" cy="1569660"/>
          </a:xfrm>
          <a:prstGeom prst="rect">
            <a:avLst/>
          </a:prstGeom>
          <a:noFill/>
        </p:spPr>
        <p:txBody>
          <a:bodyPr wrap="square" rtlCol="0">
            <a:spAutoFit/>
          </a:bodyPr>
          <a:lstStyle/>
          <a:p>
            <a:r>
              <a:rPr lang="en-US" sz="1600" dirty="0">
                <a:solidFill>
                  <a:schemeClr val="bg1"/>
                </a:solidFill>
              </a:rPr>
              <a:t>Note: There are quite a few outliers, which tell us that there were 6 movies that weren’t received very well by rotten tomatoes, which is unusual as most movies do receive a high rating. </a:t>
            </a:r>
          </a:p>
          <a:p>
            <a:r>
              <a:rPr lang="en-US" sz="1600" dirty="0">
                <a:solidFill>
                  <a:schemeClr val="bg1"/>
                </a:solidFill>
              </a:rPr>
              <a:t>The scatterplot suggests to us that it appears most of the of the films do make about the same money, but the ones with higher ratings are the ones that make more money.</a:t>
            </a:r>
          </a:p>
        </p:txBody>
      </p:sp>
      <p:pic>
        <p:nvPicPr>
          <p:cNvPr id="7" name="Picture 6">
            <a:extLst>
              <a:ext uri="{FF2B5EF4-FFF2-40B4-BE49-F238E27FC236}">
                <a16:creationId xmlns:a16="http://schemas.microsoft.com/office/drawing/2014/main" id="{971D5CFF-5E01-0DFB-CA2F-4BB171A5691B}"/>
              </a:ext>
            </a:extLst>
          </p:cNvPr>
          <p:cNvPicPr>
            <a:picLocks noChangeAspect="1"/>
          </p:cNvPicPr>
          <p:nvPr/>
        </p:nvPicPr>
        <p:blipFill>
          <a:blip r:embed="rId2"/>
          <a:stretch>
            <a:fillRect/>
          </a:stretch>
        </p:blipFill>
        <p:spPr>
          <a:xfrm>
            <a:off x="7845398" y="1518843"/>
            <a:ext cx="3392544" cy="1918214"/>
          </a:xfrm>
          <a:prstGeom prst="rect">
            <a:avLst/>
          </a:prstGeom>
        </p:spPr>
      </p:pic>
      <p:pic>
        <p:nvPicPr>
          <p:cNvPr id="14" name="Picture 13">
            <a:extLst>
              <a:ext uri="{FF2B5EF4-FFF2-40B4-BE49-F238E27FC236}">
                <a16:creationId xmlns:a16="http://schemas.microsoft.com/office/drawing/2014/main" id="{97B5F634-3331-F52A-873C-8BD54F1AA553}"/>
              </a:ext>
            </a:extLst>
          </p:cNvPr>
          <p:cNvPicPr>
            <a:picLocks noChangeAspect="1"/>
          </p:cNvPicPr>
          <p:nvPr/>
        </p:nvPicPr>
        <p:blipFill>
          <a:blip r:embed="rId3"/>
          <a:stretch>
            <a:fillRect/>
          </a:stretch>
        </p:blipFill>
        <p:spPr>
          <a:xfrm>
            <a:off x="386363" y="1951014"/>
            <a:ext cx="5428966" cy="3099873"/>
          </a:xfrm>
          <a:prstGeom prst="rect">
            <a:avLst/>
          </a:prstGeom>
        </p:spPr>
      </p:pic>
      <p:pic>
        <p:nvPicPr>
          <p:cNvPr id="15" name="Picture 14">
            <a:extLst>
              <a:ext uri="{FF2B5EF4-FFF2-40B4-BE49-F238E27FC236}">
                <a16:creationId xmlns:a16="http://schemas.microsoft.com/office/drawing/2014/main" id="{F987DDF1-39A9-1A53-E29C-C27DF7E355E5}"/>
              </a:ext>
            </a:extLst>
          </p:cNvPr>
          <p:cNvPicPr>
            <a:picLocks noChangeAspect="1"/>
          </p:cNvPicPr>
          <p:nvPr/>
        </p:nvPicPr>
        <p:blipFill>
          <a:blip r:embed="rId4"/>
          <a:stretch>
            <a:fillRect/>
          </a:stretch>
        </p:blipFill>
        <p:spPr>
          <a:xfrm>
            <a:off x="6976483" y="3649960"/>
            <a:ext cx="4023938" cy="2719884"/>
          </a:xfrm>
          <a:prstGeom prst="rect">
            <a:avLst/>
          </a:prstGeom>
        </p:spPr>
      </p:pic>
    </p:spTree>
    <p:extLst>
      <p:ext uri="{BB962C8B-B14F-4D97-AF65-F5344CB8AC3E}">
        <p14:creationId xmlns:p14="http://schemas.microsoft.com/office/powerpoint/2010/main" val="3658759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116EFC05-A9C9-49FD-AC58-465B3BD4B6BC}"/>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8376DE46-9552-3183-C2F0-D869140E3FC9}"/>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CC9375E-F3C4-2259-CBA1-9ECF164168A3}"/>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B91BE1-5996-D113-F6EA-6D93D4D2E697}"/>
              </a:ext>
            </a:extLst>
          </p:cNvPr>
          <p:cNvSpPr>
            <a:spLocks noGrp="1"/>
          </p:cNvSpPr>
          <p:nvPr>
            <p:ph type="title"/>
          </p:nvPr>
        </p:nvSpPr>
        <p:spPr/>
        <p:txBody>
          <a:bodyPr>
            <a:normAutofit/>
          </a:bodyPr>
          <a:lstStyle/>
          <a:p>
            <a:r>
              <a:rPr lang="en-US" sz="6600" dirty="0">
                <a:latin typeface="Waltograph" panose="03080602000000000000" pitchFamily="66" charset="0"/>
              </a:rPr>
              <a:t>‘Hero Gender’ Variables</a:t>
            </a:r>
            <a:endParaRPr lang="en-US" sz="6000" dirty="0">
              <a:latin typeface="Waltograph" panose="03080602000000000000" pitchFamily="66" charset="0"/>
            </a:endParaRPr>
          </a:p>
        </p:txBody>
      </p:sp>
      <p:sp>
        <p:nvSpPr>
          <p:cNvPr id="13" name="Content Placeholder 12">
            <a:extLst>
              <a:ext uri="{FF2B5EF4-FFF2-40B4-BE49-F238E27FC236}">
                <a16:creationId xmlns:a16="http://schemas.microsoft.com/office/drawing/2014/main" id="{3104A787-87C6-F30E-60CA-49B5B374E975}"/>
              </a:ext>
            </a:extLst>
          </p:cNvPr>
          <p:cNvSpPr>
            <a:spLocks noGrp="1"/>
          </p:cNvSpPr>
          <p:nvPr>
            <p:ph idx="1"/>
          </p:nvPr>
        </p:nvSpPr>
        <p:spPr>
          <a:xfrm>
            <a:off x="6460751" y="1945368"/>
            <a:ext cx="5344886" cy="4351338"/>
          </a:xfrm>
        </p:spPr>
        <p:txBody>
          <a:bodyPr>
            <a:normAutofit/>
          </a:bodyPr>
          <a:lstStyle/>
          <a:p>
            <a:r>
              <a:rPr lang="en-US" sz="2000" dirty="0">
                <a:solidFill>
                  <a:schemeClr val="bg1"/>
                </a:solidFill>
              </a:rPr>
              <a:t>The analysis here is slightly different due to ‘</a:t>
            </a:r>
            <a:r>
              <a:rPr lang="en-US" sz="2000" dirty="0" err="1">
                <a:solidFill>
                  <a:schemeClr val="bg1"/>
                </a:solidFill>
              </a:rPr>
              <a:t>hero_gender</a:t>
            </a:r>
            <a:r>
              <a:rPr lang="en-US" sz="2000" dirty="0">
                <a:solidFill>
                  <a:schemeClr val="bg1"/>
                </a:solidFill>
              </a:rPr>
              <a:t>’ being a categorical variable. </a:t>
            </a:r>
          </a:p>
          <a:p>
            <a:endParaRPr lang="en-US" sz="2000" dirty="0">
              <a:solidFill>
                <a:schemeClr val="bg1"/>
              </a:solidFill>
            </a:endParaRPr>
          </a:p>
          <a:p>
            <a:r>
              <a:rPr lang="en-US" sz="2000" dirty="0">
                <a:solidFill>
                  <a:schemeClr val="bg1"/>
                </a:solidFill>
              </a:rPr>
              <a:t>Note: The extreme outlier in Female Led films. This outlier is because while most female-led films have made less money than the male-led films, there was one female-led film that outperformed by a lot.</a:t>
            </a:r>
          </a:p>
        </p:txBody>
      </p:sp>
      <p:sp>
        <p:nvSpPr>
          <p:cNvPr id="8" name="Oval 7">
            <a:extLst>
              <a:ext uri="{FF2B5EF4-FFF2-40B4-BE49-F238E27FC236}">
                <a16:creationId xmlns:a16="http://schemas.microsoft.com/office/drawing/2014/main" id="{114B40AA-1BC1-3AE8-A6D1-CED722D9624B}"/>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3B70940-290D-9B17-01E2-CC5A2476B2A7}"/>
              </a:ext>
            </a:extLst>
          </p:cNvPr>
          <p:cNvPicPr>
            <a:picLocks noChangeAspect="1"/>
          </p:cNvPicPr>
          <p:nvPr/>
        </p:nvPicPr>
        <p:blipFill>
          <a:blip r:embed="rId2"/>
          <a:stretch>
            <a:fillRect/>
          </a:stretch>
        </p:blipFill>
        <p:spPr>
          <a:xfrm>
            <a:off x="456623" y="1736541"/>
            <a:ext cx="5639377" cy="4440421"/>
          </a:xfrm>
          <a:prstGeom prst="rect">
            <a:avLst/>
          </a:prstGeom>
        </p:spPr>
      </p:pic>
    </p:spTree>
    <p:extLst>
      <p:ext uri="{BB962C8B-B14F-4D97-AF65-F5344CB8AC3E}">
        <p14:creationId xmlns:p14="http://schemas.microsoft.com/office/powerpoint/2010/main" val="2411898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7D7FD15A-68AB-AA62-2491-D444030C316C}"/>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25BA4E04-F4A6-66F1-A4E0-3AFA597975CC}"/>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A181905-6A30-7B59-BF61-D9EFC4B3DFB0}"/>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B447C6-1D01-2C49-6AB6-23155C79E168}"/>
              </a:ext>
            </a:extLst>
          </p:cNvPr>
          <p:cNvSpPr>
            <a:spLocks noGrp="1"/>
          </p:cNvSpPr>
          <p:nvPr>
            <p:ph type="title"/>
          </p:nvPr>
        </p:nvSpPr>
        <p:spPr/>
        <p:txBody>
          <a:bodyPr>
            <a:normAutofit/>
          </a:bodyPr>
          <a:lstStyle/>
          <a:p>
            <a:r>
              <a:rPr lang="en-US" sz="6600" dirty="0">
                <a:latin typeface="Waltograph" panose="03080602000000000000" pitchFamily="66" charset="0"/>
              </a:rPr>
              <a:t>PMF (Probability Mass Function)</a:t>
            </a:r>
            <a:endParaRPr lang="en-US" sz="6000" dirty="0">
              <a:latin typeface="Waltograph" panose="03080602000000000000" pitchFamily="66" charset="0"/>
            </a:endParaRPr>
          </a:p>
        </p:txBody>
      </p:sp>
      <p:pic>
        <p:nvPicPr>
          <p:cNvPr id="4" name="Content Placeholder 3">
            <a:extLst>
              <a:ext uri="{FF2B5EF4-FFF2-40B4-BE49-F238E27FC236}">
                <a16:creationId xmlns:a16="http://schemas.microsoft.com/office/drawing/2014/main" id="{8F1B59A7-E6C8-FE8F-D1AC-75FAA3A46A25}"/>
              </a:ext>
            </a:extLst>
          </p:cNvPr>
          <p:cNvPicPr>
            <a:picLocks noGrp="1" noChangeAspect="1"/>
          </p:cNvPicPr>
          <p:nvPr>
            <p:ph idx="1"/>
          </p:nvPr>
        </p:nvPicPr>
        <p:blipFill>
          <a:blip r:embed="rId2"/>
          <a:stretch>
            <a:fillRect/>
          </a:stretch>
        </p:blipFill>
        <p:spPr>
          <a:xfrm>
            <a:off x="708486" y="1596863"/>
            <a:ext cx="4840332" cy="4896012"/>
          </a:xfrm>
        </p:spPr>
      </p:pic>
      <p:sp>
        <p:nvSpPr>
          <p:cNvPr id="8" name="Oval 7">
            <a:extLst>
              <a:ext uri="{FF2B5EF4-FFF2-40B4-BE49-F238E27FC236}">
                <a16:creationId xmlns:a16="http://schemas.microsoft.com/office/drawing/2014/main" id="{34FC1B62-B6B7-8CED-9144-A3F994250258}"/>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0E32CEE-AB80-6FB1-37F5-F65C72F9F4F0}"/>
              </a:ext>
            </a:extLst>
          </p:cNvPr>
          <p:cNvSpPr txBox="1"/>
          <p:nvPr/>
        </p:nvSpPr>
        <p:spPr>
          <a:xfrm>
            <a:off x="5875698" y="1690688"/>
            <a:ext cx="5478101" cy="1200329"/>
          </a:xfrm>
          <a:prstGeom prst="rect">
            <a:avLst/>
          </a:prstGeom>
          <a:noFill/>
        </p:spPr>
        <p:txBody>
          <a:bodyPr wrap="square" rtlCol="0">
            <a:spAutoFit/>
          </a:bodyPr>
          <a:lstStyle/>
          <a:p>
            <a:r>
              <a:rPr lang="en-US" dirty="0">
                <a:solidFill>
                  <a:schemeClr val="bg1"/>
                </a:solidFill>
              </a:rPr>
              <a:t>The PMF here shows us that there is a relatively low probability of observing very low or very high inflation-adjusted gross values. The probability increases the closer we are to the central bins.</a:t>
            </a:r>
          </a:p>
        </p:txBody>
      </p:sp>
    </p:spTree>
    <p:extLst>
      <p:ext uri="{BB962C8B-B14F-4D97-AF65-F5344CB8AC3E}">
        <p14:creationId xmlns:p14="http://schemas.microsoft.com/office/powerpoint/2010/main" val="3021547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449F9678-1602-9AD6-105D-AFD338545DB2}"/>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A6240236-48F9-D876-EC34-C4E563B8067D}"/>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CF4D325-1252-6912-0F51-16B1FDE0ECBD}"/>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3B15839-F251-3F4F-69D9-72881B0B1FD0}"/>
              </a:ext>
            </a:extLst>
          </p:cNvPr>
          <p:cNvSpPr>
            <a:spLocks noGrp="1"/>
          </p:cNvSpPr>
          <p:nvPr>
            <p:ph type="title"/>
          </p:nvPr>
        </p:nvSpPr>
        <p:spPr/>
        <p:txBody>
          <a:bodyPr>
            <a:normAutofit fontScale="90000"/>
          </a:bodyPr>
          <a:lstStyle/>
          <a:p>
            <a:r>
              <a:rPr lang="en-US" sz="6600" dirty="0">
                <a:latin typeface="Waltograph" panose="03080602000000000000" pitchFamily="66" charset="0"/>
              </a:rPr>
              <a:t>CDF (Cumulative Distribution Function)</a:t>
            </a:r>
            <a:endParaRPr lang="en-US" sz="6000" dirty="0">
              <a:latin typeface="Waltograph" panose="03080602000000000000" pitchFamily="66" charset="0"/>
            </a:endParaRPr>
          </a:p>
        </p:txBody>
      </p:sp>
      <p:pic>
        <p:nvPicPr>
          <p:cNvPr id="4" name="Content Placeholder 3">
            <a:extLst>
              <a:ext uri="{FF2B5EF4-FFF2-40B4-BE49-F238E27FC236}">
                <a16:creationId xmlns:a16="http://schemas.microsoft.com/office/drawing/2014/main" id="{6DCAD4C4-0B4C-1D42-E727-A6E6E479D29E}"/>
              </a:ext>
            </a:extLst>
          </p:cNvPr>
          <p:cNvPicPr>
            <a:picLocks noGrp="1" noChangeAspect="1"/>
          </p:cNvPicPr>
          <p:nvPr>
            <p:ph idx="1"/>
          </p:nvPr>
        </p:nvPicPr>
        <p:blipFill>
          <a:blip r:embed="rId2"/>
          <a:stretch>
            <a:fillRect/>
          </a:stretch>
        </p:blipFill>
        <p:spPr>
          <a:xfrm>
            <a:off x="788254" y="1690688"/>
            <a:ext cx="6247685" cy="4816223"/>
          </a:xfrm>
        </p:spPr>
      </p:pic>
      <p:sp>
        <p:nvSpPr>
          <p:cNvPr id="8" name="Oval 7">
            <a:extLst>
              <a:ext uri="{FF2B5EF4-FFF2-40B4-BE49-F238E27FC236}">
                <a16:creationId xmlns:a16="http://schemas.microsoft.com/office/drawing/2014/main" id="{3EBAD938-7B27-6203-2D65-B9A1727236E2}"/>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72F90217-7CF0-B447-C710-446E3B3D7E8A}"/>
              </a:ext>
            </a:extLst>
          </p:cNvPr>
          <p:cNvSpPr txBox="1"/>
          <p:nvPr/>
        </p:nvSpPr>
        <p:spPr>
          <a:xfrm>
            <a:off x="7261857" y="1690687"/>
            <a:ext cx="4317861" cy="2308324"/>
          </a:xfrm>
          <a:prstGeom prst="rect">
            <a:avLst/>
          </a:prstGeom>
          <a:noFill/>
        </p:spPr>
        <p:txBody>
          <a:bodyPr wrap="square" rtlCol="0">
            <a:spAutoFit/>
          </a:bodyPr>
          <a:lstStyle/>
          <a:p>
            <a:r>
              <a:rPr lang="en-US" dirty="0">
                <a:solidFill>
                  <a:schemeClr val="bg1"/>
                </a:solidFill>
              </a:rPr>
              <a:t>This CDF shows us the probability of observing inflation-adjusted gross values below any given point. The overall shape suggests a right-skewed distribution, which implies that while a majority of values cluster near a central point, there is a significant probability of observing some much higher values.   </a:t>
            </a:r>
          </a:p>
        </p:txBody>
      </p:sp>
    </p:spTree>
    <p:extLst>
      <p:ext uri="{BB962C8B-B14F-4D97-AF65-F5344CB8AC3E}">
        <p14:creationId xmlns:p14="http://schemas.microsoft.com/office/powerpoint/2010/main" val="2077732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2A59A739-CB86-F766-BC66-E4F1CC7E8D7F}"/>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2D30862D-94E0-6E70-E930-8C8D0E2D7AD4}"/>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8F84F2F4-5961-5564-AADC-16B15FDDF5A4}"/>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D911F6B-B6BF-0D32-51DD-F37AA167F2E9}"/>
              </a:ext>
            </a:extLst>
          </p:cNvPr>
          <p:cNvSpPr>
            <a:spLocks noGrp="1"/>
          </p:cNvSpPr>
          <p:nvPr>
            <p:ph type="title"/>
          </p:nvPr>
        </p:nvSpPr>
        <p:spPr/>
        <p:txBody>
          <a:bodyPr>
            <a:normAutofit/>
          </a:bodyPr>
          <a:lstStyle/>
          <a:p>
            <a:r>
              <a:rPr lang="en-US" sz="6600" dirty="0">
                <a:latin typeface="Waltograph" panose="03080602000000000000" pitchFamily="66" charset="0"/>
              </a:rPr>
              <a:t>Comparing Scatterplots</a:t>
            </a:r>
            <a:endParaRPr lang="en-US" sz="6000" dirty="0">
              <a:latin typeface="Waltograph" panose="03080602000000000000" pitchFamily="66" charset="0"/>
            </a:endParaRPr>
          </a:p>
        </p:txBody>
      </p:sp>
      <p:pic>
        <p:nvPicPr>
          <p:cNvPr id="4" name="Content Placeholder 3">
            <a:extLst>
              <a:ext uri="{FF2B5EF4-FFF2-40B4-BE49-F238E27FC236}">
                <a16:creationId xmlns:a16="http://schemas.microsoft.com/office/drawing/2014/main" id="{6DC78351-73BA-34EA-F668-A4889271D397}"/>
              </a:ext>
            </a:extLst>
          </p:cNvPr>
          <p:cNvPicPr>
            <a:picLocks noGrp="1" noChangeAspect="1"/>
          </p:cNvPicPr>
          <p:nvPr>
            <p:ph idx="1"/>
          </p:nvPr>
        </p:nvPicPr>
        <p:blipFill>
          <a:blip r:embed="rId2"/>
          <a:stretch>
            <a:fillRect/>
          </a:stretch>
        </p:blipFill>
        <p:spPr>
          <a:xfrm>
            <a:off x="838201" y="1690688"/>
            <a:ext cx="4608350" cy="3111833"/>
          </a:xfrm>
        </p:spPr>
      </p:pic>
      <p:sp>
        <p:nvSpPr>
          <p:cNvPr id="8" name="Oval 7">
            <a:extLst>
              <a:ext uri="{FF2B5EF4-FFF2-40B4-BE49-F238E27FC236}">
                <a16:creationId xmlns:a16="http://schemas.microsoft.com/office/drawing/2014/main" id="{E0F9F33D-E5DA-058D-91D2-CB2C4028C0EE}"/>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ADB713DD-A131-2727-06FA-D9A7E8E3D6F8}"/>
              </a:ext>
            </a:extLst>
          </p:cNvPr>
          <p:cNvPicPr>
            <a:picLocks noChangeAspect="1"/>
          </p:cNvPicPr>
          <p:nvPr/>
        </p:nvPicPr>
        <p:blipFill>
          <a:blip r:embed="rId3"/>
          <a:stretch>
            <a:fillRect/>
          </a:stretch>
        </p:blipFill>
        <p:spPr>
          <a:xfrm>
            <a:off x="6959527" y="1690688"/>
            <a:ext cx="4608350" cy="3111833"/>
          </a:xfrm>
          <a:prstGeom prst="rect">
            <a:avLst/>
          </a:prstGeom>
        </p:spPr>
      </p:pic>
      <p:sp>
        <p:nvSpPr>
          <p:cNvPr id="7" name="TextBox 6">
            <a:extLst>
              <a:ext uri="{FF2B5EF4-FFF2-40B4-BE49-F238E27FC236}">
                <a16:creationId xmlns:a16="http://schemas.microsoft.com/office/drawing/2014/main" id="{400B76D1-537E-F5E0-A63E-3D52B307F508}"/>
              </a:ext>
            </a:extLst>
          </p:cNvPr>
          <p:cNvSpPr txBox="1"/>
          <p:nvPr/>
        </p:nvSpPr>
        <p:spPr>
          <a:xfrm>
            <a:off x="838200" y="4826675"/>
            <a:ext cx="10852052" cy="1600438"/>
          </a:xfrm>
          <a:prstGeom prst="rect">
            <a:avLst/>
          </a:prstGeom>
          <a:noFill/>
        </p:spPr>
        <p:txBody>
          <a:bodyPr wrap="square" rtlCol="0">
            <a:spAutoFit/>
          </a:bodyPr>
          <a:lstStyle/>
          <a:p>
            <a:r>
              <a:rPr lang="en-US" sz="1400" dirty="0">
                <a:solidFill>
                  <a:schemeClr val="bg1"/>
                </a:solidFill>
              </a:rPr>
              <a:t>These scatterplots suggest that there isn’t a strong correlation between either variable. When looking at Budget vs. Inflation Adjusted Gross there isn’t a clear line, but most points are clustered toward a lower budget and a central inflation adjusted gross. Meaning that most of the films do have a lower budget and make a middle amount. The second scatterplot between Rotten Tomatoes Ratings and Inflation Adjusted Gross also doesn’t have a clear line, but there is a bit more clustering. This scatterplot tells us that it appears most of the of the films do make about the same money, but the ones with higher ratings are the ones that make more money.</a:t>
            </a:r>
          </a:p>
          <a:p>
            <a:endParaRPr lang="en-US" sz="1400" dirty="0">
              <a:solidFill>
                <a:schemeClr val="bg1"/>
              </a:solidFill>
            </a:endParaRPr>
          </a:p>
          <a:p>
            <a:r>
              <a:rPr lang="en-US" sz="1400" dirty="0">
                <a:solidFill>
                  <a:schemeClr val="bg1"/>
                </a:solidFill>
              </a:rPr>
              <a:t>These charts lead us to believe that there isn’t really a correlation between the two variables, but we can still potentially see some trends.</a:t>
            </a:r>
          </a:p>
        </p:txBody>
      </p:sp>
    </p:spTree>
    <p:extLst>
      <p:ext uri="{BB962C8B-B14F-4D97-AF65-F5344CB8AC3E}">
        <p14:creationId xmlns:p14="http://schemas.microsoft.com/office/powerpoint/2010/main" val="934123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3C634ACA-D7C2-6A62-1D4B-E742F72A3511}"/>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577AE131-8A96-83A7-68B3-CC0EFB1526F1}"/>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1C69DB7-E296-3510-E6A8-10D80D3CFC1B}"/>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267EA70-A0B9-78D7-0E98-32E745D601BC}"/>
              </a:ext>
            </a:extLst>
          </p:cNvPr>
          <p:cNvSpPr>
            <a:spLocks noGrp="1"/>
          </p:cNvSpPr>
          <p:nvPr>
            <p:ph type="title"/>
          </p:nvPr>
        </p:nvSpPr>
        <p:spPr/>
        <p:txBody>
          <a:bodyPr>
            <a:normAutofit/>
          </a:bodyPr>
          <a:lstStyle/>
          <a:p>
            <a:r>
              <a:rPr lang="en-US" sz="6600" dirty="0">
                <a:latin typeface="Waltograph" panose="03080602000000000000" pitchFamily="66" charset="0"/>
              </a:rPr>
              <a:t>Regression Analysis</a:t>
            </a:r>
            <a:endParaRPr lang="en-US" sz="6000" dirty="0">
              <a:latin typeface="Waltograph" panose="03080602000000000000" pitchFamily="66" charset="0"/>
            </a:endParaRPr>
          </a:p>
        </p:txBody>
      </p:sp>
      <p:sp>
        <p:nvSpPr>
          <p:cNvPr id="13" name="Content Placeholder 12">
            <a:extLst>
              <a:ext uri="{FF2B5EF4-FFF2-40B4-BE49-F238E27FC236}">
                <a16:creationId xmlns:a16="http://schemas.microsoft.com/office/drawing/2014/main" id="{B76C9BCA-6847-AF76-D6EE-7D345A3B6A31}"/>
              </a:ext>
            </a:extLst>
          </p:cNvPr>
          <p:cNvSpPr>
            <a:spLocks noGrp="1"/>
          </p:cNvSpPr>
          <p:nvPr>
            <p:ph idx="1"/>
          </p:nvPr>
        </p:nvSpPr>
        <p:spPr>
          <a:xfrm>
            <a:off x="7013941" y="1936724"/>
            <a:ext cx="4791696" cy="4351338"/>
          </a:xfrm>
        </p:spPr>
        <p:txBody>
          <a:bodyPr>
            <a:normAutofit/>
          </a:bodyPr>
          <a:lstStyle/>
          <a:p>
            <a:r>
              <a:rPr lang="en-US" sz="2000" dirty="0">
                <a:solidFill>
                  <a:schemeClr val="bg1"/>
                </a:solidFill>
              </a:rPr>
              <a:t>Intercept: -588367810.0871035</a:t>
            </a:r>
          </a:p>
          <a:p>
            <a:r>
              <a:rPr lang="en-US" sz="2000" dirty="0">
                <a:solidFill>
                  <a:schemeClr val="bg1"/>
                </a:solidFill>
              </a:rPr>
              <a:t>Coefficients: [-1.12422381e+06  1.28184338e+08  1.09741607e+06]</a:t>
            </a:r>
          </a:p>
        </p:txBody>
      </p:sp>
      <p:sp>
        <p:nvSpPr>
          <p:cNvPr id="8" name="Oval 7">
            <a:extLst>
              <a:ext uri="{FF2B5EF4-FFF2-40B4-BE49-F238E27FC236}">
                <a16:creationId xmlns:a16="http://schemas.microsoft.com/office/drawing/2014/main" id="{893CF7AF-99E2-44B4-5BDB-3D71EBD7A61C}"/>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F446248-7A60-B48E-45E3-8288D8BF90DE}"/>
              </a:ext>
            </a:extLst>
          </p:cNvPr>
          <p:cNvPicPr>
            <a:picLocks noChangeAspect="1"/>
          </p:cNvPicPr>
          <p:nvPr/>
        </p:nvPicPr>
        <p:blipFill>
          <a:blip r:embed="rId2"/>
          <a:stretch>
            <a:fillRect/>
          </a:stretch>
        </p:blipFill>
        <p:spPr>
          <a:xfrm>
            <a:off x="838199" y="1675241"/>
            <a:ext cx="5949823" cy="4817633"/>
          </a:xfrm>
          <a:prstGeom prst="rect">
            <a:avLst/>
          </a:prstGeom>
        </p:spPr>
      </p:pic>
    </p:spTree>
    <p:extLst>
      <p:ext uri="{BB962C8B-B14F-4D97-AF65-F5344CB8AC3E}">
        <p14:creationId xmlns:p14="http://schemas.microsoft.com/office/powerpoint/2010/main" val="888415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37A2304F-F5D3-3AF8-F23E-373DE7DBBB3A}"/>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B54398CF-92B7-33DD-298D-01D2341CFC08}"/>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6DE276A-FFA6-6944-C267-5337DDCC362B}"/>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3A34FE3-55F6-DB80-1D18-7DAF86A8B164}"/>
              </a:ext>
            </a:extLst>
          </p:cNvPr>
          <p:cNvSpPr>
            <a:spLocks noGrp="1"/>
          </p:cNvSpPr>
          <p:nvPr>
            <p:ph type="title"/>
          </p:nvPr>
        </p:nvSpPr>
        <p:spPr/>
        <p:txBody>
          <a:bodyPr>
            <a:normAutofit/>
          </a:bodyPr>
          <a:lstStyle/>
          <a:p>
            <a:r>
              <a:rPr lang="en-US" sz="6600" dirty="0">
                <a:latin typeface="Waltograph" panose="03080602000000000000" pitchFamily="66" charset="0"/>
              </a:rPr>
              <a:t>Log-Normal Distribution</a:t>
            </a:r>
            <a:endParaRPr lang="en-US" sz="6000" dirty="0">
              <a:latin typeface="Waltograph" panose="03080602000000000000" pitchFamily="66" charset="0"/>
            </a:endParaRPr>
          </a:p>
        </p:txBody>
      </p:sp>
      <p:pic>
        <p:nvPicPr>
          <p:cNvPr id="4" name="Content Placeholder 3">
            <a:extLst>
              <a:ext uri="{FF2B5EF4-FFF2-40B4-BE49-F238E27FC236}">
                <a16:creationId xmlns:a16="http://schemas.microsoft.com/office/drawing/2014/main" id="{6BBE0CC8-5C63-37B6-9873-5E55BCC1739B}"/>
              </a:ext>
            </a:extLst>
          </p:cNvPr>
          <p:cNvPicPr>
            <a:picLocks noGrp="1" noChangeAspect="1"/>
          </p:cNvPicPr>
          <p:nvPr>
            <p:ph idx="1"/>
          </p:nvPr>
        </p:nvPicPr>
        <p:blipFill>
          <a:blip r:embed="rId2"/>
          <a:stretch>
            <a:fillRect/>
          </a:stretch>
        </p:blipFill>
        <p:spPr>
          <a:xfrm>
            <a:off x="638752" y="1656443"/>
            <a:ext cx="6022726" cy="4836432"/>
          </a:xfrm>
        </p:spPr>
      </p:pic>
      <p:sp>
        <p:nvSpPr>
          <p:cNvPr id="8" name="Oval 7">
            <a:extLst>
              <a:ext uri="{FF2B5EF4-FFF2-40B4-BE49-F238E27FC236}">
                <a16:creationId xmlns:a16="http://schemas.microsoft.com/office/drawing/2014/main" id="{D4665531-289F-4625-D39F-1AE397DA8CDB}"/>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335CB3D-E30A-12BA-3BE8-51C84526301E}"/>
              </a:ext>
            </a:extLst>
          </p:cNvPr>
          <p:cNvSpPr txBox="1"/>
          <p:nvPr/>
        </p:nvSpPr>
        <p:spPr>
          <a:xfrm>
            <a:off x="7123099" y="1621331"/>
            <a:ext cx="4764101" cy="1200329"/>
          </a:xfrm>
          <a:prstGeom prst="rect">
            <a:avLst/>
          </a:prstGeom>
          <a:noFill/>
        </p:spPr>
        <p:txBody>
          <a:bodyPr wrap="square" rtlCol="0">
            <a:spAutoFit/>
          </a:bodyPr>
          <a:lstStyle/>
          <a:p>
            <a:r>
              <a:rPr lang="en-US" dirty="0">
                <a:solidFill>
                  <a:schemeClr val="bg1"/>
                </a:solidFill>
              </a:rPr>
              <a:t>This shows us that majority of the films make around the same amount of money, but there are a few that make significantly more which is causing a slight skew.</a:t>
            </a:r>
          </a:p>
        </p:txBody>
      </p:sp>
    </p:spTree>
    <p:extLst>
      <p:ext uri="{BB962C8B-B14F-4D97-AF65-F5344CB8AC3E}">
        <p14:creationId xmlns:p14="http://schemas.microsoft.com/office/powerpoint/2010/main" val="141526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43AAB7BA-C390-748E-BBA2-5D39BD5FD9A4}"/>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197B4E99-7624-B2DD-4D6E-4979F454F04B}"/>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1F30388-3670-C0F2-16CD-CCC31B51A389}"/>
              </a:ext>
            </a:extLst>
          </p:cNvPr>
          <p:cNvSpPr>
            <a:spLocks noGrp="1"/>
          </p:cNvSpPr>
          <p:nvPr>
            <p:ph type="title"/>
          </p:nvPr>
        </p:nvSpPr>
        <p:spPr/>
        <p:txBody>
          <a:bodyPr>
            <a:normAutofit/>
          </a:bodyPr>
          <a:lstStyle/>
          <a:p>
            <a:r>
              <a:rPr lang="en-US" sz="6600" dirty="0">
                <a:latin typeface="Waltograph" panose="03080602000000000000" pitchFamily="66" charset="0"/>
              </a:rPr>
              <a:t>Statistical Question/Hypothesis</a:t>
            </a:r>
          </a:p>
        </p:txBody>
      </p:sp>
      <p:sp>
        <p:nvSpPr>
          <p:cNvPr id="13" name="Content Placeholder 12">
            <a:extLst>
              <a:ext uri="{FF2B5EF4-FFF2-40B4-BE49-F238E27FC236}">
                <a16:creationId xmlns:a16="http://schemas.microsoft.com/office/drawing/2014/main" id="{83EA04DD-372E-D1B6-F277-7E010C3630A7}"/>
              </a:ext>
            </a:extLst>
          </p:cNvPr>
          <p:cNvSpPr>
            <a:spLocks noGrp="1"/>
          </p:cNvSpPr>
          <p:nvPr>
            <p:ph idx="1"/>
          </p:nvPr>
        </p:nvSpPr>
        <p:spPr/>
        <p:txBody>
          <a:bodyPr>
            <a:normAutofit/>
          </a:bodyPr>
          <a:lstStyle/>
          <a:p>
            <a:r>
              <a:rPr lang="en-US" sz="3600" dirty="0">
                <a:solidFill>
                  <a:schemeClr val="bg1"/>
                </a:solidFill>
              </a:rPr>
              <a:t>What are the factors that most influence the box office success of a Disney animated film?</a:t>
            </a:r>
          </a:p>
          <a:p>
            <a:endParaRPr lang="en-US" sz="3600" dirty="0">
              <a:solidFill>
                <a:schemeClr val="bg1"/>
              </a:solidFill>
            </a:endParaRPr>
          </a:p>
          <a:p>
            <a:r>
              <a:rPr lang="en-US" sz="3600" dirty="0">
                <a:solidFill>
                  <a:schemeClr val="bg1"/>
                </a:solidFill>
              </a:rPr>
              <a:t>Do female-led films perform better than male-led films?</a:t>
            </a:r>
          </a:p>
        </p:txBody>
      </p:sp>
      <p:sp>
        <p:nvSpPr>
          <p:cNvPr id="8" name="Oval 7">
            <a:extLst>
              <a:ext uri="{FF2B5EF4-FFF2-40B4-BE49-F238E27FC236}">
                <a16:creationId xmlns:a16="http://schemas.microsoft.com/office/drawing/2014/main" id="{0E172D99-06D8-33A8-751F-177BAC9F53AC}"/>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94833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67623C0D-6A28-6113-6244-8ED9924C3819}"/>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9AA670BE-2D1C-3CB6-6853-64C5F30D52DA}"/>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CB15BC9-FA27-FA0E-5951-B1AEC7F52F59}"/>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2B02275-C697-6722-2897-988AE495094D}"/>
              </a:ext>
            </a:extLst>
          </p:cNvPr>
          <p:cNvSpPr>
            <a:spLocks noGrp="1"/>
          </p:cNvSpPr>
          <p:nvPr>
            <p:ph type="title"/>
          </p:nvPr>
        </p:nvSpPr>
        <p:spPr/>
        <p:txBody>
          <a:bodyPr>
            <a:normAutofit/>
          </a:bodyPr>
          <a:lstStyle/>
          <a:p>
            <a:r>
              <a:rPr lang="en-US" sz="6600" dirty="0">
                <a:latin typeface="Waltograph" panose="03080602000000000000" pitchFamily="66" charset="0"/>
              </a:rPr>
              <a:t>Datasets</a:t>
            </a:r>
            <a:endParaRPr lang="en-US" sz="6000" dirty="0">
              <a:latin typeface="Waltograph" panose="03080602000000000000" pitchFamily="66" charset="0"/>
            </a:endParaRPr>
          </a:p>
        </p:txBody>
      </p:sp>
      <p:sp>
        <p:nvSpPr>
          <p:cNvPr id="13" name="Content Placeholder 12">
            <a:extLst>
              <a:ext uri="{FF2B5EF4-FFF2-40B4-BE49-F238E27FC236}">
                <a16:creationId xmlns:a16="http://schemas.microsoft.com/office/drawing/2014/main" id="{758E33F1-8D9E-CFA6-5FC3-43DA9A58E97C}"/>
              </a:ext>
            </a:extLst>
          </p:cNvPr>
          <p:cNvSpPr>
            <a:spLocks noGrp="1"/>
          </p:cNvSpPr>
          <p:nvPr>
            <p:ph idx="1"/>
          </p:nvPr>
        </p:nvSpPr>
        <p:spPr>
          <a:xfrm>
            <a:off x="838200" y="1825624"/>
            <a:ext cx="10515600" cy="4765675"/>
          </a:xfrm>
        </p:spPr>
        <p:txBody>
          <a:bodyPr>
            <a:normAutofit fontScale="62500" lnSpcReduction="20000"/>
          </a:bodyPr>
          <a:lstStyle/>
          <a:p>
            <a:r>
              <a:rPr lang="en-US" sz="3800" dirty="0">
                <a:solidFill>
                  <a:schemeClr val="bg1"/>
                </a:solidFill>
              </a:rPr>
              <a:t>For this analysis we will be using multiple datasets that have many potentially influential variables. After merging the datasets, these are the variables we are looking at.</a:t>
            </a:r>
          </a:p>
          <a:p>
            <a:endParaRPr lang="en-US" dirty="0">
              <a:solidFill>
                <a:schemeClr val="bg1"/>
              </a:solidFill>
            </a:endParaRPr>
          </a:p>
          <a:p>
            <a:r>
              <a:rPr lang="en-US" dirty="0">
                <a:solidFill>
                  <a:schemeClr val="bg1"/>
                </a:solidFill>
              </a:rPr>
              <a:t>Inflation Adjusted Gross Dataset:</a:t>
            </a:r>
          </a:p>
          <a:p>
            <a:pPr lvl="1"/>
            <a:r>
              <a:rPr lang="en-US" dirty="0">
                <a:solidFill>
                  <a:schemeClr val="bg1"/>
                </a:solidFill>
              </a:rPr>
              <a:t>Movie Title: </a:t>
            </a:r>
            <a:r>
              <a:rPr lang="en-US" dirty="0" err="1">
                <a:solidFill>
                  <a:schemeClr val="bg1"/>
                </a:solidFill>
              </a:rPr>
              <a:t>movie_title</a:t>
            </a:r>
            <a:endParaRPr lang="en-US" dirty="0">
              <a:solidFill>
                <a:schemeClr val="bg1"/>
              </a:solidFill>
            </a:endParaRPr>
          </a:p>
          <a:p>
            <a:pPr lvl="1"/>
            <a:r>
              <a:rPr lang="en-US" dirty="0">
                <a:solidFill>
                  <a:schemeClr val="bg1"/>
                </a:solidFill>
              </a:rPr>
              <a:t>Inflation Adjusted Gross: </a:t>
            </a:r>
            <a:r>
              <a:rPr lang="en-US" dirty="0" err="1">
                <a:solidFill>
                  <a:schemeClr val="bg1"/>
                </a:solidFill>
              </a:rPr>
              <a:t>inflation_adjusted_gross</a:t>
            </a:r>
            <a:endParaRPr lang="en-US" dirty="0">
              <a:solidFill>
                <a:schemeClr val="bg1"/>
              </a:solidFill>
            </a:endParaRPr>
          </a:p>
          <a:p>
            <a:r>
              <a:rPr lang="en-US" dirty="0">
                <a:solidFill>
                  <a:schemeClr val="bg1"/>
                </a:solidFill>
              </a:rPr>
              <a:t>Runtime:</a:t>
            </a:r>
          </a:p>
          <a:p>
            <a:pPr lvl="1"/>
            <a:r>
              <a:rPr lang="en-US" dirty="0">
                <a:solidFill>
                  <a:schemeClr val="bg1"/>
                </a:solidFill>
              </a:rPr>
              <a:t>Movie Title: title</a:t>
            </a:r>
          </a:p>
          <a:p>
            <a:pPr lvl="1"/>
            <a:r>
              <a:rPr lang="en-US" dirty="0">
                <a:solidFill>
                  <a:schemeClr val="bg1"/>
                </a:solidFill>
              </a:rPr>
              <a:t>Budget: Budget</a:t>
            </a:r>
          </a:p>
          <a:p>
            <a:pPr lvl="1"/>
            <a:r>
              <a:rPr lang="en-US" dirty="0">
                <a:solidFill>
                  <a:schemeClr val="bg1"/>
                </a:solidFill>
              </a:rPr>
              <a:t>Runtime: Running time</a:t>
            </a:r>
          </a:p>
          <a:p>
            <a:r>
              <a:rPr lang="en-US" dirty="0">
                <a:solidFill>
                  <a:schemeClr val="bg1"/>
                </a:solidFill>
              </a:rPr>
              <a:t>Movie Ratings:</a:t>
            </a:r>
          </a:p>
          <a:p>
            <a:pPr lvl="1"/>
            <a:r>
              <a:rPr lang="en-US" dirty="0">
                <a:solidFill>
                  <a:schemeClr val="bg1"/>
                </a:solidFill>
              </a:rPr>
              <a:t>Movie Title: </a:t>
            </a:r>
            <a:r>
              <a:rPr lang="en-US" dirty="0" err="1">
                <a:solidFill>
                  <a:schemeClr val="bg1"/>
                </a:solidFill>
              </a:rPr>
              <a:t>film_title</a:t>
            </a:r>
            <a:endParaRPr lang="en-US" dirty="0">
              <a:solidFill>
                <a:schemeClr val="bg1"/>
              </a:solidFill>
            </a:endParaRPr>
          </a:p>
          <a:p>
            <a:pPr lvl="1"/>
            <a:r>
              <a:rPr lang="en-US" dirty="0">
                <a:solidFill>
                  <a:schemeClr val="bg1"/>
                </a:solidFill>
              </a:rPr>
              <a:t>IMDB Rating: </a:t>
            </a:r>
            <a:r>
              <a:rPr lang="en-US" dirty="0" err="1">
                <a:solidFill>
                  <a:schemeClr val="bg1"/>
                </a:solidFill>
              </a:rPr>
              <a:t>imdb_score</a:t>
            </a:r>
            <a:endParaRPr lang="en-US" dirty="0">
              <a:solidFill>
                <a:schemeClr val="bg1"/>
              </a:solidFill>
            </a:endParaRPr>
          </a:p>
          <a:p>
            <a:pPr lvl="1"/>
            <a:r>
              <a:rPr lang="en-US" dirty="0">
                <a:solidFill>
                  <a:schemeClr val="bg1"/>
                </a:solidFill>
              </a:rPr>
              <a:t>Rotten Tomatoes Rating: </a:t>
            </a:r>
            <a:r>
              <a:rPr lang="en-US" dirty="0" err="1">
                <a:solidFill>
                  <a:schemeClr val="bg1"/>
                </a:solidFill>
              </a:rPr>
              <a:t>rotten_tomatoes</a:t>
            </a:r>
            <a:endParaRPr lang="en-US" dirty="0">
              <a:solidFill>
                <a:schemeClr val="bg1"/>
              </a:solidFill>
            </a:endParaRPr>
          </a:p>
          <a:p>
            <a:r>
              <a:rPr lang="en-US" dirty="0">
                <a:solidFill>
                  <a:schemeClr val="bg1"/>
                </a:solidFill>
              </a:rPr>
              <a:t>Characters</a:t>
            </a:r>
          </a:p>
          <a:p>
            <a:pPr lvl="1"/>
            <a:r>
              <a:rPr lang="en-US" dirty="0">
                <a:solidFill>
                  <a:schemeClr val="bg1"/>
                </a:solidFill>
              </a:rPr>
              <a:t>Movie Title: </a:t>
            </a:r>
            <a:r>
              <a:rPr lang="en-US" dirty="0" err="1">
                <a:solidFill>
                  <a:schemeClr val="bg1"/>
                </a:solidFill>
              </a:rPr>
              <a:t>movie_title</a:t>
            </a:r>
            <a:endParaRPr lang="en-US" dirty="0">
              <a:solidFill>
                <a:schemeClr val="bg1"/>
              </a:solidFill>
            </a:endParaRPr>
          </a:p>
          <a:p>
            <a:pPr lvl="1"/>
            <a:r>
              <a:rPr lang="en-US" dirty="0">
                <a:solidFill>
                  <a:schemeClr val="bg1"/>
                </a:solidFill>
              </a:rPr>
              <a:t>Hero’s Gender: </a:t>
            </a:r>
            <a:r>
              <a:rPr lang="en-US" dirty="0" err="1">
                <a:solidFill>
                  <a:schemeClr val="bg1"/>
                </a:solidFill>
              </a:rPr>
              <a:t>hero_gender</a:t>
            </a:r>
            <a:endParaRPr lang="en-US" dirty="0">
              <a:solidFill>
                <a:schemeClr val="bg1"/>
              </a:solidFill>
            </a:endParaRPr>
          </a:p>
        </p:txBody>
      </p:sp>
      <p:sp>
        <p:nvSpPr>
          <p:cNvPr id="8" name="Oval 7">
            <a:extLst>
              <a:ext uri="{FF2B5EF4-FFF2-40B4-BE49-F238E27FC236}">
                <a16:creationId xmlns:a16="http://schemas.microsoft.com/office/drawing/2014/main" id="{006B7372-E5AE-604D-7969-D93C32F67D06}"/>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20040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77F7FE1E-B2E0-C6E3-4E2B-35B2D09DE5E0}"/>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5F00C60F-AB75-0EF8-4FB1-7BF829682DE2}"/>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2FD8FA02-BD20-0FF8-A6D0-643E9B970C16}"/>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E2CE82-67B2-7450-D3D9-7611F3BD9091}"/>
              </a:ext>
            </a:extLst>
          </p:cNvPr>
          <p:cNvSpPr>
            <a:spLocks noGrp="1"/>
          </p:cNvSpPr>
          <p:nvPr>
            <p:ph type="title"/>
          </p:nvPr>
        </p:nvSpPr>
        <p:spPr/>
        <p:txBody>
          <a:bodyPr>
            <a:noAutofit/>
          </a:bodyPr>
          <a:lstStyle/>
          <a:p>
            <a:r>
              <a:rPr lang="en-US" sz="4800" dirty="0">
                <a:latin typeface="Waltograph" panose="03080602000000000000" pitchFamily="66" charset="0"/>
              </a:rPr>
              <a:t>‘Inflation Adjusted Gross’ Descriptive Statistics</a:t>
            </a:r>
            <a:endParaRPr lang="en-US" dirty="0">
              <a:latin typeface="Waltograph" panose="03080602000000000000" pitchFamily="66" charset="0"/>
            </a:endParaRPr>
          </a:p>
        </p:txBody>
      </p:sp>
      <p:sp>
        <p:nvSpPr>
          <p:cNvPr id="13" name="Content Placeholder 12">
            <a:extLst>
              <a:ext uri="{FF2B5EF4-FFF2-40B4-BE49-F238E27FC236}">
                <a16:creationId xmlns:a16="http://schemas.microsoft.com/office/drawing/2014/main" id="{152F5DA4-20AA-6BC6-2D7B-280D5274EA90}"/>
              </a:ext>
            </a:extLst>
          </p:cNvPr>
          <p:cNvSpPr>
            <a:spLocks noGrp="1"/>
          </p:cNvSpPr>
          <p:nvPr>
            <p:ph idx="1"/>
          </p:nvPr>
        </p:nvSpPr>
        <p:spPr>
          <a:xfrm>
            <a:off x="838200" y="1825624"/>
            <a:ext cx="10515600" cy="4571047"/>
          </a:xfrm>
        </p:spPr>
        <p:txBody>
          <a:bodyPr>
            <a:normAutofit/>
          </a:bodyPr>
          <a:lstStyle/>
          <a:p>
            <a:r>
              <a:rPr lang="en-US" dirty="0">
                <a:solidFill>
                  <a:schemeClr val="bg1"/>
                </a:solidFill>
              </a:rPr>
              <a:t>Descriptive Statistics:</a:t>
            </a:r>
          </a:p>
          <a:p>
            <a:pPr lvl="1"/>
            <a:r>
              <a:rPr lang="en-US" sz="2000" dirty="0">
                <a:solidFill>
                  <a:schemeClr val="bg1"/>
                </a:solidFill>
              </a:rPr>
              <a:t>count    4.600000e+01</a:t>
            </a:r>
          </a:p>
          <a:p>
            <a:pPr lvl="1"/>
            <a:r>
              <a:rPr lang="en-US" sz="2000" dirty="0">
                <a:solidFill>
                  <a:schemeClr val="bg1"/>
                </a:solidFill>
              </a:rPr>
              <a:t>mean     3.483875e+08</a:t>
            </a:r>
          </a:p>
          <a:p>
            <a:pPr lvl="1"/>
            <a:r>
              <a:rPr lang="en-US" sz="2000" dirty="0">
                <a:solidFill>
                  <a:schemeClr val="bg1"/>
                </a:solidFill>
              </a:rPr>
              <a:t>std      2.407007e+08</a:t>
            </a:r>
          </a:p>
          <a:p>
            <a:pPr lvl="1"/>
            <a:r>
              <a:rPr lang="en-US" sz="2000" dirty="0">
                <a:solidFill>
                  <a:schemeClr val="bg1"/>
                </a:solidFill>
              </a:rPr>
              <a:t>min      5.518914e+07</a:t>
            </a:r>
          </a:p>
          <a:p>
            <a:pPr lvl="1"/>
            <a:r>
              <a:rPr lang="en-US" sz="2000" dirty="0">
                <a:solidFill>
                  <a:schemeClr val="bg1"/>
                </a:solidFill>
              </a:rPr>
              <a:t>25%      1.933303e+08</a:t>
            </a:r>
          </a:p>
          <a:p>
            <a:pPr lvl="1"/>
            <a:r>
              <a:rPr lang="en-US" sz="2000" dirty="0">
                <a:solidFill>
                  <a:schemeClr val="bg1"/>
                </a:solidFill>
              </a:rPr>
              <a:t>50%      2.791356e+08</a:t>
            </a:r>
          </a:p>
          <a:p>
            <a:pPr lvl="1"/>
            <a:r>
              <a:rPr lang="en-US" sz="2000" dirty="0">
                <a:solidFill>
                  <a:schemeClr val="bg1"/>
                </a:solidFill>
              </a:rPr>
              <a:t>75%      4.352262e+08</a:t>
            </a:r>
          </a:p>
          <a:p>
            <a:pPr lvl="1"/>
            <a:r>
              <a:rPr lang="en-US" sz="2000" dirty="0">
                <a:solidFill>
                  <a:schemeClr val="bg1"/>
                </a:solidFill>
              </a:rPr>
              <a:t>max      9.206087e+08</a:t>
            </a:r>
          </a:p>
          <a:p>
            <a:pPr lvl="1"/>
            <a:r>
              <a:rPr lang="en-US" sz="2000" dirty="0">
                <a:solidFill>
                  <a:schemeClr val="bg1"/>
                </a:solidFill>
              </a:rPr>
              <a:t>Name: </a:t>
            </a:r>
            <a:r>
              <a:rPr lang="en-US" sz="2000" dirty="0" err="1">
                <a:solidFill>
                  <a:schemeClr val="bg1"/>
                </a:solidFill>
              </a:rPr>
              <a:t>inflation_adjusted_gross</a:t>
            </a:r>
            <a:r>
              <a:rPr lang="en-US" sz="2000" dirty="0">
                <a:solidFill>
                  <a:schemeClr val="bg1"/>
                </a:solidFill>
              </a:rPr>
              <a:t>, </a:t>
            </a:r>
            <a:r>
              <a:rPr lang="en-US" sz="2000" dirty="0" err="1">
                <a:solidFill>
                  <a:schemeClr val="bg1"/>
                </a:solidFill>
              </a:rPr>
              <a:t>dtype</a:t>
            </a:r>
            <a:r>
              <a:rPr lang="en-US" sz="2000" dirty="0">
                <a:solidFill>
                  <a:schemeClr val="bg1"/>
                </a:solidFill>
              </a:rPr>
              <a:t>: float64</a:t>
            </a:r>
          </a:p>
        </p:txBody>
      </p:sp>
      <p:sp>
        <p:nvSpPr>
          <p:cNvPr id="8" name="Oval 7">
            <a:extLst>
              <a:ext uri="{FF2B5EF4-FFF2-40B4-BE49-F238E27FC236}">
                <a16:creationId xmlns:a16="http://schemas.microsoft.com/office/drawing/2014/main" id="{6F9DF529-E609-FE6D-A3BA-451CA0590E57}"/>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8513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AB54A1CC-85F2-3FA5-13B2-31906C9159DF}"/>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82AE5545-BFB6-8540-994C-4C6B34440667}"/>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73F9A75A-89EE-2A7D-8A9F-3126913C3F98}"/>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A07A865-DF30-6017-A936-77AF4EA15649}"/>
              </a:ext>
            </a:extLst>
          </p:cNvPr>
          <p:cNvSpPr>
            <a:spLocks noGrp="1"/>
          </p:cNvSpPr>
          <p:nvPr>
            <p:ph type="title"/>
          </p:nvPr>
        </p:nvSpPr>
        <p:spPr/>
        <p:txBody>
          <a:bodyPr>
            <a:normAutofit fontScale="90000"/>
          </a:bodyPr>
          <a:lstStyle/>
          <a:p>
            <a:r>
              <a:rPr lang="en-US" sz="6600" dirty="0">
                <a:latin typeface="Waltograph" panose="03080602000000000000" pitchFamily="66" charset="0"/>
              </a:rPr>
              <a:t>‘Inflation Adjusted Gross’ Visualizations</a:t>
            </a:r>
            <a:endParaRPr lang="en-US" sz="6000" dirty="0">
              <a:latin typeface="Waltograph" panose="03080602000000000000" pitchFamily="66" charset="0"/>
            </a:endParaRPr>
          </a:p>
        </p:txBody>
      </p:sp>
      <p:sp>
        <p:nvSpPr>
          <p:cNvPr id="8" name="Oval 7">
            <a:extLst>
              <a:ext uri="{FF2B5EF4-FFF2-40B4-BE49-F238E27FC236}">
                <a16:creationId xmlns:a16="http://schemas.microsoft.com/office/drawing/2014/main" id="{F9ACBD6F-F814-1C3C-9315-9A52C31E484A}"/>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DA37AEC2-2767-125C-A522-746DD45BFF92}"/>
              </a:ext>
            </a:extLst>
          </p:cNvPr>
          <p:cNvSpPr txBox="1"/>
          <p:nvPr/>
        </p:nvSpPr>
        <p:spPr>
          <a:xfrm>
            <a:off x="430491" y="4907754"/>
            <a:ext cx="5665509" cy="646331"/>
          </a:xfrm>
          <a:prstGeom prst="rect">
            <a:avLst/>
          </a:prstGeom>
          <a:noFill/>
        </p:spPr>
        <p:txBody>
          <a:bodyPr wrap="square" rtlCol="0">
            <a:spAutoFit/>
          </a:bodyPr>
          <a:lstStyle/>
          <a:p>
            <a:r>
              <a:rPr lang="en-US" dirty="0">
                <a:solidFill>
                  <a:schemeClr val="bg1"/>
                </a:solidFill>
              </a:rPr>
              <a:t>Note: The outlier indicates that there was a movie that did substantially better than most.</a:t>
            </a:r>
          </a:p>
        </p:txBody>
      </p:sp>
      <p:pic>
        <p:nvPicPr>
          <p:cNvPr id="7" name="Picture 6">
            <a:extLst>
              <a:ext uri="{FF2B5EF4-FFF2-40B4-BE49-F238E27FC236}">
                <a16:creationId xmlns:a16="http://schemas.microsoft.com/office/drawing/2014/main" id="{94E2C9D2-EC54-527B-F087-84E853701F04}"/>
              </a:ext>
            </a:extLst>
          </p:cNvPr>
          <p:cNvPicPr>
            <a:picLocks noChangeAspect="1"/>
          </p:cNvPicPr>
          <p:nvPr/>
        </p:nvPicPr>
        <p:blipFill>
          <a:blip r:embed="rId2"/>
          <a:stretch>
            <a:fillRect/>
          </a:stretch>
        </p:blipFill>
        <p:spPr>
          <a:xfrm>
            <a:off x="504984" y="1894840"/>
            <a:ext cx="5335046" cy="2942907"/>
          </a:xfrm>
          <a:prstGeom prst="rect">
            <a:avLst/>
          </a:prstGeom>
        </p:spPr>
      </p:pic>
      <p:pic>
        <p:nvPicPr>
          <p:cNvPr id="14" name="Picture 13">
            <a:extLst>
              <a:ext uri="{FF2B5EF4-FFF2-40B4-BE49-F238E27FC236}">
                <a16:creationId xmlns:a16="http://schemas.microsoft.com/office/drawing/2014/main" id="{B27672F2-C0F4-B79A-F17A-83DEBC1C13B6}"/>
              </a:ext>
            </a:extLst>
          </p:cNvPr>
          <p:cNvPicPr>
            <a:picLocks noChangeAspect="1"/>
          </p:cNvPicPr>
          <p:nvPr/>
        </p:nvPicPr>
        <p:blipFill>
          <a:blip r:embed="rId3"/>
          <a:stretch>
            <a:fillRect/>
          </a:stretch>
        </p:blipFill>
        <p:spPr>
          <a:xfrm>
            <a:off x="6096000" y="1894840"/>
            <a:ext cx="5486011" cy="3045888"/>
          </a:xfrm>
          <a:prstGeom prst="rect">
            <a:avLst/>
          </a:prstGeom>
        </p:spPr>
      </p:pic>
    </p:spTree>
    <p:extLst>
      <p:ext uri="{BB962C8B-B14F-4D97-AF65-F5344CB8AC3E}">
        <p14:creationId xmlns:p14="http://schemas.microsoft.com/office/powerpoint/2010/main" val="319129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EF92B4BA-8CD7-E58C-6A44-F9765BED24AE}"/>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D0CFA738-3AF5-AD26-3A0F-F2C28B6002E1}"/>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F2745929-D7EC-D031-02A5-02781AD9C138}"/>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A910C77-2147-4BD2-2987-F5426D9EEA9A}"/>
              </a:ext>
            </a:extLst>
          </p:cNvPr>
          <p:cNvSpPr>
            <a:spLocks noGrp="1"/>
          </p:cNvSpPr>
          <p:nvPr>
            <p:ph type="title"/>
          </p:nvPr>
        </p:nvSpPr>
        <p:spPr/>
        <p:txBody>
          <a:bodyPr>
            <a:normAutofit/>
          </a:bodyPr>
          <a:lstStyle/>
          <a:p>
            <a:r>
              <a:rPr lang="en-US" sz="6600" dirty="0">
                <a:latin typeface="Waltograph" panose="03080602000000000000" pitchFamily="66" charset="0"/>
              </a:rPr>
              <a:t>‘Budget’ Descriptive Statistics</a:t>
            </a:r>
            <a:endParaRPr lang="en-US" sz="6000" dirty="0">
              <a:latin typeface="Waltograph" panose="03080602000000000000" pitchFamily="66" charset="0"/>
            </a:endParaRPr>
          </a:p>
        </p:txBody>
      </p:sp>
      <p:sp>
        <p:nvSpPr>
          <p:cNvPr id="13" name="Content Placeholder 12">
            <a:extLst>
              <a:ext uri="{FF2B5EF4-FFF2-40B4-BE49-F238E27FC236}">
                <a16:creationId xmlns:a16="http://schemas.microsoft.com/office/drawing/2014/main" id="{DE4C76C6-A0B1-0B4A-4BEE-DA4217A481FA}"/>
              </a:ext>
            </a:extLst>
          </p:cNvPr>
          <p:cNvSpPr>
            <a:spLocks noGrp="1"/>
          </p:cNvSpPr>
          <p:nvPr>
            <p:ph idx="1"/>
          </p:nvPr>
        </p:nvSpPr>
        <p:spPr>
          <a:xfrm>
            <a:off x="838200" y="1825624"/>
            <a:ext cx="10515600" cy="4571047"/>
          </a:xfrm>
        </p:spPr>
        <p:txBody>
          <a:bodyPr>
            <a:normAutofit/>
          </a:bodyPr>
          <a:lstStyle/>
          <a:p>
            <a:r>
              <a:rPr lang="en-US" dirty="0">
                <a:solidFill>
                  <a:schemeClr val="bg1"/>
                </a:solidFill>
              </a:rPr>
              <a:t>Descriptive Statistics:</a:t>
            </a:r>
          </a:p>
          <a:p>
            <a:pPr lvl="1"/>
            <a:r>
              <a:rPr lang="en-US" sz="2000" dirty="0">
                <a:solidFill>
                  <a:schemeClr val="bg1"/>
                </a:solidFill>
              </a:rPr>
              <a:t>count     46.000000</a:t>
            </a:r>
          </a:p>
          <a:p>
            <a:pPr lvl="1"/>
            <a:r>
              <a:rPr lang="en-US" sz="2000" dirty="0">
                <a:solidFill>
                  <a:schemeClr val="bg1"/>
                </a:solidFill>
              </a:rPr>
              <a:t>mean      89.973913</a:t>
            </a:r>
          </a:p>
          <a:p>
            <a:pPr lvl="1"/>
            <a:r>
              <a:rPr lang="en-US" sz="2000" dirty="0">
                <a:solidFill>
                  <a:schemeClr val="bg1"/>
                </a:solidFill>
              </a:rPr>
              <a:t>std       59.582210</a:t>
            </a:r>
          </a:p>
          <a:p>
            <a:pPr lvl="1"/>
            <a:r>
              <a:rPr lang="en-US" sz="2000" dirty="0">
                <a:solidFill>
                  <a:schemeClr val="bg1"/>
                </a:solidFill>
              </a:rPr>
              <a:t>min        2.900000</a:t>
            </a:r>
          </a:p>
          <a:p>
            <a:pPr lvl="1"/>
            <a:r>
              <a:rPr lang="en-US" sz="2000" dirty="0">
                <a:solidFill>
                  <a:schemeClr val="bg1"/>
                </a:solidFill>
              </a:rPr>
              <a:t>25%       45.000000</a:t>
            </a:r>
          </a:p>
          <a:p>
            <a:pPr lvl="1"/>
            <a:r>
              <a:rPr lang="en-US" sz="2000" dirty="0">
                <a:solidFill>
                  <a:schemeClr val="bg1"/>
                </a:solidFill>
              </a:rPr>
              <a:t>50%       90.000000</a:t>
            </a:r>
          </a:p>
          <a:p>
            <a:pPr lvl="1"/>
            <a:r>
              <a:rPr lang="en-US" sz="2000" dirty="0">
                <a:solidFill>
                  <a:schemeClr val="bg1"/>
                </a:solidFill>
              </a:rPr>
              <a:t>75%      125.000000</a:t>
            </a:r>
          </a:p>
          <a:p>
            <a:pPr lvl="1"/>
            <a:r>
              <a:rPr lang="en-US" sz="2000" dirty="0">
                <a:solidFill>
                  <a:schemeClr val="bg1"/>
                </a:solidFill>
              </a:rPr>
              <a:t>max      260.000000</a:t>
            </a:r>
          </a:p>
          <a:p>
            <a:pPr lvl="1"/>
            <a:r>
              <a:rPr lang="en-US" sz="2000" dirty="0">
                <a:solidFill>
                  <a:schemeClr val="bg1"/>
                </a:solidFill>
              </a:rPr>
              <a:t>Name: Budget, </a:t>
            </a:r>
            <a:r>
              <a:rPr lang="en-US" sz="2000" dirty="0" err="1">
                <a:solidFill>
                  <a:schemeClr val="bg1"/>
                </a:solidFill>
              </a:rPr>
              <a:t>dtype</a:t>
            </a:r>
            <a:r>
              <a:rPr lang="en-US" sz="2000" dirty="0">
                <a:solidFill>
                  <a:schemeClr val="bg1"/>
                </a:solidFill>
              </a:rPr>
              <a:t>: float64</a:t>
            </a:r>
          </a:p>
        </p:txBody>
      </p:sp>
      <p:sp>
        <p:nvSpPr>
          <p:cNvPr id="8" name="Oval 7">
            <a:extLst>
              <a:ext uri="{FF2B5EF4-FFF2-40B4-BE49-F238E27FC236}">
                <a16:creationId xmlns:a16="http://schemas.microsoft.com/office/drawing/2014/main" id="{7F63B441-B004-F502-9E7B-77A92A60337E}"/>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961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72327CF5-2697-5CC4-3697-7B8CEA253274}"/>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CA522B55-A3F6-BD81-8FE4-490D00E99B49}"/>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B4EE53D-C2BD-F1D5-675F-5236F6ACA5FD}"/>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EFB1064-B879-B322-50C1-AB051110DB45}"/>
              </a:ext>
            </a:extLst>
          </p:cNvPr>
          <p:cNvSpPr>
            <a:spLocks noGrp="1"/>
          </p:cNvSpPr>
          <p:nvPr>
            <p:ph type="title"/>
          </p:nvPr>
        </p:nvSpPr>
        <p:spPr/>
        <p:txBody>
          <a:bodyPr>
            <a:normAutofit/>
          </a:bodyPr>
          <a:lstStyle/>
          <a:p>
            <a:r>
              <a:rPr lang="en-US" sz="6600" dirty="0">
                <a:latin typeface="Waltograph" panose="03080602000000000000" pitchFamily="66" charset="0"/>
              </a:rPr>
              <a:t>‘Budget’ Visualizations</a:t>
            </a:r>
            <a:endParaRPr lang="en-US" sz="6000" dirty="0">
              <a:latin typeface="Waltograph" panose="03080602000000000000" pitchFamily="66" charset="0"/>
            </a:endParaRPr>
          </a:p>
        </p:txBody>
      </p:sp>
      <p:sp>
        <p:nvSpPr>
          <p:cNvPr id="8" name="Oval 7">
            <a:extLst>
              <a:ext uri="{FF2B5EF4-FFF2-40B4-BE49-F238E27FC236}">
                <a16:creationId xmlns:a16="http://schemas.microsoft.com/office/drawing/2014/main" id="{D8774C3D-7F56-8F89-CBBB-0648FB6047D5}"/>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9">
            <a:extLst>
              <a:ext uri="{FF2B5EF4-FFF2-40B4-BE49-F238E27FC236}">
                <a16:creationId xmlns:a16="http://schemas.microsoft.com/office/drawing/2014/main" id="{FDBF7956-F5AE-3122-551A-FC88179383DB}"/>
              </a:ext>
            </a:extLst>
          </p:cNvPr>
          <p:cNvPicPr>
            <a:picLocks noGrp="1" noChangeAspect="1"/>
          </p:cNvPicPr>
          <p:nvPr>
            <p:ph idx="1"/>
          </p:nvPr>
        </p:nvPicPr>
        <p:blipFill>
          <a:blip r:embed="rId2"/>
          <a:stretch>
            <a:fillRect/>
          </a:stretch>
        </p:blipFill>
        <p:spPr>
          <a:xfrm>
            <a:off x="475679" y="1969347"/>
            <a:ext cx="5354583" cy="2793894"/>
          </a:xfrm>
        </p:spPr>
      </p:pic>
      <p:pic>
        <p:nvPicPr>
          <p:cNvPr id="4" name="Picture 3">
            <a:extLst>
              <a:ext uri="{FF2B5EF4-FFF2-40B4-BE49-F238E27FC236}">
                <a16:creationId xmlns:a16="http://schemas.microsoft.com/office/drawing/2014/main" id="{34D05317-B3A8-212D-2A9D-3B65F2BE39B1}"/>
              </a:ext>
            </a:extLst>
          </p:cNvPr>
          <p:cNvPicPr>
            <a:picLocks noChangeAspect="1"/>
          </p:cNvPicPr>
          <p:nvPr/>
        </p:nvPicPr>
        <p:blipFill>
          <a:blip r:embed="rId3"/>
          <a:stretch>
            <a:fillRect/>
          </a:stretch>
        </p:blipFill>
        <p:spPr>
          <a:xfrm>
            <a:off x="7441364" y="775334"/>
            <a:ext cx="4364273" cy="2417766"/>
          </a:xfrm>
          <a:prstGeom prst="rect">
            <a:avLst/>
          </a:prstGeom>
        </p:spPr>
      </p:pic>
      <p:sp>
        <p:nvSpPr>
          <p:cNvPr id="5" name="TextBox 4">
            <a:extLst>
              <a:ext uri="{FF2B5EF4-FFF2-40B4-BE49-F238E27FC236}">
                <a16:creationId xmlns:a16="http://schemas.microsoft.com/office/drawing/2014/main" id="{4F99B6D9-A402-0707-8CB4-D18B9959B5D7}"/>
              </a:ext>
            </a:extLst>
          </p:cNvPr>
          <p:cNvSpPr txBox="1"/>
          <p:nvPr/>
        </p:nvSpPr>
        <p:spPr>
          <a:xfrm>
            <a:off x="430491" y="4907754"/>
            <a:ext cx="5665509" cy="1754326"/>
          </a:xfrm>
          <a:prstGeom prst="rect">
            <a:avLst/>
          </a:prstGeom>
          <a:noFill/>
        </p:spPr>
        <p:txBody>
          <a:bodyPr wrap="square" rtlCol="0">
            <a:spAutoFit/>
          </a:bodyPr>
          <a:lstStyle/>
          <a:p>
            <a:r>
              <a:rPr lang="en-US" dirty="0">
                <a:solidFill>
                  <a:schemeClr val="bg1"/>
                </a:solidFill>
              </a:rPr>
              <a:t>Note: The outlier suggests that there was a movie that had a substantially larger budget than most.</a:t>
            </a:r>
          </a:p>
          <a:p>
            <a:endParaRPr lang="en-US" dirty="0">
              <a:solidFill>
                <a:schemeClr val="bg1"/>
              </a:solidFill>
            </a:endParaRPr>
          </a:p>
          <a:p>
            <a:r>
              <a:rPr lang="en-US" dirty="0">
                <a:solidFill>
                  <a:schemeClr val="bg1"/>
                </a:solidFill>
              </a:rPr>
              <a:t>This scatterplot shows us that there doesn’t appear to be a strong relationship between a films budget and the amount of money it makes.</a:t>
            </a:r>
          </a:p>
        </p:txBody>
      </p:sp>
      <p:pic>
        <p:nvPicPr>
          <p:cNvPr id="7" name="Picture 6">
            <a:extLst>
              <a:ext uri="{FF2B5EF4-FFF2-40B4-BE49-F238E27FC236}">
                <a16:creationId xmlns:a16="http://schemas.microsoft.com/office/drawing/2014/main" id="{135A8416-AA4A-6A4E-0007-F000FF4D21A7}"/>
              </a:ext>
            </a:extLst>
          </p:cNvPr>
          <p:cNvPicPr>
            <a:picLocks noChangeAspect="1"/>
          </p:cNvPicPr>
          <p:nvPr/>
        </p:nvPicPr>
        <p:blipFill>
          <a:blip r:embed="rId4"/>
          <a:stretch>
            <a:fillRect/>
          </a:stretch>
        </p:blipFill>
        <p:spPr>
          <a:xfrm>
            <a:off x="6242068" y="3664900"/>
            <a:ext cx="5253246" cy="2744233"/>
          </a:xfrm>
          <a:prstGeom prst="rect">
            <a:avLst/>
          </a:prstGeom>
        </p:spPr>
      </p:pic>
    </p:spTree>
    <p:extLst>
      <p:ext uri="{BB962C8B-B14F-4D97-AF65-F5344CB8AC3E}">
        <p14:creationId xmlns:p14="http://schemas.microsoft.com/office/powerpoint/2010/main" val="28581625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869A2A1E-DEBC-4E58-C187-8976110F9FF7}"/>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9DADC38C-0D80-45BF-E027-3E388A9B7028}"/>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37E3F854-5FEA-8BA4-6ADB-4E01AEC452DF}"/>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04500F-ADBD-AD7A-15FB-47231912C2CD}"/>
              </a:ext>
            </a:extLst>
          </p:cNvPr>
          <p:cNvSpPr>
            <a:spLocks noGrp="1"/>
          </p:cNvSpPr>
          <p:nvPr>
            <p:ph type="title"/>
          </p:nvPr>
        </p:nvSpPr>
        <p:spPr/>
        <p:txBody>
          <a:bodyPr>
            <a:normAutofit/>
          </a:bodyPr>
          <a:lstStyle/>
          <a:p>
            <a:r>
              <a:rPr lang="en-US" sz="6600" dirty="0">
                <a:latin typeface="Waltograph" panose="03080602000000000000" pitchFamily="66" charset="0"/>
              </a:rPr>
              <a:t>‘Running Time’ Descriptive Statistics</a:t>
            </a:r>
            <a:endParaRPr lang="en-US" sz="6000" dirty="0">
              <a:latin typeface="Waltograph" panose="03080602000000000000" pitchFamily="66" charset="0"/>
            </a:endParaRPr>
          </a:p>
        </p:txBody>
      </p:sp>
      <p:sp>
        <p:nvSpPr>
          <p:cNvPr id="13" name="Content Placeholder 12">
            <a:extLst>
              <a:ext uri="{FF2B5EF4-FFF2-40B4-BE49-F238E27FC236}">
                <a16:creationId xmlns:a16="http://schemas.microsoft.com/office/drawing/2014/main" id="{73839071-1D86-28C7-3BDF-CFB3C0514F12}"/>
              </a:ext>
            </a:extLst>
          </p:cNvPr>
          <p:cNvSpPr>
            <a:spLocks noGrp="1"/>
          </p:cNvSpPr>
          <p:nvPr>
            <p:ph idx="1"/>
          </p:nvPr>
        </p:nvSpPr>
        <p:spPr>
          <a:xfrm>
            <a:off x="838200" y="1825624"/>
            <a:ext cx="10515600" cy="4571047"/>
          </a:xfrm>
        </p:spPr>
        <p:txBody>
          <a:bodyPr>
            <a:normAutofit/>
          </a:bodyPr>
          <a:lstStyle/>
          <a:p>
            <a:r>
              <a:rPr lang="en-US" dirty="0">
                <a:solidFill>
                  <a:schemeClr val="bg1"/>
                </a:solidFill>
              </a:rPr>
              <a:t>Descriptive Statistics:</a:t>
            </a:r>
          </a:p>
          <a:p>
            <a:pPr lvl="1"/>
            <a:r>
              <a:rPr lang="en-US" sz="2000" dirty="0">
                <a:solidFill>
                  <a:schemeClr val="bg1"/>
                </a:solidFill>
              </a:rPr>
              <a:t>count     46.000000</a:t>
            </a:r>
          </a:p>
          <a:p>
            <a:pPr lvl="1"/>
            <a:r>
              <a:rPr lang="en-US" sz="2000" dirty="0">
                <a:solidFill>
                  <a:schemeClr val="bg1"/>
                </a:solidFill>
              </a:rPr>
              <a:t>mean      96.021739</a:t>
            </a:r>
          </a:p>
          <a:p>
            <a:pPr lvl="1"/>
            <a:r>
              <a:rPr lang="en-US" sz="2000" dirty="0">
                <a:solidFill>
                  <a:schemeClr val="bg1"/>
                </a:solidFill>
              </a:rPr>
              <a:t>std       15.781127</a:t>
            </a:r>
          </a:p>
          <a:p>
            <a:pPr lvl="1"/>
            <a:r>
              <a:rPr lang="en-US" sz="2000" dirty="0">
                <a:solidFill>
                  <a:schemeClr val="bg1"/>
                </a:solidFill>
              </a:rPr>
              <a:t>min       74.000000</a:t>
            </a:r>
          </a:p>
          <a:p>
            <a:pPr lvl="1"/>
            <a:r>
              <a:rPr lang="en-US" sz="2000" dirty="0">
                <a:solidFill>
                  <a:schemeClr val="bg1"/>
                </a:solidFill>
              </a:rPr>
              <a:t>25%       84.000000</a:t>
            </a:r>
          </a:p>
          <a:p>
            <a:pPr lvl="1"/>
            <a:r>
              <a:rPr lang="en-US" sz="2000" dirty="0">
                <a:solidFill>
                  <a:schemeClr val="bg1"/>
                </a:solidFill>
              </a:rPr>
              <a:t>50%       94.500000</a:t>
            </a:r>
          </a:p>
          <a:p>
            <a:pPr lvl="1"/>
            <a:r>
              <a:rPr lang="en-US" sz="2000" dirty="0">
                <a:solidFill>
                  <a:schemeClr val="bg1"/>
                </a:solidFill>
              </a:rPr>
              <a:t>75%      106.000000</a:t>
            </a:r>
          </a:p>
          <a:p>
            <a:pPr lvl="1"/>
            <a:r>
              <a:rPr lang="en-US" sz="2000" dirty="0">
                <a:solidFill>
                  <a:schemeClr val="bg1"/>
                </a:solidFill>
              </a:rPr>
              <a:t>max      129.000000</a:t>
            </a:r>
          </a:p>
          <a:p>
            <a:pPr lvl="1"/>
            <a:r>
              <a:rPr lang="en-US" sz="2000" dirty="0">
                <a:solidFill>
                  <a:schemeClr val="bg1"/>
                </a:solidFill>
              </a:rPr>
              <a:t>Name: Running time (int), </a:t>
            </a:r>
            <a:r>
              <a:rPr lang="en-US" sz="2000" dirty="0" err="1">
                <a:solidFill>
                  <a:schemeClr val="bg1"/>
                </a:solidFill>
              </a:rPr>
              <a:t>dtype</a:t>
            </a:r>
            <a:r>
              <a:rPr lang="en-US" sz="2000" dirty="0">
                <a:solidFill>
                  <a:schemeClr val="bg1"/>
                </a:solidFill>
              </a:rPr>
              <a:t>: float64</a:t>
            </a:r>
          </a:p>
        </p:txBody>
      </p:sp>
      <p:sp>
        <p:nvSpPr>
          <p:cNvPr id="8" name="Oval 7">
            <a:extLst>
              <a:ext uri="{FF2B5EF4-FFF2-40B4-BE49-F238E27FC236}">
                <a16:creationId xmlns:a16="http://schemas.microsoft.com/office/drawing/2014/main" id="{953232AE-6ADE-CE97-5F7F-EC70C6B53C77}"/>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121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213B7A"/>
        </a:solidFill>
        <a:effectLst/>
      </p:bgPr>
    </p:bg>
    <p:spTree>
      <p:nvGrpSpPr>
        <p:cNvPr id="1" name="">
          <a:extLst>
            <a:ext uri="{FF2B5EF4-FFF2-40B4-BE49-F238E27FC236}">
              <a16:creationId xmlns:a16="http://schemas.microsoft.com/office/drawing/2014/main" id="{8C140172-D9C6-88FA-6261-426D2C71ADD8}"/>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123E7666-959E-72EC-BF3D-6D70C7B7CF58}"/>
              </a:ext>
            </a:extLst>
          </p:cNvPr>
          <p:cNvSpPr/>
          <p:nvPr/>
        </p:nvSpPr>
        <p:spPr>
          <a:xfrm>
            <a:off x="7261858" y="4247832"/>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20A2835-38DC-A330-970F-C28A1C9ABEF4}"/>
              </a:ext>
            </a:extLst>
          </p:cNvPr>
          <p:cNvSpPr/>
          <p:nvPr/>
        </p:nvSpPr>
        <p:spPr>
          <a:xfrm>
            <a:off x="9759666" y="2484755"/>
            <a:ext cx="2045971" cy="2148840"/>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2CFE0A9-0AC9-E4D1-ABA4-13C9D18958D6}"/>
              </a:ext>
            </a:extLst>
          </p:cNvPr>
          <p:cNvSpPr>
            <a:spLocks noGrp="1"/>
          </p:cNvSpPr>
          <p:nvPr>
            <p:ph type="title"/>
          </p:nvPr>
        </p:nvSpPr>
        <p:spPr/>
        <p:txBody>
          <a:bodyPr>
            <a:normAutofit/>
          </a:bodyPr>
          <a:lstStyle/>
          <a:p>
            <a:r>
              <a:rPr lang="en-US" sz="6600" dirty="0">
                <a:latin typeface="Waltograph" panose="03080602000000000000" pitchFamily="66" charset="0"/>
              </a:rPr>
              <a:t>‘Running Time’ Visualizations</a:t>
            </a:r>
            <a:endParaRPr lang="en-US" sz="6000" dirty="0">
              <a:latin typeface="Waltograph" panose="03080602000000000000" pitchFamily="66" charset="0"/>
            </a:endParaRPr>
          </a:p>
        </p:txBody>
      </p:sp>
      <p:sp>
        <p:nvSpPr>
          <p:cNvPr id="8" name="Oval 7">
            <a:extLst>
              <a:ext uri="{FF2B5EF4-FFF2-40B4-BE49-F238E27FC236}">
                <a16:creationId xmlns:a16="http://schemas.microsoft.com/office/drawing/2014/main" id="{F16787B6-F1BD-79A7-07C2-09A376AA8444}"/>
              </a:ext>
            </a:extLst>
          </p:cNvPr>
          <p:cNvSpPr/>
          <p:nvPr/>
        </p:nvSpPr>
        <p:spPr>
          <a:xfrm>
            <a:off x="8924924" y="4247832"/>
            <a:ext cx="4150995" cy="3858261"/>
          </a:xfrm>
          <a:prstGeom prst="ellipse">
            <a:avLst/>
          </a:prstGeom>
          <a:solidFill>
            <a:srgbClr val="04125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4A7C493-FA36-E1D5-A14C-F67BE616C923}"/>
              </a:ext>
            </a:extLst>
          </p:cNvPr>
          <p:cNvPicPr>
            <a:picLocks noChangeAspect="1"/>
          </p:cNvPicPr>
          <p:nvPr/>
        </p:nvPicPr>
        <p:blipFill>
          <a:blip r:embed="rId2"/>
          <a:stretch>
            <a:fillRect/>
          </a:stretch>
        </p:blipFill>
        <p:spPr>
          <a:xfrm>
            <a:off x="373556" y="2216682"/>
            <a:ext cx="5496525" cy="2970641"/>
          </a:xfrm>
          <a:prstGeom prst="rect">
            <a:avLst/>
          </a:prstGeom>
        </p:spPr>
      </p:pic>
      <p:pic>
        <p:nvPicPr>
          <p:cNvPr id="14" name="Picture 13">
            <a:extLst>
              <a:ext uri="{FF2B5EF4-FFF2-40B4-BE49-F238E27FC236}">
                <a16:creationId xmlns:a16="http://schemas.microsoft.com/office/drawing/2014/main" id="{1EA5105B-770B-3C1D-A794-09163D5237F4}"/>
              </a:ext>
            </a:extLst>
          </p:cNvPr>
          <p:cNvPicPr>
            <a:picLocks noChangeAspect="1"/>
          </p:cNvPicPr>
          <p:nvPr/>
        </p:nvPicPr>
        <p:blipFill>
          <a:blip r:embed="rId3"/>
          <a:stretch>
            <a:fillRect/>
          </a:stretch>
        </p:blipFill>
        <p:spPr>
          <a:xfrm>
            <a:off x="7468881" y="1383926"/>
            <a:ext cx="4233194" cy="2307856"/>
          </a:xfrm>
          <a:prstGeom prst="rect">
            <a:avLst/>
          </a:prstGeom>
        </p:spPr>
      </p:pic>
      <p:pic>
        <p:nvPicPr>
          <p:cNvPr id="16" name="Picture 15">
            <a:extLst>
              <a:ext uri="{FF2B5EF4-FFF2-40B4-BE49-F238E27FC236}">
                <a16:creationId xmlns:a16="http://schemas.microsoft.com/office/drawing/2014/main" id="{DE9AD94F-588E-D097-8F36-17C15C13434F}"/>
              </a:ext>
            </a:extLst>
          </p:cNvPr>
          <p:cNvPicPr>
            <a:picLocks noChangeAspect="1"/>
          </p:cNvPicPr>
          <p:nvPr/>
        </p:nvPicPr>
        <p:blipFill>
          <a:blip r:embed="rId4"/>
          <a:stretch>
            <a:fillRect/>
          </a:stretch>
        </p:blipFill>
        <p:spPr>
          <a:xfrm>
            <a:off x="6224539" y="3951485"/>
            <a:ext cx="4779469" cy="2501343"/>
          </a:xfrm>
          <a:prstGeom prst="rect">
            <a:avLst/>
          </a:prstGeom>
        </p:spPr>
      </p:pic>
      <p:sp>
        <p:nvSpPr>
          <p:cNvPr id="17" name="TextBox 16">
            <a:extLst>
              <a:ext uri="{FF2B5EF4-FFF2-40B4-BE49-F238E27FC236}">
                <a16:creationId xmlns:a16="http://schemas.microsoft.com/office/drawing/2014/main" id="{90B3811D-9CF2-CAE4-9CB0-05001CFCC649}"/>
              </a:ext>
            </a:extLst>
          </p:cNvPr>
          <p:cNvSpPr txBox="1"/>
          <p:nvPr/>
        </p:nvSpPr>
        <p:spPr>
          <a:xfrm>
            <a:off x="307338" y="5322252"/>
            <a:ext cx="5739972" cy="1200329"/>
          </a:xfrm>
          <a:prstGeom prst="rect">
            <a:avLst/>
          </a:prstGeom>
          <a:noFill/>
        </p:spPr>
        <p:txBody>
          <a:bodyPr wrap="square" rtlCol="0">
            <a:spAutoFit/>
          </a:bodyPr>
          <a:lstStyle/>
          <a:p>
            <a:r>
              <a:rPr lang="en-US" dirty="0">
                <a:solidFill>
                  <a:schemeClr val="bg1"/>
                </a:solidFill>
              </a:rPr>
              <a:t>This scatterplot appears to show a slight correlation between running time and how much a film makes. It appears that most of the films are clustered around a lower run time and a lower amount made.</a:t>
            </a:r>
          </a:p>
        </p:txBody>
      </p:sp>
    </p:spTree>
    <p:extLst>
      <p:ext uri="{BB962C8B-B14F-4D97-AF65-F5344CB8AC3E}">
        <p14:creationId xmlns:p14="http://schemas.microsoft.com/office/powerpoint/2010/main" val="264318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 Boardroom</Template>
  <TotalTime>247</TotalTime>
  <Words>925</Words>
  <Application>Microsoft Office PowerPoint</Application>
  <PresentationFormat>Widescreen</PresentationFormat>
  <Paragraphs>109</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Waltograph</vt:lpstr>
      <vt:lpstr>Office Theme</vt:lpstr>
      <vt:lpstr>Animated Film Success</vt:lpstr>
      <vt:lpstr>Statistical Question/Hypothesis</vt:lpstr>
      <vt:lpstr>Datasets</vt:lpstr>
      <vt:lpstr>‘Inflation Adjusted Gross’ Descriptive Statistics</vt:lpstr>
      <vt:lpstr>‘Inflation Adjusted Gross’ Visualizations</vt:lpstr>
      <vt:lpstr>‘Budget’ Descriptive Statistics</vt:lpstr>
      <vt:lpstr>‘Budget’ Visualizations</vt:lpstr>
      <vt:lpstr>‘Running Time’ Descriptive Statistics</vt:lpstr>
      <vt:lpstr>‘Running Time’ Visualizations</vt:lpstr>
      <vt:lpstr>‘IMDB’ Descriptive Statistics</vt:lpstr>
      <vt:lpstr>‘IMDB’ Visualizations</vt:lpstr>
      <vt:lpstr>‘Rotten Tomatoes’ Descriptive Statistics</vt:lpstr>
      <vt:lpstr>‘Rotten Tomatoes’ Visualizations</vt:lpstr>
      <vt:lpstr>‘Hero Gender’ Variables</vt:lpstr>
      <vt:lpstr>PMF (Probability Mass Function)</vt:lpstr>
      <vt:lpstr>CDF (Cumulative Distribution Function)</vt:lpstr>
      <vt:lpstr>Comparing Scatterplots</vt:lpstr>
      <vt:lpstr>Regression Analysis</vt:lpstr>
      <vt:lpstr>Log-Normal Distribution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Sarah</dc:creator>
  <cp:lastModifiedBy>Sarah</cp:lastModifiedBy>
  <cp:revision>8</cp:revision>
  <dcterms:created xsi:type="dcterms:W3CDTF">2024-11-16T15:56:06Z</dcterms:created>
  <dcterms:modified xsi:type="dcterms:W3CDTF">2024-11-16T20:05:00Z</dcterms:modified>
</cp:coreProperties>
</file>