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4"/>
  </p:sldMasterIdLst>
  <p:notesMasterIdLst>
    <p:notesMasterId r:id="rId18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7F5A3A-4B03-4E27-A939-8D999BBB3F53}" v="1" dt="2025-08-11T01:55:44.6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1" d="100"/>
          <a:sy n="41" d="100"/>
        </p:scale>
        <p:origin x="77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h Theriot" userId="32f9c750d3235e12" providerId="LiveId" clId="{A77F5A3A-4B03-4E27-A939-8D999BBB3F53}"/>
    <pc:docChg chg="modSld">
      <pc:chgData name="Sarah Theriot" userId="32f9c750d3235e12" providerId="LiveId" clId="{A77F5A3A-4B03-4E27-A939-8D999BBB3F53}" dt="2025-08-11T01:55:44.632" v="0"/>
      <pc:docMkLst>
        <pc:docMk/>
      </pc:docMkLst>
      <pc:sldChg chg="delSp modTransition modAnim">
        <pc:chgData name="Sarah Theriot" userId="32f9c750d3235e12" providerId="LiveId" clId="{A77F5A3A-4B03-4E27-A939-8D999BBB3F53}" dt="2025-08-11T01:55:44.632" v="0"/>
        <pc:sldMkLst>
          <pc:docMk/>
          <pc:sldMk cId="190899363" sldId="256"/>
        </pc:sldMkLst>
        <pc:picChg chg="del">
          <ac:chgData name="Sarah Theriot" userId="32f9c750d3235e12" providerId="LiveId" clId="{A77F5A3A-4B03-4E27-A939-8D999BBB3F53}" dt="2025-08-11T01:55:44.632" v="0"/>
          <ac:picMkLst>
            <pc:docMk/>
            <pc:sldMk cId="190899363" sldId="256"/>
            <ac:picMk id="61" creationId="{F4F37FA0-84D8-1362-D8EF-08F286F41570}"/>
          </ac:picMkLst>
        </pc:picChg>
      </pc:sldChg>
      <pc:sldChg chg="delSp modTransition modAnim">
        <pc:chgData name="Sarah Theriot" userId="32f9c750d3235e12" providerId="LiveId" clId="{A77F5A3A-4B03-4E27-A939-8D999BBB3F53}" dt="2025-08-11T01:55:44.632" v="0"/>
        <pc:sldMkLst>
          <pc:docMk/>
          <pc:sldMk cId="1808777569" sldId="257"/>
        </pc:sldMkLst>
        <pc:picChg chg="del">
          <ac:chgData name="Sarah Theriot" userId="32f9c750d3235e12" providerId="LiveId" clId="{A77F5A3A-4B03-4E27-A939-8D999BBB3F53}" dt="2025-08-11T01:55:44.632" v="0"/>
          <ac:picMkLst>
            <pc:docMk/>
            <pc:sldMk cId="1808777569" sldId="257"/>
            <ac:picMk id="69" creationId="{58420950-008F-5649-C347-5842CE2C3D86}"/>
          </ac:picMkLst>
        </pc:picChg>
      </pc:sldChg>
      <pc:sldChg chg="delSp modTransition modAnim">
        <pc:chgData name="Sarah Theriot" userId="32f9c750d3235e12" providerId="LiveId" clId="{A77F5A3A-4B03-4E27-A939-8D999BBB3F53}" dt="2025-08-11T01:55:44.632" v="0"/>
        <pc:sldMkLst>
          <pc:docMk/>
          <pc:sldMk cId="2993746861" sldId="258"/>
        </pc:sldMkLst>
        <pc:picChg chg="del">
          <ac:chgData name="Sarah Theriot" userId="32f9c750d3235e12" providerId="LiveId" clId="{A77F5A3A-4B03-4E27-A939-8D999BBB3F53}" dt="2025-08-11T01:55:44.632" v="0"/>
          <ac:picMkLst>
            <pc:docMk/>
            <pc:sldMk cId="2993746861" sldId="258"/>
            <ac:picMk id="27" creationId="{F7102F16-8715-3D84-3135-61E373CBAC22}"/>
          </ac:picMkLst>
        </pc:picChg>
      </pc:sldChg>
      <pc:sldChg chg="delSp modTransition modAnim">
        <pc:chgData name="Sarah Theriot" userId="32f9c750d3235e12" providerId="LiveId" clId="{A77F5A3A-4B03-4E27-A939-8D999BBB3F53}" dt="2025-08-11T01:55:44.632" v="0"/>
        <pc:sldMkLst>
          <pc:docMk/>
          <pc:sldMk cId="3139299223" sldId="259"/>
        </pc:sldMkLst>
        <pc:picChg chg="del">
          <ac:chgData name="Sarah Theriot" userId="32f9c750d3235e12" providerId="LiveId" clId="{A77F5A3A-4B03-4E27-A939-8D999BBB3F53}" dt="2025-08-11T01:55:44.632" v="0"/>
          <ac:picMkLst>
            <pc:docMk/>
            <pc:sldMk cId="3139299223" sldId="259"/>
            <ac:picMk id="30" creationId="{C6A8F3C8-304F-9F25-14CE-6683CE5A9D42}"/>
          </ac:picMkLst>
        </pc:picChg>
      </pc:sldChg>
      <pc:sldChg chg="delSp modTransition modAnim">
        <pc:chgData name="Sarah Theriot" userId="32f9c750d3235e12" providerId="LiveId" clId="{A77F5A3A-4B03-4E27-A939-8D999BBB3F53}" dt="2025-08-11T01:55:44.632" v="0"/>
        <pc:sldMkLst>
          <pc:docMk/>
          <pc:sldMk cId="538816171" sldId="260"/>
        </pc:sldMkLst>
        <pc:picChg chg="del">
          <ac:chgData name="Sarah Theriot" userId="32f9c750d3235e12" providerId="LiveId" clId="{A77F5A3A-4B03-4E27-A939-8D999BBB3F53}" dt="2025-08-11T01:55:44.632" v="0"/>
          <ac:picMkLst>
            <pc:docMk/>
            <pc:sldMk cId="538816171" sldId="260"/>
            <ac:picMk id="47" creationId="{0B1AC7D6-B2AD-856F-C7A0-AB96E98E437F}"/>
          </ac:picMkLst>
        </pc:picChg>
      </pc:sldChg>
      <pc:sldChg chg="delSp modTransition modAnim">
        <pc:chgData name="Sarah Theriot" userId="32f9c750d3235e12" providerId="LiveId" clId="{A77F5A3A-4B03-4E27-A939-8D999BBB3F53}" dt="2025-08-11T01:55:44.632" v="0"/>
        <pc:sldMkLst>
          <pc:docMk/>
          <pc:sldMk cId="2323720453" sldId="261"/>
        </pc:sldMkLst>
        <pc:picChg chg="del">
          <ac:chgData name="Sarah Theriot" userId="32f9c750d3235e12" providerId="LiveId" clId="{A77F5A3A-4B03-4E27-A939-8D999BBB3F53}" dt="2025-08-11T01:55:44.632" v="0"/>
          <ac:picMkLst>
            <pc:docMk/>
            <pc:sldMk cId="2323720453" sldId="261"/>
            <ac:picMk id="49" creationId="{C7A76E84-97AD-6041-D774-E030134585EB}"/>
          </ac:picMkLst>
        </pc:picChg>
      </pc:sldChg>
      <pc:sldChg chg="delSp modTransition modAnim">
        <pc:chgData name="Sarah Theriot" userId="32f9c750d3235e12" providerId="LiveId" clId="{A77F5A3A-4B03-4E27-A939-8D999BBB3F53}" dt="2025-08-11T01:55:44.632" v="0"/>
        <pc:sldMkLst>
          <pc:docMk/>
          <pc:sldMk cId="4122482501" sldId="262"/>
        </pc:sldMkLst>
        <pc:picChg chg="del">
          <ac:chgData name="Sarah Theriot" userId="32f9c750d3235e12" providerId="LiveId" clId="{A77F5A3A-4B03-4E27-A939-8D999BBB3F53}" dt="2025-08-11T01:55:44.632" v="0"/>
          <ac:picMkLst>
            <pc:docMk/>
            <pc:sldMk cId="4122482501" sldId="262"/>
            <ac:picMk id="39" creationId="{7DAB087E-3139-2A4D-A527-8E611A0ACA08}"/>
          </ac:picMkLst>
        </pc:picChg>
      </pc:sldChg>
      <pc:sldChg chg="delSp modTransition modAnim">
        <pc:chgData name="Sarah Theriot" userId="32f9c750d3235e12" providerId="LiveId" clId="{A77F5A3A-4B03-4E27-A939-8D999BBB3F53}" dt="2025-08-11T01:55:44.632" v="0"/>
        <pc:sldMkLst>
          <pc:docMk/>
          <pc:sldMk cId="1054596221" sldId="263"/>
        </pc:sldMkLst>
        <pc:picChg chg="del">
          <ac:chgData name="Sarah Theriot" userId="32f9c750d3235e12" providerId="LiveId" clId="{A77F5A3A-4B03-4E27-A939-8D999BBB3F53}" dt="2025-08-11T01:55:44.632" v="0"/>
          <ac:picMkLst>
            <pc:docMk/>
            <pc:sldMk cId="1054596221" sldId="263"/>
            <ac:picMk id="48" creationId="{1C415455-2330-40A9-6FBE-15F20A5BFD90}"/>
          </ac:picMkLst>
        </pc:picChg>
      </pc:sldChg>
      <pc:sldChg chg="delSp modTransition modAnim">
        <pc:chgData name="Sarah Theriot" userId="32f9c750d3235e12" providerId="LiveId" clId="{A77F5A3A-4B03-4E27-A939-8D999BBB3F53}" dt="2025-08-11T01:55:44.632" v="0"/>
        <pc:sldMkLst>
          <pc:docMk/>
          <pc:sldMk cId="3610334115" sldId="264"/>
        </pc:sldMkLst>
        <pc:picChg chg="del">
          <ac:chgData name="Sarah Theriot" userId="32f9c750d3235e12" providerId="LiveId" clId="{A77F5A3A-4B03-4E27-A939-8D999BBB3F53}" dt="2025-08-11T01:55:44.632" v="0"/>
          <ac:picMkLst>
            <pc:docMk/>
            <pc:sldMk cId="3610334115" sldId="264"/>
            <ac:picMk id="16" creationId="{81FB58C2-B5FD-4DA2-9230-84A5E0F74EED}"/>
          </ac:picMkLst>
        </pc:picChg>
      </pc:sldChg>
      <pc:sldChg chg="delSp modTransition modAnim">
        <pc:chgData name="Sarah Theriot" userId="32f9c750d3235e12" providerId="LiveId" clId="{A77F5A3A-4B03-4E27-A939-8D999BBB3F53}" dt="2025-08-11T01:55:44.632" v="0"/>
        <pc:sldMkLst>
          <pc:docMk/>
          <pc:sldMk cId="4031075668" sldId="265"/>
        </pc:sldMkLst>
        <pc:picChg chg="del">
          <ac:chgData name="Sarah Theriot" userId="32f9c750d3235e12" providerId="LiveId" clId="{A77F5A3A-4B03-4E27-A939-8D999BBB3F53}" dt="2025-08-11T01:55:44.632" v="0"/>
          <ac:picMkLst>
            <pc:docMk/>
            <pc:sldMk cId="4031075668" sldId="265"/>
            <ac:picMk id="26" creationId="{7BF4D2BC-F496-02B0-FF32-CD810A5F52D6}"/>
          </ac:picMkLst>
        </pc:picChg>
      </pc:sldChg>
      <pc:sldChg chg="delSp modTransition modAnim">
        <pc:chgData name="Sarah Theriot" userId="32f9c750d3235e12" providerId="LiveId" clId="{A77F5A3A-4B03-4E27-A939-8D999BBB3F53}" dt="2025-08-11T01:55:44.632" v="0"/>
        <pc:sldMkLst>
          <pc:docMk/>
          <pc:sldMk cId="454870733" sldId="266"/>
        </pc:sldMkLst>
        <pc:picChg chg="del">
          <ac:chgData name="Sarah Theriot" userId="32f9c750d3235e12" providerId="LiveId" clId="{A77F5A3A-4B03-4E27-A939-8D999BBB3F53}" dt="2025-08-11T01:55:44.632" v="0"/>
          <ac:picMkLst>
            <pc:docMk/>
            <pc:sldMk cId="454870733" sldId="266"/>
            <ac:picMk id="17" creationId="{3445CE12-1A1A-F5C3-29E8-344056C063F4}"/>
          </ac:picMkLst>
        </pc:picChg>
      </pc:sldChg>
      <pc:sldChg chg="delSp modTransition modAnim">
        <pc:chgData name="Sarah Theriot" userId="32f9c750d3235e12" providerId="LiveId" clId="{A77F5A3A-4B03-4E27-A939-8D999BBB3F53}" dt="2025-08-11T01:55:44.632" v="0"/>
        <pc:sldMkLst>
          <pc:docMk/>
          <pc:sldMk cId="3378466153" sldId="267"/>
        </pc:sldMkLst>
        <pc:picChg chg="del">
          <ac:chgData name="Sarah Theriot" userId="32f9c750d3235e12" providerId="LiveId" clId="{A77F5A3A-4B03-4E27-A939-8D999BBB3F53}" dt="2025-08-11T01:55:44.632" v="0"/>
          <ac:picMkLst>
            <pc:docMk/>
            <pc:sldMk cId="3378466153" sldId="267"/>
            <ac:picMk id="13" creationId="{650EB8F7-BC85-A476-0C46-9A3049880025}"/>
          </ac:picMkLst>
        </pc:picChg>
      </pc:sldChg>
      <pc:sldChg chg="delSp modTransition modAnim">
        <pc:chgData name="Sarah Theriot" userId="32f9c750d3235e12" providerId="LiveId" clId="{A77F5A3A-4B03-4E27-A939-8D999BBB3F53}" dt="2025-08-11T01:55:44.632" v="0"/>
        <pc:sldMkLst>
          <pc:docMk/>
          <pc:sldMk cId="162280915" sldId="268"/>
        </pc:sldMkLst>
        <pc:picChg chg="del">
          <ac:chgData name="Sarah Theriot" userId="32f9c750d3235e12" providerId="LiveId" clId="{A77F5A3A-4B03-4E27-A939-8D999BBB3F53}" dt="2025-08-11T01:55:44.632" v="0"/>
          <ac:picMkLst>
            <pc:docMk/>
            <pc:sldMk cId="162280915" sldId="268"/>
            <ac:picMk id="23" creationId="{84C91132-DCF6-224C-A5C3-3FAE8792184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DBB4B6-77B1-480E-82DF-ABACF7DA6B05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5DB43-87EA-44D6-823C-77B312225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3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5DB43-87EA-44D6-823C-77B3122252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04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17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2138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467052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2076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813658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2154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55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54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812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47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5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8/10/2025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3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8/10/2025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985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8/10/2025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05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29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29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BA835-12AC-4E8F-955A-EA3F4DE2791F}" type="datetime1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9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hite and blue room with blue sky&#10;&#10;AI-generated content may be incorrect.">
            <a:extLst>
              <a:ext uri="{FF2B5EF4-FFF2-40B4-BE49-F238E27FC236}">
                <a16:creationId xmlns:a16="http://schemas.microsoft.com/office/drawing/2014/main" id="{D3B9E019-620F-0CE5-949F-E8BAA8808B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067" t="9091" r="417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F5879D-8E64-A929-C67E-A10DF9234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7" y="1678666"/>
            <a:ext cx="4088190" cy="2369093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Predicting Future Impacts from Plastic Waste on Oceans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847019-BD79-D3B0-56CA-600E955D8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4079721" cy="777843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A Predictive Analytics Approach to Reducing Ocean Plastic Pollution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6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4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6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BA695FC-6E94-5506-FE4A-95CC45C40927}"/>
              </a:ext>
            </a:extLst>
          </p:cNvPr>
          <p:cNvSpPr txBox="1">
            <a:spLocks/>
          </p:cNvSpPr>
          <p:nvPr/>
        </p:nvSpPr>
        <p:spPr>
          <a:xfrm>
            <a:off x="685803" y="4605520"/>
            <a:ext cx="4079721" cy="3046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Sarah Theriot</a:t>
            </a:r>
          </a:p>
        </p:txBody>
      </p:sp>
    </p:spTree>
    <p:extLst>
      <p:ext uri="{BB962C8B-B14F-4D97-AF65-F5344CB8AC3E}">
        <p14:creationId xmlns:p14="http://schemas.microsoft.com/office/powerpoint/2010/main" val="190899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25523-C2CC-6B3E-5B10-6B7E2A64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the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2F8E0-EB10-2FCA-4415-139C3D5A4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Model Limitations:</a:t>
            </a:r>
          </a:p>
          <a:p>
            <a:pPr lvl="1"/>
            <a:r>
              <a:rPr lang="en-US" sz="2000" dirty="0"/>
              <a:t>Low R-squared value suggests missing explanatory factors</a:t>
            </a:r>
          </a:p>
          <a:p>
            <a:pPr lvl="1"/>
            <a:r>
              <a:rPr lang="en-US" sz="2000" dirty="0"/>
              <a:t>Missing data and cross-sectional nature limit insights</a:t>
            </a:r>
          </a:p>
          <a:p>
            <a:pPr lvl="1"/>
            <a:r>
              <a:rPr lang="en-US" sz="2000" dirty="0"/>
              <a:t>Need for additional data or longitudinal studies</a:t>
            </a:r>
          </a:p>
        </p:txBody>
      </p:sp>
    </p:spTree>
    <p:extLst>
      <p:ext uri="{BB962C8B-B14F-4D97-AF65-F5344CB8AC3E}">
        <p14:creationId xmlns:p14="http://schemas.microsoft.com/office/powerpoint/2010/main" val="4031075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DA333-B94C-03EA-C5BD-106BC864E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Suggestions for Future Research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B801E-DA0A-875F-3BBC-C3740E71F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Next Steps:</a:t>
            </a:r>
          </a:p>
          <a:p>
            <a:pPr lvl="1"/>
            <a:r>
              <a:rPr lang="en-US" sz="2000" dirty="0"/>
              <a:t>Include economic development, government policies, and public awareness factors</a:t>
            </a:r>
          </a:p>
          <a:p>
            <a:pPr lvl="1"/>
            <a:r>
              <a:rPr lang="en-US" sz="2000" dirty="0"/>
              <a:t>Consider longitudinal studies to track trends over time</a:t>
            </a:r>
          </a:p>
          <a:p>
            <a:pPr lvl="1"/>
            <a:r>
              <a:rPr lang="en-US" sz="2000" dirty="0"/>
              <a:t>Explore region-specific approaches to waste management</a:t>
            </a:r>
          </a:p>
        </p:txBody>
      </p:sp>
    </p:spTree>
    <p:extLst>
      <p:ext uri="{BB962C8B-B14F-4D97-AF65-F5344CB8AC3E}">
        <p14:creationId xmlns:p14="http://schemas.microsoft.com/office/powerpoint/2010/main" val="454870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841CB-B9B7-E967-E815-EBC47CE2E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Conclusion</a:t>
            </a:r>
            <a:br>
              <a:rPr lang="en-US" b="1" dirty="0"/>
            </a:b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0166F-BD3B-FE52-8E26-61B66E012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Key Takeaways:</a:t>
            </a:r>
          </a:p>
          <a:p>
            <a:pPr lvl="1"/>
            <a:r>
              <a:rPr lang="en-US" sz="2000" dirty="0"/>
              <a:t>Total plastic waste directly impacts mismanagement</a:t>
            </a:r>
          </a:p>
          <a:p>
            <a:pPr lvl="1"/>
            <a:r>
              <a:rPr lang="en-US" sz="2000" dirty="0"/>
              <a:t>Recycling efforts alone are insufficient to address the issue</a:t>
            </a:r>
          </a:p>
          <a:p>
            <a:pPr lvl="1"/>
            <a:r>
              <a:rPr lang="en-US" sz="2000" dirty="0"/>
              <a:t>A comprehensive approach is required, including stronger waste management systems and public engagement</a:t>
            </a:r>
          </a:p>
          <a:p>
            <a:r>
              <a:rPr lang="en-US" sz="2400" b="1" dirty="0"/>
              <a:t>Next Steps:</a:t>
            </a:r>
          </a:p>
          <a:p>
            <a:pPr lvl="1"/>
            <a:r>
              <a:rPr lang="en-US" sz="2000" dirty="0"/>
              <a:t>Further analysis and research into global plastic waste solutions</a:t>
            </a:r>
          </a:p>
        </p:txBody>
      </p:sp>
    </p:spTree>
    <p:extLst>
      <p:ext uri="{BB962C8B-B14F-4D97-AF65-F5344CB8AC3E}">
        <p14:creationId xmlns:p14="http://schemas.microsoft.com/office/powerpoint/2010/main" val="3378466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78DB1-9BE8-1756-066F-9D629A5D4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606C9-BE32-9C68-8FF3-B716BB332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Thank you for your attention!</a:t>
            </a:r>
          </a:p>
          <a:p>
            <a:endParaRPr lang="en-US" sz="2400" dirty="0"/>
          </a:p>
          <a:p>
            <a:r>
              <a:rPr lang="en-US" sz="2400" dirty="0"/>
              <a:t>For further questions please submit them to my email.</a:t>
            </a:r>
          </a:p>
        </p:txBody>
      </p:sp>
    </p:spTree>
    <p:extLst>
      <p:ext uri="{BB962C8B-B14F-4D97-AF65-F5344CB8AC3E}">
        <p14:creationId xmlns:p14="http://schemas.microsoft.com/office/powerpoint/2010/main" val="162280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79026-6FE5-3A66-EF00-023BE689D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9F78A-7B78-5FE0-1C62-300408A74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947929" cy="4087811"/>
          </a:xfrm>
        </p:spPr>
        <p:txBody>
          <a:bodyPr>
            <a:normAutofit/>
          </a:bodyPr>
          <a:lstStyle/>
          <a:p>
            <a:r>
              <a:rPr lang="en-US" sz="2400" b="1" dirty="0"/>
              <a:t>Plastic Pollution Impact:</a:t>
            </a:r>
          </a:p>
          <a:p>
            <a:pPr lvl="1"/>
            <a:r>
              <a:rPr lang="en-US" sz="2000" dirty="0"/>
              <a:t>Growing environmental crisis, especially in oceans</a:t>
            </a:r>
          </a:p>
          <a:p>
            <a:pPr lvl="1"/>
            <a:r>
              <a:rPr lang="en-US" sz="2000" dirty="0"/>
              <a:t>Significant threats to marine life, ecosystems, and biodiversity</a:t>
            </a:r>
          </a:p>
          <a:p>
            <a:pPr lvl="1"/>
            <a:r>
              <a:rPr lang="en-US" sz="2000" dirty="0"/>
              <a:t>Business concerns: pressure from consumers, governments, and environmental groups</a:t>
            </a:r>
          </a:p>
          <a:p>
            <a:r>
              <a:rPr lang="en-US" sz="2400" b="1" dirty="0"/>
              <a:t>Objective:</a:t>
            </a:r>
          </a:p>
          <a:p>
            <a:pPr lvl="1"/>
            <a:r>
              <a:rPr lang="en-US" sz="2000" dirty="0"/>
              <a:t>Forecast plastic waste trends and encourage businesses to transition to reusable alternatives</a:t>
            </a:r>
          </a:p>
        </p:txBody>
      </p:sp>
    </p:spTree>
    <p:extLst>
      <p:ext uri="{BB962C8B-B14F-4D97-AF65-F5344CB8AC3E}">
        <p14:creationId xmlns:p14="http://schemas.microsoft.com/office/powerpoint/2010/main" val="1808777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A48DC-3173-A56D-47E6-C97C4C014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20A3E-912F-10FB-65B8-B40A66DB3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Methodology</a:t>
            </a:r>
          </a:p>
          <a:p>
            <a:pPr lvl="1"/>
            <a:r>
              <a:rPr lang="en-US" sz="2000" dirty="0"/>
              <a:t>Predictive analytics using linear regression and time series forecasting</a:t>
            </a:r>
          </a:p>
          <a:p>
            <a:pPr lvl="1"/>
            <a:r>
              <a:rPr lang="en-US" sz="2000" dirty="0"/>
              <a:t>Dataset: Global Plastic Waste 2023</a:t>
            </a:r>
          </a:p>
          <a:p>
            <a:pPr lvl="1"/>
            <a:r>
              <a:rPr lang="en-US" sz="2000" dirty="0"/>
              <a:t>Variables analyzed: plastic consumption, recycling rates, waste management practices</a:t>
            </a:r>
          </a:p>
          <a:p>
            <a:r>
              <a:rPr lang="en-US" sz="2400" b="1" dirty="0"/>
              <a:t>Goal: </a:t>
            </a:r>
          </a:p>
          <a:p>
            <a:pPr lvl="1"/>
            <a:r>
              <a:rPr lang="en-US" sz="2000" dirty="0"/>
              <a:t>Provide insights into the future impacts of switching to sustainable products</a:t>
            </a:r>
          </a:p>
        </p:txBody>
      </p:sp>
    </p:spTree>
    <p:extLst>
      <p:ext uri="{BB962C8B-B14F-4D97-AF65-F5344CB8AC3E}">
        <p14:creationId xmlns:p14="http://schemas.microsoft.com/office/powerpoint/2010/main" val="2993746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0C69B-6D62-8FE5-6835-0F77A1F49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&amp; Evaluation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21FCE-DAA1-C780-36D3-019544D84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Evaluation Metrics:</a:t>
            </a:r>
          </a:p>
          <a:p>
            <a:pPr lvl="1"/>
            <a:r>
              <a:rPr lang="en-US" sz="2000" dirty="0"/>
              <a:t>RMSE (Root Mean Square Error)</a:t>
            </a:r>
          </a:p>
          <a:p>
            <a:pPr lvl="1"/>
            <a:r>
              <a:rPr lang="en-US" sz="2000" dirty="0"/>
              <a:t>MAE (Mean Absolute Error)</a:t>
            </a:r>
          </a:p>
          <a:p>
            <a:r>
              <a:rPr lang="en-US" sz="2400" b="1" dirty="0"/>
              <a:t>Data Preparation:</a:t>
            </a:r>
          </a:p>
          <a:p>
            <a:pPr lvl="1"/>
            <a:r>
              <a:rPr lang="en-US" sz="2000" dirty="0"/>
              <a:t>Thorough data cleaning and exploratory analysis (EDA)</a:t>
            </a:r>
          </a:p>
          <a:p>
            <a:pPr lvl="1"/>
            <a:r>
              <a:rPr lang="en-US" sz="2000" dirty="0"/>
              <a:t>Ensuring dataset accuracy before analysis</a:t>
            </a:r>
          </a:p>
        </p:txBody>
      </p:sp>
    </p:spTree>
    <p:extLst>
      <p:ext uri="{BB962C8B-B14F-4D97-AF65-F5344CB8AC3E}">
        <p14:creationId xmlns:p14="http://schemas.microsoft.com/office/powerpoint/2010/main" val="3139299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CC7BD-F1D6-F734-80A9-5BEA91AFF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894FA-AF66-0E64-C20B-4869FB6DA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Data Integrity:</a:t>
            </a:r>
          </a:p>
          <a:p>
            <a:pPr lvl="1"/>
            <a:r>
              <a:rPr lang="en-US" sz="2000" dirty="0"/>
              <a:t>Ensure dataset accuracy to prevent misleading results</a:t>
            </a:r>
          </a:p>
          <a:p>
            <a:pPr lvl="1"/>
            <a:r>
              <a:rPr lang="en-US" sz="2000" dirty="0"/>
              <a:t>Potential bias from misreported or inaccurate data</a:t>
            </a:r>
          </a:p>
          <a:p>
            <a:r>
              <a:rPr lang="en-US" sz="2400" b="1" dirty="0"/>
              <a:t>Limitations:</a:t>
            </a:r>
          </a:p>
          <a:p>
            <a:pPr lvl="1"/>
            <a:r>
              <a:rPr lang="en-US" sz="2000" dirty="0"/>
              <a:t>Predictive models may not capture all variables (e.g., cultural practices, local policies)</a:t>
            </a:r>
          </a:p>
        </p:txBody>
      </p:sp>
    </p:spTree>
    <p:extLst>
      <p:ext uri="{BB962C8B-B14F-4D97-AF65-F5344CB8AC3E}">
        <p14:creationId xmlns:p14="http://schemas.microsoft.com/office/powerpoint/2010/main" val="538816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EF9C5-80C8-BDFB-4534-7563E9341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Contingency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4A875-C5A7-3723-1B3D-D34E4FE18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Alternative Models:</a:t>
            </a:r>
          </a:p>
          <a:p>
            <a:pPr lvl="1"/>
            <a:r>
              <a:rPr lang="en-US" sz="2000" dirty="0"/>
              <a:t>If regression results are inadequate, use decision trees or random forests</a:t>
            </a:r>
          </a:p>
          <a:p>
            <a:pPr lvl="1"/>
            <a:r>
              <a:rPr lang="en-US" sz="2000" dirty="0"/>
              <a:t>Ensure flexibility to adjust methodology based on initial findings</a:t>
            </a:r>
          </a:p>
        </p:txBody>
      </p:sp>
    </p:spTree>
    <p:extLst>
      <p:ext uri="{BB962C8B-B14F-4D97-AF65-F5344CB8AC3E}">
        <p14:creationId xmlns:p14="http://schemas.microsoft.com/office/powerpoint/2010/main" val="2323720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D84B-D4C6-AE57-7F06-D0F6057D8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&amp;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CC872-9E84-EE13-C612-AEB507670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Data Cleaning Issues:</a:t>
            </a:r>
          </a:p>
          <a:p>
            <a:pPr lvl="1"/>
            <a:r>
              <a:rPr lang="en-US" sz="2000" dirty="0"/>
              <a:t>Standardizing country names, handling missing values</a:t>
            </a:r>
          </a:p>
          <a:p>
            <a:pPr lvl="1"/>
            <a:r>
              <a:rPr lang="en-US" sz="2000" dirty="0"/>
              <a:t>Merging datasets while resolving discrepancies</a:t>
            </a:r>
          </a:p>
          <a:p>
            <a:r>
              <a:rPr lang="en-US" sz="2400" b="1" dirty="0"/>
              <a:t>Adjustments:</a:t>
            </a:r>
          </a:p>
          <a:p>
            <a:pPr lvl="1"/>
            <a:r>
              <a:rPr lang="en-US" sz="2000" dirty="0"/>
              <a:t>Minor corrections made to ensure data integrity for accurate analysis</a:t>
            </a:r>
          </a:p>
        </p:txBody>
      </p:sp>
    </p:spTree>
    <p:extLst>
      <p:ext uri="{BB962C8B-B14F-4D97-AF65-F5344CB8AC3E}">
        <p14:creationId xmlns:p14="http://schemas.microsoft.com/office/powerpoint/2010/main" val="4122482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187DC1-421B-E519-EE68-896ECA109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Preliminary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E79C9C-9FF3-BA40-302C-0B107B39D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39" y="558330"/>
            <a:ext cx="4696368" cy="312308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C54A8-4E5A-BBC3-1FAB-FAE6818E5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Visualizations: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Scatterplots: Relationship between plastic consumption and recycling rates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Time Series: Projected trends in plastic waste production</a:t>
            </a:r>
          </a:p>
          <a:p>
            <a:r>
              <a:rPr lang="en-US" b="1">
                <a:solidFill>
                  <a:srgbClr val="FFFFFF"/>
                </a:solidFill>
              </a:rPr>
              <a:t>Key Insight: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Initial data exploration reveals some key trends and correlations for further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435EC1-4CE0-8EDF-CBD3-1F6D1FF15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9848" y="3593693"/>
            <a:ext cx="4516276" cy="327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596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57A38-980E-EE95-15CB-B7A1BDEF9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54B78-F514-EA7E-E80D-93BB98F40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Linear Regression Results:</a:t>
            </a:r>
          </a:p>
          <a:p>
            <a:pPr lvl="1"/>
            <a:r>
              <a:rPr lang="en-US" sz="2000" dirty="0"/>
              <a:t>R-squared: 0.06472 (limited explanatory power)</a:t>
            </a:r>
          </a:p>
          <a:p>
            <a:pPr lvl="1"/>
            <a:r>
              <a:rPr lang="en-US" sz="2000" dirty="0"/>
              <a:t>Positive correlation: Total plastic waste increases mismanaged waste</a:t>
            </a:r>
          </a:p>
          <a:p>
            <a:pPr lvl="1"/>
            <a:r>
              <a:rPr lang="en-US" sz="2000" dirty="0"/>
              <a:t>Recycling rates not statistically significant in reducing mismanaged waste</a:t>
            </a:r>
          </a:p>
        </p:txBody>
      </p:sp>
    </p:spTree>
    <p:extLst>
      <p:ext uri="{BB962C8B-B14F-4D97-AF65-F5344CB8AC3E}">
        <p14:creationId xmlns:p14="http://schemas.microsoft.com/office/powerpoint/2010/main" val="361033411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5DAE40E2A1D14C81FFDDD575FE0DD5" ma:contentTypeVersion="5" ma:contentTypeDescription="Create a new document." ma:contentTypeScope="" ma:versionID="ce6e251a10706b42b223bb1aaf6dd721">
  <xsd:schema xmlns:xsd="http://www.w3.org/2001/XMLSchema" xmlns:xs="http://www.w3.org/2001/XMLSchema" xmlns:p="http://schemas.microsoft.com/office/2006/metadata/properties" xmlns:ns3="a504c17c-5b43-4aee-89db-e4fe5d523e5d" targetNamespace="http://schemas.microsoft.com/office/2006/metadata/properties" ma:root="true" ma:fieldsID="daae3189acc62eefc9c01179d9081394" ns3:_="">
    <xsd:import namespace="a504c17c-5b43-4aee-89db-e4fe5d523e5d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04c17c-5b43-4aee-89db-e4fe5d523e5d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04B03AB-145F-45B6-BDA5-65C60FB2A434}">
  <ds:schemaRefs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http://purl.org/dc/terms/"/>
    <ds:schemaRef ds:uri="http://schemas.microsoft.com/office/2006/documentManagement/types"/>
    <ds:schemaRef ds:uri="http://www.w3.org/XML/1998/namespace"/>
    <ds:schemaRef ds:uri="a504c17c-5b43-4aee-89db-e4fe5d523e5d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7474B8A-C789-4E5C-B887-B1AFE275BE9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499A01-5B32-47ED-9503-F97A8E7388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04c17c-5b43-4aee-89db-e4fe5d523e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127</TotalTime>
  <Words>439</Words>
  <Application>Microsoft Office PowerPoint</Application>
  <PresentationFormat>Widescreen</PresentationFormat>
  <Paragraphs>73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Arial</vt:lpstr>
      <vt:lpstr>Trebuchet MS</vt:lpstr>
      <vt:lpstr>Wingdings 3</vt:lpstr>
      <vt:lpstr>Facet</vt:lpstr>
      <vt:lpstr>Predicting Future Impacts from Plastic Waste on Oceans</vt:lpstr>
      <vt:lpstr>Introduction</vt:lpstr>
      <vt:lpstr>Project Overview</vt:lpstr>
      <vt:lpstr>Data &amp; Evaluation Approach</vt:lpstr>
      <vt:lpstr>Ethical Considerations</vt:lpstr>
      <vt:lpstr>Contingency Plan</vt:lpstr>
      <vt:lpstr>Data Cleaning &amp; Challenges</vt:lpstr>
      <vt:lpstr>Preliminary Analysis</vt:lpstr>
      <vt:lpstr>First Results</vt:lpstr>
      <vt:lpstr>Limitations of the Analysis</vt:lpstr>
      <vt:lpstr>Suggestions for Future Research </vt:lpstr>
      <vt:lpstr>Conclusion  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Sarah Theriot</dc:creator>
  <cp:lastModifiedBy>Sarah Theriot</cp:lastModifiedBy>
  <cp:revision>2</cp:revision>
  <dcterms:created xsi:type="dcterms:W3CDTF">2025-03-02T21:20:23Z</dcterms:created>
  <dcterms:modified xsi:type="dcterms:W3CDTF">2025-08-11T01:55:47Z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0x010100165DAE40E2A1D14C81FFDDD575FE0DD5</vt:lpwstr>
  </property>
</Properties>
</file>