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7/16/21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5578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348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7/16/21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238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4419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8051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83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89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4887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4625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535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7/16/21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240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7/16/21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557163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nhattan skyline">
            <a:extLst>
              <a:ext uri="{FF2B5EF4-FFF2-40B4-BE49-F238E27FC236}">
                <a16:creationId xmlns:a16="http://schemas.microsoft.com/office/drawing/2014/main" id="{63D1A2F6-474E-42D5-A37B-80A858EAB9E0}"/>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3558A-ED9F-7548-ADA3-6CFDBCFB8079}"/>
              </a:ext>
            </a:extLst>
          </p:cNvPr>
          <p:cNvSpPr>
            <a:spLocks noGrp="1"/>
          </p:cNvSpPr>
          <p:nvPr>
            <p:ph type="ctrTitle"/>
          </p:nvPr>
        </p:nvSpPr>
        <p:spPr>
          <a:xfrm>
            <a:off x="960119" y="2100845"/>
            <a:ext cx="4670234" cy="1975527"/>
          </a:xfrm>
        </p:spPr>
        <p:txBody>
          <a:bodyPr anchor="ctr">
            <a:normAutofit fontScale="90000"/>
          </a:bodyPr>
          <a:lstStyle/>
          <a:p>
            <a:pPr algn="l"/>
            <a:r>
              <a:rPr lang="en-US" sz="6600" dirty="0"/>
              <a:t>Visit With Us – Project 5</a:t>
            </a:r>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EBE5CD1-FB4F-9241-B4CC-5FB54BED60F4}"/>
              </a:ext>
            </a:extLst>
          </p:cNvPr>
          <p:cNvSpPr>
            <a:spLocks noGrp="1"/>
          </p:cNvSpPr>
          <p:nvPr>
            <p:ph type="subTitle" idx="1"/>
          </p:nvPr>
        </p:nvSpPr>
        <p:spPr>
          <a:xfrm>
            <a:off x="960119" y="4372379"/>
            <a:ext cx="4670233" cy="540135"/>
          </a:xfrm>
        </p:spPr>
        <p:txBody>
          <a:bodyPr anchor="ctr">
            <a:normAutofit/>
          </a:bodyPr>
          <a:lstStyle/>
          <a:p>
            <a:pPr algn="l"/>
            <a:r>
              <a:rPr lang="en-US" sz="2800" dirty="0"/>
              <a:t>Sarah A. Thomas</a:t>
            </a:r>
          </a:p>
        </p:txBody>
      </p:sp>
    </p:spTree>
    <p:extLst>
      <p:ext uri="{BB962C8B-B14F-4D97-AF65-F5344CB8AC3E}">
        <p14:creationId xmlns:p14="http://schemas.microsoft.com/office/powerpoint/2010/main" val="26310554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2664-B206-9147-9654-994FCC0233E2}"/>
              </a:ext>
            </a:extLst>
          </p:cNvPr>
          <p:cNvSpPr>
            <a:spLocks noGrp="1"/>
          </p:cNvSpPr>
          <p:nvPr>
            <p:ph type="title"/>
          </p:nvPr>
        </p:nvSpPr>
        <p:spPr/>
        <p:txBody>
          <a:bodyPr/>
          <a:lstStyle/>
          <a:p>
            <a:r>
              <a:rPr lang="en-US" dirty="0"/>
              <a:t>Number of Trips</a:t>
            </a:r>
          </a:p>
        </p:txBody>
      </p:sp>
      <p:pic>
        <p:nvPicPr>
          <p:cNvPr id="6146" name="Picture 2">
            <a:extLst>
              <a:ext uri="{FF2B5EF4-FFF2-40B4-BE49-F238E27FC236}">
                <a16:creationId xmlns:a16="http://schemas.microsoft.com/office/drawing/2014/main" id="{6AE6F99E-CCA3-CE43-9A8B-1BF9927223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12" y="2283254"/>
            <a:ext cx="53531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D690D67-D070-E04B-BC62-F57E808ED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2283254"/>
            <a:ext cx="49403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A9FBC4-C973-2B47-A2EC-E4FF8AF16E50}"/>
              </a:ext>
            </a:extLst>
          </p:cNvPr>
          <p:cNvSpPr txBox="1"/>
          <p:nvPr/>
        </p:nvSpPr>
        <p:spPr>
          <a:xfrm>
            <a:off x="119807" y="6078521"/>
            <a:ext cx="11949338" cy="923330"/>
          </a:xfrm>
          <a:prstGeom prst="rect">
            <a:avLst/>
          </a:prstGeom>
          <a:noFill/>
        </p:spPr>
        <p:txBody>
          <a:bodyPr wrap="square" rtlCol="0">
            <a:spAutoFit/>
          </a:bodyPr>
          <a:lstStyle/>
          <a:p>
            <a:r>
              <a:rPr lang="en-US" dirty="0"/>
              <a:t>The mean is 3.24 and the median is 3 indicating a nearly symmetrical distribution. </a:t>
            </a:r>
            <a:r>
              <a:rPr lang="en-US" dirty="0" err="1"/>
              <a:t>NumberOfTrips</a:t>
            </a:r>
            <a:r>
              <a:rPr lang="en-US" dirty="0"/>
              <a:t> does not seem to have a significant impact on whether packages are purchased.</a:t>
            </a:r>
          </a:p>
          <a:p>
            <a:endParaRPr lang="en-US" dirty="0"/>
          </a:p>
        </p:txBody>
      </p:sp>
    </p:spTree>
    <p:extLst>
      <p:ext uri="{BB962C8B-B14F-4D97-AF65-F5344CB8AC3E}">
        <p14:creationId xmlns:p14="http://schemas.microsoft.com/office/powerpoint/2010/main" val="315327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EC3A-613B-A644-995B-4D5370FB0151}"/>
              </a:ext>
            </a:extLst>
          </p:cNvPr>
          <p:cNvSpPr>
            <a:spLocks noGrp="1"/>
          </p:cNvSpPr>
          <p:nvPr>
            <p:ph type="title"/>
          </p:nvPr>
        </p:nvSpPr>
        <p:spPr/>
        <p:txBody>
          <a:bodyPr/>
          <a:lstStyle/>
          <a:p>
            <a:r>
              <a:rPr lang="en-US" dirty="0"/>
              <a:t>Pitch Satisfaction Score</a:t>
            </a:r>
          </a:p>
        </p:txBody>
      </p:sp>
      <p:pic>
        <p:nvPicPr>
          <p:cNvPr id="7170" name="Picture 2">
            <a:extLst>
              <a:ext uri="{FF2B5EF4-FFF2-40B4-BE49-F238E27FC236}">
                <a16:creationId xmlns:a16="http://schemas.microsoft.com/office/drawing/2014/main" id="{6F22ACB4-8DC1-7243-836C-9BA8E71F7A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003" y="2464058"/>
            <a:ext cx="53531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0878971-EEA4-4B4C-A6DF-441277F0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164" y="2559308"/>
            <a:ext cx="49911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AC7CAA-05CB-D543-B4EA-FD63BB1EA958}"/>
              </a:ext>
            </a:extLst>
          </p:cNvPr>
          <p:cNvSpPr txBox="1"/>
          <p:nvPr/>
        </p:nvSpPr>
        <p:spPr>
          <a:xfrm>
            <a:off x="168003" y="6137203"/>
            <a:ext cx="11463001" cy="923330"/>
          </a:xfrm>
          <a:prstGeom prst="rect">
            <a:avLst/>
          </a:prstGeom>
          <a:noFill/>
        </p:spPr>
        <p:txBody>
          <a:bodyPr wrap="square" rtlCol="0">
            <a:spAutoFit/>
          </a:bodyPr>
          <a:lstStyle/>
          <a:p>
            <a:r>
              <a:rPr lang="en-US" dirty="0"/>
              <a:t>The mean is 3.08 and the median is 3.0, indicating a nearly symmetrical distribution. </a:t>
            </a:r>
            <a:r>
              <a:rPr lang="en-US" dirty="0" err="1"/>
              <a:t>PitchSatisfactionScore</a:t>
            </a:r>
            <a:r>
              <a:rPr lang="en-US" dirty="0"/>
              <a:t> doesn't appear to have a great impact on whether or not a package is purchased.</a:t>
            </a:r>
          </a:p>
          <a:p>
            <a:r>
              <a:rPr lang="en-US" dirty="0"/>
              <a:t> </a:t>
            </a:r>
          </a:p>
        </p:txBody>
      </p:sp>
    </p:spTree>
    <p:extLst>
      <p:ext uri="{BB962C8B-B14F-4D97-AF65-F5344CB8AC3E}">
        <p14:creationId xmlns:p14="http://schemas.microsoft.com/office/powerpoint/2010/main" val="6364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37B7-7AFD-1744-A5A9-228FD0FF7749}"/>
              </a:ext>
            </a:extLst>
          </p:cNvPr>
          <p:cNvSpPr>
            <a:spLocks noGrp="1"/>
          </p:cNvSpPr>
          <p:nvPr>
            <p:ph type="title"/>
          </p:nvPr>
        </p:nvSpPr>
        <p:spPr/>
        <p:txBody>
          <a:bodyPr>
            <a:normAutofit fontScale="90000"/>
          </a:bodyPr>
          <a:lstStyle/>
          <a:p>
            <a:r>
              <a:rPr lang="en-US" dirty="0"/>
              <a:t>Number of Children Visiting</a:t>
            </a:r>
          </a:p>
        </p:txBody>
      </p:sp>
      <p:pic>
        <p:nvPicPr>
          <p:cNvPr id="8194" name="Picture 2">
            <a:extLst>
              <a:ext uri="{FF2B5EF4-FFF2-40B4-BE49-F238E27FC236}">
                <a16:creationId xmlns:a16="http://schemas.microsoft.com/office/drawing/2014/main" id="{B66DF4D9-6D34-194F-AD84-2A747D9E7B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501" y="2456249"/>
            <a:ext cx="53531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76910A5-21A7-9448-A9E0-6E9647E63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093" y="2456249"/>
            <a:ext cx="49911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5E216B-AE16-AB48-8FD5-CAEAE04FF19D}"/>
              </a:ext>
            </a:extLst>
          </p:cNvPr>
          <p:cNvSpPr txBox="1"/>
          <p:nvPr/>
        </p:nvSpPr>
        <p:spPr>
          <a:xfrm>
            <a:off x="0" y="5940021"/>
            <a:ext cx="11751276" cy="1200329"/>
          </a:xfrm>
          <a:prstGeom prst="rect">
            <a:avLst/>
          </a:prstGeom>
          <a:noFill/>
        </p:spPr>
        <p:txBody>
          <a:bodyPr wrap="square" rtlCol="0">
            <a:spAutoFit/>
          </a:bodyPr>
          <a:lstStyle/>
          <a:p>
            <a:r>
              <a:rPr lang="en-US" dirty="0"/>
              <a:t>Number of children less than age 5 planning to take the trip with the customer - mean is 1.19 and median is 1.0 indicating a nearly symmetrical distribution. </a:t>
            </a:r>
            <a:r>
              <a:rPr lang="en-US" dirty="0" err="1"/>
              <a:t>NumberOfChildrenVisiting</a:t>
            </a:r>
            <a:r>
              <a:rPr lang="en-US" dirty="0"/>
              <a:t> does not appear to have an impact on whether or not a customer will purchase a package.</a:t>
            </a:r>
          </a:p>
          <a:p>
            <a:endParaRPr lang="en-US" dirty="0"/>
          </a:p>
        </p:txBody>
      </p:sp>
    </p:spTree>
    <p:extLst>
      <p:ext uri="{BB962C8B-B14F-4D97-AF65-F5344CB8AC3E}">
        <p14:creationId xmlns:p14="http://schemas.microsoft.com/office/powerpoint/2010/main" val="391868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429A-CA3A-F546-8713-948211A25009}"/>
              </a:ext>
            </a:extLst>
          </p:cNvPr>
          <p:cNvSpPr>
            <a:spLocks noGrp="1"/>
          </p:cNvSpPr>
          <p:nvPr>
            <p:ph type="title"/>
          </p:nvPr>
        </p:nvSpPr>
        <p:spPr/>
        <p:txBody>
          <a:bodyPr/>
          <a:lstStyle/>
          <a:p>
            <a:r>
              <a:rPr lang="en-US" dirty="0"/>
              <a:t>Monthly Income</a:t>
            </a:r>
          </a:p>
        </p:txBody>
      </p:sp>
      <p:pic>
        <p:nvPicPr>
          <p:cNvPr id="9218" name="Picture 2">
            <a:extLst>
              <a:ext uri="{FF2B5EF4-FFF2-40B4-BE49-F238E27FC236}">
                <a16:creationId xmlns:a16="http://schemas.microsoft.com/office/drawing/2014/main" id="{3C2401D7-7BAD-F642-A0D1-4855AF33BD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595" y="2340181"/>
            <a:ext cx="5440824" cy="35941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C44947A-BACC-1E45-A5A5-A443F5C53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932" y="2435431"/>
            <a:ext cx="52959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22F3A4-0264-0845-AB32-D3A3F65A0DA3}"/>
              </a:ext>
            </a:extLst>
          </p:cNvPr>
          <p:cNvSpPr txBox="1"/>
          <p:nvPr/>
        </p:nvSpPr>
        <p:spPr>
          <a:xfrm>
            <a:off x="98854" y="6078521"/>
            <a:ext cx="10501945" cy="923330"/>
          </a:xfrm>
          <a:prstGeom prst="rect">
            <a:avLst/>
          </a:prstGeom>
          <a:noFill/>
        </p:spPr>
        <p:txBody>
          <a:bodyPr wrap="square" rtlCol="0">
            <a:spAutoFit/>
          </a:bodyPr>
          <a:lstStyle/>
          <a:p>
            <a:r>
              <a:rPr lang="en-US" dirty="0"/>
              <a:t>Mean is 23619.85 and median is 22347 indicating a right-skewed distribution.  A much higher income (looking in </a:t>
            </a:r>
            <a:r>
              <a:rPr lang="en-US" dirty="0" err="1"/>
              <a:t>paricular</a:t>
            </a:r>
            <a:r>
              <a:rPr lang="en-US" dirty="0"/>
              <a:t> at the outliers) does not dictate whether a package will be purchased.</a:t>
            </a:r>
          </a:p>
          <a:p>
            <a:endParaRPr lang="en-US" dirty="0"/>
          </a:p>
        </p:txBody>
      </p:sp>
    </p:spTree>
    <p:extLst>
      <p:ext uri="{BB962C8B-B14F-4D97-AF65-F5344CB8AC3E}">
        <p14:creationId xmlns:p14="http://schemas.microsoft.com/office/powerpoint/2010/main" val="386852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288B-D242-5A48-ABA4-C5090F53AC04}"/>
              </a:ext>
            </a:extLst>
          </p:cNvPr>
          <p:cNvSpPr>
            <a:spLocks noGrp="1"/>
          </p:cNvSpPr>
          <p:nvPr>
            <p:ph type="title"/>
          </p:nvPr>
        </p:nvSpPr>
        <p:spPr/>
        <p:txBody>
          <a:bodyPr/>
          <a:lstStyle/>
          <a:p>
            <a:r>
              <a:rPr lang="en-US" dirty="0"/>
              <a:t>Type of Contact</a:t>
            </a:r>
          </a:p>
        </p:txBody>
      </p:sp>
      <p:pic>
        <p:nvPicPr>
          <p:cNvPr id="10242" name="Picture 2">
            <a:extLst>
              <a:ext uri="{FF2B5EF4-FFF2-40B4-BE49-F238E27FC236}">
                <a16:creationId xmlns:a16="http://schemas.microsoft.com/office/drawing/2014/main" id="{7BE62AA3-570C-A84F-9043-7C3EBFA8E4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754" y="2562912"/>
            <a:ext cx="60860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C98B6EE-C395-A342-A665-F06DCE288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990" y="2562912"/>
            <a:ext cx="5471256" cy="34121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74662D-F5FC-9C49-9DAA-89C7F47EAF83}"/>
              </a:ext>
            </a:extLst>
          </p:cNvPr>
          <p:cNvSpPr txBox="1"/>
          <p:nvPr/>
        </p:nvSpPr>
        <p:spPr>
          <a:xfrm>
            <a:off x="1" y="6157012"/>
            <a:ext cx="12192000" cy="923330"/>
          </a:xfrm>
          <a:prstGeom prst="rect">
            <a:avLst/>
          </a:prstGeom>
          <a:noFill/>
        </p:spPr>
        <p:txBody>
          <a:bodyPr wrap="square" rtlCol="0">
            <a:spAutoFit/>
          </a:bodyPr>
          <a:lstStyle/>
          <a:p>
            <a:r>
              <a:rPr lang="en-US" dirty="0"/>
              <a:t>Most customers were self enquiries. There does not seem to be a major difference in the number of packages sold depending on the type of contact (company invited or self inquiry).</a:t>
            </a:r>
          </a:p>
          <a:p>
            <a:endParaRPr lang="en-US" dirty="0"/>
          </a:p>
        </p:txBody>
      </p:sp>
    </p:spTree>
    <p:extLst>
      <p:ext uri="{BB962C8B-B14F-4D97-AF65-F5344CB8AC3E}">
        <p14:creationId xmlns:p14="http://schemas.microsoft.com/office/powerpoint/2010/main" val="173517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993A-2EB9-294C-A862-5A6D21807502}"/>
              </a:ext>
            </a:extLst>
          </p:cNvPr>
          <p:cNvSpPr>
            <a:spLocks noGrp="1"/>
          </p:cNvSpPr>
          <p:nvPr>
            <p:ph type="title"/>
          </p:nvPr>
        </p:nvSpPr>
        <p:spPr/>
        <p:txBody>
          <a:bodyPr/>
          <a:lstStyle/>
          <a:p>
            <a:r>
              <a:rPr lang="en-US" dirty="0"/>
              <a:t>City Tier</a:t>
            </a:r>
          </a:p>
        </p:txBody>
      </p:sp>
      <p:pic>
        <p:nvPicPr>
          <p:cNvPr id="11266" name="Picture 2">
            <a:extLst>
              <a:ext uri="{FF2B5EF4-FFF2-40B4-BE49-F238E27FC236}">
                <a16:creationId xmlns:a16="http://schemas.microsoft.com/office/drawing/2014/main" id="{86E6877F-FA53-F241-9E62-E635167A0C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73" y="2476415"/>
            <a:ext cx="60860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540B707-0E9E-A241-82D1-A137A118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2476415"/>
            <a:ext cx="6066983" cy="29729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22DDCD-1C76-684C-80E8-71C55B2E1249}"/>
              </a:ext>
            </a:extLst>
          </p:cNvPr>
          <p:cNvSpPr txBox="1"/>
          <p:nvPr/>
        </p:nvSpPr>
        <p:spPr>
          <a:xfrm>
            <a:off x="110473" y="6166022"/>
            <a:ext cx="11211078" cy="923330"/>
          </a:xfrm>
          <a:prstGeom prst="rect">
            <a:avLst/>
          </a:prstGeom>
          <a:noFill/>
        </p:spPr>
        <p:txBody>
          <a:bodyPr wrap="square" rtlCol="0">
            <a:spAutoFit/>
          </a:bodyPr>
          <a:lstStyle/>
          <a:p>
            <a:r>
              <a:rPr lang="en-US" dirty="0"/>
              <a:t>Most are Tier 1. Although more packages were sold in </a:t>
            </a:r>
            <a:r>
              <a:rPr lang="en-US" dirty="0" err="1"/>
              <a:t>CityTier</a:t>
            </a:r>
            <a:r>
              <a:rPr lang="en-US" dirty="0"/>
              <a:t> 1, </a:t>
            </a:r>
            <a:r>
              <a:rPr lang="en-US" dirty="0" err="1"/>
              <a:t>CityTiers</a:t>
            </a:r>
            <a:r>
              <a:rPr lang="en-US" dirty="0"/>
              <a:t> 2 and 3 managed to have a higher percentage in each of their tiers of packages sold.</a:t>
            </a:r>
          </a:p>
          <a:p>
            <a:endParaRPr lang="en-US" dirty="0"/>
          </a:p>
        </p:txBody>
      </p:sp>
    </p:spTree>
    <p:extLst>
      <p:ext uri="{BB962C8B-B14F-4D97-AF65-F5344CB8AC3E}">
        <p14:creationId xmlns:p14="http://schemas.microsoft.com/office/powerpoint/2010/main" val="288730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7E33-2AE4-5A4F-929F-2EB89D299B81}"/>
              </a:ext>
            </a:extLst>
          </p:cNvPr>
          <p:cNvSpPr>
            <a:spLocks noGrp="1"/>
          </p:cNvSpPr>
          <p:nvPr>
            <p:ph type="title"/>
          </p:nvPr>
        </p:nvSpPr>
        <p:spPr/>
        <p:txBody>
          <a:bodyPr/>
          <a:lstStyle/>
          <a:p>
            <a:r>
              <a:rPr lang="en-US" dirty="0"/>
              <a:t>Occupation</a:t>
            </a:r>
          </a:p>
        </p:txBody>
      </p:sp>
      <p:pic>
        <p:nvPicPr>
          <p:cNvPr id="12290" name="Picture 2">
            <a:extLst>
              <a:ext uri="{FF2B5EF4-FFF2-40B4-BE49-F238E27FC236}">
                <a16:creationId xmlns:a16="http://schemas.microsoft.com/office/drawing/2014/main" id="{CD12FF0E-FEB4-3241-80A2-264FFB71C6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86" y="2377560"/>
            <a:ext cx="60860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4FB097D-DB8D-3D4B-A953-D25D5D5E3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559" y="2377560"/>
            <a:ext cx="5923441" cy="3594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4596F5-29F8-F84F-8958-81B6D8C1B3D7}"/>
              </a:ext>
            </a:extLst>
          </p:cNvPr>
          <p:cNvSpPr txBox="1"/>
          <p:nvPr/>
        </p:nvSpPr>
        <p:spPr>
          <a:xfrm>
            <a:off x="247136" y="6227805"/>
            <a:ext cx="11751276" cy="646331"/>
          </a:xfrm>
          <a:prstGeom prst="rect">
            <a:avLst/>
          </a:prstGeom>
          <a:noFill/>
        </p:spPr>
        <p:txBody>
          <a:bodyPr wrap="square" rtlCol="0">
            <a:spAutoFit/>
          </a:bodyPr>
          <a:lstStyle/>
          <a:p>
            <a:r>
              <a:rPr lang="en-US" dirty="0"/>
              <a:t>Freelancers make up a very small number of customers but both purchased travel packages. About 28% of Large Business owners purchased packages.</a:t>
            </a:r>
          </a:p>
        </p:txBody>
      </p:sp>
    </p:spTree>
    <p:extLst>
      <p:ext uri="{BB962C8B-B14F-4D97-AF65-F5344CB8AC3E}">
        <p14:creationId xmlns:p14="http://schemas.microsoft.com/office/powerpoint/2010/main" val="269071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0785-E209-8347-9482-D0D0FF64E476}"/>
              </a:ext>
            </a:extLst>
          </p:cNvPr>
          <p:cNvSpPr>
            <a:spLocks noGrp="1"/>
          </p:cNvSpPr>
          <p:nvPr>
            <p:ph type="title"/>
          </p:nvPr>
        </p:nvSpPr>
        <p:spPr/>
        <p:txBody>
          <a:bodyPr/>
          <a:lstStyle/>
          <a:p>
            <a:r>
              <a:rPr lang="en-US" dirty="0"/>
              <a:t>Gender</a:t>
            </a:r>
          </a:p>
        </p:txBody>
      </p:sp>
      <p:pic>
        <p:nvPicPr>
          <p:cNvPr id="13314" name="Picture 2">
            <a:extLst>
              <a:ext uri="{FF2B5EF4-FFF2-40B4-BE49-F238E27FC236}">
                <a16:creationId xmlns:a16="http://schemas.microsoft.com/office/drawing/2014/main" id="{ED8ABBFB-658E-8945-827F-2A53EE2694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704" y="2454189"/>
            <a:ext cx="60860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7E4724DF-F49F-2E4D-8FE2-AA40B9C84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767" y="2454189"/>
            <a:ext cx="5516456" cy="29827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ADF6D2-E95E-1B45-9E95-6DFC3FD2A7AA}"/>
              </a:ext>
            </a:extLst>
          </p:cNvPr>
          <p:cNvSpPr txBox="1"/>
          <p:nvPr/>
        </p:nvSpPr>
        <p:spPr>
          <a:xfrm>
            <a:off x="259491" y="6211669"/>
            <a:ext cx="11255179" cy="646331"/>
          </a:xfrm>
          <a:prstGeom prst="rect">
            <a:avLst/>
          </a:prstGeom>
          <a:noFill/>
        </p:spPr>
        <p:txBody>
          <a:bodyPr wrap="square" rtlCol="0">
            <a:spAutoFit/>
          </a:bodyPr>
          <a:lstStyle/>
          <a:p>
            <a:r>
              <a:rPr lang="en-US" dirty="0"/>
              <a:t>Most customers are male. By a very slight margin, the percentage of males who purchase a package is greater than females.</a:t>
            </a:r>
          </a:p>
        </p:txBody>
      </p:sp>
    </p:spTree>
    <p:extLst>
      <p:ext uri="{BB962C8B-B14F-4D97-AF65-F5344CB8AC3E}">
        <p14:creationId xmlns:p14="http://schemas.microsoft.com/office/powerpoint/2010/main" val="373255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AAF4-D2BF-F84B-8A92-52A24F63C3E1}"/>
              </a:ext>
            </a:extLst>
          </p:cNvPr>
          <p:cNvSpPr>
            <a:spLocks noGrp="1"/>
          </p:cNvSpPr>
          <p:nvPr>
            <p:ph type="title"/>
          </p:nvPr>
        </p:nvSpPr>
        <p:spPr/>
        <p:txBody>
          <a:bodyPr/>
          <a:lstStyle/>
          <a:p>
            <a:r>
              <a:rPr lang="en-US" dirty="0"/>
              <a:t>Product Pitched</a:t>
            </a:r>
          </a:p>
        </p:txBody>
      </p:sp>
      <p:pic>
        <p:nvPicPr>
          <p:cNvPr id="14338" name="Picture 2">
            <a:extLst>
              <a:ext uri="{FF2B5EF4-FFF2-40B4-BE49-F238E27FC236}">
                <a16:creationId xmlns:a16="http://schemas.microsoft.com/office/drawing/2014/main" id="{7C6F521F-F1F7-E049-9ABF-93E5AA9822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65" y="2476414"/>
            <a:ext cx="5661911" cy="334361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F11D85A-A9CB-2548-8F89-B34EDBB8A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524" y="2476414"/>
            <a:ext cx="6144911" cy="3643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A9AD98-4C08-B94F-9AC8-1D48A194F056}"/>
              </a:ext>
            </a:extLst>
          </p:cNvPr>
          <p:cNvSpPr txBox="1"/>
          <p:nvPr/>
        </p:nvSpPr>
        <p:spPr>
          <a:xfrm>
            <a:off x="0" y="6119940"/>
            <a:ext cx="12678860" cy="923330"/>
          </a:xfrm>
          <a:prstGeom prst="rect">
            <a:avLst/>
          </a:prstGeom>
          <a:noFill/>
        </p:spPr>
        <p:txBody>
          <a:bodyPr wrap="square" rtlCol="0">
            <a:spAutoFit/>
          </a:bodyPr>
          <a:lstStyle/>
          <a:p>
            <a:r>
              <a:rPr lang="en-US" dirty="0"/>
              <a:t>Most salespeople pitched the Basic package. A higher percentage of Basic packages pitched were purchased, with Standard packages being the next in line.</a:t>
            </a:r>
          </a:p>
          <a:p>
            <a:r>
              <a:rPr lang="en-US" dirty="0"/>
              <a:t> </a:t>
            </a:r>
          </a:p>
        </p:txBody>
      </p:sp>
    </p:spTree>
    <p:extLst>
      <p:ext uri="{BB962C8B-B14F-4D97-AF65-F5344CB8AC3E}">
        <p14:creationId xmlns:p14="http://schemas.microsoft.com/office/powerpoint/2010/main" val="391926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1620-2C79-684B-A6EF-2371546474E5}"/>
              </a:ext>
            </a:extLst>
          </p:cNvPr>
          <p:cNvSpPr>
            <a:spLocks noGrp="1"/>
          </p:cNvSpPr>
          <p:nvPr>
            <p:ph type="title"/>
          </p:nvPr>
        </p:nvSpPr>
        <p:spPr/>
        <p:txBody>
          <a:bodyPr/>
          <a:lstStyle/>
          <a:p>
            <a:r>
              <a:rPr lang="en-US" dirty="0"/>
              <a:t>Marital Status</a:t>
            </a:r>
          </a:p>
        </p:txBody>
      </p:sp>
      <p:pic>
        <p:nvPicPr>
          <p:cNvPr id="15362" name="Picture 2">
            <a:extLst>
              <a:ext uri="{FF2B5EF4-FFF2-40B4-BE49-F238E27FC236}">
                <a16:creationId xmlns:a16="http://schemas.microsoft.com/office/drawing/2014/main" id="{A1D2D809-9DFE-1E4F-A006-5154D04083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901" y="2352847"/>
            <a:ext cx="5527764" cy="32643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020A3852-2870-7D45-95C8-5CBE7EF0A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372" y="2187996"/>
            <a:ext cx="6306628" cy="3594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D91DCC-9A92-2E44-8CD6-0AC76B660D1D}"/>
              </a:ext>
            </a:extLst>
          </p:cNvPr>
          <p:cNvSpPr txBox="1"/>
          <p:nvPr/>
        </p:nvSpPr>
        <p:spPr>
          <a:xfrm>
            <a:off x="78426" y="6078521"/>
            <a:ext cx="12032099" cy="923330"/>
          </a:xfrm>
          <a:prstGeom prst="rect">
            <a:avLst/>
          </a:prstGeom>
          <a:noFill/>
        </p:spPr>
        <p:txBody>
          <a:bodyPr wrap="square" rtlCol="0">
            <a:spAutoFit/>
          </a:bodyPr>
          <a:lstStyle/>
          <a:p>
            <a:r>
              <a:rPr lang="en-US" dirty="0"/>
              <a:t>Most customers are married. Although a greater number of packages were sold to Married customers, within the Single category, a larger percentage of those customers decided to purchase a package.</a:t>
            </a:r>
          </a:p>
          <a:p>
            <a:endParaRPr lang="en-US" dirty="0"/>
          </a:p>
        </p:txBody>
      </p:sp>
    </p:spTree>
    <p:extLst>
      <p:ext uri="{BB962C8B-B14F-4D97-AF65-F5344CB8AC3E}">
        <p14:creationId xmlns:p14="http://schemas.microsoft.com/office/powerpoint/2010/main" val="33195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69F6-6249-CC43-BD39-1F5441AA8471}"/>
              </a:ext>
            </a:extLst>
          </p:cNvPr>
          <p:cNvSpPr>
            <a:spLocks noGrp="1"/>
          </p:cNvSpPr>
          <p:nvPr>
            <p:ph type="title"/>
          </p:nvPr>
        </p:nvSpPr>
        <p:spPr/>
        <p:txBody>
          <a:bodyPr>
            <a:normAutofit fontScale="90000"/>
          </a:bodyPr>
          <a:lstStyle/>
          <a:p>
            <a:r>
              <a:rPr lang="en-US" dirty="0"/>
              <a:t>Business Problem Overview and Solution Approach</a:t>
            </a:r>
          </a:p>
        </p:txBody>
      </p:sp>
      <p:sp>
        <p:nvSpPr>
          <p:cNvPr id="3" name="Content Placeholder 2">
            <a:extLst>
              <a:ext uri="{FF2B5EF4-FFF2-40B4-BE49-F238E27FC236}">
                <a16:creationId xmlns:a16="http://schemas.microsoft.com/office/drawing/2014/main" id="{DA04EBD7-4FEC-444C-8BAE-22CD67375C4B}"/>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Currently, there are 5 travel packages offered through Visit With Us: Basic, Standard, Deluxe, Super Deluxe, and King. Last year, 18% of potential customers purchased a package.</a:t>
            </a:r>
          </a:p>
          <a:p>
            <a:pPr marL="457200" indent="-457200">
              <a:buFont typeface="Arial" panose="020B0604020202020204" pitchFamily="34" charset="0"/>
              <a:buChar char="•"/>
            </a:pPr>
            <a:r>
              <a:rPr lang="en-US" dirty="0"/>
              <a:t>A new package is being planned called the Wellness Tourism Package that allows the traveler to maintain, enhance, or kick-start a healthy lifestyle. Is this a viable package? What should the marketing strategy be?</a:t>
            </a:r>
          </a:p>
          <a:p>
            <a:pPr marL="457200" indent="-457200">
              <a:buFont typeface="Arial" panose="020B0604020202020204" pitchFamily="34" charset="0"/>
              <a:buChar char="•"/>
            </a:pPr>
            <a:r>
              <a:rPr lang="en-US" dirty="0"/>
              <a:t>The goal of the Data Science team is to generate a statistical model using Python to figure out which data points can help predict who of the potential customer base is likely to purchase a package. The team will use a variety of Bagging and Boosting techniques to construct the models.</a:t>
            </a:r>
          </a:p>
        </p:txBody>
      </p:sp>
    </p:spTree>
    <p:extLst>
      <p:ext uri="{BB962C8B-B14F-4D97-AF65-F5344CB8AC3E}">
        <p14:creationId xmlns:p14="http://schemas.microsoft.com/office/powerpoint/2010/main" val="223418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DAA1-ED4F-0344-A37F-983F9A9AA941}"/>
              </a:ext>
            </a:extLst>
          </p:cNvPr>
          <p:cNvSpPr>
            <a:spLocks noGrp="1"/>
          </p:cNvSpPr>
          <p:nvPr>
            <p:ph type="title"/>
          </p:nvPr>
        </p:nvSpPr>
        <p:spPr/>
        <p:txBody>
          <a:bodyPr/>
          <a:lstStyle/>
          <a:p>
            <a:r>
              <a:rPr lang="en-US" dirty="0"/>
              <a:t>Passport</a:t>
            </a:r>
          </a:p>
        </p:txBody>
      </p:sp>
      <p:pic>
        <p:nvPicPr>
          <p:cNvPr id="16386" name="Picture 2">
            <a:extLst>
              <a:ext uri="{FF2B5EF4-FFF2-40B4-BE49-F238E27FC236}">
                <a16:creationId xmlns:a16="http://schemas.microsoft.com/office/drawing/2014/main" id="{918C1743-D178-C140-9FA6-AAF7F87A30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894" y="2359025"/>
            <a:ext cx="5763106" cy="340337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A3DF60A7-6158-8F4D-A334-2DC016456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57" y="2359025"/>
            <a:ext cx="5625685" cy="2756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D835D2-0963-C449-9E43-3790C5547E18}"/>
              </a:ext>
            </a:extLst>
          </p:cNvPr>
          <p:cNvSpPr txBox="1"/>
          <p:nvPr/>
        </p:nvSpPr>
        <p:spPr>
          <a:xfrm>
            <a:off x="332894" y="6067168"/>
            <a:ext cx="11736418" cy="646331"/>
          </a:xfrm>
          <a:prstGeom prst="rect">
            <a:avLst/>
          </a:prstGeom>
          <a:noFill/>
        </p:spPr>
        <p:txBody>
          <a:bodyPr wrap="none" rtlCol="0">
            <a:spAutoFit/>
          </a:bodyPr>
          <a:lstStyle/>
          <a:p>
            <a:r>
              <a:rPr lang="en-US" dirty="0"/>
              <a:t>Most customers do not have a passport. A larger percentage of those customers with passports purchased packages.</a:t>
            </a:r>
          </a:p>
          <a:p>
            <a:endParaRPr lang="en-US" dirty="0"/>
          </a:p>
        </p:txBody>
      </p:sp>
    </p:spTree>
    <p:extLst>
      <p:ext uri="{BB962C8B-B14F-4D97-AF65-F5344CB8AC3E}">
        <p14:creationId xmlns:p14="http://schemas.microsoft.com/office/powerpoint/2010/main" val="289306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AD42-25D3-874D-9AD7-CB12EC49CF43}"/>
              </a:ext>
            </a:extLst>
          </p:cNvPr>
          <p:cNvSpPr>
            <a:spLocks noGrp="1"/>
          </p:cNvSpPr>
          <p:nvPr>
            <p:ph type="title"/>
          </p:nvPr>
        </p:nvSpPr>
        <p:spPr/>
        <p:txBody>
          <a:bodyPr/>
          <a:lstStyle/>
          <a:p>
            <a:r>
              <a:rPr lang="en-US" dirty="0"/>
              <a:t>Own Car</a:t>
            </a:r>
          </a:p>
        </p:txBody>
      </p:sp>
      <p:pic>
        <p:nvPicPr>
          <p:cNvPr id="17410" name="Picture 2">
            <a:extLst>
              <a:ext uri="{FF2B5EF4-FFF2-40B4-BE49-F238E27FC236}">
                <a16:creationId xmlns:a16="http://schemas.microsoft.com/office/drawing/2014/main" id="{A2BD7C4B-E377-0242-B98A-DDC3BF0010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112" y="2406534"/>
            <a:ext cx="5431743" cy="320769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31A2E006-CD19-3B4A-93B6-91B3C00A4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237" y="2459051"/>
            <a:ext cx="6331763" cy="3102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20D2D7-1FFC-2A4A-8FFF-752F08D515DC}"/>
              </a:ext>
            </a:extLst>
          </p:cNvPr>
          <p:cNvSpPr txBox="1"/>
          <p:nvPr/>
        </p:nvSpPr>
        <p:spPr>
          <a:xfrm>
            <a:off x="4118" y="6078521"/>
            <a:ext cx="12043719" cy="923330"/>
          </a:xfrm>
          <a:prstGeom prst="rect">
            <a:avLst/>
          </a:prstGeom>
          <a:noFill/>
        </p:spPr>
        <p:txBody>
          <a:bodyPr wrap="square" rtlCol="0">
            <a:spAutoFit/>
          </a:bodyPr>
          <a:lstStyle/>
          <a:p>
            <a:r>
              <a:rPr lang="en-US" dirty="0"/>
              <a:t>Most customers own their own car. It seems equally likely that a customer will purchase a package whether they own a car or not.</a:t>
            </a:r>
          </a:p>
          <a:p>
            <a:endParaRPr lang="en-US" dirty="0"/>
          </a:p>
        </p:txBody>
      </p:sp>
    </p:spTree>
    <p:extLst>
      <p:ext uri="{BB962C8B-B14F-4D97-AF65-F5344CB8AC3E}">
        <p14:creationId xmlns:p14="http://schemas.microsoft.com/office/powerpoint/2010/main" val="47083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D855-30AE-034B-9189-3CCFFE674084}"/>
              </a:ext>
            </a:extLst>
          </p:cNvPr>
          <p:cNvSpPr>
            <a:spLocks noGrp="1"/>
          </p:cNvSpPr>
          <p:nvPr>
            <p:ph type="title"/>
          </p:nvPr>
        </p:nvSpPr>
        <p:spPr/>
        <p:txBody>
          <a:bodyPr/>
          <a:lstStyle/>
          <a:p>
            <a:r>
              <a:rPr lang="en-US" dirty="0"/>
              <a:t>Designation</a:t>
            </a:r>
          </a:p>
        </p:txBody>
      </p:sp>
      <p:pic>
        <p:nvPicPr>
          <p:cNvPr id="18434" name="Picture 2">
            <a:extLst>
              <a:ext uri="{FF2B5EF4-FFF2-40B4-BE49-F238E27FC236}">
                <a16:creationId xmlns:a16="http://schemas.microsoft.com/office/drawing/2014/main" id="{7D2FC3D8-424D-B84E-84ED-F848D022AC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615" y="2328132"/>
            <a:ext cx="5911386" cy="349094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AE5CDAEB-E53D-6E48-88D2-94F598F1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299" y="2328132"/>
            <a:ext cx="5933398" cy="3645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C47752-8C36-3C40-B54B-B70BFA6210C2}"/>
              </a:ext>
            </a:extLst>
          </p:cNvPr>
          <p:cNvSpPr txBox="1"/>
          <p:nvPr/>
        </p:nvSpPr>
        <p:spPr>
          <a:xfrm>
            <a:off x="345989" y="6141308"/>
            <a:ext cx="10607199" cy="646331"/>
          </a:xfrm>
          <a:prstGeom prst="rect">
            <a:avLst/>
          </a:prstGeom>
          <a:noFill/>
        </p:spPr>
        <p:txBody>
          <a:bodyPr wrap="none" rtlCol="0">
            <a:spAutoFit/>
          </a:bodyPr>
          <a:lstStyle/>
          <a:p>
            <a:r>
              <a:rPr lang="en-US" dirty="0"/>
              <a:t>Most are designated as Executive. A larger percentage of the Executive designation purchased a package.</a:t>
            </a:r>
          </a:p>
          <a:p>
            <a:endParaRPr lang="en-US" dirty="0"/>
          </a:p>
        </p:txBody>
      </p:sp>
    </p:spTree>
    <p:extLst>
      <p:ext uri="{BB962C8B-B14F-4D97-AF65-F5344CB8AC3E}">
        <p14:creationId xmlns:p14="http://schemas.microsoft.com/office/powerpoint/2010/main" val="1989610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DD75-C58A-7B42-B902-58A4DE12C3EF}"/>
              </a:ext>
            </a:extLst>
          </p:cNvPr>
          <p:cNvSpPr>
            <a:spLocks noGrp="1"/>
          </p:cNvSpPr>
          <p:nvPr>
            <p:ph type="title"/>
          </p:nvPr>
        </p:nvSpPr>
        <p:spPr/>
        <p:txBody>
          <a:bodyPr/>
          <a:lstStyle/>
          <a:p>
            <a:r>
              <a:rPr lang="en-US" dirty="0"/>
              <a:t>Model Summary</a:t>
            </a:r>
          </a:p>
        </p:txBody>
      </p:sp>
      <p:pic>
        <p:nvPicPr>
          <p:cNvPr id="5" name="Content Placeholder 4">
            <a:extLst>
              <a:ext uri="{FF2B5EF4-FFF2-40B4-BE49-F238E27FC236}">
                <a16:creationId xmlns:a16="http://schemas.microsoft.com/office/drawing/2014/main" id="{00A8F918-7C1F-124C-8383-643D7BDA3972}"/>
              </a:ext>
            </a:extLst>
          </p:cNvPr>
          <p:cNvPicPr>
            <a:picLocks noGrp="1" noChangeAspect="1"/>
          </p:cNvPicPr>
          <p:nvPr>
            <p:ph idx="1"/>
          </p:nvPr>
        </p:nvPicPr>
        <p:blipFill>
          <a:blip r:embed="rId2"/>
          <a:stretch>
            <a:fillRect/>
          </a:stretch>
        </p:blipFill>
        <p:spPr>
          <a:xfrm>
            <a:off x="525190" y="2377560"/>
            <a:ext cx="6492303" cy="3594100"/>
          </a:xfrm>
          <a:prstGeom prst="rect">
            <a:avLst/>
          </a:prstGeom>
        </p:spPr>
      </p:pic>
      <p:sp>
        <p:nvSpPr>
          <p:cNvPr id="6" name="TextBox 5">
            <a:extLst>
              <a:ext uri="{FF2B5EF4-FFF2-40B4-BE49-F238E27FC236}">
                <a16:creationId xmlns:a16="http://schemas.microsoft.com/office/drawing/2014/main" id="{434E3D52-5AA4-294A-913A-ADA8785F31CF}"/>
              </a:ext>
            </a:extLst>
          </p:cNvPr>
          <p:cNvSpPr txBox="1"/>
          <p:nvPr/>
        </p:nvSpPr>
        <p:spPr>
          <a:xfrm>
            <a:off x="7760043" y="3657600"/>
            <a:ext cx="3731741" cy="923330"/>
          </a:xfrm>
          <a:prstGeom prst="rect">
            <a:avLst/>
          </a:prstGeom>
          <a:noFill/>
        </p:spPr>
        <p:txBody>
          <a:bodyPr wrap="square" rtlCol="0">
            <a:spAutoFit/>
          </a:bodyPr>
          <a:lstStyle/>
          <a:p>
            <a:r>
              <a:rPr lang="en-US" dirty="0"/>
              <a:t>The tuned </a:t>
            </a:r>
            <a:r>
              <a:rPr lang="en-US" dirty="0" err="1"/>
              <a:t>XGBoost</a:t>
            </a:r>
            <a:r>
              <a:rPr lang="en-US" dirty="0"/>
              <a:t> model performed the best on the Test data without overfitting.</a:t>
            </a:r>
          </a:p>
        </p:txBody>
      </p:sp>
    </p:spTree>
    <p:extLst>
      <p:ext uri="{BB962C8B-B14F-4D97-AF65-F5344CB8AC3E}">
        <p14:creationId xmlns:p14="http://schemas.microsoft.com/office/powerpoint/2010/main" val="124675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FF63-BE80-FB4B-BD49-45D7CAF0351E}"/>
              </a:ext>
            </a:extLst>
          </p:cNvPr>
          <p:cNvSpPr>
            <a:spLocks noGrp="1"/>
          </p:cNvSpPr>
          <p:nvPr>
            <p:ph type="title"/>
          </p:nvPr>
        </p:nvSpPr>
        <p:spPr/>
        <p:txBody>
          <a:bodyPr/>
          <a:lstStyle/>
          <a:p>
            <a:r>
              <a:rPr lang="en-US" dirty="0"/>
              <a:t>Tuned XGBOOST MODEL</a:t>
            </a:r>
          </a:p>
        </p:txBody>
      </p:sp>
      <p:pic>
        <p:nvPicPr>
          <p:cNvPr id="20482" name="Picture 2">
            <a:extLst>
              <a:ext uri="{FF2B5EF4-FFF2-40B4-BE49-F238E27FC236}">
                <a16:creationId xmlns:a16="http://schemas.microsoft.com/office/drawing/2014/main" id="{E426AA74-B4E1-6E49-841F-5DDE61F9FC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387" y="2519047"/>
            <a:ext cx="5420224" cy="395762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0D426720-6A1D-F94E-868E-DF8F65CB4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000" y="2323071"/>
            <a:ext cx="5906162" cy="434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4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B320-63CC-7342-98E9-410A7D1F0E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0D12EC-619C-984C-8CDA-6D4037E8D7AB}"/>
              </a:ext>
            </a:extLst>
          </p:cNvPr>
          <p:cNvSpPr>
            <a:spLocks noGrp="1"/>
          </p:cNvSpPr>
          <p:nvPr>
            <p:ph idx="1"/>
          </p:nvPr>
        </p:nvSpPr>
        <p:spPr>
          <a:xfrm>
            <a:off x="135924" y="2384854"/>
            <a:ext cx="11788346" cy="4473146"/>
          </a:xfrm>
        </p:spPr>
        <p:txBody>
          <a:bodyPr>
            <a:normAutofit fontScale="55000" lnSpcReduction="20000"/>
          </a:bodyPr>
          <a:lstStyle/>
          <a:p>
            <a:pPr marL="457200" indent="-457200">
              <a:buFont typeface="Arial" panose="020B0604020202020204" pitchFamily="34" charset="0"/>
              <a:buChar char="•"/>
            </a:pPr>
            <a:r>
              <a:rPr lang="en-US" dirty="0"/>
              <a:t>Passport ranks as by far the most influential predictor. Customers with passports are more likely to purchase a package. Marketing could explore setting up programs to guide potential customers in getting their passports since the vast majority of potential customers do not have passports.</a:t>
            </a:r>
          </a:p>
          <a:p>
            <a:pPr marL="457200" indent="-457200">
              <a:buFont typeface="Arial" panose="020B0604020202020204" pitchFamily="34" charset="0"/>
              <a:buChar char="•"/>
            </a:pPr>
            <a:r>
              <a:rPr lang="en-US" dirty="0"/>
              <a:t>Designation is an important predictor of whether or not a customer will purchase a package. A higher percentage of Executive members purchase packages. Marketing could explore designing campaigns or packages targeting the Executive class.</a:t>
            </a:r>
          </a:p>
          <a:p>
            <a:pPr marL="457200" indent="-457200">
              <a:buFont typeface="Arial" panose="020B0604020202020204" pitchFamily="34" charset="0"/>
              <a:buChar char="•"/>
            </a:pPr>
            <a:r>
              <a:rPr lang="en-US" dirty="0" err="1"/>
              <a:t>MaritalStatus</a:t>
            </a:r>
            <a:r>
              <a:rPr lang="en-US" dirty="0"/>
              <a:t> is an important predictor in determining if a customer will purchase a package. Most packages are sold to married couples, but the single customers had the highest percentage of packages purchased within their segment.</a:t>
            </a:r>
          </a:p>
          <a:p>
            <a:pPr marL="457200" indent="-457200">
              <a:buFont typeface="Arial" panose="020B0604020202020204" pitchFamily="34" charset="0"/>
              <a:buChar char="•"/>
            </a:pPr>
            <a:r>
              <a:rPr lang="en-US" dirty="0" err="1"/>
              <a:t>CityTier</a:t>
            </a:r>
            <a:r>
              <a:rPr lang="en-US" dirty="0"/>
              <a:t> is an important predictor in determining whether a customer will purchase a package. The marketing team might further investigate if there are travel trends that dominate certain city tiers (e.g., if </a:t>
            </a:r>
            <a:r>
              <a:rPr lang="en-US" dirty="0" err="1"/>
              <a:t>CityTier</a:t>
            </a:r>
            <a:r>
              <a:rPr lang="en-US" dirty="0"/>
              <a:t> 1 is urban do those customer prefer packages that allow them to travel to more pastoral settings).</a:t>
            </a:r>
          </a:p>
          <a:p>
            <a:pPr marL="457200" indent="-457200">
              <a:buFont typeface="Arial" panose="020B0604020202020204" pitchFamily="34" charset="0"/>
              <a:buChar char="•"/>
            </a:pPr>
            <a:r>
              <a:rPr lang="en-US" dirty="0" err="1"/>
              <a:t>ProductPitched</a:t>
            </a:r>
            <a:r>
              <a:rPr lang="en-US" dirty="0"/>
              <a:t> - The packages that seem more successfully pitched are the Basic and Standard. The Marketing team needs to further investigate if this is because of cost or some other characteristic of the package itself (destinations, availability, amenities included, etc.)</a:t>
            </a:r>
          </a:p>
          <a:p>
            <a:pPr marL="457200" indent="-457200">
              <a:buFont typeface="Arial" panose="020B0604020202020204" pitchFamily="34" charset="0"/>
              <a:buChar char="•"/>
            </a:pPr>
            <a:r>
              <a:rPr lang="en-US" dirty="0"/>
              <a:t>Number of children and persons visiting are not important features for prediction. Marketing need not focus on group or perhaps even family-friendly marketing strategies.</a:t>
            </a:r>
          </a:p>
          <a:p>
            <a:pPr marL="457200" indent="-457200">
              <a:buFont typeface="Arial" panose="020B0604020202020204" pitchFamily="34" charset="0"/>
              <a:buChar char="•"/>
            </a:pPr>
            <a:r>
              <a:rPr lang="en-US" dirty="0"/>
              <a:t>Further research should be done, perhaps in the form of a survey, to determine whether the planned package for Wellness Tourism is a highly desired package for potential customers as current data does not provide </a:t>
            </a:r>
            <a:r>
              <a:rPr lang="en-US"/>
              <a:t>adequate insight.</a:t>
            </a:r>
            <a:endParaRPr lang="en-US" dirty="0"/>
          </a:p>
        </p:txBody>
      </p:sp>
    </p:spTree>
    <p:extLst>
      <p:ext uri="{BB962C8B-B14F-4D97-AF65-F5344CB8AC3E}">
        <p14:creationId xmlns:p14="http://schemas.microsoft.com/office/powerpoint/2010/main" val="377577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AE6F-BE98-BF4E-A540-201E05D4B3F2}"/>
              </a:ext>
            </a:extLst>
          </p:cNvPr>
          <p:cNvSpPr>
            <a:spLocks noGrp="1"/>
          </p:cNvSpPr>
          <p:nvPr>
            <p:ph type="title"/>
          </p:nvPr>
        </p:nvSpPr>
        <p:spPr/>
        <p:txBody>
          <a:bodyPr/>
          <a:lstStyle/>
          <a:p>
            <a:r>
              <a:rPr lang="en-US" dirty="0"/>
              <a:t>Data Overview (1 of 2)</a:t>
            </a:r>
          </a:p>
        </p:txBody>
      </p:sp>
      <p:graphicFrame>
        <p:nvGraphicFramePr>
          <p:cNvPr id="7" name="Table 7">
            <a:extLst>
              <a:ext uri="{FF2B5EF4-FFF2-40B4-BE49-F238E27FC236}">
                <a16:creationId xmlns:a16="http://schemas.microsoft.com/office/drawing/2014/main" id="{5D3A1BA9-99C1-C74E-9AAC-24C5C3B9CB63}"/>
              </a:ext>
            </a:extLst>
          </p:cNvPr>
          <p:cNvGraphicFramePr>
            <a:graphicFrameLocks noGrp="1"/>
          </p:cNvGraphicFramePr>
          <p:nvPr>
            <p:ph idx="1"/>
            <p:extLst>
              <p:ext uri="{D42A27DB-BD31-4B8C-83A1-F6EECF244321}">
                <p14:modId xmlns:p14="http://schemas.microsoft.com/office/powerpoint/2010/main" val="2368051945"/>
              </p:ext>
            </p:extLst>
          </p:nvPr>
        </p:nvGraphicFramePr>
        <p:xfrm>
          <a:off x="960120" y="2366908"/>
          <a:ext cx="10267950" cy="4348480"/>
        </p:xfrm>
        <a:graphic>
          <a:graphicData uri="http://schemas.openxmlformats.org/drawingml/2006/table">
            <a:tbl>
              <a:tblPr firstRow="1" bandRow="1">
                <a:tableStyleId>{5C22544A-7EE6-4342-B048-85BDC9FD1C3A}</a:tableStyleId>
              </a:tblPr>
              <a:tblGrid>
                <a:gridCol w="2613397">
                  <a:extLst>
                    <a:ext uri="{9D8B030D-6E8A-4147-A177-3AD203B41FA5}">
                      <a16:colId xmlns:a16="http://schemas.microsoft.com/office/drawing/2014/main" val="799191998"/>
                    </a:ext>
                  </a:extLst>
                </a:gridCol>
                <a:gridCol w="7654553">
                  <a:extLst>
                    <a:ext uri="{9D8B030D-6E8A-4147-A177-3AD203B41FA5}">
                      <a16:colId xmlns:a16="http://schemas.microsoft.com/office/drawing/2014/main" val="2333312214"/>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808767477"/>
                  </a:ext>
                </a:extLst>
              </a:tr>
              <a:tr h="370840">
                <a:tc>
                  <a:txBody>
                    <a:bodyPr/>
                    <a:lstStyle/>
                    <a:p>
                      <a:r>
                        <a:rPr lang="en-US" dirty="0" err="1"/>
                        <a:t>CustomerID</a:t>
                      </a:r>
                      <a:endParaRPr lang="en-US" dirty="0"/>
                    </a:p>
                  </a:txBody>
                  <a:tcPr/>
                </a:tc>
                <a:tc>
                  <a:txBody>
                    <a:bodyPr/>
                    <a:lstStyle/>
                    <a:p>
                      <a:r>
                        <a:rPr lang="en-US" dirty="0"/>
                        <a:t>Unique Customer ID</a:t>
                      </a:r>
                    </a:p>
                  </a:txBody>
                  <a:tcPr/>
                </a:tc>
                <a:extLst>
                  <a:ext uri="{0D108BD9-81ED-4DB2-BD59-A6C34878D82A}">
                    <a16:rowId xmlns:a16="http://schemas.microsoft.com/office/drawing/2014/main" val="3550775577"/>
                  </a:ext>
                </a:extLst>
              </a:tr>
              <a:tr h="370840">
                <a:tc>
                  <a:txBody>
                    <a:bodyPr/>
                    <a:lstStyle/>
                    <a:p>
                      <a:r>
                        <a:rPr lang="en-US" dirty="0" err="1"/>
                        <a:t>ProdTaken</a:t>
                      </a:r>
                      <a:endParaRPr lang="en-US" dirty="0"/>
                    </a:p>
                  </a:txBody>
                  <a:tcPr/>
                </a:tc>
                <a:tc>
                  <a:txBody>
                    <a:bodyPr/>
                    <a:lstStyle/>
                    <a:p>
                      <a:r>
                        <a:rPr lang="en-US" dirty="0"/>
                        <a:t>Whether the customer has purchased a package (0:No, 1:Yes)</a:t>
                      </a:r>
                    </a:p>
                  </a:txBody>
                  <a:tcPr/>
                </a:tc>
                <a:extLst>
                  <a:ext uri="{0D108BD9-81ED-4DB2-BD59-A6C34878D82A}">
                    <a16:rowId xmlns:a16="http://schemas.microsoft.com/office/drawing/2014/main" val="1748826312"/>
                  </a:ext>
                </a:extLst>
              </a:tr>
              <a:tr h="370840">
                <a:tc>
                  <a:txBody>
                    <a:bodyPr/>
                    <a:lstStyle/>
                    <a:p>
                      <a:r>
                        <a:rPr lang="en-US" dirty="0"/>
                        <a:t>Age</a:t>
                      </a:r>
                    </a:p>
                  </a:txBody>
                  <a:tcPr/>
                </a:tc>
                <a:tc>
                  <a:txBody>
                    <a:bodyPr/>
                    <a:lstStyle/>
                    <a:p>
                      <a:r>
                        <a:rPr lang="en-US" dirty="0"/>
                        <a:t>Age of customer</a:t>
                      </a:r>
                    </a:p>
                  </a:txBody>
                  <a:tcPr/>
                </a:tc>
                <a:extLst>
                  <a:ext uri="{0D108BD9-81ED-4DB2-BD59-A6C34878D82A}">
                    <a16:rowId xmlns:a16="http://schemas.microsoft.com/office/drawing/2014/main" val="3605335602"/>
                  </a:ext>
                </a:extLst>
              </a:tr>
              <a:tr h="370840">
                <a:tc>
                  <a:txBody>
                    <a:bodyPr/>
                    <a:lstStyle/>
                    <a:p>
                      <a:r>
                        <a:rPr lang="en-US" dirty="0" err="1"/>
                        <a:t>TypeofContact</a:t>
                      </a:r>
                      <a:endParaRPr lang="en-US" dirty="0"/>
                    </a:p>
                  </a:txBody>
                  <a:tcPr/>
                </a:tc>
                <a:tc>
                  <a:txBody>
                    <a:bodyPr/>
                    <a:lstStyle/>
                    <a:p>
                      <a:r>
                        <a:rPr lang="en-US" dirty="0"/>
                        <a:t>How customer was contacted (Company Invited or Self Enquiry)</a:t>
                      </a:r>
                    </a:p>
                  </a:txBody>
                  <a:tcPr/>
                </a:tc>
                <a:extLst>
                  <a:ext uri="{0D108BD9-81ED-4DB2-BD59-A6C34878D82A}">
                    <a16:rowId xmlns:a16="http://schemas.microsoft.com/office/drawing/2014/main" val="1178586657"/>
                  </a:ext>
                </a:extLst>
              </a:tr>
              <a:tr h="370840">
                <a:tc>
                  <a:txBody>
                    <a:bodyPr/>
                    <a:lstStyle/>
                    <a:p>
                      <a:r>
                        <a:rPr lang="en-US" dirty="0" err="1"/>
                        <a:t>CityTier</a:t>
                      </a:r>
                      <a:endParaRPr lang="en-US" dirty="0"/>
                    </a:p>
                  </a:txBody>
                  <a:tcPr/>
                </a:tc>
                <a:tc>
                  <a:txBody>
                    <a:bodyPr/>
                    <a:lstStyle/>
                    <a:p>
                      <a:r>
                        <a:rPr lang="en-US" dirty="0"/>
                        <a:t>Depends on the development of a city, population, facilities, and living standards (Tier 1 &gt; Tier 2 &gt; Tier 3)</a:t>
                      </a:r>
                    </a:p>
                  </a:txBody>
                  <a:tcPr/>
                </a:tc>
                <a:extLst>
                  <a:ext uri="{0D108BD9-81ED-4DB2-BD59-A6C34878D82A}">
                    <a16:rowId xmlns:a16="http://schemas.microsoft.com/office/drawing/2014/main" val="1759658201"/>
                  </a:ext>
                </a:extLst>
              </a:tr>
              <a:tr h="370840">
                <a:tc>
                  <a:txBody>
                    <a:bodyPr/>
                    <a:lstStyle/>
                    <a:p>
                      <a:r>
                        <a:rPr lang="en-US" dirty="0"/>
                        <a:t>Occupation</a:t>
                      </a:r>
                    </a:p>
                  </a:txBody>
                  <a:tcPr/>
                </a:tc>
                <a:tc>
                  <a:txBody>
                    <a:bodyPr/>
                    <a:lstStyle/>
                    <a:p>
                      <a:r>
                        <a:rPr lang="en-US" dirty="0"/>
                        <a:t>Occupation of customer</a:t>
                      </a:r>
                    </a:p>
                  </a:txBody>
                  <a:tcPr/>
                </a:tc>
                <a:extLst>
                  <a:ext uri="{0D108BD9-81ED-4DB2-BD59-A6C34878D82A}">
                    <a16:rowId xmlns:a16="http://schemas.microsoft.com/office/drawing/2014/main" val="279650524"/>
                  </a:ext>
                </a:extLst>
              </a:tr>
              <a:tr h="370840">
                <a:tc>
                  <a:txBody>
                    <a:bodyPr/>
                    <a:lstStyle/>
                    <a:p>
                      <a:r>
                        <a:rPr lang="en-US" dirty="0"/>
                        <a:t>Gender</a:t>
                      </a:r>
                    </a:p>
                  </a:txBody>
                  <a:tcPr/>
                </a:tc>
                <a:tc>
                  <a:txBody>
                    <a:bodyPr/>
                    <a:lstStyle/>
                    <a:p>
                      <a:r>
                        <a:rPr lang="en-US" dirty="0"/>
                        <a:t>Gender of customer</a:t>
                      </a:r>
                    </a:p>
                  </a:txBody>
                  <a:tcPr/>
                </a:tc>
                <a:extLst>
                  <a:ext uri="{0D108BD9-81ED-4DB2-BD59-A6C34878D82A}">
                    <a16:rowId xmlns:a16="http://schemas.microsoft.com/office/drawing/2014/main" val="4249763852"/>
                  </a:ext>
                </a:extLst>
              </a:tr>
              <a:tr h="370840">
                <a:tc>
                  <a:txBody>
                    <a:bodyPr/>
                    <a:lstStyle/>
                    <a:p>
                      <a:r>
                        <a:rPr lang="en-US" dirty="0" err="1"/>
                        <a:t>NumberOfPersonVisiting</a:t>
                      </a:r>
                      <a:endParaRPr lang="en-US" dirty="0"/>
                    </a:p>
                  </a:txBody>
                  <a:tcPr/>
                </a:tc>
                <a:tc>
                  <a:txBody>
                    <a:bodyPr/>
                    <a:lstStyle/>
                    <a:p>
                      <a:r>
                        <a:rPr lang="en-US" dirty="0"/>
                        <a:t>Total number of persons planning to take trip with the customer</a:t>
                      </a:r>
                    </a:p>
                  </a:txBody>
                  <a:tcPr/>
                </a:tc>
                <a:extLst>
                  <a:ext uri="{0D108BD9-81ED-4DB2-BD59-A6C34878D82A}">
                    <a16:rowId xmlns:a16="http://schemas.microsoft.com/office/drawing/2014/main" val="1214837292"/>
                  </a:ext>
                </a:extLst>
              </a:tr>
              <a:tr h="370840">
                <a:tc>
                  <a:txBody>
                    <a:bodyPr/>
                    <a:lstStyle/>
                    <a:p>
                      <a:r>
                        <a:rPr lang="en-US" dirty="0" err="1"/>
                        <a:t>PreferredPropertyStar</a:t>
                      </a:r>
                      <a:endParaRPr lang="en-US" dirty="0"/>
                    </a:p>
                  </a:txBody>
                  <a:tcPr/>
                </a:tc>
                <a:tc>
                  <a:txBody>
                    <a:bodyPr/>
                    <a:lstStyle/>
                    <a:p>
                      <a:r>
                        <a:rPr lang="en-US" dirty="0"/>
                        <a:t>Preferred hotel property rating by customer</a:t>
                      </a:r>
                    </a:p>
                  </a:txBody>
                  <a:tcPr/>
                </a:tc>
                <a:extLst>
                  <a:ext uri="{0D108BD9-81ED-4DB2-BD59-A6C34878D82A}">
                    <a16:rowId xmlns:a16="http://schemas.microsoft.com/office/drawing/2014/main" val="2159119864"/>
                  </a:ext>
                </a:extLst>
              </a:tr>
              <a:tr h="370840">
                <a:tc>
                  <a:txBody>
                    <a:bodyPr/>
                    <a:lstStyle/>
                    <a:p>
                      <a:r>
                        <a:rPr lang="en-US" dirty="0" err="1"/>
                        <a:t>MaritalStatus</a:t>
                      </a:r>
                      <a:endParaRPr lang="en-US" dirty="0"/>
                    </a:p>
                  </a:txBody>
                  <a:tcPr/>
                </a:tc>
                <a:tc>
                  <a:txBody>
                    <a:bodyPr/>
                    <a:lstStyle/>
                    <a:p>
                      <a:r>
                        <a:rPr lang="en-US" dirty="0"/>
                        <a:t>Marital status of customer</a:t>
                      </a:r>
                    </a:p>
                  </a:txBody>
                  <a:tcPr/>
                </a:tc>
                <a:extLst>
                  <a:ext uri="{0D108BD9-81ED-4DB2-BD59-A6C34878D82A}">
                    <a16:rowId xmlns:a16="http://schemas.microsoft.com/office/drawing/2014/main" val="3086022961"/>
                  </a:ext>
                </a:extLst>
              </a:tr>
            </a:tbl>
          </a:graphicData>
        </a:graphic>
      </p:graphicFrame>
    </p:spTree>
    <p:extLst>
      <p:ext uri="{BB962C8B-B14F-4D97-AF65-F5344CB8AC3E}">
        <p14:creationId xmlns:p14="http://schemas.microsoft.com/office/powerpoint/2010/main" val="219303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AE6F-BE98-BF4E-A540-201E05D4B3F2}"/>
              </a:ext>
            </a:extLst>
          </p:cNvPr>
          <p:cNvSpPr>
            <a:spLocks noGrp="1"/>
          </p:cNvSpPr>
          <p:nvPr>
            <p:ph type="title"/>
          </p:nvPr>
        </p:nvSpPr>
        <p:spPr/>
        <p:txBody>
          <a:bodyPr/>
          <a:lstStyle/>
          <a:p>
            <a:r>
              <a:rPr lang="en-US" dirty="0"/>
              <a:t>Data Overview (2 of 2)</a:t>
            </a:r>
          </a:p>
        </p:txBody>
      </p:sp>
      <p:graphicFrame>
        <p:nvGraphicFramePr>
          <p:cNvPr id="7" name="Table 7">
            <a:extLst>
              <a:ext uri="{FF2B5EF4-FFF2-40B4-BE49-F238E27FC236}">
                <a16:creationId xmlns:a16="http://schemas.microsoft.com/office/drawing/2014/main" id="{5D3A1BA9-99C1-C74E-9AAC-24C5C3B9CB63}"/>
              </a:ext>
            </a:extLst>
          </p:cNvPr>
          <p:cNvGraphicFramePr>
            <a:graphicFrameLocks noGrp="1"/>
          </p:cNvGraphicFramePr>
          <p:nvPr>
            <p:ph idx="1"/>
            <p:extLst>
              <p:ext uri="{D42A27DB-BD31-4B8C-83A1-F6EECF244321}">
                <p14:modId xmlns:p14="http://schemas.microsoft.com/office/powerpoint/2010/main" val="1903895706"/>
              </p:ext>
            </p:extLst>
          </p:nvPr>
        </p:nvGraphicFramePr>
        <p:xfrm>
          <a:off x="960120" y="2366908"/>
          <a:ext cx="10267950" cy="4079240"/>
        </p:xfrm>
        <a:graphic>
          <a:graphicData uri="http://schemas.openxmlformats.org/drawingml/2006/table">
            <a:tbl>
              <a:tblPr firstRow="1" bandRow="1">
                <a:tableStyleId>{5C22544A-7EE6-4342-B048-85BDC9FD1C3A}</a:tableStyleId>
              </a:tblPr>
              <a:tblGrid>
                <a:gridCol w="2729011">
                  <a:extLst>
                    <a:ext uri="{9D8B030D-6E8A-4147-A177-3AD203B41FA5}">
                      <a16:colId xmlns:a16="http://schemas.microsoft.com/office/drawing/2014/main" val="799191998"/>
                    </a:ext>
                  </a:extLst>
                </a:gridCol>
                <a:gridCol w="7538939">
                  <a:extLst>
                    <a:ext uri="{9D8B030D-6E8A-4147-A177-3AD203B41FA5}">
                      <a16:colId xmlns:a16="http://schemas.microsoft.com/office/drawing/2014/main" val="2333312214"/>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808767477"/>
                  </a:ext>
                </a:extLst>
              </a:tr>
              <a:tr h="370840">
                <a:tc>
                  <a:txBody>
                    <a:bodyPr/>
                    <a:lstStyle/>
                    <a:p>
                      <a:r>
                        <a:rPr lang="en-US" dirty="0" err="1"/>
                        <a:t>NumberOfTrips</a:t>
                      </a:r>
                      <a:endParaRPr lang="en-US" dirty="0"/>
                    </a:p>
                  </a:txBody>
                  <a:tcPr/>
                </a:tc>
                <a:tc>
                  <a:txBody>
                    <a:bodyPr/>
                    <a:lstStyle/>
                    <a:p>
                      <a:r>
                        <a:rPr lang="en-US" dirty="0"/>
                        <a:t>Average number of trips in a year by customer</a:t>
                      </a:r>
                    </a:p>
                  </a:txBody>
                  <a:tcPr/>
                </a:tc>
                <a:extLst>
                  <a:ext uri="{0D108BD9-81ED-4DB2-BD59-A6C34878D82A}">
                    <a16:rowId xmlns:a16="http://schemas.microsoft.com/office/drawing/2014/main" val="3550775577"/>
                  </a:ext>
                </a:extLst>
              </a:tr>
              <a:tr h="370840">
                <a:tc>
                  <a:txBody>
                    <a:bodyPr/>
                    <a:lstStyle/>
                    <a:p>
                      <a:r>
                        <a:rPr lang="en-US" dirty="0"/>
                        <a:t>Passport</a:t>
                      </a:r>
                    </a:p>
                  </a:txBody>
                  <a:tcPr/>
                </a:tc>
                <a:tc>
                  <a:txBody>
                    <a:bodyPr/>
                    <a:lstStyle/>
                    <a:p>
                      <a:r>
                        <a:rPr lang="en-US" dirty="0"/>
                        <a:t>Whether the customer has a passport (0:No, 1:Yes)</a:t>
                      </a:r>
                    </a:p>
                  </a:txBody>
                  <a:tcPr/>
                </a:tc>
                <a:extLst>
                  <a:ext uri="{0D108BD9-81ED-4DB2-BD59-A6C34878D82A}">
                    <a16:rowId xmlns:a16="http://schemas.microsoft.com/office/drawing/2014/main" val="1748826312"/>
                  </a:ext>
                </a:extLst>
              </a:tr>
              <a:tr h="370840">
                <a:tc>
                  <a:txBody>
                    <a:bodyPr/>
                    <a:lstStyle/>
                    <a:p>
                      <a:r>
                        <a:rPr lang="en-US" dirty="0" err="1"/>
                        <a:t>OwnCar</a:t>
                      </a:r>
                      <a:endParaRPr lang="en-US" dirty="0"/>
                    </a:p>
                  </a:txBody>
                  <a:tcPr/>
                </a:tc>
                <a:tc>
                  <a:txBody>
                    <a:bodyPr/>
                    <a:lstStyle/>
                    <a:p>
                      <a:r>
                        <a:rPr lang="en-US" dirty="0"/>
                        <a:t>Whether the customer owns a car (0:No, 1:Yes)</a:t>
                      </a:r>
                    </a:p>
                  </a:txBody>
                  <a:tcPr/>
                </a:tc>
                <a:extLst>
                  <a:ext uri="{0D108BD9-81ED-4DB2-BD59-A6C34878D82A}">
                    <a16:rowId xmlns:a16="http://schemas.microsoft.com/office/drawing/2014/main" val="3605335602"/>
                  </a:ext>
                </a:extLst>
              </a:tr>
              <a:tr h="370840">
                <a:tc>
                  <a:txBody>
                    <a:bodyPr/>
                    <a:lstStyle/>
                    <a:p>
                      <a:r>
                        <a:rPr lang="en-US" dirty="0" err="1"/>
                        <a:t>NumberOfChildrenVisiting</a:t>
                      </a:r>
                      <a:endParaRPr lang="en-US" dirty="0"/>
                    </a:p>
                  </a:txBody>
                  <a:tcPr/>
                </a:tc>
                <a:tc>
                  <a:txBody>
                    <a:bodyPr/>
                    <a:lstStyle/>
                    <a:p>
                      <a:r>
                        <a:rPr lang="en-US" dirty="0"/>
                        <a:t>Number of children &lt;5 </a:t>
                      </a:r>
                      <a:r>
                        <a:rPr lang="en-US" dirty="0" err="1"/>
                        <a:t>yrs</a:t>
                      </a:r>
                      <a:r>
                        <a:rPr lang="en-US" dirty="0"/>
                        <a:t> planning to take trip with customer</a:t>
                      </a:r>
                    </a:p>
                  </a:txBody>
                  <a:tcPr/>
                </a:tc>
                <a:extLst>
                  <a:ext uri="{0D108BD9-81ED-4DB2-BD59-A6C34878D82A}">
                    <a16:rowId xmlns:a16="http://schemas.microsoft.com/office/drawing/2014/main" val="1178586657"/>
                  </a:ext>
                </a:extLst>
              </a:tr>
              <a:tr h="370840">
                <a:tc>
                  <a:txBody>
                    <a:bodyPr/>
                    <a:lstStyle/>
                    <a:p>
                      <a:r>
                        <a:rPr lang="en-US" dirty="0"/>
                        <a:t>Designation</a:t>
                      </a:r>
                    </a:p>
                  </a:txBody>
                  <a:tcPr/>
                </a:tc>
                <a:tc>
                  <a:txBody>
                    <a:bodyPr/>
                    <a:lstStyle/>
                    <a:p>
                      <a:r>
                        <a:rPr lang="en-US" dirty="0"/>
                        <a:t>Designation of the customer in the current organization</a:t>
                      </a:r>
                    </a:p>
                  </a:txBody>
                  <a:tcPr/>
                </a:tc>
                <a:extLst>
                  <a:ext uri="{0D108BD9-81ED-4DB2-BD59-A6C34878D82A}">
                    <a16:rowId xmlns:a16="http://schemas.microsoft.com/office/drawing/2014/main" val="1759658201"/>
                  </a:ext>
                </a:extLst>
              </a:tr>
              <a:tr h="370840">
                <a:tc>
                  <a:txBody>
                    <a:bodyPr/>
                    <a:lstStyle/>
                    <a:p>
                      <a:r>
                        <a:rPr lang="en-US" dirty="0" err="1"/>
                        <a:t>MonthlyIncome</a:t>
                      </a:r>
                      <a:endParaRPr lang="en-US" dirty="0"/>
                    </a:p>
                  </a:txBody>
                  <a:tcPr/>
                </a:tc>
                <a:tc>
                  <a:txBody>
                    <a:bodyPr/>
                    <a:lstStyle/>
                    <a:p>
                      <a:r>
                        <a:rPr lang="en-US" dirty="0"/>
                        <a:t>Gross monthly income of the customer</a:t>
                      </a:r>
                    </a:p>
                  </a:txBody>
                  <a:tcPr/>
                </a:tc>
                <a:extLst>
                  <a:ext uri="{0D108BD9-81ED-4DB2-BD59-A6C34878D82A}">
                    <a16:rowId xmlns:a16="http://schemas.microsoft.com/office/drawing/2014/main" val="279650524"/>
                  </a:ext>
                </a:extLst>
              </a:tr>
              <a:tr h="370840">
                <a:tc>
                  <a:txBody>
                    <a:bodyPr/>
                    <a:lstStyle/>
                    <a:p>
                      <a:r>
                        <a:rPr lang="en-US" dirty="0" err="1"/>
                        <a:t>PitchSatisfactionScore</a:t>
                      </a:r>
                      <a:endParaRPr lang="en-US" dirty="0"/>
                    </a:p>
                  </a:txBody>
                  <a:tcPr/>
                </a:tc>
                <a:tc>
                  <a:txBody>
                    <a:bodyPr/>
                    <a:lstStyle/>
                    <a:p>
                      <a:r>
                        <a:rPr lang="en-US" dirty="0"/>
                        <a:t>Sales pitch satisfaction score</a:t>
                      </a:r>
                    </a:p>
                  </a:txBody>
                  <a:tcPr/>
                </a:tc>
                <a:extLst>
                  <a:ext uri="{0D108BD9-81ED-4DB2-BD59-A6C34878D82A}">
                    <a16:rowId xmlns:a16="http://schemas.microsoft.com/office/drawing/2014/main" val="4249763852"/>
                  </a:ext>
                </a:extLst>
              </a:tr>
              <a:tr h="370840">
                <a:tc>
                  <a:txBody>
                    <a:bodyPr/>
                    <a:lstStyle/>
                    <a:p>
                      <a:r>
                        <a:rPr lang="en-US" dirty="0" err="1"/>
                        <a:t>ProductPitched</a:t>
                      </a:r>
                      <a:endParaRPr lang="en-US" dirty="0"/>
                    </a:p>
                  </a:txBody>
                  <a:tcPr/>
                </a:tc>
                <a:tc>
                  <a:txBody>
                    <a:bodyPr/>
                    <a:lstStyle/>
                    <a:p>
                      <a:r>
                        <a:rPr lang="en-US" dirty="0"/>
                        <a:t>Product pitched by the salesperson</a:t>
                      </a:r>
                    </a:p>
                  </a:txBody>
                  <a:tcPr/>
                </a:tc>
                <a:extLst>
                  <a:ext uri="{0D108BD9-81ED-4DB2-BD59-A6C34878D82A}">
                    <a16:rowId xmlns:a16="http://schemas.microsoft.com/office/drawing/2014/main" val="1214837292"/>
                  </a:ext>
                </a:extLst>
              </a:tr>
              <a:tr h="370840">
                <a:tc>
                  <a:txBody>
                    <a:bodyPr/>
                    <a:lstStyle/>
                    <a:p>
                      <a:r>
                        <a:rPr lang="en-US" dirty="0" err="1"/>
                        <a:t>NumberOfFollowups</a:t>
                      </a:r>
                      <a:endParaRPr lang="en-US" dirty="0"/>
                    </a:p>
                  </a:txBody>
                  <a:tcPr/>
                </a:tc>
                <a:tc>
                  <a:txBody>
                    <a:bodyPr/>
                    <a:lstStyle/>
                    <a:p>
                      <a:r>
                        <a:rPr lang="en-US" dirty="0"/>
                        <a:t>Total number of follow-ups done by the salesperson after the pitch</a:t>
                      </a:r>
                    </a:p>
                  </a:txBody>
                  <a:tcPr/>
                </a:tc>
                <a:extLst>
                  <a:ext uri="{0D108BD9-81ED-4DB2-BD59-A6C34878D82A}">
                    <a16:rowId xmlns:a16="http://schemas.microsoft.com/office/drawing/2014/main" val="2159119864"/>
                  </a:ext>
                </a:extLst>
              </a:tr>
              <a:tr h="370840">
                <a:tc>
                  <a:txBody>
                    <a:bodyPr/>
                    <a:lstStyle/>
                    <a:p>
                      <a:r>
                        <a:rPr lang="en-US" dirty="0" err="1"/>
                        <a:t>DurationOfPitch</a:t>
                      </a:r>
                      <a:endParaRPr lang="en-US" dirty="0"/>
                    </a:p>
                  </a:txBody>
                  <a:tcPr/>
                </a:tc>
                <a:tc>
                  <a:txBody>
                    <a:bodyPr/>
                    <a:lstStyle/>
                    <a:p>
                      <a:r>
                        <a:rPr lang="en-US" dirty="0"/>
                        <a:t>Duration of sales pitch</a:t>
                      </a:r>
                    </a:p>
                  </a:txBody>
                  <a:tcPr/>
                </a:tc>
                <a:extLst>
                  <a:ext uri="{0D108BD9-81ED-4DB2-BD59-A6C34878D82A}">
                    <a16:rowId xmlns:a16="http://schemas.microsoft.com/office/drawing/2014/main" val="3086022961"/>
                  </a:ext>
                </a:extLst>
              </a:tr>
            </a:tbl>
          </a:graphicData>
        </a:graphic>
      </p:graphicFrame>
    </p:spTree>
    <p:extLst>
      <p:ext uri="{BB962C8B-B14F-4D97-AF65-F5344CB8AC3E}">
        <p14:creationId xmlns:p14="http://schemas.microsoft.com/office/powerpoint/2010/main" val="420902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11F6-40D7-8C4F-AA59-7D983E0DB8DD}"/>
              </a:ext>
            </a:extLst>
          </p:cNvPr>
          <p:cNvSpPr>
            <a:spLocks noGrp="1"/>
          </p:cNvSpPr>
          <p:nvPr>
            <p:ph type="title"/>
          </p:nvPr>
        </p:nvSpPr>
        <p:spPr/>
        <p:txBody>
          <a:bodyPr/>
          <a:lstStyle/>
          <a:p>
            <a:r>
              <a:rPr lang="en-US" dirty="0"/>
              <a:t>Age</a:t>
            </a:r>
          </a:p>
        </p:txBody>
      </p:sp>
      <p:pic>
        <p:nvPicPr>
          <p:cNvPr id="1026" name="Picture 2">
            <a:extLst>
              <a:ext uri="{FF2B5EF4-FFF2-40B4-BE49-F238E27FC236}">
                <a16:creationId xmlns:a16="http://schemas.microsoft.com/office/drawing/2014/main" id="{589C4EEA-FF0E-4545-B35E-AC81104D49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270" y="2402273"/>
            <a:ext cx="5271346" cy="359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DDE463-F18C-E547-9AA4-D3CFD7018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032" y="2524811"/>
            <a:ext cx="5257800" cy="3670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CD612D-5BA3-994D-8F22-3C4E7F5F0FC7}"/>
              </a:ext>
            </a:extLst>
          </p:cNvPr>
          <p:cNvSpPr txBox="1"/>
          <p:nvPr/>
        </p:nvSpPr>
        <p:spPr>
          <a:xfrm>
            <a:off x="0" y="6195111"/>
            <a:ext cx="12593933" cy="923330"/>
          </a:xfrm>
          <a:prstGeom prst="rect">
            <a:avLst/>
          </a:prstGeom>
          <a:noFill/>
        </p:spPr>
        <p:txBody>
          <a:bodyPr wrap="square" rtlCol="0">
            <a:spAutoFit/>
          </a:bodyPr>
          <a:lstStyle/>
          <a:p>
            <a:r>
              <a:rPr lang="en-US" dirty="0"/>
              <a:t>Age ranges from 18 to 61 with a median age of 36 and mean of 37.62. Indicates right-skewed distribution. Customers who purchase travel package tend to be slightly younger.</a:t>
            </a:r>
          </a:p>
          <a:p>
            <a:r>
              <a:rPr lang="en-US" dirty="0"/>
              <a:t> </a:t>
            </a:r>
          </a:p>
        </p:txBody>
      </p:sp>
    </p:spTree>
    <p:extLst>
      <p:ext uri="{BB962C8B-B14F-4D97-AF65-F5344CB8AC3E}">
        <p14:creationId xmlns:p14="http://schemas.microsoft.com/office/powerpoint/2010/main" val="143698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6834-1F2F-0B4B-8802-C3338F224DCA}"/>
              </a:ext>
            </a:extLst>
          </p:cNvPr>
          <p:cNvSpPr>
            <a:spLocks noGrp="1"/>
          </p:cNvSpPr>
          <p:nvPr>
            <p:ph type="title"/>
          </p:nvPr>
        </p:nvSpPr>
        <p:spPr/>
        <p:txBody>
          <a:bodyPr/>
          <a:lstStyle/>
          <a:p>
            <a:r>
              <a:rPr lang="en-US" dirty="0"/>
              <a:t>Duration of Pitch</a:t>
            </a:r>
          </a:p>
        </p:txBody>
      </p:sp>
      <p:pic>
        <p:nvPicPr>
          <p:cNvPr id="2050" name="Picture 2">
            <a:extLst>
              <a:ext uri="{FF2B5EF4-FFF2-40B4-BE49-F238E27FC236}">
                <a16:creationId xmlns:a16="http://schemas.microsoft.com/office/drawing/2014/main" id="{DE442E7E-74CC-7049-8B59-CF7CE3821E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119" y="2624695"/>
            <a:ext cx="5271346" cy="3594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3BB7D84-239F-694A-8AF6-61FF8812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2581446"/>
            <a:ext cx="50292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59259A-41C5-7444-80E6-6B8691A1D8E9}"/>
              </a:ext>
            </a:extLst>
          </p:cNvPr>
          <p:cNvSpPr txBox="1"/>
          <p:nvPr/>
        </p:nvSpPr>
        <p:spPr>
          <a:xfrm>
            <a:off x="328027" y="6218795"/>
            <a:ext cx="11532897" cy="1477328"/>
          </a:xfrm>
          <a:prstGeom prst="rect">
            <a:avLst/>
          </a:prstGeom>
          <a:noFill/>
        </p:spPr>
        <p:txBody>
          <a:bodyPr wrap="square" rtlCol="0">
            <a:spAutoFit/>
          </a:bodyPr>
          <a:lstStyle/>
          <a:p>
            <a:r>
              <a:rPr lang="en-US" dirty="0"/>
              <a:t>The mean is 15.49 minutes and the median is 13. Indicates a right-skewed distribution. Much longer pitches did not result in packages being purchased.</a:t>
            </a:r>
          </a:p>
          <a:p>
            <a:br>
              <a:rPr lang="en-US" dirty="0"/>
            </a:br>
            <a:endParaRPr lang="en-US" dirty="0"/>
          </a:p>
          <a:p>
            <a:endParaRPr lang="en-US" dirty="0"/>
          </a:p>
        </p:txBody>
      </p:sp>
    </p:spTree>
    <p:extLst>
      <p:ext uri="{BB962C8B-B14F-4D97-AF65-F5344CB8AC3E}">
        <p14:creationId xmlns:p14="http://schemas.microsoft.com/office/powerpoint/2010/main" val="394146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A55A-9B95-3544-8A32-5C60E983FA75}"/>
              </a:ext>
            </a:extLst>
          </p:cNvPr>
          <p:cNvSpPr>
            <a:spLocks noGrp="1"/>
          </p:cNvSpPr>
          <p:nvPr>
            <p:ph type="title"/>
          </p:nvPr>
        </p:nvSpPr>
        <p:spPr/>
        <p:txBody>
          <a:bodyPr>
            <a:normAutofit fontScale="90000"/>
          </a:bodyPr>
          <a:lstStyle/>
          <a:p>
            <a:r>
              <a:rPr lang="en-US" dirty="0"/>
              <a:t>Number of Persons Visiting</a:t>
            </a:r>
          </a:p>
        </p:txBody>
      </p:sp>
      <p:pic>
        <p:nvPicPr>
          <p:cNvPr id="3074" name="Picture 2">
            <a:extLst>
              <a:ext uri="{FF2B5EF4-FFF2-40B4-BE49-F238E27FC236}">
                <a16:creationId xmlns:a16="http://schemas.microsoft.com/office/drawing/2014/main" id="{F78C523A-A4FF-6E4F-B1E4-742D4BB951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069" y="2480018"/>
            <a:ext cx="53531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A2A4FE-18DB-0943-B1D6-AC03AD4AB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265" y="2480018"/>
            <a:ext cx="49911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289F8F-85B6-E343-9885-A85A6DE3D8C8}"/>
              </a:ext>
            </a:extLst>
          </p:cNvPr>
          <p:cNvSpPr txBox="1"/>
          <p:nvPr/>
        </p:nvSpPr>
        <p:spPr>
          <a:xfrm>
            <a:off x="271849" y="6006928"/>
            <a:ext cx="11920151" cy="1200329"/>
          </a:xfrm>
          <a:prstGeom prst="rect">
            <a:avLst/>
          </a:prstGeom>
          <a:noFill/>
        </p:spPr>
        <p:txBody>
          <a:bodyPr wrap="square" rtlCol="0">
            <a:spAutoFit/>
          </a:bodyPr>
          <a:lstStyle/>
          <a:p>
            <a:r>
              <a:rPr lang="en-US" dirty="0"/>
              <a:t>The mean for number of persons planning to take a trip with the customer is 2.91 with a median of 3. Indicates a nearly symmetrical distribution. The number of persons going on the trip does not seem to make a difference in packages purchased.</a:t>
            </a:r>
          </a:p>
          <a:p>
            <a:endParaRPr lang="en-US" dirty="0"/>
          </a:p>
        </p:txBody>
      </p:sp>
    </p:spTree>
    <p:extLst>
      <p:ext uri="{BB962C8B-B14F-4D97-AF65-F5344CB8AC3E}">
        <p14:creationId xmlns:p14="http://schemas.microsoft.com/office/powerpoint/2010/main" val="158307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1455-D7A9-394A-9B7E-F43212C6A118}"/>
              </a:ext>
            </a:extLst>
          </p:cNvPr>
          <p:cNvSpPr>
            <a:spLocks noGrp="1"/>
          </p:cNvSpPr>
          <p:nvPr>
            <p:ph type="title"/>
          </p:nvPr>
        </p:nvSpPr>
        <p:spPr/>
        <p:txBody>
          <a:bodyPr/>
          <a:lstStyle/>
          <a:p>
            <a:r>
              <a:rPr lang="en-US" dirty="0"/>
              <a:t>Number of Follow-ups</a:t>
            </a:r>
          </a:p>
        </p:txBody>
      </p:sp>
      <p:pic>
        <p:nvPicPr>
          <p:cNvPr id="4098" name="Picture 2">
            <a:extLst>
              <a:ext uri="{FF2B5EF4-FFF2-40B4-BE49-F238E27FC236}">
                <a16:creationId xmlns:a16="http://schemas.microsoft.com/office/drawing/2014/main" id="{4FC94F75-FD98-1049-B09E-63DECFC02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215" y="2412056"/>
            <a:ext cx="53531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633A7E9-0FAE-C24F-977C-1424F03C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76" y="2412056"/>
            <a:ext cx="48514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F3B05A-4B6B-1345-9B10-37B5A7CF77D4}"/>
              </a:ext>
            </a:extLst>
          </p:cNvPr>
          <p:cNvSpPr txBox="1"/>
          <p:nvPr/>
        </p:nvSpPr>
        <p:spPr>
          <a:xfrm>
            <a:off x="279215" y="6209114"/>
            <a:ext cx="11793336" cy="923330"/>
          </a:xfrm>
          <a:prstGeom prst="rect">
            <a:avLst/>
          </a:prstGeom>
          <a:noFill/>
        </p:spPr>
        <p:txBody>
          <a:bodyPr wrap="square" rtlCol="0">
            <a:spAutoFit/>
          </a:bodyPr>
          <a:lstStyle/>
          <a:p>
            <a:r>
              <a:rPr lang="en-US" dirty="0"/>
              <a:t>The mean number of follow-ups after the sales pitch is 3.71 and the median is 4.0, indicating a nearly symmetrical distribution. The number of </a:t>
            </a:r>
            <a:r>
              <a:rPr lang="en-US" dirty="0" err="1"/>
              <a:t>followups</a:t>
            </a:r>
            <a:r>
              <a:rPr lang="en-US" dirty="0"/>
              <a:t> appear to make a positive difference in the number of packages sold.</a:t>
            </a:r>
          </a:p>
          <a:p>
            <a:endParaRPr lang="en-US" dirty="0"/>
          </a:p>
        </p:txBody>
      </p:sp>
    </p:spTree>
    <p:extLst>
      <p:ext uri="{BB962C8B-B14F-4D97-AF65-F5344CB8AC3E}">
        <p14:creationId xmlns:p14="http://schemas.microsoft.com/office/powerpoint/2010/main" val="337439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ABCE-BF5D-2A41-B1FE-6EC5E544A943}"/>
              </a:ext>
            </a:extLst>
          </p:cNvPr>
          <p:cNvSpPr>
            <a:spLocks noGrp="1"/>
          </p:cNvSpPr>
          <p:nvPr>
            <p:ph type="title"/>
          </p:nvPr>
        </p:nvSpPr>
        <p:spPr/>
        <p:txBody>
          <a:bodyPr/>
          <a:lstStyle/>
          <a:p>
            <a:r>
              <a:rPr lang="en-US" dirty="0"/>
              <a:t>Preferred Property Star</a:t>
            </a:r>
          </a:p>
        </p:txBody>
      </p:sp>
      <p:pic>
        <p:nvPicPr>
          <p:cNvPr id="5122" name="Picture 2">
            <a:extLst>
              <a:ext uri="{FF2B5EF4-FFF2-40B4-BE49-F238E27FC236}">
                <a16:creationId xmlns:a16="http://schemas.microsoft.com/office/drawing/2014/main" id="{E56C7E63-7451-5243-96C7-EE05D89CC5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139" y="2345038"/>
            <a:ext cx="5353163"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B17BA68-8AC1-534C-98C8-27B682FE7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913" y="2345038"/>
            <a:ext cx="5080000" cy="340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CE2843-F369-2343-B493-D2D8AF4BBD4E}"/>
              </a:ext>
            </a:extLst>
          </p:cNvPr>
          <p:cNvSpPr txBox="1"/>
          <p:nvPr/>
        </p:nvSpPr>
        <p:spPr>
          <a:xfrm>
            <a:off x="123568" y="5909962"/>
            <a:ext cx="10603762" cy="1200329"/>
          </a:xfrm>
          <a:prstGeom prst="rect">
            <a:avLst/>
          </a:prstGeom>
          <a:noFill/>
        </p:spPr>
        <p:txBody>
          <a:bodyPr wrap="square" rtlCol="0">
            <a:spAutoFit/>
          </a:bodyPr>
          <a:lstStyle/>
          <a:p>
            <a:r>
              <a:rPr lang="en-US" dirty="0"/>
              <a:t>The mean customer rating was 3.58 and the median was 3.0, indicating a slightly right-skewed distribution. Those who purchased packages tended to rate properties across a wider range (from lower to higher) in terms of property stars.</a:t>
            </a:r>
          </a:p>
          <a:p>
            <a:endParaRPr lang="en-US" dirty="0"/>
          </a:p>
        </p:txBody>
      </p:sp>
    </p:spTree>
    <p:extLst>
      <p:ext uri="{BB962C8B-B14F-4D97-AF65-F5344CB8AC3E}">
        <p14:creationId xmlns:p14="http://schemas.microsoft.com/office/powerpoint/2010/main" val="159464691"/>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3F3423"/>
      </a:dk2>
      <a:lt2>
        <a:srgbClr val="E8E4E2"/>
      </a:lt2>
      <a:accent1>
        <a:srgbClr val="7AA8C0"/>
      </a:accent1>
      <a:accent2>
        <a:srgbClr val="6CABA7"/>
      </a:accent2>
      <a:accent3>
        <a:srgbClr val="7BAC94"/>
      </a:accent3>
      <a:accent4>
        <a:srgbClr val="6FB074"/>
      </a:accent4>
      <a:accent5>
        <a:srgbClr val="8AAB7A"/>
      </a:accent5>
      <a:accent6>
        <a:srgbClr val="98A86A"/>
      </a:accent6>
      <a:hlink>
        <a:srgbClr val="A8765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62</TotalTime>
  <Words>1283</Words>
  <Application>Microsoft Macintosh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Franklin Gothic Demi Cond</vt:lpstr>
      <vt:lpstr>Franklin Gothic Medium</vt:lpstr>
      <vt:lpstr>Wingdings</vt:lpstr>
      <vt:lpstr>JuxtaposeVTI</vt:lpstr>
      <vt:lpstr>Visit With Us – Project 5</vt:lpstr>
      <vt:lpstr>Business Problem Overview and Solution Approach</vt:lpstr>
      <vt:lpstr>Data Overview (1 of 2)</vt:lpstr>
      <vt:lpstr>Data Overview (2 of 2)</vt:lpstr>
      <vt:lpstr>Age</vt:lpstr>
      <vt:lpstr>Duration of Pitch</vt:lpstr>
      <vt:lpstr>Number of Persons Visiting</vt:lpstr>
      <vt:lpstr>Number of Follow-ups</vt:lpstr>
      <vt:lpstr>Preferred Property Star</vt:lpstr>
      <vt:lpstr>Number of Trips</vt:lpstr>
      <vt:lpstr>Pitch Satisfaction Score</vt:lpstr>
      <vt:lpstr>Number of Children Visiting</vt:lpstr>
      <vt:lpstr>Monthly Income</vt:lpstr>
      <vt:lpstr>Type of Contact</vt:lpstr>
      <vt:lpstr>City Tier</vt:lpstr>
      <vt:lpstr>Occupation</vt:lpstr>
      <vt:lpstr>Gender</vt:lpstr>
      <vt:lpstr>Product Pitched</vt:lpstr>
      <vt:lpstr>Marital Status</vt:lpstr>
      <vt:lpstr>Passport</vt:lpstr>
      <vt:lpstr>Own Car</vt:lpstr>
      <vt:lpstr>Designation</vt:lpstr>
      <vt:lpstr>Model Summary</vt:lpstr>
      <vt:lpstr>Tuned XGBOOST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With Us – Project 5</dc:title>
  <dc:creator>Sarah Thomas</dc:creator>
  <cp:lastModifiedBy>Sarah Thomas</cp:lastModifiedBy>
  <cp:revision>8</cp:revision>
  <dcterms:created xsi:type="dcterms:W3CDTF">2021-07-17T04:16:09Z</dcterms:created>
  <dcterms:modified xsi:type="dcterms:W3CDTF">2021-07-17T05:18:42Z</dcterms:modified>
</cp:coreProperties>
</file>