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5"/>
    <p:restoredTop sz="94694"/>
  </p:normalViewPr>
  <p:slideViewPr>
    <p:cSldViewPr snapToGrid="0" snapToObjects="1">
      <p:cViewPr varScale="1">
        <p:scale>
          <a:sx n="121" d="100"/>
          <a:sy n="121"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August 6,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2714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August 6,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602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August 6,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568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August 6,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0623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August 6,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0358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August 6,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7012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August 6,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92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August 6,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574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August 6,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094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August 6,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0246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August 6,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2336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August 6,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0221726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2" r:id="rId8"/>
    <p:sldLayoutId id="2147483703" r:id="rId9"/>
    <p:sldLayoutId id="2147483704" r:id="rId10"/>
    <p:sldLayoutId id="214748371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image" Target="../media/image42.tiff"/><Relationship Id="rId1" Type="http://schemas.openxmlformats.org/officeDocument/2006/relationships/slideLayout" Target="../slideLayouts/slideLayout2.xml"/><Relationship Id="rId4" Type="http://schemas.openxmlformats.org/officeDocument/2006/relationships/image" Target="../media/image44.tiff"/></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 color gradient">
            <a:extLst>
              <a:ext uri="{FF2B5EF4-FFF2-40B4-BE49-F238E27FC236}">
                <a16:creationId xmlns:a16="http://schemas.microsoft.com/office/drawing/2014/main" id="{15CC19B2-A15C-4239-ACCA-16CAF94EE88B}"/>
              </a:ext>
            </a:extLst>
          </p:cNvPr>
          <p:cNvPicPr>
            <a:picLocks noChangeAspect="1"/>
          </p:cNvPicPr>
          <p:nvPr/>
        </p:nvPicPr>
        <p:blipFill rotWithShape="1">
          <a:blip r:embed="rId2"/>
          <a:srcRect t="15730"/>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96F2FB-27EF-9D4E-8F35-77CECCBBA725}"/>
              </a:ext>
            </a:extLst>
          </p:cNvPr>
          <p:cNvSpPr>
            <a:spLocks noGrp="1"/>
          </p:cNvSpPr>
          <p:nvPr>
            <p:ph type="ctrTitle"/>
          </p:nvPr>
        </p:nvSpPr>
        <p:spPr>
          <a:xfrm>
            <a:off x="704665" y="1253925"/>
            <a:ext cx="3353466" cy="2068992"/>
          </a:xfrm>
        </p:spPr>
        <p:txBody>
          <a:bodyPr anchor="b">
            <a:normAutofit/>
          </a:bodyPr>
          <a:lstStyle/>
          <a:p>
            <a:r>
              <a:rPr lang="en-US" dirty="0"/>
              <a:t>Thera Bank – Project 6</a:t>
            </a:r>
          </a:p>
        </p:txBody>
      </p:sp>
      <p:sp>
        <p:nvSpPr>
          <p:cNvPr id="3" name="Subtitle 2">
            <a:extLst>
              <a:ext uri="{FF2B5EF4-FFF2-40B4-BE49-F238E27FC236}">
                <a16:creationId xmlns:a16="http://schemas.microsoft.com/office/drawing/2014/main" id="{FC105F00-E13C-984F-86F6-2EAE941B3944}"/>
              </a:ext>
            </a:extLst>
          </p:cNvPr>
          <p:cNvSpPr>
            <a:spLocks noGrp="1"/>
          </p:cNvSpPr>
          <p:nvPr>
            <p:ph type="subTitle" idx="1"/>
          </p:nvPr>
        </p:nvSpPr>
        <p:spPr>
          <a:xfrm>
            <a:off x="1093694" y="3477169"/>
            <a:ext cx="2545977" cy="825890"/>
          </a:xfrm>
        </p:spPr>
        <p:txBody>
          <a:bodyPr>
            <a:normAutofit/>
          </a:bodyPr>
          <a:lstStyle/>
          <a:p>
            <a:r>
              <a:rPr lang="en-US" sz="1800" dirty="0"/>
              <a:t>Sarah A. Thomas</a:t>
            </a:r>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517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AF37-0009-7A40-8223-DDD354DC0332}"/>
              </a:ext>
            </a:extLst>
          </p:cNvPr>
          <p:cNvSpPr>
            <a:spLocks noGrp="1"/>
          </p:cNvSpPr>
          <p:nvPr>
            <p:ph type="title"/>
          </p:nvPr>
        </p:nvSpPr>
        <p:spPr/>
        <p:txBody>
          <a:bodyPr/>
          <a:lstStyle/>
          <a:p>
            <a:r>
              <a:rPr lang="en-US" dirty="0"/>
              <a:t>Contacts_Count_12_mon</a:t>
            </a:r>
          </a:p>
        </p:txBody>
      </p:sp>
      <p:pic>
        <p:nvPicPr>
          <p:cNvPr id="6146" name="Picture 2">
            <a:extLst>
              <a:ext uri="{FF2B5EF4-FFF2-40B4-BE49-F238E27FC236}">
                <a16:creationId xmlns:a16="http://schemas.microsoft.com/office/drawing/2014/main" id="{4DE39D79-56BA-4945-AFE1-1FDE679A8F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27918"/>
            <a:ext cx="5968314" cy="40314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B0FF6A-A32B-404D-BB63-896A24B3CDB8}"/>
              </a:ext>
            </a:extLst>
          </p:cNvPr>
          <p:cNvSpPr txBox="1"/>
          <p:nvPr/>
        </p:nvSpPr>
        <p:spPr>
          <a:xfrm>
            <a:off x="86497" y="5879067"/>
            <a:ext cx="12033776" cy="646331"/>
          </a:xfrm>
          <a:prstGeom prst="rect">
            <a:avLst/>
          </a:prstGeom>
          <a:noFill/>
        </p:spPr>
        <p:txBody>
          <a:bodyPr wrap="square" rtlCol="0">
            <a:spAutoFit/>
          </a:bodyPr>
          <a:lstStyle/>
          <a:p>
            <a:r>
              <a:rPr lang="en-US" dirty="0"/>
              <a:t>There are outliers on either side. Since these values are still close to the other values they will not be treated as outliers. </a:t>
            </a:r>
            <a:r>
              <a:rPr lang="en-US" dirty="0" err="1"/>
              <a:t>Attrited</a:t>
            </a:r>
            <a:r>
              <a:rPr lang="en-US" dirty="0"/>
              <a:t> customers tend to have had more contacts with the bank in the past 12 months.</a:t>
            </a:r>
          </a:p>
        </p:txBody>
      </p:sp>
      <p:pic>
        <p:nvPicPr>
          <p:cNvPr id="6148" name="Picture 4">
            <a:extLst>
              <a:ext uri="{FF2B5EF4-FFF2-40B4-BE49-F238E27FC236}">
                <a16:creationId xmlns:a16="http://schemas.microsoft.com/office/drawing/2014/main" id="{C29EED9A-7CDC-F34E-AE2A-052A05FD8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314" y="2175245"/>
            <a:ext cx="6151959" cy="3134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EEBA-B9C0-914E-A20E-1CC34E2F6DD8}"/>
              </a:ext>
            </a:extLst>
          </p:cNvPr>
          <p:cNvSpPr>
            <a:spLocks noGrp="1"/>
          </p:cNvSpPr>
          <p:nvPr>
            <p:ph type="title"/>
          </p:nvPr>
        </p:nvSpPr>
        <p:spPr/>
        <p:txBody>
          <a:bodyPr/>
          <a:lstStyle/>
          <a:p>
            <a:r>
              <a:rPr lang="en-US" dirty="0" err="1"/>
              <a:t>Credit_Limit</a:t>
            </a:r>
            <a:endParaRPr lang="en-US" dirty="0"/>
          </a:p>
        </p:txBody>
      </p:sp>
      <p:pic>
        <p:nvPicPr>
          <p:cNvPr id="7170" name="Picture 2">
            <a:extLst>
              <a:ext uri="{FF2B5EF4-FFF2-40B4-BE49-F238E27FC236}">
                <a16:creationId xmlns:a16="http://schemas.microsoft.com/office/drawing/2014/main" id="{170FA8B8-4C8B-5242-927A-088A04D2EC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66656"/>
            <a:ext cx="5809395" cy="39068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F0D6D2-EC49-B648-86DE-7B71BB195AF7}"/>
              </a:ext>
            </a:extLst>
          </p:cNvPr>
          <p:cNvSpPr txBox="1"/>
          <p:nvPr/>
        </p:nvSpPr>
        <p:spPr>
          <a:xfrm>
            <a:off x="156179" y="5602068"/>
            <a:ext cx="11306432" cy="646331"/>
          </a:xfrm>
          <a:prstGeom prst="rect">
            <a:avLst/>
          </a:prstGeom>
          <a:noFill/>
        </p:spPr>
        <p:txBody>
          <a:bodyPr wrap="square" rtlCol="0">
            <a:spAutoFit/>
          </a:bodyPr>
          <a:lstStyle/>
          <a:p>
            <a:r>
              <a:rPr lang="en-US" dirty="0"/>
              <a:t>Distribution is right-skewed with outliers on the right. However, these will not be treated since some variation is expected in variables like Credit Limit. </a:t>
            </a:r>
            <a:r>
              <a:rPr lang="en-US" dirty="0" err="1"/>
              <a:t>Attrited</a:t>
            </a:r>
            <a:r>
              <a:rPr lang="en-US" dirty="0"/>
              <a:t> customers have a slightly smaller credit limit than existing customers.</a:t>
            </a:r>
          </a:p>
        </p:txBody>
      </p:sp>
      <p:pic>
        <p:nvPicPr>
          <p:cNvPr id="7172" name="Picture 4">
            <a:extLst>
              <a:ext uri="{FF2B5EF4-FFF2-40B4-BE49-F238E27FC236}">
                <a16:creationId xmlns:a16="http://schemas.microsoft.com/office/drawing/2014/main" id="{D1AFCEC8-EDB5-B448-8236-E1F98865F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395" y="2086717"/>
            <a:ext cx="6261207" cy="312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0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54C-15C8-EE40-A2E0-BB5086177FC2}"/>
              </a:ext>
            </a:extLst>
          </p:cNvPr>
          <p:cNvSpPr>
            <a:spLocks noGrp="1"/>
          </p:cNvSpPr>
          <p:nvPr>
            <p:ph type="title"/>
          </p:nvPr>
        </p:nvSpPr>
        <p:spPr/>
        <p:txBody>
          <a:bodyPr/>
          <a:lstStyle/>
          <a:p>
            <a:r>
              <a:rPr lang="en-US" dirty="0" err="1"/>
              <a:t>Total_Revolving_bal</a:t>
            </a:r>
            <a:endParaRPr lang="en-US" dirty="0"/>
          </a:p>
        </p:txBody>
      </p:sp>
      <p:pic>
        <p:nvPicPr>
          <p:cNvPr id="8194" name="Picture 2">
            <a:extLst>
              <a:ext uri="{FF2B5EF4-FFF2-40B4-BE49-F238E27FC236}">
                <a16:creationId xmlns:a16="http://schemas.microsoft.com/office/drawing/2014/main" id="{EA3AB0EB-5790-AE48-874C-D0C5036942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918" y="2039520"/>
            <a:ext cx="5021857" cy="3392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BC0970-B7F6-A545-A199-07AA922537BE}"/>
              </a:ext>
            </a:extLst>
          </p:cNvPr>
          <p:cNvSpPr txBox="1"/>
          <p:nvPr/>
        </p:nvSpPr>
        <p:spPr>
          <a:xfrm>
            <a:off x="469557" y="6055216"/>
            <a:ext cx="11597947" cy="646331"/>
          </a:xfrm>
          <a:prstGeom prst="rect">
            <a:avLst/>
          </a:prstGeom>
          <a:noFill/>
        </p:spPr>
        <p:txBody>
          <a:bodyPr wrap="square" rtlCol="0">
            <a:spAutoFit/>
          </a:bodyPr>
          <a:lstStyle/>
          <a:p>
            <a:r>
              <a:rPr lang="en-US" dirty="0"/>
              <a:t>Many customers (nearly 2500) have a total revolving balance of $0. Existing customers have a higher revolving balance than </a:t>
            </a:r>
            <a:r>
              <a:rPr lang="en-US" dirty="0" err="1"/>
              <a:t>attrited</a:t>
            </a:r>
            <a:r>
              <a:rPr lang="en-US" dirty="0"/>
              <a:t> customers.</a:t>
            </a:r>
          </a:p>
        </p:txBody>
      </p:sp>
      <p:pic>
        <p:nvPicPr>
          <p:cNvPr id="8196" name="Picture 4">
            <a:extLst>
              <a:ext uri="{FF2B5EF4-FFF2-40B4-BE49-F238E27FC236}">
                <a16:creationId xmlns:a16="http://schemas.microsoft.com/office/drawing/2014/main" id="{0044BA8C-9DD8-9542-937D-65DCF9EA2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775" y="2147174"/>
            <a:ext cx="6761315" cy="339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0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1799-4A8E-DF4C-BAD7-B6B02B3DC611}"/>
              </a:ext>
            </a:extLst>
          </p:cNvPr>
          <p:cNvSpPr>
            <a:spLocks noGrp="1"/>
          </p:cNvSpPr>
          <p:nvPr>
            <p:ph type="title"/>
          </p:nvPr>
        </p:nvSpPr>
        <p:spPr/>
        <p:txBody>
          <a:bodyPr/>
          <a:lstStyle/>
          <a:p>
            <a:r>
              <a:rPr lang="en-US" dirty="0" err="1"/>
              <a:t>Avg_Open_To_BUY</a:t>
            </a:r>
            <a:endParaRPr lang="en-US" dirty="0"/>
          </a:p>
        </p:txBody>
      </p:sp>
      <p:pic>
        <p:nvPicPr>
          <p:cNvPr id="9218" name="Picture 2">
            <a:extLst>
              <a:ext uri="{FF2B5EF4-FFF2-40B4-BE49-F238E27FC236}">
                <a16:creationId xmlns:a16="http://schemas.microsoft.com/office/drawing/2014/main" id="{C6B2873F-6DD4-B649-9936-6DF03091A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855" y="2167786"/>
            <a:ext cx="5025582" cy="3379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1BD590-31B0-0344-825B-9A1632CB511C}"/>
              </a:ext>
            </a:extLst>
          </p:cNvPr>
          <p:cNvSpPr txBox="1"/>
          <p:nvPr/>
        </p:nvSpPr>
        <p:spPr>
          <a:xfrm>
            <a:off x="269789" y="5746123"/>
            <a:ext cx="11652422" cy="646331"/>
          </a:xfrm>
          <a:prstGeom prst="rect">
            <a:avLst/>
          </a:prstGeom>
          <a:noFill/>
        </p:spPr>
        <p:txBody>
          <a:bodyPr wrap="square" rtlCol="0">
            <a:spAutoFit/>
          </a:bodyPr>
          <a:lstStyle/>
          <a:p>
            <a:r>
              <a:rPr lang="en-US" dirty="0"/>
              <a:t>Distribution is right-skewed with outliers to the right. However, these will not be treated since some variation is expected in variables like Average Open to Buy. Average Open to Buy is comparable between </a:t>
            </a:r>
            <a:r>
              <a:rPr lang="en-US" dirty="0" err="1"/>
              <a:t>attrited</a:t>
            </a:r>
            <a:r>
              <a:rPr lang="en-US" dirty="0"/>
              <a:t> and existing customers.</a:t>
            </a:r>
          </a:p>
        </p:txBody>
      </p:sp>
      <p:pic>
        <p:nvPicPr>
          <p:cNvPr id="9220" name="Picture 4">
            <a:extLst>
              <a:ext uri="{FF2B5EF4-FFF2-40B4-BE49-F238E27FC236}">
                <a16:creationId xmlns:a16="http://schemas.microsoft.com/office/drawing/2014/main" id="{C9F0F299-8BBB-3D41-999B-F55578B96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648" y="1976263"/>
            <a:ext cx="6901497" cy="344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EC43-1F30-BF41-AE22-C48B9DBCD683}"/>
              </a:ext>
            </a:extLst>
          </p:cNvPr>
          <p:cNvSpPr>
            <a:spLocks noGrp="1"/>
          </p:cNvSpPr>
          <p:nvPr>
            <p:ph type="title"/>
          </p:nvPr>
        </p:nvSpPr>
        <p:spPr/>
        <p:txBody>
          <a:bodyPr/>
          <a:lstStyle/>
          <a:p>
            <a:r>
              <a:rPr lang="en-US" dirty="0" err="1"/>
              <a:t>Total_Trans_Amt</a:t>
            </a:r>
            <a:endParaRPr lang="en-US" dirty="0"/>
          </a:p>
        </p:txBody>
      </p:sp>
      <p:pic>
        <p:nvPicPr>
          <p:cNvPr id="10242" name="Picture 2">
            <a:extLst>
              <a:ext uri="{FF2B5EF4-FFF2-40B4-BE49-F238E27FC236}">
                <a16:creationId xmlns:a16="http://schemas.microsoft.com/office/drawing/2014/main" id="{359F202A-95EF-6449-B84A-9F4449912A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25625"/>
            <a:ext cx="5151549" cy="3479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4A3166-B72A-6147-B7DB-9DBD201DF907}"/>
              </a:ext>
            </a:extLst>
          </p:cNvPr>
          <p:cNvSpPr txBox="1"/>
          <p:nvPr/>
        </p:nvSpPr>
        <p:spPr>
          <a:xfrm>
            <a:off x="263610" y="5591335"/>
            <a:ext cx="11664779" cy="646331"/>
          </a:xfrm>
          <a:prstGeom prst="rect">
            <a:avLst/>
          </a:prstGeom>
          <a:noFill/>
        </p:spPr>
        <p:txBody>
          <a:bodyPr wrap="square" rtlCol="0">
            <a:spAutoFit/>
          </a:bodyPr>
          <a:lstStyle/>
          <a:p>
            <a:r>
              <a:rPr lang="en-US" dirty="0"/>
              <a:t>Distribution is right-skewed with outliers to the right. However, these will not be treated since some variation is expected in variables like Total Transaction Amount. Total Transaction Amount tends to be higher with existing customers.</a:t>
            </a:r>
          </a:p>
        </p:txBody>
      </p:sp>
      <p:pic>
        <p:nvPicPr>
          <p:cNvPr id="10244" name="Picture 4">
            <a:extLst>
              <a:ext uri="{FF2B5EF4-FFF2-40B4-BE49-F238E27FC236}">
                <a16:creationId xmlns:a16="http://schemas.microsoft.com/office/drawing/2014/main" id="{5E7540F5-ABB1-3F46-B2F8-134F96D38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549" y="1689147"/>
            <a:ext cx="6970303" cy="347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66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76FE-49BA-634B-8A51-5A0B45AD2B51}"/>
              </a:ext>
            </a:extLst>
          </p:cNvPr>
          <p:cNvSpPr>
            <a:spLocks noGrp="1"/>
          </p:cNvSpPr>
          <p:nvPr>
            <p:ph type="title"/>
          </p:nvPr>
        </p:nvSpPr>
        <p:spPr/>
        <p:txBody>
          <a:bodyPr/>
          <a:lstStyle/>
          <a:p>
            <a:r>
              <a:rPr lang="en-US" dirty="0" err="1"/>
              <a:t>Total_Trans_Ct</a:t>
            </a:r>
            <a:endParaRPr lang="en-US" dirty="0"/>
          </a:p>
        </p:txBody>
      </p:sp>
      <p:pic>
        <p:nvPicPr>
          <p:cNvPr id="11266" name="Picture 2">
            <a:extLst>
              <a:ext uri="{FF2B5EF4-FFF2-40B4-BE49-F238E27FC236}">
                <a16:creationId xmlns:a16="http://schemas.microsoft.com/office/drawing/2014/main" id="{FBDBF478-9FF5-BC4A-A276-E6B7639B6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915" y="1640275"/>
            <a:ext cx="4958271" cy="3393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77ADB1-3F77-344A-9693-5B2D75A01C7B}"/>
              </a:ext>
            </a:extLst>
          </p:cNvPr>
          <p:cNvSpPr txBox="1"/>
          <p:nvPr/>
        </p:nvSpPr>
        <p:spPr>
          <a:xfrm>
            <a:off x="231915" y="5414864"/>
            <a:ext cx="11306433" cy="646331"/>
          </a:xfrm>
          <a:prstGeom prst="rect">
            <a:avLst/>
          </a:prstGeom>
          <a:noFill/>
        </p:spPr>
        <p:txBody>
          <a:bodyPr wrap="square" rtlCol="0">
            <a:spAutoFit/>
          </a:bodyPr>
          <a:lstStyle/>
          <a:p>
            <a:r>
              <a:rPr lang="en-US" dirty="0"/>
              <a:t>Distribution is slightly right-skewed with outliers to the right. After further investigation of data, determined that outliers were still close to other data so did not treat as outliers. Total Transaction Count tends to be higher with existing customers.</a:t>
            </a:r>
          </a:p>
        </p:txBody>
      </p:sp>
      <p:pic>
        <p:nvPicPr>
          <p:cNvPr id="11268" name="Picture 4">
            <a:extLst>
              <a:ext uri="{FF2B5EF4-FFF2-40B4-BE49-F238E27FC236}">
                <a16:creationId xmlns:a16="http://schemas.microsoft.com/office/drawing/2014/main" id="{A4FF47A8-B780-8F41-9AF0-F0E492828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86" y="1638420"/>
            <a:ext cx="6730076" cy="339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2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DC35-E84A-0E4D-9D64-5DE8011C5015}"/>
              </a:ext>
            </a:extLst>
          </p:cNvPr>
          <p:cNvSpPr>
            <a:spLocks noGrp="1"/>
          </p:cNvSpPr>
          <p:nvPr>
            <p:ph type="title"/>
          </p:nvPr>
        </p:nvSpPr>
        <p:spPr/>
        <p:txBody>
          <a:bodyPr/>
          <a:lstStyle/>
          <a:p>
            <a:r>
              <a:rPr lang="en-US" dirty="0"/>
              <a:t>Total_Ct_Chng_Q4_Q1</a:t>
            </a:r>
          </a:p>
        </p:txBody>
      </p:sp>
      <p:pic>
        <p:nvPicPr>
          <p:cNvPr id="12290" name="Picture 2">
            <a:extLst>
              <a:ext uri="{FF2B5EF4-FFF2-40B4-BE49-F238E27FC236}">
                <a16:creationId xmlns:a16="http://schemas.microsoft.com/office/drawing/2014/main" id="{A8E35781-E429-F64F-AAA9-4610779BF2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92" y="1887691"/>
            <a:ext cx="4563680" cy="3082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E2AAC8-0311-1A45-80B4-25B4F34190FD}"/>
              </a:ext>
            </a:extLst>
          </p:cNvPr>
          <p:cNvSpPr txBox="1"/>
          <p:nvPr/>
        </p:nvSpPr>
        <p:spPr>
          <a:xfrm>
            <a:off x="294503" y="5635521"/>
            <a:ext cx="11602994" cy="923330"/>
          </a:xfrm>
          <a:prstGeom prst="rect">
            <a:avLst/>
          </a:prstGeom>
          <a:noFill/>
        </p:spPr>
        <p:txBody>
          <a:bodyPr wrap="square" rtlCol="0">
            <a:spAutoFit/>
          </a:bodyPr>
          <a:lstStyle/>
          <a:p>
            <a:r>
              <a:rPr lang="en-US" dirty="0"/>
              <a:t>Outliers exist on both the left and right sides. Outliers on the left need not be treated since they are close to the other values. After examining the visualization together with the table of values of Total_Ct_Chng_Q4_Q1, the right outliers were treated by capping them at 1.6.  Overall, the ratio tends to be lower with </a:t>
            </a:r>
            <a:r>
              <a:rPr lang="en-US" dirty="0" err="1"/>
              <a:t>attrited</a:t>
            </a:r>
            <a:r>
              <a:rPr lang="en-US" dirty="0"/>
              <a:t> customers.</a:t>
            </a:r>
          </a:p>
        </p:txBody>
      </p:sp>
      <p:pic>
        <p:nvPicPr>
          <p:cNvPr id="12292" name="Picture 4">
            <a:extLst>
              <a:ext uri="{FF2B5EF4-FFF2-40B4-BE49-F238E27FC236}">
                <a16:creationId xmlns:a16="http://schemas.microsoft.com/office/drawing/2014/main" id="{87A57318-3A58-9C44-9BF4-38141DE98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572" y="1715962"/>
            <a:ext cx="7390299" cy="373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6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B118-8116-784D-A5EC-3739DEDB7858}"/>
              </a:ext>
            </a:extLst>
          </p:cNvPr>
          <p:cNvSpPr>
            <a:spLocks noGrp="1"/>
          </p:cNvSpPr>
          <p:nvPr>
            <p:ph type="title"/>
          </p:nvPr>
        </p:nvSpPr>
        <p:spPr/>
        <p:txBody>
          <a:bodyPr/>
          <a:lstStyle/>
          <a:p>
            <a:r>
              <a:rPr lang="en-US" dirty="0"/>
              <a:t>Total_Amt_Chng_Q4_Q1</a:t>
            </a:r>
          </a:p>
        </p:txBody>
      </p:sp>
      <p:pic>
        <p:nvPicPr>
          <p:cNvPr id="13314" name="Picture 2">
            <a:extLst>
              <a:ext uri="{FF2B5EF4-FFF2-40B4-BE49-F238E27FC236}">
                <a16:creationId xmlns:a16="http://schemas.microsoft.com/office/drawing/2014/main" id="{78DD6113-90DF-F349-9560-EFDECF7349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960" y="1687292"/>
            <a:ext cx="5026029" cy="33911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246A73-6887-4D45-9EEC-6F29D48D5F62}"/>
              </a:ext>
            </a:extLst>
          </p:cNvPr>
          <p:cNvSpPr txBox="1"/>
          <p:nvPr/>
        </p:nvSpPr>
        <p:spPr>
          <a:xfrm>
            <a:off x="257432" y="5220846"/>
            <a:ext cx="11677135" cy="923330"/>
          </a:xfrm>
          <a:prstGeom prst="rect">
            <a:avLst/>
          </a:prstGeom>
          <a:noFill/>
        </p:spPr>
        <p:txBody>
          <a:bodyPr wrap="square" rtlCol="0">
            <a:spAutoFit/>
          </a:bodyPr>
          <a:lstStyle/>
          <a:p>
            <a:r>
              <a:rPr lang="en-US" dirty="0"/>
              <a:t>Outliers exist on both the left and right. Outliers on the left need not be treated since they are close to the other values.  After examining the visualization together with the table of values of Total_Amt_Chng_Q4_Q1, the right outliers will be treated by capping them at 1.75. The ratio has a wider range (range includes lower ratios) with </a:t>
            </a:r>
            <a:r>
              <a:rPr lang="en-US" dirty="0" err="1"/>
              <a:t>attrited</a:t>
            </a:r>
            <a:r>
              <a:rPr lang="en-US" dirty="0"/>
              <a:t> customers.</a:t>
            </a:r>
          </a:p>
        </p:txBody>
      </p:sp>
      <p:pic>
        <p:nvPicPr>
          <p:cNvPr id="13316" name="Picture 4">
            <a:extLst>
              <a:ext uri="{FF2B5EF4-FFF2-40B4-BE49-F238E27FC236}">
                <a16:creationId xmlns:a16="http://schemas.microsoft.com/office/drawing/2014/main" id="{F514BFFF-90EE-A645-B225-0B827FC39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989" y="1580718"/>
            <a:ext cx="6987330" cy="3514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8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E8C4-C2C4-A64E-997B-F04226B07416}"/>
              </a:ext>
            </a:extLst>
          </p:cNvPr>
          <p:cNvSpPr>
            <a:spLocks noGrp="1"/>
          </p:cNvSpPr>
          <p:nvPr>
            <p:ph type="title"/>
          </p:nvPr>
        </p:nvSpPr>
        <p:spPr/>
        <p:txBody>
          <a:bodyPr/>
          <a:lstStyle/>
          <a:p>
            <a:r>
              <a:rPr lang="en-US" dirty="0" err="1"/>
              <a:t>Avg_Utilization_Ratio</a:t>
            </a:r>
            <a:endParaRPr lang="en-US" dirty="0"/>
          </a:p>
        </p:txBody>
      </p:sp>
      <p:pic>
        <p:nvPicPr>
          <p:cNvPr id="14338" name="Picture 2">
            <a:extLst>
              <a:ext uri="{FF2B5EF4-FFF2-40B4-BE49-F238E27FC236}">
                <a16:creationId xmlns:a16="http://schemas.microsoft.com/office/drawing/2014/main" id="{EC891782-DCF6-2D49-AFAC-42AE0A6264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25625"/>
            <a:ext cx="4639174" cy="3133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D7A12A-D41B-F04D-B6FA-BEB555325AC9}"/>
              </a:ext>
            </a:extLst>
          </p:cNvPr>
          <p:cNvSpPr txBox="1"/>
          <p:nvPr/>
        </p:nvSpPr>
        <p:spPr>
          <a:xfrm>
            <a:off x="359913" y="5578698"/>
            <a:ext cx="11163569" cy="369332"/>
          </a:xfrm>
          <a:prstGeom prst="rect">
            <a:avLst/>
          </a:prstGeom>
          <a:noFill/>
        </p:spPr>
        <p:txBody>
          <a:bodyPr wrap="none" rtlCol="0">
            <a:spAutoFit/>
          </a:bodyPr>
          <a:lstStyle/>
          <a:p>
            <a:r>
              <a:rPr lang="en-US" dirty="0"/>
              <a:t>Approx. 2700 have an average utilization ratio of 0. Ratio range is wider (includes higher ratios) with existing customers.</a:t>
            </a:r>
          </a:p>
        </p:txBody>
      </p:sp>
      <p:pic>
        <p:nvPicPr>
          <p:cNvPr id="14340" name="Picture 4">
            <a:extLst>
              <a:ext uri="{FF2B5EF4-FFF2-40B4-BE49-F238E27FC236}">
                <a16:creationId xmlns:a16="http://schemas.microsoft.com/office/drawing/2014/main" id="{572BC190-9FEC-6345-972E-01271811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945" y="1695919"/>
            <a:ext cx="6710900" cy="339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95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ACC9-1C46-AA4B-A4B1-1572011594C1}"/>
              </a:ext>
            </a:extLst>
          </p:cNvPr>
          <p:cNvSpPr>
            <a:spLocks noGrp="1"/>
          </p:cNvSpPr>
          <p:nvPr>
            <p:ph type="title"/>
          </p:nvPr>
        </p:nvSpPr>
        <p:spPr/>
        <p:txBody>
          <a:bodyPr/>
          <a:lstStyle/>
          <a:p>
            <a:r>
              <a:rPr lang="en-US" dirty="0" err="1"/>
              <a:t>Attrition_Flag</a:t>
            </a:r>
            <a:endParaRPr lang="en-US" dirty="0"/>
          </a:p>
        </p:txBody>
      </p:sp>
      <p:pic>
        <p:nvPicPr>
          <p:cNvPr id="15362" name="Picture 2">
            <a:extLst>
              <a:ext uri="{FF2B5EF4-FFF2-40B4-BE49-F238E27FC236}">
                <a16:creationId xmlns:a16="http://schemas.microsoft.com/office/drawing/2014/main" id="{340A1ADD-EA68-524F-90C1-3408866BA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280" y="1568413"/>
            <a:ext cx="7891533" cy="4679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FF64D3-2E4B-A340-9D8C-A0BB2F930B4A}"/>
              </a:ext>
            </a:extLst>
          </p:cNvPr>
          <p:cNvSpPr txBox="1"/>
          <p:nvPr/>
        </p:nvSpPr>
        <p:spPr>
          <a:xfrm>
            <a:off x="3625500" y="6217368"/>
            <a:ext cx="5406673" cy="369332"/>
          </a:xfrm>
          <a:prstGeom prst="rect">
            <a:avLst/>
          </a:prstGeom>
          <a:noFill/>
        </p:spPr>
        <p:txBody>
          <a:bodyPr wrap="none" rtlCol="0">
            <a:spAutoFit/>
          </a:bodyPr>
          <a:lstStyle/>
          <a:p>
            <a:r>
              <a:rPr lang="en-US" dirty="0"/>
              <a:t>By a large margin, most customers are current customers.</a:t>
            </a:r>
          </a:p>
        </p:txBody>
      </p:sp>
    </p:spTree>
    <p:extLst>
      <p:ext uri="{BB962C8B-B14F-4D97-AF65-F5344CB8AC3E}">
        <p14:creationId xmlns:p14="http://schemas.microsoft.com/office/powerpoint/2010/main" val="78855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0059-8646-6643-AD6D-A03650B46B3C}"/>
              </a:ext>
            </a:extLst>
          </p:cNvPr>
          <p:cNvSpPr>
            <a:spLocks noGrp="1"/>
          </p:cNvSpPr>
          <p:nvPr>
            <p:ph type="title"/>
          </p:nvPr>
        </p:nvSpPr>
        <p:spPr/>
        <p:txBody>
          <a:bodyPr/>
          <a:lstStyle/>
          <a:p>
            <a:r>
              <a:rPr lang="en-US" dirty="0"/>
              <a:t>Business Problem Overview and Solution Approach</a:t>
            </a:r>
          </a:p>
        </p:txBody>
      </p:sp>
      <p:sp>
        <p:nvSpPr>
          <p:cNvPr id="3" name="Content Placeholder 2">
            <a:extLst>
              <a:ext uri="{FF2B5EF4-FFF2-40B4-BE49-F238E27FC236}">
                <a16:creationId xmlns:a16="http://schemas.microsoft.com/office/drawing/2014/main" id="{17DD0422-B9AE-834A-9A5D-2F5E32AD28B6}"/>
              </a:ext>
            </a:extLst>
          </p:cNvPr>
          <p:cNvSpPr>
            <a:spLocks noGrp="1"/>
          </p:cNvSpPr>
          <p:nvPr>
            <p:ph idx="1"/>
          </p:nvPr>
        </p:nvSpPr>
        <p:spPr/>
        <p:txBody>
          <a:bodyPr/>
          <a:lstStyle/>
          <a:p>
            <a:r>
              <a:rPr lang="en-US" dirty="0"/>
              <a:t>Recently, here at Thera Bank, there has been a major decline in the number of credit card users. This has made a major impact to revenue given the money earned from annual fees, balance transfer fees, cash advance fees, late payment fees, and foreign transaction fees.</a:t>
            </a:r>
          </a:p>
          <a:p>
            <a:r>
              <a:rPr lang="en-US" dirty="0"/>
              <a:t>The members of the Data Science team have come up with a model to assist the bank in determining which customers are more likely to attrite. This model will help the bank re-evaluate its service offerings.</a:t>
            </a:r>
          </a:p>
          <a:p>
            <a:r>
              <a:rPr lang="en-US" dirty="0"/>
              <a:t>This model is a classification model using Python. The Data Science team has used methods such as Decision Tree, AdaBoost, </a:t>
            </a:r>
            <a:r>
              <a:rPr lang="en-US" dirty="0" err="1"/>
              <a:t>GradientBoost</a:t>
            </a:r>
            <a:r>
              <a:rPr lang="en-US" dirty="0"/>
              <a:t>, along with oversampling and </a:t>
            </a:r>
            <a:r>
              <a:rPr lang="en-US" dirty="0" err="1"/>
              <a:t>undersampling</a:t>
            </a:r>
            <a:r>
              <a:rPr lang="en-US" dirty="0"/>
              <a:t> methods. In the end, we will present an AdaBoost model used with the </a:t>
            </a:r>
            <a:r>
              <a:rPr lang="en-US" dirty="0" err="1"/>
              <a:t>undersampling</a:t>
            </a:r>
            <a:r>
              <a:rPr lang="en-US" dirty="0"/>
              <a:t> strategy as the final, best performing model.</a:t>
            </a:r>
          </a:p>
        </p:txBody>
      </p:sp>
    </p:spTree>
    <p:extLst>
      <p:ext uri="{BB962C8B-B14F-4D97-AF65-F5344CB8AC3E}">
        <p14:creationId xmlns:p14="http://schemas.microsoft.com/office/powerpoint/2010/main" val="760550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1C4E-9352-C144-8C1C-9A299C0B52D8}"/>
              </a:ext>
            </a:extLst>
          </p:cNvPr>
          <p:cNvSpPr>
            <a:spLocks noGrp="1"/>
          </p:cNvSpPr>
          <p:nvPr>
            <p:ph type="title"/>
          </p:nvPr>
        </p:nvSpPr>
        <p:spPr/>
        <p:txBody>
          <a:bodyPr/>
          <a:lstStyle/>
          <a:p>
            <a:r>
              <a:rPr lang="en-US" dirty="0"/>
              <a:t>Gender</a:t>
            </a:r>
          </a:p>
        </p:txBody>
      </p:sp>
      <p:pic>
        <p:nvPicPr>
          <p:cNvPr id="16386" name="Picture 2">
            <a:extLst>
              <a:ext uri="{FF2B5EF4-FFF2-40B4-BE49-F238E27FC236}">
                <a16:creationId xmlns:a16="http://schemas.microsoft.com/office/drawing/2014/main" id="{110909E6-71E9-F24B-941B-4000BC4D96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351" y="3175601"/>
            <a:ext cx="6193746" cy="3673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9B43C6-AD14-F44E-B282-B23F962707DA}"/>
              </a:ext>
            </a:extLst>
          </p:cNvPr>
          <p:cNvSpPr txBox="1"/>
          <p:nvPr/>
        </p:nvSpPr>
        <p:spPr>
          <a:xfrm>
            <a:off x="6783860" y="4094677"/>
            <a:ext cx="5222790" cy="1200329"/>
          </a:xfrm>
          <a:prstGeom prst="rect">
            <a:avLst/>
          </a:prstGeom>
          <a:noFill/>
        </p:spPr>
        <p:txBody>
          <a:bodyPr wrap="square" rtlCol="0">
            <a:spAutoFit/>
          </a:bodyPr>
          <a:lstStyle/>
          <a:p>
            <a:r>
              <a:rPr lang="en-US" dirty="0"/>
              <a:t>By a small margin, most customers are female.</a:t>
            </a:r>
          </a:p>
          <a:p>
            <a:endParaRPr lang="en-US" dirty="0"/>
          </a:p>
          <a:p>
            <a:r>
              <a:rPr lang="en-US" dirty="0"/>
              <a:t>Number of males and females does not seem to differ with </a:t>
            </a:r>
            <a:r>
              <a:rPr lang="en-US" dirty="0" err="1"/>
              <a:t>attrited</a:t>
            </a:r>
            <a:r>
              <a:rPr lang="en-US" dirty="0"/>
              <a:t> customers vs. existing customers.</a:t>
            </a:r>
          </a:p>
        </p:txBody>
      </p:sp>
      <p:pic>
        <p:nvPicPr>
          <p:cNvPr id="16388" name="Picture 4">
            <a:extLst>
              <a:ext uri="{FF2B5EF4-FFF2-40B4-BE49-F238E27FC236}">
                <a16:creationId xmlns:a16="http://schemas.microsoft.com/office/drawing/2014/main" id="{87CDDD23-3D6C-0D4C-AA7F-71EDF7249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423" y="145621"/>
            <a:ext cx="7192578" cy="312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6521-96C1-494B-B487-BDC47468B4D6}"/>
              </a:ext>
            </a:extLst>
          </p:cNvPr>
          <p:cNvSpPr>
            <a:spLocks noGrp="1"/>
          </p:cNvSpPr>
          <p:nvPr>
            <p:ph type="title"/>
          </p:nvPr>
        </p:nvSpPr>
        <p:spPr>
          <a:xfrm>
            <a:off x="189813" y="243143"/>
            <a:ext cx="4509873" cy="801194"/>
          </a:xfrm>
        </p:spPr>
        <p:txBody>
          <a:bodyPr>
            <a:normAutofit fontScale="90000"/>
          </a:bodyPr>
          <a:lstStyle/>
          <a:p>
            <a:r>
              <a:rPr lang="en-US" dirty="0" err="1"/>
              <a:t>Education_Level</a:t>
            </a:r>
            <a:endParaRPr lang="en-US" dirty="0"/>
          </a:p>
        </p:txBody>
      </p:sp>
      <p:pic>
        <p:nvPicPr>
          <p:cNvPr id="17410" name="Picture 2">
            <a:extLst>
              <a:ext uri="{FF2B5EF4-FFF2-40B4-BE49-F238E27FC236}">
                <a16:creationId xmlns:a16="http://schemas.microsoft.com/office/drawing/2014/main" id="{F5FCE8B5-BC3D-5C4D-A2D3-028F3EED4F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615067"/>
            <a:ext cx="7154562" cy="42429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897E17-83E1-5649-85CA-BC9AF9A1DB0C}"/>
              </a:ext>
            </a:extLst>
          </p:cNvPr>
          <p:cNvSpPr txBox="1"/>
          <p:nvPr/>
        </p:nvSpPr>
        <p:spPr>
          <a:xfrm>
            <a:off x="7574691" y="3669957"/>
            <a:ext cx="4761991" cy="2031325"/>
          </a:xfrm>
          <a:prstGeom prst="rect">
            <a:avLst/>
          </a:prstGeom>
          <a:noFill/>
        </p:spPr>
        <p:txBody>
          <a:bodyPr wrap="square" rtlCol="0">
            <a:spAutoFit/>
          </a:bodyPr>
          <a:lstStyle/>
          <a:p>
            <a:r>
              <a:rPr lang="en-US" dirty="0"/>
              <a:t>* Most customers have a graduate degree. </a:t>
            </a:r>
          </a:p>
          <a:p>
            <a:r>
              <a:rPr lang="en-US" dirty="0"/>
              <a:t>* More customers are uneducated than have a college degree. </a:t>
            </a:r>
          </a:p>
          <a:p>
            <a:r>
              <a:rPr lang="en-US" dirty="0"/>
              <a:t>* Only a small percentage have doctorate degrees or post-graduate education.</a:t>
            </a:r>
          </a:p>
          <a:p>
            <a:r>
              <a:rPr lang="en-US" dirty="0"/>
              <a:t>* Among the </a:t>
            </a:r>
            <a:r>
              <a:rPr lang="en-US" dirty="0" err="1"/>
              <a:t>attrited</a:t>
            </a:r>
            <a:r>
              <a:rPr lang="en-US" dirty="0"/>
              <a:t> customers, slightly more are doctoral and post-graduates.</a:t>
            </a:r>
          </a:p>
        </p:txBody>
      </p:sp>
      <p:pic>
        <p:nvPicPr>
          <p:cNvPr id="17412" name="Picture 4">
            <a:extLst>
              <a:ext uri="{FF2B5EF4-FFF2-40B4-BE49-F238E27FC236}">
                <a16:creationId xmlns:a16="http://schemas.microsoft.com/office/drawing/2014/main" id="{EF61C078-CB06-C049-9E18-A3D304EA9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6116692" cy="318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2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870D-98B8-F64B-9214-8CD3EA7CB5FA}"/>
              </a:ext>
            </a:extLst>
          </p:cNvPr>
          <p:cNvSpPr>
            <a:spLocks noGrp="1"/>
          </p:cNvSpPr>
          <p:nvPr>
            <p:ph type="title"/>
          </p:nvPr>
        </p:nvSpPr>
        <p:spPr>
          <a:xfrm>
            <a:off x="198263" y="634314"/>
            <a:ext cx="9810604" cy="1216024"/>
          </a:xfrm>
        </p:spPr>
        <p:txBody>
          <a:bodyPr/>
          <a:lstStyle/>
          <a:p>
            <a:r>
              <a:rPr lang="en-US" dirty="0" err="1"/>
              <a:t>Marital_Status</a:t>
            </a:r>
            <a:endParaRPr lang="en-US" dirty="0"/>
          </a:p>
        </p:txBody>
      </p:sp>
      <p:pic>
        <p:nvPicPr>
          <p:cNvPr id="18434" name="Picture 2">
            <a:extLst>
              <a:ext uri="{FF2B5EF4-FFF2-40B4-BE49-F238E27FC236}">
                <a16:creationId xmlns:a16="http://schemas.microsoft.com/office/drawing/2014/main" id="{44E49C62-C208-DB4F-8FEB-4873B6DA85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965622"/>
            <a:ext cx="6587819" cy="3906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A18814-DED4-4D43-A253-2C39522A6354}"/>
              </a:ext>
            </a:extLst>
          </p:cNvPr>
          <p:cNvSpPr txBox="1"/>
          <p:nvPr/>
        </p:nvSpPr>
        <p:spPr>
          <a:xfrm>
            <a:off x="6678720" y="3921212"/>
            <a:ext cx="5418546" cy="1200329"/>
          </a:xfrm>
          <a:prstGeom prst="rect">
            <a:avLst/>
          </a:prstGeom>
          <a:noFill/>
        </p:spPr>
        <p:txBody>
          <a:bodyPr wrap="square" rtlCol="0">
            <a:spAutoFit/>
          </a:bodyPr>
          <a:lstStyle/>
          <a:p>
            <a:r>
              <a:rPr lang="en-US" dirty="0"/>
              <a:t>* Most customers are married.</a:t>
            </a:r>
          </a:p>
          <a:p>
            <a:r>
              <a:rPr lang="en-US" dirty="0"/>
              <a:t>* Only a small percentage of customers are divorced.</a:t>
            </a:r>
          </a:p>
          <a:p>
            <a:r>
              <a:rPr lang="en-US" dirty="0"/>
              <a:t>* There seems to be no difference in the categories when it comes to being an </a:t>
            </a:r>
            <a:r>
              <a:rPr lang="en-US" dirty="0" err="1"/>
              <a:t>attrited</a:t>
            </a:r>
            <a:r>
              <a:rPr lang="en-US" dirty="0"/>
              <a:t> vs. an existing customer.</a:t>
            </a:r>
          </a:p>
        </p:txBody>
      </p:sp>
      <p:pic>
        <p:nvPicPr>
          <p:cNvPr id="18436" name="Picture 4">
            <a:extLst>
              <a:ext uri="{FF2B5EF4-FFF2-40B4-BE49-F238E27FC236}">
                <a16:creationId xmlns:a16="http://schemas.microsoft.com/office/drawing/2014/main" id="{4C3A066D-6E96-0045-B20B-F949CF88F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244" y="0"/>
            <a:ext cx="6857755" cy="3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06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C88A-14F1-7D42-93C0-1197E57E8DA5}"/>
              </a:ext>
            </a:extLst>
          </p:cNvPr>
          <p:cNvSpPr>
            <a:spLocks noGrp="1"/>
          </p:cNvSpPr>
          <p:nvPr>
            <p:ph type="title"/>
          </p:nvPr>
        </p:nvSpPr>
        <p:spPr>
          <a:xfrm>
            <a:off x="0" y="597244"/>
            <a:ext cx="9810604" cy="1216024"/>
          </a:xfrm>
        </p:spPr>
        <p:txBody>
          <a:bodyPr/>
          <a:lstStyle/>
          <a:p>
            <a:r>
              <a:rPr lang="en-US" dirty="0" err="1"/>
              <a:t>Income_Category</a:t>
            </a:r>
            <a:endParaRPr lang="en-US" dirty="0"/>
          </a:p>
        </p:txBody>
      </p:sp>
      <p:pic>
        <p:nvPicPr>
          <p:cNvPr id="19458" name="Picture 2">
            <a:extLst>
              <a:ext uri="{FF2B5EF4-FFF2-40B4-BE49-F238E27FC236}">
                <a16:creationId xmlns:a16="http://schemas.microsoft.com/office/drawing/2014/main" id="{90B296EF-6E7F-9F44-88EC-12E541CE58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00" y="2743200"/>
            <a:ext cx="6938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E8C7DF-0083-B446-B8D9-52D5F2BD54CB}"/>
              </a:ext>
            </a:extLst>
          </p:cNvPr>
          <p:cNvSpPr txBox="1"/>
          <p:nvPr/>
        </p:nvSpPr>
        <p:spPr>
          <a:xfrm>
            <a:off x="7243923" y="4065372"/>
            <a:ext cx="4272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By a large margin, most customers earn less than $40,000.</a:t>
            </a:r>
          </a:p>
          <a:p>
            <a:pPr marL="285750" indent="-285750">
              <a:buFont typeface="Arial" panose="020B0604020202020204" pitchFamily="34" charset="0"/>
              <a:buChar char="•"/>
            </a:pPr>
            <a:r>
              <a:rPr lang="en-US" dirty="0"/>
              <a:t>Slightly less in the 60K-80K range tend to be </a:t>
            </a:r>
            <a:r>
              <a:rPr lang="en-US" dirty="0" err="1"/>
              <a:t>attrited</a:t>
            </a:r>
            <a:r>
              <a:rPr lang="en-US" dirty="0"/>
              <a:t>.</a:t>
            </a:r>
          </a:p>
        </p:txBody>
      </p:sp>
      <p:pic>
        <p:nvPicPr>
          <p:cNvPr id="19460" name="Picture 4">
            <a:extLst>
              <a:ext uri="{FF2B5EF4-FFF2-40B4-BE49-F238E27FC236}">
                <a16:creationId xmlns:a16="http://schemas.microsoft.com/office/drawing/2014/main" id="{4A6C0511-E307-D54B-9561-0FCDB93AE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504" y="53548"/>
            <a:ext cx="6584939" cy="346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50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011B-0039-904E-86D5-4839195806DA}"/>
              </a:ext>
            </a:extLst>
          </p:cNvPr>
          <p:cNvSpPr>
            <a:spLocks noGrp="1"/>
          </p:cNvSpPr>
          <p:nvPr>
            <p:ph type="title"/>
          </p:nvPr>
        </p:nvSpPr>
        <p:spPr>
          <a:xfrm>
            <a:off x="0" y="609601"/>
            <a:ext cx="9810604" cy="1216024"/>
          </a:xfrm>
        </p:spPr>
        <p:txBody>
          <a:bodyPr/>
          <a:lstStyle/>
          <a:p>
            <a:r>
              <a:rPr lang="en-US" dirty="0" err="1"/>
              <a:t>Card_Category</a:t>
            </a:r>
            <a:endParaRPr lang="en-US" dirty="0"/>
          </a:p>
        </p:txBody>
      </p:sp>
      <p:pic>
        <p:nvPicPr>
          <p:cNvPr id="20482" name="Picture 2">
            <a:extLst>
              <a:ext uri="{FF2B5EF4-FFF2-40B4-BE49-F238E27FC236}">
                <a16:creationId xmlns:a16="http://schemas.microsoft.com/office/drawing/2014/main" id="{69094AC8-7AD1-E74C-BF28-6CCE2A15E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73" y="2542317"/>
            <a:ext cx="7468524"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3E1B64-E9E8-674F-A02F-ED27169E4CB1}"/>
              </a:ext>
            </a:extLst>
          </p:cNvPr>
          <p:cNvSpPr txBox="1"/>
          <p:nvPr/>
        </p:nvSpPr>
        <p:spPr>
          <a:xfrm>
            <a:off x="7293351" y="3645457"/>
            <a:ext cx="438556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By a significant margin, most customers are in the Blue card category.</a:t>
            </a:r>
          </a:p>
          <a:p>
            <a:pPr marL="285750" indent="-285750">
              <a:buFont typeface="Arial" panose="020B0604020202020204" pitchFamily="34" charset="0"/>
              <a:buChar char="•"/>
            </a:pPr>
            <a:r>
              <a:rPr lang="en-US" dirty="0"/>
              <a:t>Slightly larger number of Platinum members tend to be </a:t>
            </a:r>
            <a:r>
              <a:rPr lang="en-US" dirty="0" err="1"/>
              <a:t>attrited</a:t>
            </a:r>
            <a:r>
              <a:rPr lang="en-US" dirty="0"/>
              <a:t>.</a:t>
            </a:r>
          </a:p>
        </p:txBody>
      </p:sp>
      <p:pic>
        <p:nvPicPr>
          <p:cNvPr id="20484" name="Picture 4">
            <a:extLst>
              <a:ext uri="{FF2B5EF4-FFF2-40B4-BE49-F238E27FC236}">
                <a16:creationId xmlns:a16="http://schemas.microsoft.com/office/drawing/2014/main" id="{95F24E16-0AC5-8E40-8059-679CFE8E0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980" y="0"/>
            <a:ext cx="712102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52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99E2-45DF-8A4F-B5D0-0CEA6FE086A5}"/>
              </a:ext>
            </a:extLst>
          </p:cNvPr>
          <p:cNvSpPr>
            <a:spLocks noGrp="1"/>
          </p:cNvSpPr>
          <p:nvPr>
            <p:ph type="title"/>
          </p:nvPr>
        </p:nvSpPr>
        <p:spPr>
          <a:xfrm>
            <a:off x="3472107" y="0"/>
            <a:ext cx="9810604" cy="1216024"/>
          </a:xfrm>
        </p:spPr>
        <p:txBody>
          <a:bodyPr/>
          <a:lstStyle/>
          <a:p>
            <a:r>
              <a:rPr lang="en-US" dirty="0"/>
              <a:t>Model Summary</a:t>
            </a:r>
          </a:p>
        </p:txBody>
      </p:sp>
      <p:pic>
        <p:nvPicPr>
          <p:cNvPr id="4" name="Content Placeholder 3">
            <a:extLst>
              <a:ext uri="{FF2B5EF4-FFF2-40B4-BE49-F238E27FC236}">
                <a16:creationId xmlns:a16="http://schemas.microsoft.com/office/drawing/2014/main" id="{327AD829-8866-DE48-BC2B-7DB295BCB952}"/>
              </a:ext>
            </a:extLst>
          </p:cNvPr>
          <p:cNvPicPr>
            <a:picLocks noGrp="1" noChangeAspect="1"/>
          </p:cNvPicPr>
          <p:nvPr>
            <p:ph idx="1"/>
          </p:nvPr>
        </p:nvPicPr>
        <p:blipFill>
          <a:blip r:embed="rId2"/>
          <a:stretch>
            <a:fillRect/>
          </a:stretch>
        </p:blipFill>
        <p:spPr>
          <a:xfrm>
            <a:off x="103032" y="1500921"/>
            <a:ext cx="7884830" cy="1928079"/>
          </a:xfrm>
          <a:prstGeom prst="rect">
            <a:avLst/>
          </a:prstGeom>
        </p:spPr>
      </p:pic>
      <p:pic>
        <p:nvPicPr>
          <p:cNvPr id="5" name="Picture 4">
            <a:extLst>
              <a:ext uri="{FF2B5EF4-FFF2-40B4-BE49-F238E27FC236}">
                <a16:creationId xmlns:a16="http://schemas.microsoft.com/office/drawing/2014/main" id="{5D1B2EC5-DBF0-4D4F-AAD7-62380EB0E3EF}"/>
              </a:ext>
            </a:extLst>
          </p:cNvPr>
          <p:cNvPicPr>
            <a:picLocks noChangeAspect="1"/>
          </p:cNvPicPr>
          <p:nvPr/>
        </p:nvPicPr>
        <p:blipFill>
          <a:blip r:embed="rId3"/>
          <a:stretch>
            <a:fillRect/>
          </a:stretch>
        </p:blipFill>
        <p:spPr>
          <a:xfrm>
            <a:off x="10510" y="3899947"/>
            <a:ext cx="10573407" cy="2788591"/>
          </a:xfrm>
          <a:prstGeom prst="rect">
            <a:avLst/>
          </a:prstGeom>
        </p:spPr>
      </p:pic>
      <p:pic>
        <p:nvPicPr>
          <p:cNvPr id="3" name="Picture 2">
            <a:extLst>
              <a:ext uri="{FF2B5EF4-FFF2-40B4-BE49-F238E27FC236}">
                <a16:creationId xmlns:a16="http://schemas.microsoft.com/office/drawing/2014/main" id="{D5655894-79BE-9A40-A364-C043DE0AEC4C}"/>
              </a:ext>
            </a:extLst>
          </p:cNvPr>
          <p:cNvPicPr>
            <a:picLocks noChangeAspect="1"/>
          </p:cNvPicPr>
          <p:nvPr/>
        </p:nvPicPr>
        <p:blipFill>
          <a:blip r:embed="rId4"/>
          <a:stretch>
            <a:fillRect/>
          </a:stretch>
        </p:blipFill>
        <p:spPr>
          <a:xfrm>
            <a:off x="8276677" y="3188747"/>
            <a:ext cx="3416300" cy="1422400"/>
          </a:xfrm>
          <a:prstGeom prst="rect">
            <a:avLst/>
          </a:prstGeom>
        </p:spPr>
      </p:pic>
    </p:spTree>
    <p:extLst>
      <p:ext uri="{BB962C8B-B14F-4D97-AF65-F5344CB8AC3E}">
        <p14:creationId xmlns:p14="http://schemas.microsoft.com/office/powerpoint/2010/main" val="564233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056E-1923-8140-ABAA-678910B77CA8}"/>
              </a:ext>
            </a:extLst>
          </p:cNvPr>
          <p:cNvSpPr>
            <a:spLocks noGrp="1"/>
          </p:cNvSpPr>
          <p:nvPr>
            <p:ph type="title"/>
          </p:nvPr>
        </p:nvSpPr>
        <p:spPr/>
        <p:txBody>
          <a:bodyPr/>
          <a:lstStyle/>
          <a:p>
            <a:r>
              <a:rPr lang="en-US" dirty="0"/>
              <a:t>AdaBoost Model on </a:t>
            </a:r>
            <a:r>
              <a:rPr lang="en-US" dirty="0" err="1"/>
              <a:t>Undersampled</a:t>
            </a:r>
            <a:r>
              <a:rPr lang="en-US" dirty="0"/>
              <a:t> Data</a:t>
            </a:r>
          </a:p>
        </p:txBody>
      </p:sp>
      <p:pic>
        <p:nvPicPr>
          <p:cNvPr id="21506" name="Picture 2">
            <a:extLst>
              <a:ext uri="{FF2B5EF4-FFF2-40B4-BE49-F238E27FC236}">
                <a16:creationId xmlns:a16="http://schemas.microsoft.com/office/drawing/2014/main" id="{C76921B4-7BDE-6F4A-9E0A-67D431505F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51376"/>
            <a:ext cx="4787900" cy="33655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90AC67CF-75F9-6D4C-B0CF-B05B8C3EE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501" y="1356576"/>
            <a:ext cx="6641187" cy="550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349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079A-A5DE-044E-B681-1CA9D64E6B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CDAA99-FE16-FF45-AC08-1CDF50E2D622}"/>
              </a:ext>
            </a:extLst>
          </p:cNvPr>
          <p:cNvSpPr>
            <a:spLocks noGrp="1"/>
          </p:cNvSpPr>
          <p:nvPr>
            <p:ph idx="1"/>
          </p:nvPr>
        </p:nvSpPr>
        <p:spPr/>
        <p:txBody>
          <a:bodyPr>
            <a:normAutofit fontScale="92500" lnSpcReduction="20000"/>
          </a:bodyPr>
          <a:lstStyle/>
          <a:p>
            <a:r>
              <a:rPr lang="en-US" dirty="0"/>
              <a:t>Total Transaction Amount is the most important variable in terms of determining if a customer is </a:t>
            </a:r>
            <a:r>
              <a:rPr lang="en-US" dirty="0" err="1"/>
              <a:t>attrited</a:t>
            </a:r>
            <a:r>
              <a:rPr lang="en-US" dirty="0"/>
              <a:t>. This value tends to be higher for existing customers. Thera Bank in an effort to increase balances could offer programs for credit card holders where they earn points for dollars spent, incentivizing spending with the credit card. Similarly, they could create a balance transfer offer (0% or low percent interest rate on balance </a:t>
            </a:r>
            <a:r>
              <a:rPr lang="en-US" dirty="0" err="1"/>
              <a:t>tranfers</a:t>
            </a:r>
            <a:r>
              <a:rPr lang="en-US" dirty="0"/>
              <a:t> for an allotted period of time).</a:t>
            </a:r>
          </a:p>
          <a:p>
            <a:r>
              <a:rPr lang="en-US" dirty="0" err="1"/>
              <a:t>Total_Trans_Ct</a:t>
            </a:r>
            <a:r>
              <a:rPr lang="en-US" dirty="0"/>
              <a:t> or Total Transaction Count is also an important variable in determining if a customer is </a:t>
            </a:r>
            <a:r>
              <a:rPr lang="en-US" dirty="0" err="1"/>
              <a:t>attrited</a:t>
            </a:r>
            <a:r>
              <a:rPr lang="en-US" dirty="0"/>
              <a:t>. This number tends to be higher with existing customers. Thera Bank could investigate offering deals at certain merchants if their card(s) are used (e.g., discount when using your Thera Bank credit or debit card) incentivizing the increase in transactions.</a:t>
            </a:r>
          </a:p>
          <a:p>
            <a:r>
              <a:rPr lang="en-US" dirty="0"/>
              <a:t>Most </a:t>
            </a:r>
            <a:r>
              <a:rPr lang="en-US" dirty="0" err="1"/>
              <a:t>attrited</a:t>
            </a:r>
            <a:r>
              <a:rPr lang="en-US" dirty="0"/>
              <a:t> customers make less than $40,000. Thera Bank could target this population by offering lower interest rates on cards with smaller credit limits, or cards with lower fee schedules.</a:t>
            </a:r>
          </a:p>
          <a:p>
            <a:r>
              <a:rPr lang="en-US" dirty="0" err="1"/>
              <a:t>Attrited</a:t>
            </a:r>
            <a:r>
              <a:rPr lang="en-US" dirty="0"/>
              <a:t> customers tend to have had less products with the bank. Thera Bank could research offering new membership plans or accounts to people with only 1 card (e.g., no fees or lower interest rates if you have both a debit and credit card with the bank).</a:t>
            </a:r>
          </a:p>
        </p:txBody>
      </p:sp>
    </p:spTree>
    <p:extLst>
      <p:ext uri="{BB962C8B-B14F-4D97-AF65-F5344CB8AC3E}">
        <p14:creationId xmlns:p14="http://schemas.microsoft.com/office/powerpoint/2010/main" val="399755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2536-BEE9-9140-8E95-71A58F034365}"/>
              </a:ext>
            </a:extLst>
          </p:cNvPr>
          <p:cNvSpPr>
            <a:spLocks noGrp="1"/>
          </p:cNvSpPr>
          <p:nvPr>
            <p:ph type="title"/>
          </p:nvPr>
        </p:nvSpPr>
        <p:spPr/>
        <p:txBody>
          <a:bodyPr/>
          <a:lstStyle/>
          <a:p>
            <a:r>
              <a:rPr lang="en-US" dirty="0"/>
              <a:t>Data Overview (1 of 2)</a:t>
            </a:r>
          </a:p>
        </p:txBody>
      </p:sp>
      <p:graphicFrame>
        <p:nvGraphicFramePr>
          <p:cNvPr id="4" name="Table 4">
            <a:extLst>
              <a:ext uri="{FF2B5EF4-FFF2-40B4-BE49-F238E27FC236}">
                <a16:creationId xmlns:a16="http://schemas.microsoft.com/office/drawing/2014/main" id="{83A0F6B3-5283-E446-BD70-71F1671304E2}"/>
              </a:ext>
            </a:extLst>
          </p:cNvPr>
          <p:cNvGraphicFramePr>
            <a:graphicFrameLocks noGrp="1"/>
          </p:cNvGraphicFramePr>
          <p:nvPr>
            <p:ph idx="1"/>
            <p:extLst>
              <p:ext uri="{D42A27DB-BD31-4B8C-83A1-F6EECF244321}">
                <p14:modId xmlns:p14="http://schemas.microsoft.com/office/powerpoint/2010/main" val="2103774330"/>
              </p:ext>
            </p:extLst>
          </p:nvPr>
        </p:nvGraphicFramePr>
        <p:xfrm>
          <a:off x="1050925" y="1825625"/>
          <a:ext cx="9810750" cy="4617720"/>
        </p:xfrm>
        <a:graphic>
          <a:graphicData uri="http://schemas.openxmlformats.org/drawingml/2006/table">
            <a:tbl>
              <a:tblPr firstRow="1" bandRow="1">
                <a:tableStyleId>{5C22544A-7EE6-4342-B048-85BDC9FD1C3A}</a:tableStyleId>
              </a:tblPr>
              <a:tblGrid>
                <a:gridCol w="2287186">
                  <a:extLst>
                    <a:ext uri="{9D8B030D-6E8A-4147-A177-3AD203B41FA5}">
                      <a16:colId xmlns:a16="http://schemas.microsoft.com/office/drawing/2014/main" val="2697190701"/>
                    </a:ext>
                  </a:extLst>
                </a:gridCol>
                <a:gridCol w="7523564">
                  <a:extLst>
                    <a:ext uri="{9D8B030D-6E8A-4147-A177-3AD203B41FA5}">
                      <a16:colId xmlns:a16="http://schemas.microsoft.com/office/drawing/2014/main" val="628464381"/>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446719406"/>
                  </a:ext>
                </a:extLst>
              </a:tr>
              <a:tr h="370840">
                <a:tc>
                  <a:txBody>
                    <a:bodyPr/>
                    <a:lstStyle/>
                    <a:p>
                      <a:r>
                        <a:rPr lang="en-US" dirty="0"/>
                        <a:t>CLIENTNUM</a:t>
                      </a:r>
                    </a:p>
                  </a:txBody>
                  <a:tcPr/>
                </a:tc>
                <a:tc>
                  <a:txBody>
                    <a:bodyPr/>
                    <a:lstStyle/>
                    <a:p>
                      <a:r>
                        <a:rPr lang="en-US" dirty="0"/>
                        <a:t>Unique identifier – Client Number</a:t>
                      </a:r>
                    </a:p>
                  </a:txBody>
                  <a:tcPr/>
                </a:tc>
                <a:extLst>
                  <a:ext uri="{0D108BD9-81ED-4DB2-BD59-A6C34878D82A}">
                    <a16:rowId xmlns:a16="http://schemas.microsoft.com/office/drawing/2014/main" val="1457152039"/>
                  </a:ext>
                </a:extLst>
              </a:tr>
              <a:tr h="370840">
                <a:tc>
                  <a:txBody>
                    <a:bodyPr/>
                    <a:lstStyle/>
                    <a:p>
                      <a:r>
                        <a:rPr lang="en-US" dirty="0" err="1"/>
                        <a:t>Attrition_Flag</a:t>
                      </a:r>
                      <a:r>
                        <a:rPr lang="en-US" dirty="0"/>
                        <a:t> (Target Variable)</a:t>
                      </a:r>
                    </a:p>
                  </a:txBody>
                  <a:tcPr/>
                </a:tc>
                <a:tc>
                  <a:txBody>
                    <a:bodyPr/>
                    <a:lstStyle/>
                    <a:p>
                      <a:r>
                        <a:rPr lang="en-US" dirty="0"/>
                        <a:t>“</a:t>
                      </a:r>
                      <a:r>
                        <a:rPr lang="en-US" dirty="0" err="1"/>
                        <a:t>Attrited</a:t>
                      </a:r>
                      <a:r>
                        <a:rPr lang="en-US" dirty="0"/>
                        <a:t> Customer” if account is closed, otherwise “Existing Customer”</a:t>
                      </a:r>
                    </a:p>
                  </a:txBody>
                  <a:tcPr/>
                </a:tc>
                <a:extLst>
                  <a:ext uri="{0D108BD9-81ED-4DB2-BD59-A6C34878D82A}">
                    <a16:rowId xmlns:a16="http://schemas.microsoft.com/office/drawing/2014/main" val="2438570942"/>
                  </a:ext>
                </a:extLst>
              </a:tr>
              <a:tr h="370840">
                <a:tc>
                  <a:txBody>
                    <a:bodyPr/>
                    <a:lstStyle/>
                    <a:p>
                      <a:r>
                        <a:rPr lang="en-US" dirty="0" err="1"/>
                        <a:t>Customer_Age</a:t>
                      </a:r>
                      <a:endParaRPr lang="en-US" dirty="0"/>
                    </a:p>
                  </a:txBody>
                  <a:tcPr/>
                </a:tc>
                <a:tc>
                  <a:txBody>
                    <a:bodyPr/>
                    <a:lstStyle/>
                    <a:p>
                      <a:r>
                        <a:rPr lang="en-US" dirty="0"/>
                        <a:t>Customer age in years</a:t>
                      </a:r>
                    </a:p>
                  </a:txBody>
                  <a:tcPr/>
                </a:tc>
                <a:extLst>
                  <a:ext uri="{0D108BD9-81ED-4DB2-BD59-A6C34878D82A}">
                    <a16:rowId xmlns:a16="http://schemas.microsoft.com/office/drawing/2014/main" val="2565159222"/>
                  </a:ext>
                </a:extLst>
              </a:tr>
              <a:tr h="370840">
                <a:tc>
                  <a:txBody>
                    <a:bodyPr/>
                    <a:lstStyle/>
                    <a:p>
                      <a:r>
                        <a:rPr lang="en-US" dirty="0"/>
                        <a:t>Gender</a:t>
                      </a:r>
                    </a:p>
                  </a:txBody>
                  <a:tcPr/>
                </a:tc>
                <a:tc>
                  <a:txBody>
                    <a:bodyPr/>
                    <a:lstStyle/>
                    <a:p>
                      <a:r>
                        <a:rPr lang="en-US" dirty="0"/>
                        <a:t>Gender of the customer</a:t>
                      </a:r>
                    </a:p>
                  </a:txBody>
                  <a:tcPr/>
                </a:tc>
                <a:extLst>
                  <a:ext uri="{0D108BD9-81ED-4DB2-BD59-A6C34878D82A}">
                    <a16:rowId xmlns:a16="http://schemas.microsoft.com/office/drawing/2014/main" val="1545811034"/>
                  </a:ext>
                </a:extLst>
              </a:tr>
              <a:tr h="370840">
                <a:tc>
                  <a:txBody>
                    <a:bodyPr/>
                    <a:lstStyle/>
                    <a:p>
                      <a:r>
                        <a:rPr lang="en-US" dirty="0" err="1"/>
                        <a:t>Dependent_count</a:t>
                      </a:r>
                      <a:endParaRPr lang="en-US" dirty="0"/>
                    </a:p>
                  </a:txBody>
                  <a:tcPr/>
                </a:tc>
                <a:tc>
                  <a:txBody>
                    <a:bodyPr/>
                    <a:lstStyle/>
                    <a:p>
                      <a:r>
                        <a:rPr lang="en-US" dirty="0"/>
                        <a:t>Number of customer’s dependents</a:t>
                      </a:r>
                    </a:p>
                  </a:txBody>
                  <a:tcPr/>
                </a:tc>
                <a:extLst>
                  <a:ext uri="{0D108BD9-81ED-4DB2-BD59-A6C34878D82A}">
                    <a16:rowId xmlns:a16="http://schemas.microsoft.com/office/drawing/2014/main" val="48241391"/>
                  </a:ext>
                </a:extLst>
              </a:tr>
              <a:tr h="370840">
                <a:tc>
                  <a:txBody>
                    <a:bodyPr/>
                    <a:lstStyle/>
                    <a:p>
                      <a:r>
                        <a:rPr lang="en-US" dirty="0" err="1"/>
                        <a:t>Education_Level</a:t>
                      </a:r>
                      <a:endParaRPr lang="en-US" dirty="0"/>
                    </a:p>
                  </a:txBody>
                  <a:tcPr/>
                </a:tc>
                <a:tc>
                  <a:txBody>
                    <a:bodyPr/>
                    <a:lstStyle/>
                    <a:p>
                      <a:r>
                        <a:rPr lang="en-US" dirty="0"/>
                        <a:t>Possible values: Graduate, High School, Unknown, Uneducated, College, Post-Graduate, Doctorate</a:t>
                      </a:r>
                    </a:p>
                  </a:txBody>
                  <a:tcPr/>
                </a:tc>
                <a:extLst>
                  <a:ext uri="{0D108BD9-81ED-4DB2-BD59-A6C34878D82A}">
                    <a16:rowId xmlns:a16="http://schemas.microsoft.com/office/drawing/2014/main" val="2318069007"/>
                  </a:ext>
                </a:extLst>
              </a:tr>
              <a:tr h="370840">
                <a:tc>
                  <a:txBody>
                    <a:bodyPr/>
                    <a:lstStyle/>
                    <a:p>
                      <a:r>
                        <a:rPr lang="en-US" dirty="0" err="1"/>
                        <a:t>Marital_Status</a:t>
                      </a:r>
                      <a:endParaRPr lang="en-US" dirty="0"/>
                    </a:p>
                  </a:txBody>
                  <a:tcPr/>
                </a:tc>
                <a:tc>
                  <a:txBody>
                    <a:bodyPr/>
                    <a:lstStyle/>
                    <a:p>
                      <a:r>
                        <a:rPr lang="en-US" dirty="0"/>
                        <a:t>Customer’s marital status</a:t>
                      </a:r>
                    </a:p>
                  </a:txBody>
                  <a:tcPr/>
                </a:tc>
                <a:extLst>
                  <a:ext uri="{0D108BD9-81ED-4DB2-BD59-A6C34878D82A}">
                    <a16:rowId xmlns:a16="http://schemas.microsoft.com/office/drawing/2014/main" val="690274097"/>
                  </a:ext>
                </a:extLst>
              </a:tr>
              <a:tr h="370840">
                <a:tc>
                  <a:txBody>
                    <a:bodyPr/>
                    <a:lstStyle/>
                    <a:p>
                      <a:r>
                        <a:rPr lang="en-US" dirty="0" err="1"/>
                        <a:t>Income_Category</a:t>
                      </a:r>
                      <a:endParaRPr lang="en-US" dirty="0"/>
                    </a:p>
                  </a:txBody>
                  <a:tcPr/>
                </a:tc>
                <a:tc>
                  <a:txBody>
                    <a:bodyPr/>
                    <a:lstStyle/>
                    <a:p>
                      <a:r>
                        <a:rPr lang="en-US" dirty="0"/>
                        <a:t>Annual income range of the account holder</a:t>
                      </a:r>
                    </a:p>
                  </a:txBody>
                  <a:tcPr/>
                </a:tc>
                <a:extLst>
                  <a:ext uri="{0D108BD9-81ED-4DB2-BD59-A6C34878D82A}">
                    <a16:rowId xmlns:a16="http://schemas.microsoft.com/office/drawing/2014/main" val="1719455948"/>
                  </a:ext>
                </a:extLst>
              </a:tr>
              <a:tr h="370840">
                <a:tc>
                  <a:txBody>
                    <a:bodyPr/>
                    <a:lstStyle/>
                    <a:p>
                      <a:r>
                        <a:rPr lang="en-US" dirty="0" err="1"/>
                        <a:t>Card_Category</a:t>
                      </a:r>
                      <a:endParaRPr lang="en-US" dirty="0"/>
                    </a:p>
                  </a:txBody>
                  <a:tcPr/>
                </a:tc>
                <a:tc>
                  <a:txBody>
                    <a:bodyPr/>
                    <a:lstStyle/>
                    <a:p>
                      <a:r>
                        <a:rPr lang="en-US" dirty="0"/>
                        <a:t>Type of card (e.g., Platinum, Silver, etc.)</a:t>
                      </a:r>
                    </a:p>
                  </a:txBody>
                  <a:tcPr/>
                </a:tc>
                <a:extLst>
                  <a:ext uri="{0D108BD9-81ED-4DB2-BD59-A6C34878D82A}">
                    <a16:rowId xmlns:a16="http://schemas.microsoft.com/office/drawing/2014/main" val="114693840"/>
                  </a:ext>
                </a:extLst>
              </a:tr>
              <a:tr h="370840">
                <a:tc>
                  <a:txBody>
                    <a:bodyPr/>
                    <a:lstStyle/>
                    <a:p>
                      <a:r>
                        <a:rPr lang="en-US" dirty="0" err="1"/>
                        <a:t>Months_on_book</a:t>
                      </a:r>
                      <a:endParaRPr lang="en-US" dirty="0"/>
                    </a:p>
                  </a:txBody>
                  <a:tcPr/>
                </a:tc>
                <a:tc>
                  <a:txBody>
                    <a:bodyPr/>
                    <a:lstStyle/>
                    <a:p>
                      <a:r>
                        <a:rPr lang="en-US" dirty="0"/>
                        <a:t>Period of relationship with the bank</a:t>
                      </a:r>
                    </a:p>
                  </a:txBody>
                  <a:tcPr/>
                </a:tc>
                <a:extLst>
                  <a:ext uri="{0D108BD9-81ED-4DB2-BD59-A6C34878D82A}">
                    <a16:rowId xmlns:a16="http://schemas.microsoft.com/office/drawing/2014/main" val="2687587183"/>
                  </a:ext>
                </a:extLst>
              </a:tr>
            </a:tbl>
          </a:graphicData>
        </a:graphic>
      </p:graphicFrame>
    </p:spTree>
    <p:extLst>
      <p:ext uri="{BB962C8B-B14F-4D97-AF65-F5344CB8AC3E}">
        <p14:creationId xmlns:p14="http://schemas.microsoft.com/office/powerpoint/2010/main" val="49865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BA36-C2EF-3741-BBBF-CEFA4C8D8E09}"/>
              </a:ext>
            </a:extLst>
          </p:cNvPr>
          <p:cNvSpPr>
            <a:spLocks noGrp="1"/>
          </p:cNvSpPr>
          <p:nvPr>
            <p:ph type="title"/>
          </p:nvPr>
        </p:nvSpPr>
        <p:spPr/>
        <p:txBody>
          <a:bodyPr/>
          <a:lstStyle/>
          <a:p>
            <a:r>
              <a:rPr lang="en-US" dirty="0"/>
              <a:t>Data Overview (2 of 2)</a:t>
            </a:r>
          </a:p>
        </p:txBody>
      </p:sp>
      <p:graphicFrame>
        <p:nvGraphicFramePr>
          <p:cNvPr id="4" name="Table 4">
            <a:extLst>
              <a:ext uri="{FF2B5EF4-FFF2-40B4-BE49-F238E27FC236}">
                <a16:creationId xmlns:a16="http://schemas.microsoft.com/office/drawing/2014/main" id="{E3687194-E3F2-5E40-B096-719951AE38B0}"/>
              </a:ext>
            </a:extLst>
          </p:cNvPr>
          <p:cNvGraphicFramePr>
            <a:graphicFrameLocks noGrp="1"/>
          </p:cNvGraphicFramePr>
          <p:nvPr>
            <p:ph idx="1"/>
            <p:extLst>
              <p:ext uri="{D42A27DB-BD31-4B8C-83A1-F6EECF244321}">
                <p14:modId xmlns:p14="http://schemas.microsoft.com/office/powerpoint/2010/main" val="2547725935"/>
              </p:ext>
            </p:extLst>
          </p:nvPr>
        </p:nvGraphicFramePr>
        <p:xfrm>
          <a:off x="1050925" y="1825625"/>
          <a:ext cx="9810750" cy="4450080"/>
        </p:xfrm>
        <a:graphic>
          <a:graphicData uri="http://schemas.openxmlformats.org/drawingml/2006/table">
            <a:tbl>
              <a:tblPr firstRow="1" bandRow="1">
                <a:tableStyleId>{5C22544A-7EE6-4342-B048-85BDC9FD1C3A}</a:tableStyleId>
              </a:tblPr>
              <a:tblGrid>
                <a:gridCol w="2849046">
                  <a:extLst>
                    <a:ext uri="{9D8B030D-6E8A-4147-A177-3AD203B41FA5}">
                      <a16:colId xmlns:a16="http://schemas.microsoft.com/office/drawing/2014/main" val="1403694743"/>
                    </a:ext>
                  </a:extLst>
                </a:gridCol>
                <a:gridCol w="6961704">
                  <a:extLst>
                    <a:ext uri="{9D8B030D-6E8A-4147-A177-3AD203B41FA5}">
                      <a16:colId xmlns:a16="http://schemas.microsoft.com/office/drawing/2014/main" val="257168507"/>
                    </a:ext>
                  </a:extLst>
                </a:gridCol>
              </a:tblGrid>
              <a:tr h="370840">
                <a:tc>
                  <a:txBody>
                    <a:bodyPr/>
                    <a:lstStyle/>
                    <a:p>
                      <a:r>
                        <a:rPr lang="en-US" dirty="0"/>
                        <a:t>Variable</a:t>
                      </a:r>
                    </a:p>
                  </a:txBody>
                  <a:tcPr/>
                </a:tc>
                <a:tc>
                  <a:txBody>
                    <a:bodyPr/>
                    <a:lstStyle/>
                    <a:p>
                      <a:r>
                        <a:rPr lang="en-US" dirty="0"/>
                        <a:t>Description</a:t>
                      </a:r>
                    </a:p>
                  </a:txBody>
                  <a:tcPr/>
                </a:tc>
                <a:extLst>
                  <a:ext uri="{0D108BD9-81ED-4DB2-BD59-A6C34878D82A}">
                    <a16:rowId xmlns:a16="http://schemas.microsoft.com/office/drawing/2014/main" val="3506080172"/>
                  </a:ext>
                </a:extLst>
              </a:tr>
              <a:tr h="370840">
                <a:tc>
                  <a:txBody>
                    <a:bodyPr/>
                    <a:lstStyle/>
                    <a:p>
                      <a:r>
                        <a:rPr lang="en-US" dirty="0" err="1"/>
                        <a:t>Total_Relationship_Count</a:t>
                      </a:r>
                      <a:endParaRPr lang="en-US" dirty="0"/>
                    </a:p>
                  </a:txBody>
                  <a:tcPr/>
                </a:tc>
                <a:tc>
                  <a:txBody>
                    <a:bodyPr/>
                    <a:lstStyle/>
                    <a:p>
                      <a:r>
                        <a:rPr lang="en-US" dirty="0"/>
                        <a:t>Number of products held by the customer</a:t>
                      </a:r>
                    </a:p>
                  </a:txBody>
                  <a:tcPr/>
                </a:tc>
                <a:extLst>
                  <a:ext uri="{0D108BD9-81ED-4DB2-BD59-A6C34878D82A}">
                    <a16:rowId xmlns:a16="http://schemas.microsoft.com/office/drawing/2014/main" val="3875717758"/>
                  </a:ext>
                </a:extLst>
              </a:tr>
              <a:tr h="370840">
                <a:tc>
                  <a:txBody>
                    <a:bodyPr/>
                    <a:lstStyle/>
                    <a:p>
                      <a:r>
                        <a:rPr lang="en-US" dirty="0"/>
                        <a:t>Months_Inactive_12_mon</a:t>
                      </a:r>
                    </a:p>
                  </a:txBody>
                  <a:tcPr/>
                </a:tc>
                <a:tc>
                  <a:txBody>
                    <a:bodyPr/>
                    <a:lstStyle/>
                    <a:p>
                      <a:r>
                        <a:rPr lang="en-US" dirty="0"/>
                        <a:t>No. of months inactive in the last 12 months</a:t>
                      </a:r>
                    </a:p>
                  </a:txBody>
                  <a:tcPr/>
                </a:tc>
                <a:extLst>
                  <a:ext uri="{0D108BD9-81ED-4DB2-BD59-A6C34878D82A}">
                    <a16:rowId xmlns:a16="http://schemas.microsoft.com/office/drawing/2014/main" val="183402165"/>
                  </a:ext>
                </a:extLst>
              </a:tr>
              <a:tr h="370840">
                <a:tc>
                  <a:txBody>
                    <a:bodyPr/>
                    <a:lstStyle/>
                    <a:p>
                      <a:r>
                        <a:rPr lang="en-US" dirty="0"/>
                        <a:t>Contacts_Count_12_mon</a:t>
                      </a:r>
                    </a:p>
                  </a:txBody>
                  <a:tcPr/>
                </a:tc>
                <a:tc>
                  <a:txBody>
                    <a:bodyPr/>
                    <a:lstStyle/>
                    <a:p>
                      <a:r>
                        <a:rPr lang="en-US" dirty="0"/>
                        <a:t>No. of contacts between customer and bank in past 12 months</a:t>
                      </a:r>
                    </a:p>
                  </a:txBody>
                  <a:tcPr/>
                </a:tc>
                <a:extLst>
                  <a:ext uri="{0D108BD9-81ED-4DB2-BD59-A6C34878D82A}">
                    <a16:rowId xmlns:a16="http://schemas.microsoft.com/office/drawing/2014/main" val="22685918"/>
                  </a:ext>
                </a:extLst>
              </a:tr>
              <a:tr h="370840">
                <a:tc>
                  <a:txBody>
                    <a:bodyPr/>
                    <a:lstStyle/>
                    <a:p>
                      <a:r>
                        <a:rPr lang="en-US" dirty="0" err="1"/>
                        <a:t>Credit_Limit</a:t>
                      </a:r>
                      <a:endParaRPr lang="en-US" dirty="0"/>
                    </a:p>
                  </a:txBody>
                  <a:tcPr/>
                </a:tc>
                <a:tc>
                  <a:txBody>
                    <a:bodyPr/>
                    <a:lstStyle/>
                    <a:p>
                      <a:r>
                        <a:rPr lang="en-US" dirty="0"/>
                        <a:t>Credit limit on the credit card</a:t>
                      </a:r>
                    </a:p>
                  </a:txBody>
                  <a:tcPr/>
                </a:tc>
                <a:extLst>
                  <a:ext uri="{0D108BD9-81ED-4DB2-BD59-A6C34878D82A}">
                    <a16:rowId xmlns:a16="http://schemas.microsoft.com/office/drawing/2014/main" val="3226064234"/>
                  </a:ext>
                </a:extLst>
              </a:tr>
              <a:tr h="370840">
                <a:tc>
                  <a:txBody>
                    <a:bodyPr/>
                    <a:lstStyle/>
                    <a:p>
                      <a:r>
                        <a:rPr lang="en-US" dirty="0" err="1"/>
                        <a:t>Total_Revolving_Bal</a:t>
                      </a:r>
                      <a:endParaRPr lang="en-US" dirty="0"/>
                    </a:p>
                  </a:txBody>
                  <a:tcPr/>
                </a:tc>
                <a:tc>
                  <a:txBody>
                    <a:bodyPr/>
                    <a:lstStyle/>
                    <a:p>
                      <a:r>
                        <a:rPr lang="en-US" dirty="0"/>
                        <a:t>The balance that carries over from one month to the next</a:t>
                      </a:r>
                    </a:p>
                  </a:txBody>
                  <a:tcPr/>
                </a:tc>
                <a:extLst>
                  <a:ext uri="{0D108BD9-81ED-4DB2-BD59-A6C34878D82A}">
                    <a16:rowId xmlns:a16="http://schemas.microsoft.com/office/drawing/2014/main" val="1220888448"/>
                  </a:ext>
                </a:extLst>
              </a:tr>
              <a:tr h="370840">
                <a:tc>
                  <a:txBody>
                    <a:bodyPr/>
                    <a:lstStyle/>
                    <a:p>
                      <a:r>
                        <a:rPr lang="en-US" dirty="0" err="1"/>
                        <a:t>Avg_Open_To_Buy</a:t>
                      </a:r>
                      <a:endParaRPr lang="en-US" dirty="0"/>
                    </a:p>
                  </a:txBody>
                  <a:tcPr/>
                </a:tc>
                <a:tc>
                  <a:txBody>
                    <a:bodyPr/>
                    <a:lstStyle/>
                    <a:p>
                      <a:r>
                        <a:rPr lang="en-US" dirty="0"/>
                        <a:t>Amount left on the credit card to use</a:t>
                      </a:r>
                    </a:p>
                  </a:txBody>
                  <a:tcPr/>
                </a:tc>
                <a:extLst>
                  <a:ext uri="{0D108BD9-81ED-4DB2-BD59-A6C34878D82A}">
                    <a16:rowId xmlns:a16="http://schemas.microsoft.com/office/drawing/2014/main" val="4088628200"/>
                  </a:ext>
                </a:extLst>
              </a:tr>
              <a:tr h="370840">
                <a:tc>
                  <a:txBody>
                    <a:bodyPr/>
                    <a:lstStyle/>
                    <a:p>
                      <a:r>
                        <a:rPr lang="en-US" dirty="0" err="1"/>
                        <a:t>Total_Trans_Amt</a:t>
                      </a:r>
                      <a:endParaRPr lang="en-US" dirty="0"/>
                    </a:p>
                  </a:txBody>
                  <a:tcPr/>
                </a:tc>
                <a:tc>
                  <a:txBody>
                    <a:bodyPr/>
                    <a:lstStyle/>
                    <a:p>
                      <a:r>
                        <a:rPr lang="en-US" dirty="0"/>
                        <a:t>Total transaction amount (last 12 months)</a:t>
                      </a:r>
                    </a:p>
                  </a:txBody>
                  <a:tcPr/>
                </a:tc>
                <a:extLst>
                  <a:ext uri="{0D108BD9-81ED-4DB2-BD59-A6C34878D82A}">
                    <a16:rowId xmlns:a16="http://schemas.microsoft.com/office/drawing/2014/main" val="3454387997"/>
                  </a:ext>
                </a:extLst>
              </a:tr>
              <a:tr h="370840">
                <a:tc>
                  <a:txBody>
                    <a:bodyPr/>
                    <a:lstStyle/>
                    <a:p>
                      <a:r>
                        <a:rPr lang="en-US" dirty="0" err="1"/>
                        <a:t>Total_Trans_Ct</a:t>
                      </a:r>
                      <a:endParaRPr lang="en-US" dirty="0"/>
                    </a:p>
                  </a:txBody>
                  <a:tcPr/>
                </a:tc>
                <a:tc>
                  <a:txBody>
                    <a:bodyPr/>
                    <a:lstStyle/>
                    <a:p>
                      <a:r>
                        <a:rPr lang="en-US" dirty="0"/>
                        <a:t>Total transaction count (last 12 months)</a:t>
                      </a:r>
                    </a:p>
                  </a:txBody>
                  <a:tcPr/>
                </a:tc>
                <a:extLst>
                  <a:ext uri="{0D108BD9-81ED-4DB2-BD59-A6C34878D82A}">
                    <a16:rowId xmlns:a16="http://schemas.microsoft.com/office/drawing/2014/main" val="2086707100"/>
                  </a:ext>
                </a:extLst>
              </a:tr>
              <a:tr h="370840">
                <a:tc>
                  <a:txBody>
                    <a:bodyPr/>
                    <a:lstStyle/>
                    <a:p>
                      <a:r>
                        <a:rPr lang="en-US" dirty="0"/>
                        <a:t>Total_Ct_Chng_Q4_Q1</a:t>
                      </a:r>
                    </a:p>
                  </a:txBody>
                  <a:tcPr/>
                </a:tc>
                <a:tc>
                  <a:txBody>
                    <a:bodyPr/>
                    <a:lstStyle/>
                    <a:p>
                      <a:r>
                        <a:rPr lang="en-US" dirty="0"/>
                        <a:t>Ratio of the total transaction count in 4</a:t>
                      </a:r>
                      <a:r>
                        <a:rPr lang="en-US" baseline="30000" dirty="0"/>
                        <a:t>th</a:t>
                      </a:r>
                      <a:r>
                        <a:rPr lang="en-US" dirty="0"/>
                        <a:t> quarter and in 1</a:t>
                      </a:r>
                      <a:r>
                        <a:rPr lang="en-US" baseline="30000" dirty="0"/>
                        <a:t>st</a:t>
                      </a:r>
                      <a:r>
                        <a:rPr lang="en-US" dirty="0"/>
                        <a:t> quarter</a:t>
                      </a:r>
                    </a:p>
                  </a:txBody>
                  <a:tcPr/>
                </a:tc>
                <a:extLst>
                  <a:ext uri="{0D108BD9-81ED-4DB2-BD59-A6C34878D82A}">
                    <a16:rowId xmlns:a16="http://schemas.microsoft.com/office/drawing/2014/main" val="372696223"/>
                  </a:ext>
                </a:extLst>
              </a:tr>
              <a:tr h="370840">
                <a:tc>
                  <a:txBody>
                    <a:bodyPr/>
                    <a:lstStyle/>
                    <a:p>
                      <a:r>
                        <a:rPr lang="en-US" dirty="0"/>
                        <a:t>Total_Amt_Chng_Q4_Q1</a:t>
                      </a:r>
                    </a:p>
                  </a:txBody>
                  <a:tcPr/>
                </a:tc>
                <a:tc>
                  <a:txBody>
                    <a:bodyPr/>
                    <a:lstStyle/>
                    <a:p>
                      <a:r>
                        <a:rPr lang="en-US" dirty="0"/>
                        <a:t>Ratio of the total transaction amount in 4</a:t>
                      </a:r>
                      <a:r>
                        <a:rPr lang="en-US" baseline="30000" dirty="0"/>
                        <a:t>th</a:t>
                      </a:r>
                      <a:r>
                        <a:rPr lang="en-US" dirty="0"/>
                        <a:t> quarter and in 1st quarter</a:t>
                      </a:r>
                    </a:p>
                  </a:txBody>
                  <a:tcPr/>
                </a:tc>
                <a:extLst>
                  <a:ext uri="{0D108BD9-81ED-4DB2-BD59-A6C34878D82A}">
                    <a16:rowId xmlns:a16="http://schemas.microsoft.com/office/drawing/2014/main" val="1916891373"/>
                  </a:ext>
                </a:extLst>
              </a:tr>
              <a:tr h="370840">
                <a:tc>
                  <a:txBody>
                    <a:bodyPr/>
                    <a:lstStyle/>
                    <a:p>
                      <a:r>
                        <a:rPr lang="en-US" dirty="0" err="1"/>
                        <a:t>Avg_Utilization_Ratio</a:t>
                      </a:r>
                      <a:endParaRPr lang="en-US" dirty="0"/>
                    </a:p>
                  </a:txBody>
                  <a:tcPr/>
                </a:tc>
                <a:tc>
                  <a:txBody>
                    <a:bodyPr/>
                    <a:lstStyle/>
                    <a:p>
                      <a:r>
                        <a:rPr lang="en-US" dirty="0"/>
                        <a:t>How much of the available credit the customer spent</a:t>
                      </a:r>
                    </a:p>
                  </a:txBody>
                  <a:tcPr/>
                </a:tc>
                <a:extLst>
                  <a:ext uri="{0D108BD9-81ED-4DB2-BD59-A6C34878D82A}">
                    <a16:rowId xmlns:a16="http://schemas.microsoft.com/office/drawing/2014/main" val="2820175587"/>
                  </a:ext>
                </a:extLst>
              </a:tr>
            </a:tbl>
          </a:graphicData>
        </a:graphic>
      </p:graphicFrame>
    </p:spTree>
    <p:extLst>
      <p:ext uri="{BB962C8B-B14F-4D97-AF65-F5344CB8AC3E}">
        <p14:creationId xmlns:p14="http://schemas.microsoft.com/office/powerpoint/2010/main" val="12016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5675-1ABD-474A-AE7B-39EAAC7E571A}"/>
              </a:ext>
            </a:extLst>
          </p:cNvPr>
          <p:cNvSpPr>
            <a:spLocks noGrp="1"/>
          </p:cNvSpPr>
          <p:nvPr>
            <p:ph type="title"/>
          </p:nvPr>
        </p:nvSpPr>
        <p:spPr/>
        <p:txBody>
          <a:bodyPr/>
          <a:lstStyle/>
          <a:p>
            <a:r>
              <a:rPr lang="en-US" dirty="0" err="1"/>
              <a:t>Customer_age</a:t>
            </a:r>
            <a:endParaRPr lang="en-US" dirty="0"/>
          </a:p>
        </p:txBody>
      </p:sp>
      <p:pic>
        <p:nvPicPr>
          <p:cNvPr id="1026" name="Picture 2">
            <a:extLst>
              <a:ext uri="{FF2B5EF4-FFF2-40B4-BE49-F238E27FC236}">
                <a16:creationId xmlns:a16="http://schemas.microsoft.com/office/drawing/2014/main" id="{53AB69E6-2339-0D44-9778-6E6750483D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34" y="1623154"/>
            <a:ext cx="5735865" cy="3926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429A89-C0BD-BE4B-8639-47B67427F122}"/>
              </a:ext>
            </a:extLst>
          </p:cNvPr>
          <p:cNvSpPr txBox="1"/>
          <p:nvPr/>
        </p:nvSpPr>
        <p:spPr>
          <a:xfrm>
            <a:off x="518984" y="5947691"/>
            <a:ext cx="11668066" cy="646331"/>
          </a:xfrm>
          <a:prstGeom prst="rect">
            <a:avLst/>
          </a:prstGeom>
          <a:noFill/>
        </p:spPr>
        <p:txBody>
          <a:bodyPr wrap="none" rtlCol="0">
            <a:spAutoFit/>
          </a:bodyPr>
          <a:lstStyle/>
          <a:p>
            <a:r>
              <a:rPr lang="en-US" dirty="0"/>
              <a:t>There are outliers so distribution is slightly right-skewed (not treated since so close to the rest of values). There seems to be no</a:t>
            </a:r>
          </a:p>
          <a:p>
            <a:r>
              <a:rPr lang="en-US" dirty="0"/>
              <a:t>age difference in </a:t>
            </a:r>
            <a:r>
              <a:rPr lang="en-US" dirty="0" err="1"/>
              <a:t>attrited</a:t>
            </a:r>
            <a:r>
              <a:rPr lang="en-US" dirty="0"/>
              <a:t> customers vs. existing customers.</a:t>
            </a:r>
          </a:p>
        </p:txBody>
      </p:sp>
      <p:pic>
        <p:nvPicPr>
          <p:cNvPr id="1028" name="Picture 4">
            <a:extLst>
              <a:ext uri="{FF2B5EF4-FFF2-40B4-BE49-F238E27FC236}">
                <a16:creationId xmlns:a16="http://schemas.microsoft.com/office/drawing/2014/main" id="{7C2FA405-37D2-A746-A10B-E4BE374FC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677" y="2223940"/>
            <a:ext cx="5873351" cy="302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57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A66-A4BA-8C46-991B-1361A822D90C}"/>
              </a:ext>
            </a:extLst>
          </p:cNvPr>
          <p:cNvSpPr>
            <a:spLocks noGrp="1"/>
          </p:cNvSpPr>
          <p:nvPr>
            <p:ph type="title"/>
          </p:nvPr>
        </p:nvSpPr>
        <p:spPr/>
        <p:txBody>
          <a:bodyPr/>
          <a:lstStyle/>
          <a:p>
            <a:r>
              <a:rPr lang="en-US" dirty="0" err="1"/>
              <a:t>Dependent_Count</a:t>
            </a:r>
            <a:endParaRPr lang="en-US" dirty="0"/>
          </a:p>
        </p:txBody>
      </p:sp>
      <p:pic>
        <p:nvPicPr>
          <p:cNvPr id="2050" name="Picture 2">
            <a:extLst>
              <a:ext uri="{FF2B5EF4-FFF2-40B4-BE49-F238E27FC236}">
                <a16:creationId xmlns:a16="http://schemas.microsoft.com/office/drawing/2014/main" id="{1570DF5A-5C8A-3041-9FA8-438305D0C8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66135"/>
            <a:ext cx="5840369" cy="39449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F0E655-5F42-8045-86C4-CFF70CFEAFA5}"/>
              </a:ext>
            </a:extLst>
          </p:cNvPr>
          <p:cNvSpPr txBox="1"/>
          <p:nvPr/>
        </p:nvSpPr>
        <p:spPr>
          <a:xfrm>
            <a:off x="741405" y="5887304"/>
            <a:ext cx="8921673" cy="369332"/>
          </a:xfrm>
          <a:prstGeom prst="rect">
            <a:avLst/>
          </a:prstGeom>
          <a:noFill/>
        </p:spPr>
        <p:txBody>
          <a:bodyPr wrap="none" rtlCol="0">
            <a:spAutoFit/>
          </a:bodyPr>
          <a:lstStyle/>
          <a:p>
            <a:r>
              <a:rPr lang="en-US" dirty="0"/>
              <a:t>Distribution is symmetrical.  There is a wider range of dependent count with existing customers.</a:t>
            </a:r>
          </a:p>
        </p:txBody>
      </p:sp>
      <p:pic>
        <p:nvPicPr>
          <p:cNvPr id="2052" name="Picture 4">
            <a:extLst>
              <a:ext uri="{FF2B5EF4-FFF2-40B4-BE49-F238E27FC236}">
                <a16:creationId xmlns:a16="http://schemas.microsoft.com/office/drawing/2014/main" id="{EAA1617D-0988-ED48-8C0D-8B81AEE04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369" y="2038780"/>
            <a:ext cx="6129977" cy="312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69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3C45-6167-FC4B-B367-1FF8CD451706}"/>
              </a:ext>
            </a:extLst>
          </p:cNvPr>
          <p:cNvSpPr>
            <a:spLocks noGrp="1"/>
          </p:cNvSpPr>
          <p:nvPr>
            <p:ph type="title"/>
          </p:nvPr>
        </p:nvSpPr>
        <p:spPr/>
        <p:txBody>
          <a:bodyPr/>
          <a:lstStyle/>
          <a:p>
            <a:r>
              <a:rPr lang="en-US" dirty="0" err="1"/>
              <a:t>Months_on_Book</a:t>
            </a:r>
            <a:endParaRPr lang="en-US" dirty="0"/>
          </a:p>
        </p:txBody>
      </p:sp>
      <p:pic>
        <p:nvPicPr>
          <p:cNvPr id="3074" name="Picture 2">
            <a:extLst>
              <a:ext uri="{FF2B5EF4-FFF2-40B4-BE49-F238E27FC236}">
                <a16:creationId xmlns:a16="http://schemas.microsoft.com/office/drawing/2014/main" id="{E0BF55A6-AD2D-094B-8A66-D89323D218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43" y="1652631"/>
            <a:ext cx="6151362" cy="41550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A85C59-DA7C-7D4C-B55E-517EF707D177}"/>
              </a:ext>
            </a:extLst>
          </p:cNvPr>
          <p:cNvSpPr txBox="1"/>
          <p:nvPr/>
        </p:nvSpPr>
        <p:spPr>
          <a:xfrm>
            <a:off x="340035" y="6081755"/>
            <a:ext cx="11232292" cy="646331"/>
          </a:xfrm>
          <a:prstGeom prst="rect">
            <a:avLst/>
          </a:prstGeom>
          <a:noFill/>
        </p:spPr>
        <p:txBody>
          <a:bodyPr wrap="square" rtlCol="0">
            <a:spAutoFit/>
          </a:bodyPr>
          <a:lstStyle/>
          <a:p>
            <a:r>
              <a:rPr lang="en-US" dirty="0"/>
              <a:t>There are outliers on either side. Since these values lie close to the other values and some variation is expected, these will not be treated. Existing customers tend to have been with the bank for a slightly wider range of time.</a:t>
            </a:r>
          </a:p>
        </p:txBody>
      </p:sp>
      <p:pic>
        <p:nvPicPr>
          <p:cNvPr id="3076" name="Picture 4">
            <a:extLst>
              <a:ext uri="{FF2B5EF4-FFF2-40B4-BE49-F238E27FC236}">
                <a16:creationId xmlns:a16="http://schemas.microsoft.com/office/drawing/2014/main" id="{B49B6EE9-AC75-7F46-8913-37E6A7CC9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105" y="2607781"/>
            <a:ext cx="5776366" cy="292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2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E865-11C5-1C4F-9207-E13890731F20}"/>
              </a:ext>
            </a:extLst>
          </p:cNvPr>
          <p:cNvSpPr>
            <a:spLocks noGrp="1"/>
          </p:cNvSpPr>
          <p:nvPr>
            <p:ph type="title"/>
          </p:nvPr>
        </p:nvSpPr>
        <p:spPr/>
        <p:txBody>
          <a:bodyPr/>
          <a:lstStyle/>
          <a:p>
            <a:r>
              <a:rPr lang="en-US" dirty="0" err="1"/>
              <a:t>Total_Relationship_Count</a:t>
            </a:r>
            <a:endParaRPr lang="en-US" dirty="0"/>
          </a:p>
        </p:txBody>
      </p:sp>
      <p:pic>
        <p:nvPicPr>
          <p:cNvPr id="4098" name="Picture 2">
            <a:extLst>
              <a:ext uri="{FF2B5EF4-FFF2-40B4-BE49-F238E27FC236}">
                <a16:creationId xmlns:a16="http://schemas.microsoft.com/office/drawing/2014/main" id="{7DF2C937-1567-694D-BE3F-A087578154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101" y="1689702"/>
            <a:ext cx="6041598" cy="40809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814E5E-F6EE-054D-83F6-9711368F1374}"/>
              </a:ext>
            </a:extLst>
          </p:cNvPr>
          <p:cNvSpPr txBox="1"/>
          <p:nvPr/>
        </p:nvSpPr>
        <p:spPr>
          <a:xfrm>
            <a:off x="0" y="6173336"/>
            <a:ext cx="12047838" cy="646331"/>
          </a:xfrm>
          <a:prstGeom prst="rect">
            <a:avLst/>
          </a:prstGeom>
          <a:noFill/>
        </p:spPr>
        <p:txBody>
          <a:bodyPr wrap="square" rtlCol="0">
            <a:spAutoFit/>
          </a:bodyPr>
          <a:lstStyle/>
          <a:p>
            <a:r>
              <a:rPr lang="en-US" dirty="0"/>
              <a:t>Customers on average have approx. 4 products with bank (median - 4, min - 1, max - 6). </a:t>
            </a:r>
            <a:r>
              <a:rPr lang="en-US" dirty="0" err="1"/>
              <a:t>Attrited</a:t>
            </a:r>
            <a:r>
              <a:rPr lang="en-US" dirty="0"/>
              <a:t> customers include those who had less number of products with the bank.</a:t>
            </a:r>
          </a:p>
        </p:txBody>
      </p:sp>
      <p:pic>
        <p:nvPicPr>
          <p:cNvPr id="4100" name="Picture 4">
            <a:extLst>
              <a:ext uri="{FF2B5EF4-FFF2-40B4-BE49-F238E27FC236}">
                <a16:creationId xmlns:a16="http://schemas.microsoft.com/office/drawing/2014/main" id="{C4E75FF5-7FD5-234F-B7BA-8C90E8F4D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893" y="2575290"/>
            <a:ext cx="5938107" cy="302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9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3B5A-6FB0-8848-B95A-75924DCC443E}"/>
              </a:ext>
            </a:extLst>
          </p:cNvPr>
          <p:cNvSpPr>
            <a:spLocks noGrp="1"/>
          </p:cNvSpPr>
          <p:nvPr>
            <p:ph type="title"/>
          </p:nvPr>
        </p:nvSpPr>
        <p:spPr/>
        <p:txBody>
          <a:bodyPr/>
          <a:lstStyle/>
          <a:p>
            <a:r>
              <a:rPr lang="en-US" dirty="0"/>
              <a:t>Months_Inactive_12_mon</a:t>
            </a:r>
          </a:p>
        </p:txBody>
      </p:sp>
      <p:pic>
        <p:nvPicPr>
          <p:cNvPr id="5122" name="Picture 2">
            <a:extLst>
              <a:ext uri="{FF2B5EF4-FFF2-40B4-BE49-F238E27FC236}">
                <a16:creationId xmlns:a16="http://schemas.microsoft.com/office/drawing/2014/main" id="{36D66D1C-18E2-0E40-A1A1-8633946CAE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89" y="1627916"/>
            <a:ext cx="5822078" cy="393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9702C5-B3B7-FC4C-8E03-5ADDAD6DB448}"/>
              </a:ext>
            </a:extLst>
          </p:cNvPr>
          <p:cNvSpPr txBox="1"/>
          <p:nvPr/>
        </p:nvSpPr>
        <p:spPr>
          <a:xfrm>
            <a:off x="119889" y="5826208"/>
            <a:ext cx="11952662" cy="646331"/>
          </a:xfrm>
          <a:prstGeom prst="rect">
            <a:avLst/>
          </a:prstGeom>
          <a:noFill/>
        </p:spPr>
        <p:txBody>
          <a:bodyPr wrap="square" rtlCol="0">
            <a:spAutoFit/>
          </a:bodyPr>
          <a:lstStyle/>
          <a:p>
            <a:r>
              <a:rPr lang="en-US" dirty="0"/>
              <a:t>There are outliers on either side. Since these values are still close to the other values they will not be treated as outliers. Existing customers include those who have been inactive less during the last 12-month period.</a:t>
            </a:r>
          </a:p>
        </p:txBody>
      </p:sp>
      <p:pic>
        <p:nvPicPr>
          <p:cNvPr id="5124" name="Picture 4">
            <a:extLst>
              <a:ext uri="{FF2B5EF4-FFF2-40B4-BE49-F238E27FC236}">
                <a16:creationId xmlns:a16="http://schemas.microsoft.com/office/drawing/2014/main" id="{E1209825-0240-8B42-A50B-98311F9EE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181" y="2301358"/>
            <a:ext cx="5984467" cy="304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478270"/>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272441"/>
      </a:dk2>
      <a:lt2>
        <a:srgbClr val="E8E4E2"/>
      </a:lt2>
      <a:accent1>
        <a:srgbClr val="4BADD2"/>
      </a:accent1>
      <a:accent2>
        <a:srgbClr val="6186D8"/>
      </a:accent2>
      <a:accent3>
        <a:srgbClr val="887EDF"/>
      </a:accent3>
      <a:accent4>
        <a:srgbClr val="9F61D8"/>
      </a:accent4>
      <a:accent5>
        <a:srgbClr val="D97EDF"/>
      </a:accent5>
      <a:accent6>
        <a:srgbClr val="D861AD"/>
      </a:accent6>
      <a:hlink>
        <a:srgbClr val="AA7561"/>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66</TotalTime>
  <Words>1550</Words>
  <Application>Microsoft Macintosh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Bembo</vt:lpstr>
      <vt:lpstr>ArchiveVTI</vt:lpstr>
      <vt:lpstr>Thera Bank – Project 6</vt:lpstr>
      <vt:lpstr>Business Problem Overview and Solution Approach</vt:lpstr>
      <vt:lpstr>Data Overview (1 of 2)</vt:lpstr>
      <vt:lpstr>Data Overview (2 of 2)</vt:lpstr>
      <vt:lpstr>Customer_age</vt:lpstr>
      <vt:lpstr>Dependent_Count</vt:lpstr>
      <vt:lpstr>Months_on_Book</vt:lpstr>
      <vt:lpstr>Total_Relationship_Count</vt:lpstr>
      <vt:lpstr>Months_Inactive_12_mon</vt:lpstr>
      <vt:lpstr>Contacts_Count_12_mon</vt:lpstr>
      <vt:lpstr>Credit_Limit</vt:lpstr>
      <vt:lpstr>Total_Revolving_bal</vt:lpstr>
      <vt:lpstr>Avg_Open_To_BUY</vt:lpstr>
      <vt:lpstr>Total_Trans_Amt</vt:lpstr>
      <vt:lpstr>Total_Trans_Ct</vt:lpstr>
      <vt:lpstr>Total_Ct_Chng_Q4_Q1</vt:lpstr>
      <vt:lpstr>Total_Amt_Chng_Q4_Q1</vt:lpstr>
      <vt:lpstr>Avg_Utilization_Ratio</vt:lpstr>
      <vt:lpstr>Attrition_Flag</vt:lpstr>
      <vt:lpstr>Gender</vt:lpstr>
      <vt:lpstr>Education_Level</vt:lpstr>
      <vt:lpstr>Marital_Status</vt:lpstr>
      <vt:lpstr>Income_Category</vt:lpstr>
      <vt:lpstr>Card_Category</vt:lpstr>
      <vt:lpstr>Model Summary</vt:lpstr>
      <vt:lpstr>AdaBoost Model on Undersampled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Thera Bank – Project 6</dc:title>
  <dc:creator>Sarah Thomas</dc:creator>
  <cp:lastModifiedBy>Sarah Thomas</cp:lastModifiedBy>
  <cp:revision>11</cp:revision>
  <dcterms:created xsi:type="dcterms:W3CDTF">2021-08-06T20:09:03Z</dcterms:created>
  <dcterms:modified xsi:type="dcterms:W3CDTF">2021-08-06T21:37:54Z</dcterms:modified>
</cp:coreProperties>
</file>