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71" r:id="rId4"/>
    <p:sldId id="272" r:id="rId5"/>
    <p:sldId id="274" r:id="rId6"/>
    <p:sldId id="276" r:id="rId7"/>
    <p:sldId id="275" r:id="rId8"/>
    <p:sldId id="273" r:id="rId9"/>
    <p:sldId id="278" r:id="rId10"/>
    <p:sldId id="280" r:id="rId11"/>
    <p:sldId id="281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2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60" y="2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2020年12月30日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2020年12月30日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tvl.ctvba.org.tw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4000" dirty="0"/>
              <a:t>TVL</a:t>
            </a:r>
            <a:r>
              <a:rPr lang="zh-TW" altLang="en-US" sz="4000" dirty="0"/>
              <a:t>企業排球聯賽隊伍和位置分析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丁語婕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30367-FDBA-44FE-86E6-44017698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E5026-3543-4569-BF49-FE4BDA63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參賽隊伍</a:t>
            </a:r>
            <a:r>
              <a:rPr lang="zh-TW" altLang="en-US" b="1" dirty="0">
                <a:solidFill>
                  <a:schemeClr val="accent1"/>
                </a:solidFill>
              </a:rPr>
              <a:t>攻擊</a:t>
            </a:r>
            <a:r>
              <a:rPr lang="zh-TW" altLang="en-US" b="1" dirty="0"/>
              <a:t>、防守能力與排名的關係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8EB5B1-1A0A-4429-B1C2-DDB0EEAC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20" y="1543391"/>
            <a:ext cx="4247809" cy="4247809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393D62-A9BA-4B42-8E2A-011DD0B4B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8622"/>
              </p:ext>
            </p:extLst>
          </p:nvPr>
        </p:nvGraphicFramePr>
        <p:xfrm>
          <a:off x="635971" y="4182459"/>
          <a:ext cx="6616410" cy="162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2735">
                  <a:extLst>
                    <a:ext uri="{9D8B030D-6E8A-4147-A177-3AD203B41FA5}">
                      <a16:colId xmlns:a16="http://schemas.microsoft.com/office/drawing/2014/main" val="701477389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1881361413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279278606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3700378458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3164122390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428481304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>
                          <a:latin typeface="+mj-lt"/>
                        </a:rPr>
                        <a:t>排名</a:t>
                      </a:r>
                      <a:endParaRPr lang="en-US" altLang="zh-TW" sz="1400" b="0" dirty="0">
                        <a:latin typeface="+mj-lt"/>
                      </a:endParaRPr>
                    </a:p>
                    <a:p>
                      <a:pPr algn="l"/>
                      <a:r>
                        <a:rPr lang="en-US" altLang="zh-TW" sz="1400" b="0" dirty="0">
                          <a:latin typeface="+mj-lt"/>
                        </a:rPr>
                        <a:t>year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577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台電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中國人纖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ATTACKLINE</a:t>
                      </a:r>
                      <a:endParaRPr lang="zh-TW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匯竑國際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77362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+mj-lt"/>
                        </a:rPr>
                        <a:t>2018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台電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中國人纖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極速超跑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ATTACKLINE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65190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+mj-lt"/>
                        </a:rPr>
                        <a:t>2019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台電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中國人纖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極速超跑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臺北鯨華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愛山林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48487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A3B8035-7928-4AE2-8DC6-5163AD3EEDBF}"/>
              </a:ext>
            </a:extLst>
          </p:cNvPr>
          <p:cNvSpPr/>
          <p:nvPr/>
        </p:nvSpPr>
        <p:spPr>
          <a:xfrm>
            <a:off x="1295400" y="2378763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zh-TW" altLang="en-US" sz="2000" dirty="0">
                <a:solidFill>
                  <a:srgbClr val="2D2E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心得：</a:t>
            </a:r>
            <a:endParaRPr lang="en-US" altLang="zh-TW" sz="2000" dirty="0">
              <a:solidFill>
                <a:srgbClr val="2D2E2D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0" indent="-4572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+mj-lt"/>
              <a:buAutoNum type="arabicPeriod"/>
            </a:pPr>
            <a:r>
              <a:rPr lang="zh-TW" altLang="en-US" sz="2000" dirty="0">
                <a:solidFill>
                  <a:srgbClr val="2D2E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隊伍攻擊得分比例都在七成以上。雖然攻擊得分是很重要的得分方式，但攻擊得分最高的隊伍（愛山林）卻沒有在歷年前三名，可見其他能力也是非常重要的。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63C76B-B7A4-44AB-9A29-3666D8B84303}"/>
              </a:ext>
            </a:extLst>
          </p:cNvPr>
          <p:cNvSpPr txBox="1"/>
          <p:nvPr/>
        </p:nvSpPr>
        <p:spPr>
          <a:xfrm>
            <a:off x="2486679" y="5842617"/>
            <a:ext cx="37134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zh-TW" altLang="en-US" dirty="0">
                <a:solidFill>
                  <a:srgbClr val="2D2E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女子組歷年例行賽排名</a:t>
            </a:r>
          </a:p>
        </p:txBody>
      </p:sp>
    </p:spTree>
    <p:extLst>
      <p:ext uri="{BB962C8B-B14F-4D97-AF65-F5344CB8AC3E}">
        <p14:creationId xmlns:p14="http://schemas.microsoft.com/office/powerpoint/2010/main" val="142339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30367-FDBA-44FE-86E6-44017698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E5026-3543-4569-BF49-FE4BDA63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參賽隊伍攻擊、</a:t>
            </a:r>
            <a:r>
              <a:rPr lang="zh-TW" altLang="en-US" b="1" dirty="0">
                <a:solidFill>
                  <a:schemeClr val="accent1"/>
                </a:solidFill>
              </a:rPr>
              <a:t>防守</a:t>
            </a:r>
            <a:r>
              <a:rPr lang="zh-TW" altLang="en-US" b="1" dirty="0"/>
              <a:t>能力與排名的關係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8EB5B1-1A0A-4429-B1C2-DDB0EEAC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20" y="1543391"/>
            <a:ext cx="4247809" cy="4247809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2393D62-A9BA-4B42-8E2A-011DD0B4B094}"/>
              </a:ext>
            </a:extLst>
          </p:cNvPr>
          <p:cNvGraphicFramePr>
            <a:graphicFrameLocks noGrp="1"/>
          </p:cNvGraphicFramePr>
          <p:nvPr/>
        </p:nvGraphicFramePr>
        <p:xfrm>
          <a:off x="635971" y="4182459"/>
          <a:ext cx="6616410" cy="162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02735">
                  <a:extLst>
                    <a:ext uri="{9D8B030D-6E8A-4147-A177-3AD203B41FA5}">
                      <a16:colId xmlns:a16="http://schemas.microsoft.com/office/drawing/2014/main" val="701477389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1881361413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279278606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3700378458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3164122390"/>
                    </a:ext>
                  </a:extLst>
                </a:gridCol>
                <a:gridCol w="1102735">
                  <a:extLst>
                    <a:ext uri="{9D8B030D-6E8A-4147-A177-3AD203B41FA5}">
                      <a16:colId xmlns:a16="http://schemas.microsoft.com/office/drawing/2014/main" val="428481304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>
                          <a:latin typeface="+mj-lt"/>
                        </a:rPr>
                        <a:t>排名</a:t>
                      </a:r>
                      <a:endParaRPr lang="en-US" altLang="zh-TW" sz="1400" b="0" dirty="0">
                        <a:latin typeface="+mj-lt"/>
                      </a:endParaRPr>
                    </a:p>
                    <a:p>
                      <a:pPr algn="l"/>
                      <a:r>
                        <a:rPr lang="en-US" altLang="zh-TW" sz="1400" b="0" dirty="0">
                          <a:latin typeface="+mj-lt"/>
                        </a:rPr>
                        <a:t>year</a:t>
                      </a:r>
                      <a:endParaRPr lang="zh-TW" altLang="en-US" sz="1400" b="0" dirty="0"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577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台電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MIZUNO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長力男排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國訓中心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桃園石易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7362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+mj-lt"/>
                        </a:rPr>
                        <a:t>2018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台電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長力男排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MIZUNO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conti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265190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+mj-lt"/>
                        </a:rPr>
                        <a:t>2019</a:t>
                      </a:r>
                      <a:endParaRPr lang="zh-TW" altLang="en-US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台電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MIZUNO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長力男排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/>
                        <a:t>桃園台灣產險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conti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48487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A3B8035-7928-4AE2-8DC6-5163AD3EEDBF}"/>
              </a:ext>
            </a:extLst>
          </p:cNvPr>
          <p:cNvSpPr/>
          <p:nvPr/>
        </p:nvSpPr>
        <p:spPr>
          <a:xfrm>
            <a:off x="1295400" y="2378763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zh-TW" altLang="en-US" sz="2000" dirty="0">
                <a:solidFill>
                  <a:srgbClr val="2D2E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心得：</a:t>
            </a:r>
            <a:endParaRPr lang="en-US" altLang="zh-TW" sz="2000" dirty="0">
              <a:solidFill>
                <a:srgbClr val="2D2E2D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0" indent="-4572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+mj-lt"/>
              <a:buAutoNum type="arabicPeriod" startAt="2"/>
            </a:pPr>
            <a:r>
              <a:rPr lang="zh-TW" altLang="en-US" sz="2000" dirty="0">
                <a:solidFill>
                  <a:srgbClr val="2D2E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防守能力以攔網參考，雖然攔網得分比例的變動幅度小，但可以發現前幾名多是歷年得名的隊伍。由此可知，雖然在總得分比例中攔網占非常小的一部份，但卻是能否進前幾名的必要因素。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F63C76B-B7A4-44AB-9A29-3666D8B84303}"/>
              </a:ext>
            </a:extLst>
          </p:cNvPr>
          <p:cNvSpPr txBox="1"/>
          <p:nvPr/>
        </p:nvSpPr>
        <p:spPr>
          <a:xfrm>
            <a:off x="2486679" y="5842617"/>
            <a:ext cx="37134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</a:pPr>
            <a:r>
              <a:rPr lang="zh-TW" altLang="en-US" dirty="0">
                <a:solidFill>
                  <a:srgbClr val="2D2E2D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男子組歷年例行賽排名</a:t>
            </a:r>
          </a:p>
        </p:txBody>
      </p:sp>
    </p:spTree>
    <p:extLst>
      <p:ext uri="{BB962C8B-B14F-4D97-AF65-F5344CB8AC3E}">
        <p14:creationId xmlns:p14="http://schemas.microsoft.com/office/powerpoint/2010/main" val="3596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問題描述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TW" altLang="en-US" dirty="0"/>
              <a:t>長攻、對角和攔中三個位置的得分方式有哪些不同？</a:t>
            </a:r>
            <a:endParaRPr lang="en-US" altLang="zh-TW" dirty="0"/>
          </a:p>
          <a:p>
            <a:pPr lvl="1"/>
            <a:r>
              <a:rPr lang="zh-TW" altLang="en-US" dirty="0"/>
              <a:t>得分方式有攻擊、攔網和發球。</a:t>
            </a:r>
            <a:endParaRPr lang="en-US" altLang="zh-TW" dirty="0"/>
          </a:p>
          <a:p>
            <a:pPr lvl="1"/>
            <a:r>
              <a:rPr lang="zh-TW" altLang="en-US" dirty="0"/>
              <a:t>觀察每個位置較擅長的得分方式。</a:t>
            </a:r>
          </a:p>
          <a:p>
            <a:r>
              <a:rPr lang="zh-TW" altLang="en-US" dirty="0"/>
              <a:t>參賽隊伍攻擊、防守能力與排名的關係。</a:t>
            </a:r>
            <a:endParaRPr lang="en-US" altLang="zh-TW" dirty="0"/>
          </a:p>
          <a:p>
            <a:pPr lvl="1"/>
            <a:r>
              <a:rPr lang="zh-TW" altLang="en-US" dirty="0"/>
              <a:t>防守能力以攔網為判斷依據。</a:t>
            </a:r>
            <a:endParaRPr lang="en-US" altLang="zh-TW" dirty="0"/>
          </a:p>
          <a:p>
            <a:pPr lvl="1"/>
            <a:r>
              <a:rPr lang="zh-TW" altLang="en-US" dirty="0"/>
              <a:t>觀察每個隊伍較擅長的得分能力（攻擊或防守）</a:t>
            </a:r>
            <a:endParaRPr lang="en-US" altLang="zh-TW" dirty="0"/>
          </a:p>
          <a:p>
            <a:pPr lvl="1"/>
            <a:r>
              <a:rPr lang="zh-TW" altLang="en-US" dirty="0"/>
              <a:t>歷年排名較前的隊伍何者能力較高？</a:t>
            </a:r>
            <a:endParaRPr lang="en-US" altLang="zh-TW" dirty="0"/>
          </a:p>
          <a:p>
            <a:pPr lvl="1"/>
            <a:endParaRPr lang="zh-TW" altLang="en-US" dirty="0"/>
          </a:p>
          <a:p>
            <a:pPr marL="0" indent="0" rtl="0">
              <a:buNone/>
            </a:pPr>
            <a:endParaRPr lang="zh-TW" altLang="en-US" dirty="0"/>
          </a:p>
          <a:p>
            <a:pPr rtl="0"/>
            <a:endParaRPr lang="zh-TW" altLang="en-US" dirty="0"/>
          </a:p>
        </p:txBody>
      </p:sp>
      <p:pic>
        <p:nvPicPr>
          <p:cNvPr id="5" name="圖形 4" descr="排球">
            <a:extLst>
              <a:ext uri="{FF2B5EF4-FFF2-40B4-BE49-F238E27FC236}">
                <a16:creationId xmlns:a16="http://schemas.microsoft.com/office/drawing/2014/main" id="{93E91657-C35A-4D4C-BA39-AE8D18F9A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0347" y="4638893"/>
            <a:ext cx="1376253" cy="137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DDF72-030A-43CE-B91F-D25B2378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1AF86-E7DB-4FA2-91F3-3B5FC7C89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4912519" cy="3810001"/>
          </a:xfrm>
        </p:spPr>
        <p:txBody>
          <a:bodyPr/>
          <a:lstStyle/>
          <a:p>
            <a:r>
              <a:rPr lang="zh-TW" altLang="en-US" dirty="0"/>
              <a:t>資料來源：</a:t>
            </a:r>
            <a:r>
              <a:rPr lang="zh-TW" altLang="en-US" dirty="0">
                <a:hlinkClick r:id="rId2"/>
              </a:rPr>
              <a:t>企業甲級男女排球聯賽官網</a:t>
            </a:r>
            <a:endParaRPr lang="en-US" altLang="zh-TW" dirty="0"/>
          </a:p>
          <a:p>
            <a:r>
              <a:rPr lang="zh-TW" altLang="en-US" dirty="0"/>
              <a:t>格式：</a:t>
            </a:r>
            <a:r>
              <a:rPr lang="en-US" altLang="zh-TW" dirty="0"/>
              <a:t>.txt</a:t>
            </a:r>
            <a:r>
              <a:rPr lang="zh-TW" altLang="en-US" dirty="0"/>
              <a:t>檔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內容：</a:t>
            </a:r>
            <a:r>
              <a:rPr lang="en-US" altLang="zh-TW" dirty="0"/>
              <a:t>TVL</a:t>
            </a:r>
            <a:r>
              <a:rPr lang="zh-TW" altLang="en-US" dirty="0"/>
              <a:t>企排聯賽三年</a:t>
            </a:r>
            <a:r>
              <a:rPr lang="en-US" altLang="zh-TW" dirty="0"/>
              <a:t>(2017~2019)</a:t>
            </a:r>
            <a:r>
              <a:rPr lang="zh-TW" altLang="en-US" dirty="0"/>
              <a:t>男女總得分前</a:t>
            </a:r>
            <a:r>
              <a:rPr lang="en-US" altLang="zh-TW" dirty="0"/>
              <a:t>20</a:t>
            </a:r>
            <a:r>
              <a:rPr lang="zh-TW" altLang="en-US" dirty="0"/>
              <a:t>名數據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8C57244-C3A8-4C9D-9AC5-5FAEE4CCE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600" y="790554"/>
            <a:ext cx="4647600" cy="2080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3925E583-76B2-40D7-9275-D03B6811B9C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1125200" y="1830638"/>
            <a:ext cx="12700" cy="2743397"/>
          </a:xfrm>
          <a:prstGeom prst="curvedConnector3">
            <a:avLst>
              <a:gd name="adj1" fmla="val 360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>
            <a:extLst>
              <a:ext uri="{FF2B5EF4-FFF2-40B4-BE49-F238E27FC236}">
                <a16:creationId xmlns:a16="http://schemas.microsoft.com/office/drawing/2014/main" id="{491DF220-7107-4CA8-87DA-70184945E4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185"/>
          <a:stretch/>
        </p:blipFill>
        <p:spPr>
          <a:xfrm>
            <a:off x="6477600" y="3092386"/>
            <a:ext cx="4647600" cy="29632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983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0D3F0-5B6B-4CD3-AA46-7CA1F294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2A20F2-7B0C-4497-9043-6269A8B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長攻、對角和攔中三個位置的得分方式有哪些不同？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計算各個位置的攻擊得分 </a:t>
            </a:r>
            <a:r>
              <a:rPr lang="en-US" altLang="zh-TW" dirty="0"/>
              <a:t>: </a:t>
            </a:r>
            <a:r>
              <a:rPr lang="zh-TW" altLang="en-US" dirty="0"/>
              <a:t>攔網得分 </a:t>
            </a:r>
            <a:r>
              <a:rPr lang="en-US" altLang="zh-TW" dirty="0"/>
              <a:t>: </a:t>
            </a:r>
            <a:r>
              <a:rPr lang="zh-TW" altLang="en-US" dirty="0"/>
              <a:t>發球得分並列出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D575BC-CA98-4500-BC71-52B3D43EF17C}"/>
              </a:ext>
            </a:extLst>
          </p:cNvPr>
          <p:cNvSpPr txBox="1"/>
          <p:nvPr/>
        </p:nvSpPr>
        <p:spPr>
          <a:xfrm>
            <a:off x="2567533" y="2848343"/>
            <a:ext cx="7056935" cy="3277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900" dirty="0"/>
              <a:t>player=[]</a:t>
            </a:r>
          </a:p>
          <a:p>
            <a:r>
              <a:rPr lang="en-US" altLang="zh-TW" sz="900" dirty="0"/>
              <a:t>with open('tvl-ctvba-2017-2019-2.txt',encoding='utf8') as f:</a:t>
            </a:r>
          </a:p>
          <a:p>
            <a:r>
              <a:rPr lang="en-US" altLang="zh-TW" sz="900" dirty="0"/>
              <a:t>    for line in f:</a:t>
            </a:r>
          </a:p>
          <a:p>
            <a:r>
              <a:rPr lang="en-US" altLang="zh-TW" sz="900" dirty="0"/>
              <a:t>        </a:t>
            </a:r>
            <a:r>
              <a:rPr lang="en-US" altLang="zh-TW" sz="900" dirty="0" err="1"/>
              <a:t>player.append</a:t>
            </a:r>
            <a:r>
              <a:rPr lang="en-US" altLang="zh-TW" sz="900" dirty="0"/>
              <a:t>(</a:t>
            </a:r>
            <a:r>
              <a:rPr lang="en-US" altLang="zh-TW" sz="900" dirty="0" err="1"/>
              <a:t>line.split</a:t>
            </a:r>
            <a:r>
              <a:rPr lang="en-US" altLang="zh-TW" sz="900" dirty="0"/>
              <a:t>())</a:t>
            </a:r>
          </a:p>
          <a:p>
            <a:endParaRPr lang="en-US" altLang="zh-TW" sz="900" dirty="0"/>
          </a:p>
          <a:p>
            <a:r>
              <a:rPr lang="en-US" altLang="zh-TW" sz="900" dirty="0" err="1"/>
              <a:t>playerSet</a:t>
            </a:r>
            <a:r>
              <a:rPr lang="en-US" altLang="zh-TW" sz="900" dirty="0"/>
              <a:t> = ['</a:t>
            </a:r>
            <a:r>
              <a:rPr lang="zh-TW" altLang="en-US" sz="900" dirty="0"/>
              <a:t>長攻</a:t>
            </a:r>
            <a:r>
              <a:rPr lang="en-US" altLang="zh-TW" sz="900" dirty="0"/>
              <a:t>','</a:t>
            </a:r>
            <a:r>
              <a:rPr lang="zh-TW" altLang="en-US" sz="900" dirty="0"/>
              <a:t>對角</a:t>
            </a:r>
            <a:r>
              <a:rPr lang="en-US" altLang="zh-TW" sz="900" dirty="0"/>
              <a:t>','</a:t>
            </a:r>
            <a:r>
              <a:rPr lang="zh-TW" altLang="en-US" sz="900" dirty="0"/>
              <a:t>攔中</a:t>
            </a:r>
            <a:r>
              <a:rPr lang="en-US" altLang="zh-TW" sz="900" dirty="0"/>
              <a:t>']</a:t>
            </a:r>
          </a:p>
          <a:p>
            <a:r>
              <a:rPr lang="en-US" altLang="zh-TW" sz="900" dirty="0"/>
              <a:t>Attack=[]</a:t>
            </a:r>
          </a:p>
          <a:p>
            <a:r>
              <a:rPr lang="en-US" altLang="zh-TW" sz="900" dirty="0"/>
              <a:t>Block=[]</a:t>
            </a:r>
          </a:p>
          <a:p>
            <a:r>
              <a:rPr lang="en-US" altLang="zh-TW" sz="900" dirty="0"/>
              <a:t>Serve=[]</a:t>
            </a:r>
          </a:p>
          <a:p>
            <a:r>
              <a:rPr lang="en-US" altLang="zh-TW" sz="900" dirty="0"/>
              <a:t>for e in </a:t>
            </a:r>
            <a:r>
              <a:rPr lang="en-US" altLang="zh-TW" sz="900" dirty="0" err="1"/>
              <a:t>playerSet</a:t>
            </a:r>
            <a:r>
              <a:rPr lang="en-US" altLang="zh-TW" sz="900" dirty="0"/>
              <a:t>:</a:t>
            </a:r>
          </a:p>
          <a:p>
            <a:r>
              <a:rPr lang="en-US" altLang="zh-TW" sz="900" dirty="0"/>
              <a:t>    attack=block=serve=0</a:t>
            </a:r>
          </a:p>
          <a:p>
            <a:r>
              <a:rPr lang="en-US" altLang="zh-TW" sz="900" dirty="0"/>
              <a:t>    Num=0</a:t>
            </a:r>
          </a:p>
          <a:p>
            <a:r>
              <a:rPr lang="en-US" altLang="zh-TW" sz="900" dirty="0"/>
              <a:t>    for </a:t>
            </a:r>
            <a:r>
              <a:rPr lang="en-US" altLang="zh-TW" sz="900" dirty="0" err="1"/>
              <a:t>i</a:t>
            </a:r>
            <a:r>
              <a:rPr lang="en-US" altLang="zh-TW" sz="900" dirty="0"/>
              <a:t> in player:</a:t>
            </a:r>
          </a:p>
          <a:p>
            <a:r>
              <a:rPr lang="en-US" altLang="zh-TW" sz="900" dirty="0"/>
              <a:t>        if </a:t>
            </a:r>
            <a:r>
              <a:rPr lang="en-US" altLang="zh-TW" sz="900" dirty="0" err="1"/>
              <a:t>i</a:t>
            </a:r>
            <a:r>
              <a:rPr lang="en-US" altLang="zh-TW" sz="900" dirty="0"/>
              <a:t>[6]==e:</a:t>
            </a:r>
          </a:p>
          <a:p>
            <a:r>
              <a:rPr lang="en-US" altLang="zh-TW" sz="900" dirty="0"/>
              <a:t>            attack+=float(</a:t>
            </a:r>
            <a:r>
              <a:rPr lang="en-US" altLang="zh-TW" sz="900" dirty="0" err="1"/>
              <a:t>i</a:t>
            </a:r>
            <a:r>
              <a:rPr lang="en-US" altLang="zh-TW" sz="900" dirty="0"/>
              <a:t>[-5])/float(</a:t>
            </a:r>
            <a:r>
              <a:rPr lang="en-US" altLang="zh-TW" sz="900" dirty="0" err="1"/>
              <a:t>i</a:t>
            </a:r>
            <a:r>
              <a:rPr lang="en-US" altLang="zh-TW" sz="900" dirty="0"/>
              <a:t>[-2])</a:t>
            </a:r>
          </a:p>
          <a:p>
            <a:r>
              <a:rPr lang="en-US" altLang="zh-TW" sz="900" dirty="0"/>
              <a:t>            block+=float(</a:t>
            </a:r>
            <a:r>
              <a:rPr lang="en-US" altLang="zh-TW" sz="900" dirty="0" err="1"/>
              <a:t>i</a:t>
            </a:r>
            <a:r>
              <a:rPr lang="en-US" altLang="zh-TW" sz="900" dirty="0"/>
              <a:t>[-4])/float(</a:t>
            </a:r>
            <a:r>
              <a:rPr lang="en-US" altLang="zh-TW" sz="900" dirty="0" err="1"/>
              <a:t>i</a:t>
            </a:r>
            <a:r>
              <a:rPr lang="en-US" altLang="zh-TW" sz="900" dirty="0"/>
              <a:t>[-2])</a:t>
            </a:r>
          </a:p>
          <a:p>
            <a:r>
              <a:rPr lang="en-US" altLang="zh-TW" sz="900" dirty="0"/>
              <a:t>            serve+=float(</a:t>
            </a:r>
            <a:r>
              <a:rPr lang="en-US" altLang="zh-TW" sz="900" dirty="0" err="1"/>
              <a:t>i</a:t>
            </a:r>
            <a:r>
              <a:rPr lang="en-US" altLang="zh-TW" sz="900" dirty="0"/>
              <a:t>[-3])/float(</a:t>
            </a:r>
            <a:r>
              <a:rPr lang="en-US" altLang="zh-TW" sz="900" dirty="0" err="1"/>
              <a:t>i</a:t>
            </a:r>
            <a:r>
              <a:rPr lang="en-US" altLang="zh-TW" sz="900" dirty="0"/>
              <a:t>[-2])</a:t>
            </a:r>
          </a:p>
          <a:p>
            <a:r>
              <a:rPr lang="en-US" altLang="zh-TW" sz="900" dirty="0"/>
              <a:t>            Num+=1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Attack.append</a:t>
            </a:r>
            <a:r>
              <a:rPr lang="en-US" altLang="zh-TW" sz="900" dirty="0"/>
              <a:t>(attack/Num)    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Block.append</a:t>
            </a:r>
            <a:r>
              <a:rPr lang="en-US" altLang="zh-TW" sz="900" dirty="0"/>
              <a:t>(block/Num)    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Serve.append</a:t>
            </a:r>
            <a:r>
              <a:rPr lang="en-US" altLang="zh-TW" sz="900" dirty="0"/>
              <a:t>(serve/Num)    </a:t>
            </a:r>
          </a:p>
          <a:p>
            <a:r>
              <a:rPr lang="en-US" altLang="zh-TW" sz="900" dirty="0"/>
              <a:t>    </a:t>
            </a:r>
          </a:p>
          <a:p>
            <a:r>
              <a:rPr lang="en-US" altLang="zh-TW" sz="900" dirty="0"/>
              <a:t>    print(e+'</a:t>
            </a:r>
            <a:r>
              <a:rPr lang="zh-TW" altLang="en-US" sz="900" dirty="0"/>
              <a:t>得分方式中</a:t>
            </a:r>
            <a:r>
              <a:rPr lang="en-US" altLang="zh-TW" sz="900" dirty="0"/>
              <a:t>, </a:t>
            </a:r>
            <a:r>
              <a:rPr lang="zh-TW" altLang="en-US" sz="900" dirty="0"/>
              <a:t>攻擊</a:t>
            </a:r>
            <a:r>
              <a:rPr lang="en-US" altLang="zh-TW" sz="900" dirty="0"/>
              <a:t>:</a:t>
            </a:r>
            <a:r>
              <a:rPr lang="zh-TW" altLang="en-US" sz="900" dirty="0"/>
              <a:t>攔網</a:t>
            </a:r>
            <a:r>
              <a:rPr lang="en-US" altLang="zh-TW" sz="900" dirty="0"/>
              <a:t>:</a:t>
            </a:r>
            <a:r>
              <a:rPr lang="zh-TW" altLang="en-US" sz="900" dirty="0"/>
              <a:t>發球</a:t>
            </a:r>
            <a:r>
              <a:rPr lang="en-US" altLang="zh-TW" sz="900" dirty="0"/>
              <a:t>=',round(attack/Num,2),' : ',round(block/Num,2),' : ',round(serve/Num,2))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556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0D3F0-5B6B-4CD3-AA46-7CA1F294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2A20F2-7B0C-4497-9043-6269A8B4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長攻、對角和攔中三個位置的得分方式有哪些不同？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以攻擊、攔網、發球為主題繪製各位置的長條圖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6B7824-75A1-4494-A791-E2CBEC0F47F9}"/>
              </a:ext>
            </a:extLst>
          </p:cNvPr>
          <p:cNvSpPr/>
          <p:nvPr/>
        </p:nvSpPr>
        <p:spPr>
          <a:xfrm>
            <a:off x="7501337" y="301429"/>
            <a:ext cx="4001955" cy="5816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/>
              <a:t>'''</a:t>
            </a:r>
            <a:r>
              <a:rPr lang="zh-TW" altLang="en-US" sz="1200" dirty="0"/>
              <a:t>攻擊得分長條圖</a:t>
            </a:r>
            <a:r>
              <a:rPr lang="en-US" altLang="zh-TW" sz="1200" dirty="0"/>
              <a:t>'''</a:t>
            </a:r>
          </a:p>
          <a:p>
            <a:r>
              <a:rPr lang="en-US" altLang="zh-TW" sz="1200" dirty="0" err="1"/>
              <a:t>plt.bar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playerSet</a:t>
            </a:r>
            <a:r>
              <a:rPr lang="en-US" altLang="zh-TW" sz="1200" dirty="0"/>
              <a:t>)),</a:t>
            </a:r>
            <a:r>
              <a:rPr lang="en-US" altLang="zh-TW" sz="1200" dirty="0" err="1"/>
              <a:t>Attack,width</a:t>
            </a:r>
            <a:r>
              <a:rPr lang="en-US" altLang="zh-TW" sz="1200" dirty="0"/>
              <a:t>=0.3)</a:t>
            </a:r>
          </a:p>
          <a:p>
            <a:r>
              <a:rPr lang="en-US" altLang="zh-TW" sz="1200" dirty="0"/>
              <a:t>fig=</a:t>
            </a:r>
            <a:r>
              <a:rPr lang="en-US" altLang="zh-TW" sz="1200" dirty="0" err="1"/>
              <a:t>plt.gcf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 err="1"/>
              <a:t>plt.xticks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playerSet</a:t>
            </a:r>
            <a:r>
              <a:rPr lang="en-US" altLang="zh-TW" sz="1200" dirty="0"/>
              <a:t>)),</a:t>
            </a:r>
            <a:r>
              <a:rPr lang="en-US" altLang="zh-TW" sz="1200" dirty="0" err="1"/>
              <a:t>playerSet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 err="1"/>
              <a:t>plt.title</a:t>
            </a:r>
            <a:r>
              <a:rPr lang="en-US" altLang="zh-TW" sz="1200" dirty="0"/>
              <a:t>('</a:t>
            </a:r>
            <a:r>
              <a:rPr lang="zh-TW" altLang="en-US" sz="1200" dirty="0"/>
              <a:t>長攻、對角、攔中的攻擊得分比例</a:t>
            </a:r>
            <a:r>
              <a:rPr lang="en-US" altLang="zh-TW" sz="1200" dirty="0"/>
              <a:t>',loc='left')</a:t>
            </a:r>
          </a:p>
          <a:p>
            <a:r>
              <a:rPr lang="en-US" altLang="zh-TW" sz="1200" dirty="0" err="1"/>
              <a:t>plt.ylim</a:t>
            </a:r>
            <a:r>
              <a:rPr lang="en-US" altLang="zh-TW" sz="1200" dirty="0"/>
              <a:t>(0.5,1)</a:t>
            </a:r>
          </a:p>
          <a:p>
            <a:r>
              <a:rPr lang="en-US" altLang="zh-TW" sz="1200" dirty="0" err="1"/>
              <a:t>fig.set_size_inches</a:t>
            </a:r>
            <a:r>
              <a:rPr lang="en-US" altLang="zh-TW" sz="1200" dirty="0"/>
              <a:t>(10, 10)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plt.savefig</a:t>
            </a:r>
            <a:r>
              <a:rPr lang="en-US" altLang="zh-TW" sz="1200" dirty="0"/>
              <a:t>('Attack.png')</a:t>
            </a:r>
          </a:p>
          <a:p>
            <a:r>
              <a:rPr lang="en-US" altLang="zh-TW" sz="1200" dirty="0" err="1"/>
              <a:t>plt.clf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/>
              <a:t>'''</a:t>
            </a:r>
            <a:r>
              <a:rPr lang="zh-TW" altLang="en-US" sz="1200" dirty="0"/>
              <a:t>攔網得分長條圖</a:t>
            </a:r>
            <a:r>
              <a:rPr lang="en-US" altLang="zh-TW" sz="1200" dirty="0"/>
              <a:t>'''</a:t>
            </a:r>
          </a:p>
          <a:p>
            <a:r>
              <a:rPr lang="en-US" altLang="zh-TW" sz="1200" dirty="0" err="1"/>
              <a:t>plt.bar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playerSet</a:t>
            </a:r>
            <a:r>
              <a:rPr lang="en-US" altLang="zh-TW" sz="1200" dirty="0"/>
              <a:t>)),</a:t>
            </a:r>
            <a:r>
              <a:rPr lang="en-US" altLang="zh-TW" sz="1200" dirty="0" err="1"/>
              <a:t>Block,width</a:t>
            </a:r>
            <a:r>
              <a:rPr lang="en-US" altLang="zh-TW" sz="1200" dirty="0"/>
              <a:t>=0.3)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plt.xticks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playerSet</a:t>
            </a:r>
            <a:r>
              <a:rPr lang="en-US" altLang="zh-TW" sz="1200" dirty="0"/>
              <a:t>)),</a:t>
            </a:r>
            <a:r>
              <a:rPr lang="en-US" altLang="zh-TW" sz="1200" dirty="0" err="1"/>
              <a:t>playerSet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 err="1"/>
              <a:t>plt.title</a:t>
            </a:r>
            <a:r>
              <a:rPr lang="en-US" altLang="zh-TW" sz="1200" dirty="0"/>
              <a:t>('</a:t>
            </a:r>
            <a:r>
              <a:rPr lang="zh-TW" altLang="en-US" sz="1200" dirty="0"/>
              <a:t>長攻、對角、攔中的攔網得分比例</a:t>
            </a:r>
            <a:r>
              <a:rPr lang="en-US" altLang="zh-TW" sz="1200" dirty="0"/>
              <a:t>',loc='left')</a:t>
            </a:r>
          </a:p>
          <a:p>
            <a:r>
              <a:rPr lang="en-US" altLang="zh-TW" sz="1200" dirty="0" err="1"/>
              <a:t>fig.set_size_inches</a:t>
            </a:r>
            <a:r>
              <a:rPr lang="en-US" altLang="zh-TW" sz="1200" dirty="0"/>
              <a:t>(10, 10)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plt.savefig</a:t>
            </a:r>
            <a:r>
              <a:rPr lang="en-US" altLang="zh-TW" sz="1200" dirty="0"/>
              <a:t>('Block.png')</a:t>
            </a:r>
          </a:p>
          <a:p>
            <a:r>
              <a:rPr lang="en-US" altLang="zh-TW" sz="1200" dirty="0" err="1"/>
              <a:t>plt.clf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/>
              <a:t>'''</a:t>
            </a:r>
            <a:r>
              <a:rPr lang="zh-TW" altLang="en-US" sz="1200" dirty="0"/>
              <a:t>發球得分長條圖</a:t>
            </a:r>
            <a:r>
              <a:rPr lang="en-US" altLang="zh-TW" sz="1200" dirty="0"/>
              <a:t>'''</a:t>
            </a:r>
          </a:p>
          <a:p>
            <a:r>
              <a:rPr lang="en-US" altLang="zh-TW" sz="1200" dirty="0" err="1"/>
              <a:t>plt.bar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playerSet</a:t>
            </a:r>
            <a:r>
              <a:rPr lang="en-US" altLang="zh-TW" sz="1200" dirty="0"/>
              <a:t>)),</a:t>
            </a:r>
            <a:r>
              <a:rPr lang="en-US" altLang="zh-TW" sz="1200" dirty="0" err="1"/>
              <a:t>Serve,width</a:t>
            </a:r>
            <a:r>
              <a:rPr lang="en-US" altLang="zh-TW" sz="1200" dirty="0"/>
              <a:t>=0.3)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plt.xticks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</a:t>
            </a:r>
            <a:r>
              <a:rPr lang="en-US" altLang="zh-TW" sz="1200" dirty="0" err="1"/>
              <a:t>playerSet</a:t>
            </a:r>
            <a:r>
              <a:rPr lang="en-US" altLang="zh-TW" sz="1200" dirty="0"/>
              <a:t>)),</a:t>
            </a:r>
            <a:r>
              <a:rPr lang="en-US" altLang="zh-TW" sz="1200" dirty="0" err="1"/>
              <a:t>playerSet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 err="1"/>
              <a:t>plt.title</a:t>
            </a:r>
            <a:r>
              <a:rPr lang="en-US" altLang="zh-TW" sz="1200" dirty="0"/>
              <a:t>('</a:t>
            </a:r>
            <a:r>
              <a:rPr lang="zh-TW" altLang="en-US" sz="1200" dirty="0"/>
              <a:t>長攻、對角、攔中的發球得分比例</a:t>
            </a:r>
            <a:r>
              <a:rPr lang="en-US" altLang="zh-TW" sz="1200" dirty="0"/>
              <a:t>',loc='left')</a:t>
            </a:r>
          </a:p>
          <a:p>
            <a:r>
              <a:rPr lang="en-US" altLang="zh-TW" sz="1200" dirty="0" err="1"/>
              <a:t>fig.set_size_inches</a:t>
            </a:r>
            <a:r>
              <a:rPr lang="en-US" altLang="zh-TW" sz="1200" dirty="0"/>
              <a:t>(10, 10)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plt.savefig</a:t>
            </a:r>
            <a:r>
              <a:rPr lang="en-US" altLang="zh-TW" sz="1200" dirty="0"/>
              <a:t>('Serve.png')</a:t>
            </a:r>
          </a:p>
          <a:p>
            <a:r>
              <a:rPr lang="en-US" altLang="zh-TW" sz="1200" dirty="0" err="1"/>
              <a:t>plt.clf</a:t>
            </a:r>
            <a:r>
              <a:rPr lang="en-US" altLang="zh-TW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86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0D3F0-5B6B-4CD3-AA46-7CA1F294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2A20F2-7B0C-4497-9043-6269A8B4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8184356" cy="3809999"/>
          </a:xfrm>
        </p:spPr>
        <p:txBody>
          <a:bodyPr/>
          <a:lstStyle/>
          <a:p>
            <a:r>
              <a:rPr lang="zh-TW" altLang="en-US" b="1" dirty="0"/>
              <a:t>參賽隊伍攻擊、防守能力與排名的關係</a:t>
            </a:r>
            <a:endParaRPr lang="en-US" altLang="zh-TW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 </a:t>
            </a:r>
            <a:r>
              <a:rPr lang="zh-TW" altLang="en-US" dirty="0"/>
              <a:t>計算隊伍攻擊得分 </a:t>
            </a:r>
            <a:r>
              <a:rPr lang="en-US" altLang="zh-TW" dirty="0"/>
              <a:t>: </a:t>
            </a:r>
            <a:r>
              <a:rPr lang="zh-TW" altLang="en-US" dirty="0"/>
              <a:t>攔網得分，攻擊和攔網平均值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0F9217-3D08-49CF-A70C-83B614D14F08}"/>
              </a:ext>
            </a:extLst>
          </p:cNvPr>
          <p:cNvSpPr/>
          <p:nvPr/>
        </p:nvSpPr>
        <p:spPr>
          <a:xfrm>
            <a:off x="3487748" y="2986842"/>
            <a:ext cx="5035018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900" dirty="0"/>
              <a:t>for p in player[1:]:</a:t>
            </a:r>
          </a:p>
          <a:p>
            <a:r>
              <a:rPr lang="en-US" altLang="zh-TW" sz="900" dirty="0"/>
              <a:t>    if p[2] in team:</a:t>
            </a:r>
          </a:p>
          <a:p>
            <a:r>
              <a:rPr lang="en-US" altLang="zh-TW" sz="900" dirty="0"/>
              <a:t>        </a:t>
            </a:r>
          </a:p>
          <a:p>
            <a:r>
              <a:rPr lang="en-US" altLang="zh-TW" sz="900" dirty="0"/>
              <a:t>        </a:t>
            </a:r>
            <a:r>
              <a:rPr lang="en-US" altLang="zh-TW" sz="900" dirty="0" err="1"/>
              <a:t>teamNum</a:t>
            </a:r>
            <a:r>
              <a:rPr lang="en-US" altLang="zh-TW" sz="900" dirty="0"/>
              <a:t>[</a:t>
            </a:r>
            <a:r>
              <a:rPr lang="en-US" altLang="zh-TW" sz="900" dirty="0" err="1"/>
              <a:t>team.index</a:t>
            </a:r>
            <a:r>
              <a:rPr lang="en-US" altLang="zh-TW" sz="900" dirty="0"/>
              <a:t>(p[2])]+=1</a:t>
            </a:r>
          </a:p>
          <a:p>
            <a:r>
              <a:rPr lang="en-US" altLang="zh-TW" sz="900" dirty="0"/>
              <a:t>    else:</a:t>
            </a:r>
          </a:p>
          <a:p>
            <a:r>
              <a:rPr lang="en-US" altLang="zh-TW" sz="900" dirty="0"/>
              <a:t>        </a:t>
            </a:r>
            <a:r>
              <a:rPr lang="en-US" altLang="zh-TW" sz="900" dirty="0" err="1"/>
              <a:t>team.append</a:t>
            </a:r>
            <a:r>
              <a:rPr lang="en-US" altLang="zh-TW" sz="900" dirty="0"/>
              <a:t>(p[2])</a:t>
            </a:r>
          </a:p>
          <a:p>
            <a:r>
              <a:rPr lang="en-US" altLang="zh-TW" sz="900" dirty="0"/>
              <a:t>        </a:t>
            </a:r>
            <a:r>
              <a:rPr lang="en-US" altLang="zh-TW" sz="900" dirty="0" err="1"/>
              <a:t>teamNum.append</a:t>
            </a:r>
            <a:r>
              <a:rPr lang="en-US" altLang="zh-TW" sz="900" dirty="0"/>
              <a:t>(1)</a:t>
            </a:r>
          </a:p>
          <a:p>
            <a:endParaRPr lang="en-US" altLang="zh-TW" sz="900" dirty="0"/>
          </a:p>
          <a:p>
            <a:r>
              <a:rPr lang="en-US" altLang="zh-TW" sz="900" dirty="0"/>
              <a:t>for t in team:</a:t>
            </a:r>
          </a:p>
          <a:p>
            <a:endParaRPr lang="en-US" altLang="zh-TW" sz="900" dirty="0"/>
          </a:p>
          <a:p>
            <a:r>
              <a:rPr lang="en-US" altLang="zh-TW" sz="900" dirty="0"/>
              <a:t>    attack=block=0</a:t>
            </a:r>
          </a:p>
          <a:p>
            <a:r>
              <a:rPr lang="en-US" altLang="zh-TW" sz="900" dirty="0"/>
              <a:t>    for p in player:</a:t>
            </a:r>
          </a:p>
          <a:p>
            <a:r>
              <a:rPr lang="en-US" altLang="zh-TW" sz="900" dirty="0"/>
              <a:t>        if p[2] == t:</a:t>
            </a:r>
          </a:p>
          <a:p>
            <a:r>
              <a:rPr lang="en-US" altLang="zh-TW" sz="900" dirty="0"/>
              <a:t>                attack+=float(p[-5])/float(p[-2])</a:t>
            </a:r>
          </a:p>
          <a:p>
            <a:r>
              <a:rPr lang="en-US" altLang="zh-TW" sz="900" dirty="0"/>
              <a:t>                block+=float(p[-4])/float(p[-2])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teamAttack.append</a:t>
            </a:r>
            <a:r>
              <a:rPr lang="en-US" altLang="zh-TW" sz="900" dirty="0"/>
              <a:t>(attack/</a:t>
            </a:r>
            <a:r>
              <a:rPr lang="en-US" altLang="zh-TW" sz="900" dirty="0" err="1"/>
              <a:t>teamNum</a:t>
            </a:r>
            <a:r>
              <a:rPr lang="en-US" altLang="zh-TW" sz="900" dirty="0"/>
              <a:t>[</a:t>
            </a:r>
            <a:r>
              <a:rPr lang="en-US" altLang="zh-TW" sz="900" dirty="0" err="1"/>
              <a:t>team.index</a:t>
            </a:r>
            <a:r>
              <a:rPr lang="en-US" altLang="zh-TW" sz="900" dirty="0"/>
              <a:t>(t)])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teamBlock.append</a:t>
            </a:r>
            <a:r>
              <a:rPr lang="en-US" altLang="zh-TW" sz="900" dirty="0"/>
              <a:t>(block/</a:t>
            </a:r>
            <a:r>
              <a:rPr lang="en-US" altLang="zh-TW" sz="900" dirty="0" err="1"/>
              <a:t>teamNum</a:t>
            </a:r>
            <a:r>
              <a:rPr lang="en-US" altLang="zh-TW" sz="900" dirty="0"/>
              <a:t>[</a:t>
            </a:r>
            <a:r>
              <a:rPr lang="en-US" altLang="zh-TW" sz="900" dirty="0" err="1"/>
              <a:t>team.index</a:t>
            </a:r>
            <a:r>
              <a:rPr lang="en-US" altLang="zh-TW" sz="900" dirty="0"/>
              <a:t>(t)])</a:t>
            </a:r>
          </a:p>
          <a:p>
            <a:r>
              <a:rPr lang="en-US" altLang="zh-TW" sz="900" dirty="0"/>
              <a:t>    print(</a:t>
            </a:r>
            <a:r>
              <a:rPr lang="en-US" altLang="zh-TW" sz="900" dirty="0" err="1"/>
              <a:t>t,round</a:t>
            </a:r>
            <a:r>
              <a:rPr lang="en-US" altLang="zh-TW" sz="900" dirty="0"/>
              <a:t>(attack/</a:t>
            </a:r>
            <a:r>
              <a:rPr lang="en-US" altLang="zh-TW" sz="900" dirty="0" err="1"/>
              <a:t>teamNum</a:t>
            </a:r>
            <a:r>
              <a:rPr lang="en-US" altLang="zh-TW" sz="900" dirty="0"/>
              <a:t>[</a:t>
            </a:r>
            <a:r>
              <a:rPr lang="en-US" altLang="zh-TW" sz="900" dirty="0" err="1"/>
              <a:t>team.index</a:t>
            </a:r>
            <a:r>
              <a:rPr lang="en-US" altLang="zh-TW" sz="900" dirty="0"/>
              <a:t>(t)],2),' : ',round(block/</a:t>
            </a:r>
            <a:r>
              <a:rPr lang="en-US" altLang="zh-TW" sz="900" dirty="0" err="1"/>
              <a:t>teamNum</a:t>
            </a:r>
            <a:r>
              <a:rPr lang="en-US" altLang="zh-TW" sz="900" dirty="0"/>
              <a:t>[</a:t>
            </a:r>
            <a:r>
              <a:rPr lang="en-US" altLang="zh-TW" sz="900" dirty="0" err="1"/>
              <a:t>team.index</a:t>
            </a:r>
            <a:r>
              <a:rPr lang="en-US" altLang="zh-TW" sz="900" dirty="0"/>
              <a:t>(t)],2))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allAttack</a:t>
            </a:r>
            <a:r>
              <a:rPr lang="en-US" altLang="zh-TW" sz="900" dirty="0"/>
              <a:t>+=round(attack/</a:t>
            </a:r>
            <a:r>
              <a:rPr lang="en-US" altLang="zh-TW" sz="900" dirty="0" err="1"/>
              <a:t>teamNum</a:t>
            </a:r>
            <a:r>
              <a:rPr lang="en-US" altLang="zh-TW" sz="900" dirty="0"/>
              <a:t>[</a:t>
            </a:r>
            <a:r>
              <a:rPr lang="en-US" altLang="zh-TW" sz="900" dirty="0" err="1"/>
              <a:t>team.index</a:t>
            </a:r>
            <a:r>
              <a:rPr lang="en-US" altLang="zh-TW" sz="900" dirty="0"/>
              <a:t>(t)],2)</a:t>
            </a:r>
          </a:p>
          <a:p>
            <a:r>
              <a:rPr lang="en-US" altLang="zh-TW" sz="900" dirty="0"/>
              <a:t>    </a:t>
            </a:r>
            <a:r>
              <a:rPr lang="en-US" altLang="zh-TW" sz="900" dirty="0" err="1"/>
              <a:t>allBlock</a:t>
            </a:r>
            <a:r>
              <a:rPr lang="en-US" altLang="zh-TW" sz="900" dirty="0"/>
              <a:t>+=round(block/</a:t>
            </a:r>
            <a:r>
              <a:rPr lang="en-US" altLang="zh-TW" sz="900" dirty="0" err="1"/>
              <a:t>teamNum</a:t>
            </a:r>
            <a:r>
              <a:rPr lang="en-US" altLang="zh-TW" sz="900" dirty="0"/>
              <a:t>[</a:t>
            </a:r>
            <a:r>
              <a:rPr lang="en-US" altLang="zh-TW" sz="900" dirty="0" err="1"/>
              <a:t>team.index</a:t>
            </a:r>
            <a:r>
              <a:rPr lang="en-US" altLang="zh-TW" sz="900" dirty="0"/>
              <a:t>(t)],2)</a:t>
            </a:r>
          </a:p>
          <a:p>
            <a:r>
              <a:rPr lang="en-US" altLang="zh-TW" sz="900" dirty="0"/>
              <a:t>    print('</a:t>
            </a:r>
            <a:r>
              <a:rPr lang="zh-TW" altLang="en-US" sz="900" dirty="0"/>
              <a:t>平均攻擊得分比例 </a:t>
            </a:r>
            <a:r>
              <a:rPr lang="en-US" altLang="zh-TW" sz="900" dirty="0"/>
              <a:t>: ',round(</a:t>
            </a:r>
            <a:r>
              <a:rPr lang="en-US" altLang="zh-TW" sz="900" dirty="0" err="1"/>
              <a:t>allAttack</a:t>
            </a:r>
            <a:r>
              <a:rPr lang="en-US" altLang="zh-TW" sz="900" dirty="0"/>
              <a:t>/</a:t>
            </a:r>
            <a:r>
              <a:rPr lang="en-US" altLang="zh-TW" sz="900" dirty="0" err="1"/>
              <a:t>len</a:t>
            </a:r>
            <a:r>
              <a:rPr lang="en-US" altLang="zh-TW" sz="900" dirty="0"/>
              <a:t>(team),2))  </a:t>
            </a:r>
          </a:p>
          <a:p>
            <a:r>
              <a:rPr lang="en-US" altLang="zh-TW" sz="900" dirty="0"/>
              <a:t>print('</a:t>
            </a:r>
            <a:r>
              <a:rPr lang="zh-TW" altLang="en-US" sz="900" dirty="0"/>
              <a:t>平均攔網得分比例 </a:t>
            </a:r>
            <a:r>
              <a:rPr lang="en-US" altLang="zh-TW" sz="900" dirty="0"/>
              <a:t>: ',round(</a:t>
            </a:r>
            <a:r>
              <a:rPr lang="en-US" altLang="zh-TW" sz="900" dirty="0" err="1"/>
              <a:t>allBlock</a:t>
            </a:r>
            <a:r>
              <a:rPr lang="en-US" altLang="zh-TW" sz="900" dirty="0"/>
              <a:t>/</a:t>
            </a:r>
            <a:r>
              <a:rPr lang="en-US" altLang="zh-TW" sz="900" dirty="0" err="1"/>
              <a:t>len</a:t>
            </a:r>
            <a:r>
              <a:rPr lang="en-US" altLang="zh-TW" sz="900" dirty="0"/>
              <a:t>(team),2)) 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687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0D3F0-5B6B-4CD3-AA46-7CA1F294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2A20F2-7B0C-4497-9043-6269A8B4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933950" cy="3809999"/>
          </a:xfrm>
        </p:spPr>
        <p:txBody>
          <a:bodyPr/>
          <a:lstStyle/>
          <a:p>
            <a:r>
              <a:rPr lang="zh-TW" altLang="en-US" b="1" dirty="0"/>
              <a:t>參賽隊伍攻擊、防守能力與排名的關係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以隊伍為</a:t>
            </a:r>
            <a:r>
              <a:rPr lang="en-US" altLang="zh-TW" dirty="0"/>
              <a:t>X</a:t>
            </a:r>
            <a:r>
              <a:rPr lang="zh-TW" altLang="en-US" dirty="0"/>
              <a:t>軸，繪製攻擊和攔網的長條圖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421CB-945F-4A2D-BFA5-2D007658E5FF}"/>
              </a:ext>
            </a:extLst>
          </p:cNvPr>
          <p:cNvSpPr/>
          <p:nvPr/>
        </p:nvSpPr>
        <p:spPr>
          <a:xfrm>
            <a:off x="6341032" y="1355877"/>
            <a:ext cx="4933950" cy="47089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/>
              <a:t>'''</a:t>
            </a:r>
            <a:r>
              <a:rPr lang="zh-TW" altLang="en-US" sz="1200" dirty="0"/>
              <a:t>攻擊得分比例長條圖</a:t>
            </a:r>
            <a:r>
              <a:rPr lang="en-US" altLang="zh-TW" sz="1200" dirty="0"/>
              <a:t>'''</a:t>
            </a:r>
          </a:p>
          <a:p>
            <a:r>
              <a:rPr lang="en-US" altLang="zh-TW" sz="1200" dirty="0" err="1"/>
              <a:t>plt.figure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figsize</a:t>
            </a:r>
            <a:r>
              <a:rPr lang="en-US" altLang="zh-TW" sz="1200" dirty="0"/>
              <a:t>=(10,10))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plt.bar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(team)),</a:t>
            </a:r>
            <a:r>
              <a:rPr lang="en-US" altLang="zh-TW" sz="1200" dirty="0" err="1"/>
              <a:t>teamAttack</a:t>
            </a:r>
            <a:r>
              <a:rPr lang="en-US" altLang="zh-TW" sz="1200" dirty="0"/>
              <a:t>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plt.axhline</a:t>
            </a:r>
            <a:r>
              <a:rPr lang="en-US" altLang="zh-TW" sz="1200" dirty="0"/>
              <a:t>(y=0.83,c='</a:t>
            </a:r>
            <a:r>
              <a:rPr lang="en-US" altLang="zh-TW" sz="1200" dirty="0" err="1"/>
              <a:t>r',ls</a:t>
            </a:r>
            <a:r>
              <a:rPr lang="en-US" altLang="zh-TW" sz="1200" dirty="0"/>
              <a:t>='--')</a:t>
            </a:r>
          </a:p>
          <a:p>
            <a:r>
              <a:rPr lang="en-US" altLang="zh-TW" sz="1200" dirty="0" err="1"/>
              <a:t>plt.xticks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(team)),team)</a:t>
            </a:r>
          </a:p>
          <a:p>
            <a:r>
              <a:rPr lang="en-US" altLang="zh-TW" sz="1200" dirty="0" err="1"/>
              <a:t>plt.yticks</a:t>
            </a:r>
            <a:r>
              <a:rPr lang="en-US" altLang="zh-TW" sz="1200" dirty="0"/>
              <a:t>([0.5,0.6,0.7,0.8,0.83,0.9,1])</a:t>
            </a:r>
          </a:p>
          <a:p>
            <a:r>
              <a:rPr lang="en-US" altLang="zh-TW" sz="1200" dirty="0" err="1"/>
              <a:t>plt.ylim</a:t>
            </a:r>
            <a:r>
              <a:rPr lang="en-US" altLang="zh-TW" sz="1200" dirty="0"/>
              <a:t>(0.5,1)</a:t>
            </a:r>
          </a:p>
          <a:p>
            <a:r>
              <a:rPr lang="en-US" altLang="zh-TW" sz="1200" dirty="0" err="1"/>
              <a:t>plt.title</a:t>
            </a:r>
            <a:r>
              <a:rPr lang="en-US" altLang="zh-TW" sz="1200" dirty="0"/>
              <a:t>('</a:t>
            </a:r>
            <a:r>
              <a:rPr lang="zh-TW" altLang="en-US" sz="1200" dirty="0"/>
              <a:t>各隊總得分中攻擊得分所占比例</a:t>
            </a:r>
            <a:r>
              <a:rPr lang="en-US" altLang="zh-TW" sz="1200" dirty="0"/>
              <a:t>',loc='left')</a:t>
            </a:r>
          </a:p>
          <a:p>
            <a:r>
              <a:rPr lang="en-US" altLang="zh-TW" sz="1200" dirty="0" err="1"/>
              <a:t>plt.tick_params</a:t>
            </a:r>
            <a:r>
              <a:rPr lang="en-US" altLang="zh-TW" sz="1200" dirty="0"/>
              <a:t>(axis='x', </a:t>
            </a:r>
            <a:r>
              <a:rPr lang="en-US" altLang="zh-TW" sz="1200" dirty="0" err="1"/>
              <a:t>labelrotation</a:t>
            </a:r>
            <a:r>
              <a:rPr lang="en-US" altLang="zh-TW" sz="1200" dirty="0"/>
              <a:t>=-60)</a:t>
            </a:r>
          </a:p>
          <a:p>
            <a:r>
              <a:rPr lang="en-US" altLang="zh-TW" sz="1200" dirty="0" err="1"/>
              <a:t>fig.set_size_inches</a:t>
            </a:r>
            <a:r>
              <a:rPr lang="en-US" altLang="zh-TW" sz="1200" dirty="0"/>
              <a:t>(10, 10)</a:t>
            </a:r>
          </a:p>
          <a:p>
            <a:r>
              <a:rPr lang="en-US" altLang="zh-TW" sz="1200" dirty="0" err="1"/>
              <a:t>plt.savefig</a:t>
            </a:r>
            <a:r>
              <a:rPr lang="en-US" altLang="zh-TW" sz="1200" dirty="0"/>
              <a:t>('teamAttack.png')</a:t>
            </a:r>
          </a:p>
          <a:p>
            <a:r>
              <a:rPr lang="en-US" altLang="zh-TW" sz="1200" dirty="0" err="1"/>
              <a:t>plt.clf</a:t>
            </a:r>
            <a:r>
              <a:rPr lang="en-US" altLang="zh-TW" sz="1200" dirty="0"/>
              <a:t>()</a:t>
            </a:r>
          </a:p>
          <a:p>
            <a:endParaRPr lang="en-US" altLang="zh-TW" sz="1200" dirty="0"/>
          </a:p>
          <a:p>
            <a:r>
              <a:rPr lang="en-US" altLang="zh-TW" sz="1200" dirty="0"/>
              <a:t>'''</a:t>
            </a:r>
            <a:r>
              <a:rPr lang="zh-TW" altLang="en-US" sz="1200" dirty="0"/>
              <a:t>攔網得分比例長條圖</a:t>
            </a:r>
            <a:r>
              <a:rPr lang="en-US" altLang="zh-TW" sz="1200" dirty="0"/>
              <a:t>'''</a:t>
            </a:r>
          </a:p>
          <a:p>
            <a:r>
              <a:rPr lang="en-US" altLang="zh-TW" sz="1200" dirty="0" err="1"/>
              <a:t>plt.bar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(team)),</a:t>
            </a:r>
            <a:r>
              <a:rPr lang="en-US" altLang="zh-TW" sz="1200" dirty="0" err="1"/>
              <a:t>teamBlock</a:t>
            </a:r>
            <a:r>
              <a:rPr lang="en-US" altLang="zh-TW" sz="1200" dirty="0"/>
              <a:t>)</a:t>
            </a:r>
          </a:p>
          <a:p>
            <a:endParaRPr lang="en-US" altLang="zh-TW" sz="1200" dirty="0"/>
          </a:p>
          <a:p>
            <a:r>
              <a:rPr lang="en-US" altLang="zh-TW" sz="1200" dirty="0" err="1"/>
              <a:t>plt.axhline</a:t>
            </a:r>
            <a:r>
              <a:rPr lang="en-US" altLang="zh-TW" sz="1200" dirty="0"/>
              <a:t>(y=0.12,c='</a:t>
            </a:r>
            <a:r>
              <a:rPr lang="en-US" altLang="zh-TW" sz="1200" dirty="0" err="1"/>
              <a:t>r',ls</a:t>
            </a:r>
            <a:r>
              <a:rPr lang="en-US" altLang="zh-TW" sz="1200" dirty="0"/>
              <a:t>='--')</a:t>
            </a:r>
          </a:p>
          <a:p>
            <a:r>
              <a:rPr lang="en-US" altLang="zh-TW" sz="1200" dirty="0" err="1"/>
              <a:t>plt.yticks</a:t>
            </a:r>
            <a:r>
              <a:rPr lang="en-US" altLang="zh-TW" sz="1200" dirty="0"/>
              <a:t>([0.025,0.050,0.075,0.100,0.120,0.125,0.150,0.175,0.200])</a:t>
            </a:r>
          </a:p>
          <a:p>
            <a:r>
              <a:rPr lang="en-US" altLang="zh-TW" sz="1200" dirty="0" err="1"/>
              <a:t>plt.xticks</a:t>
            </a:r>
            <a:r>
              <a:rPr lang="en-US" altLang="zh-TW" sz="1200" dirty="0"/>
              <a:t>(range(</a:t>
            </a:r>
            <a:r>
              <a:rPr lang="en-US" altLang="zh-TW" sz="1200" dirty="0" err="1"/>
              <a:t>len</a:t>
            </a:r>
            <a:r>
              <a:rPr lang="en-US" altLang="zh-TW" sz="1200" dirty="0"/>
              <a:t>(team)),team)</a:t>
            </a:r>
          </a:p>
          <a:p>
            <a:r>
              <a:rPr lang="en-US" altLang="zh-TW" sz="1200" dirty="0" err="1"/>
              <a:t>plt.title</a:t>
            </a:r>
            <a:r>
              <a:rPr lang="en-US" altLang="zh-TW" sz="1200" dirty="0"/>
              <a:t>('</a:t>
            </a:r>
            <a:r>
              <a:rPr lang="zh-TW" altLang="en-US" sz="1200" dirty="0"/>
              <a:t>各隊總得分中攔網得分所占比例</a:t>
            </a:r>
            <a:r>
              <a:rPr lang="en-US" altLang="zh-TW" sz="1200" dirty="0"/>
              <a:t>',loc='left')</a:t>
            </a:r>
          </a:p>
          <a:p>
            <a:r>
              <a:rPr lang="en-US" altLang="zh-TW" sz="1200" dirty="0" err="1"/>
              <a:t>plt.tick_params</a:t>
            </a:r>
            <a:r>
              <a:rPr lang="en-US" altLang="zh-TW" sz="1200" dirty="0"/>
              <a:t>(axis='x', </a:t>
            </a:r>
            <a:r>
              <a:rPr lang="en-US" altLang="zh-TW" sz="1200" dirty="0" err="1"/>
              <a:t>labelrotation</a:t>
            </a:r>
            <a:r>
              <a:rPr lang="en-US" altLang="zh-TW" sz="1200" dirty="0"/>
              <a:t>=-60)</a:t>
            </a:r>
          </a:p>
          <a:p>
            <a:r>
              <a:rPr lang="en-US" altLang="zh-TW" sz="1200" dirty="0" err="1"/>
              <a:t>fig.set_size_inches</a:t>
            </a:r>
            <a:r>
              <a:rPr lang="en-US" altLang="zh-TW" sz="1200" dirty="0"/>
              <a:t>(10, 10)</a:t>
            </a:r>
          </a:p>
          <a:p>
            <a:r>
              <a:rPr lang="en-US" altLang="zh-TW" sz="1200" dirty="0" err="1"/>
              <a:t>plt.savefig</a:t>
            </a:r>
            <a:r>
              <a:rPr lang="en-US" altLang="zh-TW" sz="1200" dirty="0"/>
              <a:t>('teamBlock.png')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93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30367-FDBA-44FE-86E6-44017698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E5026-3543-4569-BF49-FE4BDA63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/>
              <a:t>長攻、對角和攔中三個位置的得分方式有哪些不同？</a:t>
            </a:r>
            <a:endParaRPr lang="en-US" altLang="zh-TW" b="1" dirty="0"/>
          </a:p>
          <a:p>
            <a:r>
              <a:rPr lang="zh-TW" altLang="en-US" dirty="0"/>
              <a:t>結果：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心得：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攻擊：長攻和對角總得分中攻擊得分都占八成以上，攔中只有七成。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攔網：明顯攔中在攔網得分中高於其他，有超過兩成的得分比例。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發球：差距不大，都在</a:t>
            </a:r>
            <a:r>
              <a:rPr lang="en-US" altLang="zh-TW" dirty="0"/>
              <a:t>0.05</a:t>
            </a:r>
            <a:r>
              <a:rPr lang="zh-TW" altLang="en-US" dirty="0"/>
              <a:t>左右。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4EC03B-51DC-4F8A-AF3B-2A3EB13462AF}"/>
              </a:ext>
            </a:extLst>
          </p:cNvPr>
          <p:cNvSpPr txBox="1"/>
          <p:nvPr/>
        </p:nvSpPr>
        <p:spPr>
          <a:xfrm>
            <a:off x="1778795" y="2819995"/>
            <a:ext cx="569356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長攻得分方式中</a:t>
            </a:r>
            <a:r>
              <a:rPr lang="en-US" altLang="zh-TW" dirty="0"/>
              <a:t>, </a:t>
            </a:r>
            <a:r>
              <a:rPr lang="zh-TW" altLang="en-US" dirty="0"/>
              <a:t>攻擊</a:t>
            </a:r>
            <a:r>
              <a:rPr lang="en-US" altLang="zh-TW" dirty="0"/>
              <a:t>:</a:t>
            </a:r>
            <a:r>
              <a:rPr lang="zh-TW" altLang="en-US" dirty="0"/>
              <a:t>攔網</a:t>
            </a:r>
            <a:r>
              <a:rPr lang="en-US" altLang="zh-TW" dirty="0"/>
              <a:t>:</a:t>
            </a:r>
            <a:r>
              <a:rPr lang="zh-TW" altLang="en-US" dirty="0"/>
              <a:t>發球</a:t>
            </a:r>
            <a:r>
              <a:rPr lang="en-US" altLang="zh-TW" dirty="0"/>
              <a:t>= 0.87  :  0.08  :  0.05</a:t>
            </a:r>
          </a:p>
          <a:p>
            <a:r>
              <a:rPr lang="zh-TW" altLang="en-US" dirty="0"/>
              <a:t>對角得分方式中</a:t>
            </a:r>
            <a:r>
              <a:rPr lang="en-US" altLang="zh-TW" dirty="0"/>
              <a:t>, </a:t>
            </a:r>
            <a:r>
              <a:rPr lang="zh-TW" altLang="en-US" dirty="0"/>
              <a:t>攻擊</a:t>
            </a:r>
            <a:r>
              <a:rPr lang="en-US" altLang="zh-TW" dirty="0"/>
              <a:t>:</a:t>
            </a:r>
            <a:r>
              <a:rPr lang="zh-TW" altLang="en-US" dirty="0"/>
              <a:t>攔網</a:t>
            </a:r>
            <a:r>
              <a:rPr lang="en-US" altLang="zh-TW" dirty="0"/>
              <a:t>:</a:t>
            </a:r>
            <a:r>
              <a:rPr lang="zh-TW" altLang="en-US" dirty="0"/>
              <a:t>發球</a:t>
            </a:r>
            <a:r>
              <a:rPr lang="en-US" altLang="zh-TW" dirty="0"/>
              <a:t>= 0.86  :  0.1  :  0.05</a:t>
            </a:r>
          </a:p>
          <a:p>
            <a:r>
              <a:rPr lang="zh-TW" altLang="en-US" dirty="0"/>
              <a:t>攔中得分方式中</a:t>
            </a:r>
            <a:r>
              <a:rPr lang="en-US" altLang="zh-TW" dirty="0"/>
              <a:t>, </a:t>
            </a:r>
            <a:r>
              <a:rPr lang="zh-TW" altLang="en-US" dirty="0"/>
              <a:t>攻擊</a:t>
            </a:r>
            <a:r>
              <a:rPr lang="en-US" altLang="zh-TW" dirty="0"/>
              <a:t>:</a:t>
            </a:r>
            <a:r>
              <a:rPr lang="zh-TW" altLang="en-US" dirty="0"/>
              <a:t>攔網</a:t>
            </a:r>
            <a:r>
              <a:rPr lang="en-US" altLang="zh-TW" dirty="0"/>
              <a:t>:</a:t>
            </a:r>
            <a:r>
              <a:rPr lang="zh-TW" altLang="en-US" dirty="0"/>
              <a:t>發球</a:t>
            </a:r>
            <a:r>
              <a:rPr lang="en-US" altLang="zh-TW" dirty="0"/>
              <a:t>= 0.71  :  0.23  :  0.06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976329-6456-41B9-91F1-5F18EDD5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689" y="1408755"/>
            <a:ext cx="3763306" cy="28224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B05FA4B-B13B-40A9-82DB-8A6C2B46F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995" y="1409733"/>
            <a:ext cx="3762000" cy="28215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E32198-0AE7-41DF-B89C-1B097162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89" y="1408755"/>
            <a:ext cx="3763306" cy="28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30367-FDBA-44FE-86E6-44017698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心得結果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E5026-3543-4569-BF49-FE4BDA63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348413" cy="1376251"/>
          </a:xfrm>
        </p:spPr>
        <p:txBody>
          <a:bodyPr>
            <a:normAutofit/>
          </a:bodyPr>
          <a:lstStyle/>
          <a:p>
            <a:r>
              <a:rPr lang="zh-TW" altLang="en-US" b="1" dirty="0"/>
              <a:t>參賽隊伍攻擊、防守能力與排名的關係</a:t>
            </a:r>
            <a:endParaRPr lang="en-US" altLang="zh-TW" b="1" dirty="0"/>
          </a:p>
          <a:p>
            <a:r>
              <a:rPr lang="zh-TW" altLang="en-US" dirty="0"/>
              <a:t>結果：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b="1" dirty="0"/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4EC03B-51DC-4F8A-AF3B-2A3EB13462AF}"/>
              </a:ext>
            </a:extLst>
          </p:cNvPr>
          <p:cNvSpPr txBox="1"/>
          <p:nvPr/>
        </p:nvSpPr>
        <p:spPr>
          <a:xfrm>
            <a:off x="7743825" y="1512690"/>
            <a:ext cx="294322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長力男排 </a:t>
            </a:r>
            <a:r>
              <a:rPr lang="en-US" altLang="zh-TW" dirty="0"/>
              <a:t>0.85  :  0.11</a:t>
            </a:r>
          </a:p>
          <a:p>
            <a:r>
              <a:rPr lang="en-US" altLang="zh-TW" dirty="0"/>
              <a:t>MIZUNO 0.81  :  0.15</a:t>
            </a:r>
          </a:p>
          <a:p>
            <a:r>
              <a:rPr lang="zh-TW" altLang="en-US" dirty="0"/>
              <a:t>國訓中心 </a:t>
            </a:r>
            <a:r>
              <a:rPr lang="en-US" altLang="zh-TW" dirty="0"/>
              <a:t>0.75  :  0.17</a:t>
            </a:r>
          </a:p>
          <a:p>
            <a:r>
              <a:rPr lang="zh-TW" altLang="en-US" dirty="0"/>
              <a:t>台電公司 </a:t>
            </a:r>
            <a:r>
              <a:rPr lang="en-US" altLang="zh-TW" dirty="0"/>
              <a:t>0.79  :  0.16</a:t>
            </a:r>
          </a:p>
          <a:p>
            <a:r>
              <a:rPr lang="zh-TW" altLang="en-US" dirty="0"/>
              <a:t>桃園石易 </a:t>
            </a:r>
            <a:r>
              <a:rPr lang="en-US" altLang="zh-TW" dirty="0"/>
              <a:t>0.77  :  0.19</a:t>
            </a:r>
          </a:p>
          <a:p>
            <a:r>
              <a:rPr lang="zh-TW" altLang="en-US" dirty="0"/>
              <a:t>中國人纖 </a:t>
            </a:r>
            <a:r>
              <a:rPr lang="en-US" altLang="zh-TW" dirty="0"/>
              <a:t>0.82  :  0.12</a:t>
            </a:r>
          </a:p>
          <a:p>
            <a:r>
              <a:rPr lang="en-US" altLang="zh-TW" dirty="0"/>
              <a:t>ATTACKLINE 0.87  :  0.09</a:t>
            </a:r>
          </a:p>
          <a:p>
            <a:r>
              <a:rPr lang="zh-TW" altLang="en-US" dirty="0"/>
              <a:t>匯竑國際 </a:t>
            </a:r>
            <a:r>
              <a:rPr lang="en-US" altLang="zh-TW" dirty="0"/>
              <a:t>0.84  :  0.11</a:t>
            </a:r>
          </a:p>
          <a:p>
            <a:r>
              <a:rPr lang="en-US" altLang="zh-TW" dirty="0" err="1"/>
              <a:t>conti</a:t>
            </a:r>
            <a:r>
              <a:rPr lang="en-US" altLang="zh-TW" dirty="0"/>
              <a:t> 0.88  :  0.08</a:t>
            </a:r>
          </a:p>
          <a:p>
            <a:r>
              <a:rPr lang="zh-TW" altLang="en-US" dirty="0"/>
              <a:t>極速超跑 </a:t>
            </a:r>
            <a:r>
              <a:rPr lang="en-US" altLang="zh-TW" dirty="0"/>
              <a:t>0.85  :  0.1</a:t>
            </a:r>
          </a:p>
          <a:p>
            <a:r>
              <a:rPr lang="zh-TW" altLang="en-US" dirty="0"/>
              <a:t>雲林</a:t>
            </a:r>
            <a:r>
              <a:rPr lang="en-US" altLang="zh-TW" dirty="0"/>
              <a:t>MIZUNO 0.83  :  0.12</a:t>
            </a:r>
          </a:p>
          <a:p>
            <a:r>
              <a:rPr lang="zh-TW" altLang="en-US" dirty="0"/>
              <a:t>桃園台灣產險 </a:t>
            </a:r>
            <a:r>
              <a:rPr lang="en-US" altLang="zh-TW" dirty="0"/>
              <a:t>0.81  :  0.16</a:t>
            </a:r>
          </a:p>
          <a:p>
            <a:r>
              <a:rPr lang="zh-TW" altLang="en-US" dirty="0"/>
              <a:t>愛山林 </a:t>
            </a:r>
            <a:r>
              <a:rPr lang="en-US" altLang="zh-TW" dirty="0"/>
              <a:t>0.9  :  0.07</a:t>
            </a:r>
          </a:p>
          <a:p>
            <a:r>
              <a:rPr lang="zh-TW" altLang="en-US" dirty="0"/>
              <a:t>臺北鯨華 </a:t>
            </a:r>
            <a:r>
              <a:rPr lang="en-US" altLang="zh-TW" dirty="0"/>
              <a:t>0.87  :  0.09</a:t>
            </a:r>
          </a:p>
          <a:p>
            <a:r>
              <a:rPr lang="zh-TW" altLang="en-US" b="1" dirty="0"/>
              <a:t>平均攻擊得分比例 </a:t>
            </a:r>
            <a:r>
              <a:rPr lang="en-US" altLang="zh-TW" b="1" dirty="0"/>
              <a:t>:  0.83</a:t>
            </a:r>
          </a:p>
          <a:p>
            <a:r>
              <a:rPr lang="zh-TW" altLang="en-US" b="1" dirty="0"/>
              <a:t>平均攔網得分比例 </a:t>
            </a:r>
            <a:r>
              <a:rPr lang="en-US" altLang="zh-TW" b="1" dirty="0"/>
              <a:t>:  0.12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108E57-FC09-43D4-B8C5-72DC1685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61934"/>
            <a:ext cx="3240000" cy="324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FDAB856-CA6F-471C-8981-47D2465C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825" y="2861934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3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202</TotalTime>
  <Words>1618</Words>
  <Application>Microsoft Office PowerPoint</Application>
  <PresentationFormat>寬螢幕</PresentationFormat>
  <Paragraphs>218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Microsoft JhengHei UI</vt:lpstr>
      <vt:lpstr>微軟正黑體</vt:lpstr>
      <vt:lpstr>Arial</vt:lpstr>
      <vt:lpstr>菱格線條 16x9</vt:lpstr>
      <vt:lpstr>TVL企業排球聯賽隊伍和位置分析</vt:lpstr>
      <vt:lpstr>問題描述</vt:lpstr>
      <vt:lpstr>資料集</vt:lpstr>
      <vt:lpstr>程式應用</vt:lpstr>
      <vt:lpstr>程式應用</vt:lpstr>
      <vt:lpstr>程式應用</vt:lpstr>
      <vt:lpstr>程式應用</vt:lpstr>
      <vt:lpstr>心得結果</vt:lpstr>
      <vt:lpstr>心得結果</vt:lpstr>
      <vt:lpstr>心得結果</vt:lpstr>
      <vt:lpstr>心得結果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TVL企業排球聯賽隊伍和位置分析</dc:title>
  <dc:creator>丁語婕</dc:creator>
  <cp:lastModifiedBy>丁語婕</cp:lastModifiedBy>
  <cp:revision>21</cp:revision>
  <dcterms:created xsi:type="dcterms:W3CDTF">2020-12-27T06:40:13Z</dcterms:created>
  <dcterms:modified xsi:type="dcterms:W3CDTF">2020-12-30T07:22:53Z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