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9" r:id="rId10"/>
    <p:sldId id="270" r:id="rId11"/>
    <p:sldId id="268" r:id="rId12"/>
    <p:sldId id="261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B5A8E3-0504-4D90-A734-A4B099B67A7C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F74B5A90-1C5B-4964-A211-824593DAF56E}">
          <p14:sldIdLst>
            <p14:sldId id="265"/>
            <p14:sldId id="266"/>
            <p14:sldId id="267"/>
            <p14:sldId id="269"/>
            <p14:sldId id="270"/>
            <p14:sldId id="268"/>
            <p14:sldId id="261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C2C0"/>
    <a:srgbClr val="FF006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68350" autoAdjust="0"/>
  </p:normalViewPr>
  <p:slideViewPr>
    <p:cSldViewPr snapToGrid="0">
      <p:cViewPr varScale="1">
        <p:scale>
          <a:sx n="60" d="100"/>
          <a:sy n="60" d="100"/>
        </p:scale>
        <p:origin x="7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094CF-083F-4790-A909-C89A680117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A3534DA-5913-4C52-B762-AC8FE74314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/>
            <a:t>קריאות- שפה קלה לקריאה ודומה מאוד לרוב השפות העליות הקיימות כיום.</a:t>
          </a:r>
          <a:endParaRPr lang="en-US"/>
        </a:p>
      </dgm:t>
    </dgm:pt>
    <dgm:pt modelId="{D6CCE752-AFE6-4FBD-A6D8-770E8216F2B3}" type="parTrans" cxnId="{91BB453E-4157-4B1F-B812-5D57694AF0DE}">
      <dgm:prSet/>
      <dgm:spPr/>
      <dgm:t>
        <a:bodyPr/>
        <a:lstStyle/>
        <a:p>
          <a:endParaRPr lang="en-US"/>
        </a:p>
      </dgm:t>
    </dgm:pt>
    <dgm:pt modelId="{BF88183F-EC76-44B0-92DE-D2B11CEA6053}" type="sibTrans" cxnId="{91BB453E-4157-4B1F-B812-5D57694AF0DE}">
      <dgm:prSet/>
      <dgm:spPr/>
      <dgm:t>
        <a:bodyPr/>
        <a:lstStyle/>
        <a:p>
          <a:endParaRPr lang="en-US"/>
        </a:p>
      </dgm:t>
    </dgm:pt>
    <dgm:pt modelId="{B69801F8-A0BB-4206-95F1-625445D13D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כתיבות- השפה קלה לכתיבה, וישנן השלמות אוטומטיות.</a:t>
          </a:r>
          <a:endParaRPr lang="en-US" dirty="0"/>
        </a:p>
      </dgm:t>
    </dgm:pt>
    <dgm:pt modelId="{2188027A-5466-4D19-A5A3-B1883B0297F0}" type="parTrans" cxnId="{8A111FFF-2ECA-4597-8F54-C2520A97CB73}">
      <dgm:prSet/>
      <dgm:spPr/>
      <dgm:t>
        <a:bodyPr/>
        <a:lstStyle/>
        <a:p>
          <a:endParaRPr lang="en-US"/>
        </a:p>
      </dgm:t>
    </dgm:pt>
    <dgm:pt modelId="{12D81E1B-5D17-44E2-83CB-78A3982F6ABA}" type="sibTrans" cxnId="{8A111FFF-2ECA-4597-8F54-C2520A97CB73}">
      <dgm:prSet/>
      <dgm:spPr/>
      <dgm:t>
        <a:bodyPr/>
        <a:lstStyle/>
        <a:p>
          <a:endParaRPr lang="en-US"/>
        </a:p>
      </dgm:t>
    </dgm:pt>
    <dgm:pt modelId="{EEAACD3B-8815-4DBC-B058-3DC6018958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אמינות - הקומפיילר אינו מאפשר שגיאות טיפוסים, השמות והמרות שאינן בטוחות, יגרמו לשגיאת קומפילציה. כמו"כ קיים מנגנון טיפול בחריגות המובנה בשפה, עם תמיכה בחריגות מערכת מסוגים שונים.</a:t>
          </a:r>
          <a:endParaRPr lang="en-US" dirty="0"/>
        </a:p>
      </dgm:t>
    </dgm:pt>
    <dgm:pt modelId="{0DCC483C-25FA-41FA-ADEF-33BF50DE4F73}" type="parTrans" cxnId="{E99A677E-C0E2-4FC9-B539-23DF1D948CE0}">
      <dgm:prSet/>
      <dgm:spPr/>
      <dgm:t>
        <a:bodyPr/>
        <a:lstStyle/>
        <a:p>
          <a:endParaRPr lang="en-US"/>
        </a:p>
      </dgm:t>
    </dgm:pt>
    <dgm:pt modelId="{AF414B22-AA47-4BF4-B78B-B36CD6BC3289}" type="sibTrans" cxnId="{E99A677E-C0E2-4FC9-B539-23DF1D948CE0}">
      <dgm:prSet/>
      <dgm:spPr/>
      <dgm:t>
        <a:bodyPr/>
        <a:lstStyle/>
        <a:p>
          <a:endParaRPr lang="en-US"/>
        </a:p>
      </dgm:t>
    </dgm:pt>
    <dgm:pt modelId="{3CE6587C-046E-4D0C-A5F9-94F29CEC1F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עלות- עלות השימוש בבלרינה הינו חינמי. בנוסף, היא קלה לקריאה וכתיבה ואמינה, אי לכך עלויות הפיתוח באמצעות השפה יהיה זול יחסית.</a:t>
          </a:r>
          <a:endParaRPr lang="en-US" dirty="0"/>
        </a:p>
      </dgm:t>
    </dgm:pt>
    <dgm:pt modelId="{947DFBA2-DA25-4FE3-BCCC-618E5AFD1672}" type="parTrans" cxnId="{E69126EE-6382-4E05-85EA-F0C44FDBAB21}">
      <dgm:prSet/>
      <dgm:spPr/>
      <dgm:t>
        <a:bodyPr/>
        <a:lstStyle/>
        <a:p>
          <a:endParaRPr lang="en-US"/>
        </a:p>
      </dgm:t>
    </dgm:pt>
    <dgm:pt modelId="{FCC175C6-C9BA-4F64-97E1-4793ADDBA50A}" type="sibTrans" cxnId="{E69126EE-6382-4E05-85EA-F0C44FDBAB21}">
      <dgm:prSet/>
      <dgm:spPr/>
      <dgm:t>
        <a:bodyPr/>
        <a:lstStyle/>
        <a:p>
          <a:endParaRPr lang="en-US"/>
        </a:p>
      </dgm:t>
    </dgm:pt>
    <dgm:pt modelId="{20BA56A4-1322-474D-A5F8-940844351C81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he-IL" dirty="0"/>
            <a:t>ניידות- ניידות גבוהה מאוד, מכיוון שבלרינה יכולה להתקמפל למספר פלטפורמות שונות, ביניהם </a:t>
          </a:r>
          <a:r>
            <a:rPr lang="en-US" dirty="0"/>
            <a:t/>
          </a:r>
          <a:br>
            <a:rPr lang="en-US" dirty="0"/>
          </a:br>
          <a:r>
            <a:rPr lang="en-US" dirty="0"/>
            <a:t>java</a:t>
          </a:r>
          <a:br>
            <a:rPr lang="en-US" dirty="0"/>
          </a:br>
          <a:endParaRPr lang="en-US" dirty="0"/>
        </a:p>
      </dgm:t>
    </dgm:pt>
    <dgm:pt modelId="{14C66812-28E2-4CB0-A233-9B4C730BBC6F}" type="parTrans" cxnId="{0B830807-3875-4134-97ED-BFBCD0CE3169}">
      <dgm:prSet/>
      <dgm:spPr/>
      <dgm:t>
        <a:bodyPr/>
        <a:lstStyle/>
        <a:p>
          <a:endParaRPr lang="en-US"/>
        </a:p>
      </dgm:t>
    </dgm:pt>
    <dgm:pt modelId="{726F9B27-0EAF-47A1-AD9C-247C95428178}" type="sibTrans" cxnId="{0B830807-3875-4134-97ED-BFBCD0CE3169}">
      <dgm:prSet/>
      <dgm:spPr/>
      <dgm:t>
        <a:bodyPr/>
        <a:lstStyle/>
        <a:p>
          <a:endParaRPr lang="en-US"/>
        </a:p>
      </dgm:t>
    </dgm:pt>
    <dgm:pt modelId="{80524A45-A505-4AAD-A019-BBEBAF796965}" type="pres">
      <dgm:prSet presAssocID="{CC7094CF-083F-4790-A909-C89A6801178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03950C-6647-40BB-8DFD-99FE27307C0B}" type="pres">
      <dgm:prSet presAssocID="{EA3534DA-5913-4C52-B762-AC8FE74314C0}" presName="compNode" presStyleCnt="0"/>
      <dgm:spPr/>
    </dgm:pt>
    <dgm:pt modelId="{1EC37049-6DDE-4239-B260-176C07E66BD3}" type="pres">
      <dgm:prSet presAssocID="{EA3534DA-5913-4C52-B762-AC8FE74314C0}" presName="iconBgRect" presStyleLbl="bgShp" presStyleIdx="0" presStyleCnt="5"/>
      <dgm:spPr/>
    </dgm:pt>
    <dgm:pt modelId="{0BE3FA4A-96D4-499C-B35A-1FA602B6D5CC}" type="pres">
      <dgm:prSet presAssocID="{EA3534DA-5913-4C52-B762-AC8FE74314C0}" presName="iconRect" presStyleLbl="node1" presStyleIdx="0" presStyleCnt="5" custScaleX="101150" custScaleY="111700" custLinFactNeighborX="-2629" custLinFactNeighborY="-832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66E4A3BE-AAC7-430A-9E74-AD2483F5EF87}" type="pres">
      <dgm:prSet presAssocID="{EA3534DA-5913-4C52-B762-AC8FE74314C0}" presName="spaceRect" presStyleCnt="0"/>
      <dgm:spPr/>
    </dgm:pt>
    <dgm:pt modelId="{0136E648-6197-4027-8D3A-43A8166B65DD}" type="pres">
      <dgm:prSet presAssocID="{EA3534DA-5913-4C52-B762-AC8FE74314C0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2DC2301-11C1-4993-BBC9-0B17C8F9B227}" type="pres">
      <dgm:prSet presAssocID="{BF88183F-EC76-44B0-92DE-D2B11CEA6053}" presName="sibTrans" presStyleCnt="0"/>
      <dgm:spPr/>
    </dgm:pt>
    <dgm:pt modelId="{17B828B2-EC5A-4AFA-B92D-53E14A1E3E26}" type="pres">
      <dgm:prSet presAssocID="{B69801F8-A0BB-4206-95F1-625445D13DE8}" presName="compNode" presStyleCnt="0"/>
      <dgm:spPr/>
    </dgm:pt>
    <dgm:pt modelId="{4FE64969-4139-40ED-9CB9-D520D782C62E}" type="pres">
      <dgm:prSet presAssocID="{B69801F8-A0BB-4206-95F1-625445D13DE8}" presName="iconBgRect" presStyleLbl="bgShp" presStyleIdx="1" presStyleCnt="5"/>
      <dgm:spPr/>
    </dgm:pt>
    <dgm:pt modelId="{8095DA8E-CA3E-4286-BEDA-12CE407FF682}" type="pres">
      <dgm:prSet presAssocID="{B69801F8-A0BB-4206-95F1-625445D13DE8}" presName="iconRect" presStyleLbl="node1" presStyleIdx="1" presStyleCnt="5" custLinFactNeighborX="-989" custLinFactNeighborY="-688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FAA967-C6FE-4B45-BE52-E496366E6CCC}" type="pres">
      <dgm:prSet presAssocID="{B69801F8-A0BB-4206-95F1-625445D13DE8}" presName="spaceRect" presStyleCnt="0"/>
      <dgm:spPr/>
    </dgm:pt>
    <dgm:pt modelId="{11B6399B-7953-4F1C-B75F-DE3606492DCD}" type="pres">
      <dgm:prSet presAssocID="{B69801F8-A0BB-4206-95F1-625445D13DE8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B4BE25-6397-48D5-9C20-349C837F8991}" type="pres">
      <dgm:prSet presAssocID="{12D81E1B-5D17-44E2-83CB-78A3982F6ABA}" presName="sibTrans" presStyleCnt="0"/>
      <dgm:spPr/>
    </dgm:pt>
    <dgm:pt modelId="{34F2D1BD-B992-4EF7-B6B6-CA95F594766D}" type="pres">
      <dgm:prSet presAssocID="{EEAACD3B-8815-4DBC-B058-3DC601895871}" presName="compNode" presStyleCnt="0"/>
      <dgm:spPr/>
    </dgm:pt>
    <dgm:pt modelId="{40C67C19-38A5-4B91-B7E4-3268A0299920}" type="pres">
      <dgm:prSet presAssocID="{EEAACD3B-8815-4DBC-B058-3DC601895871}" presName="iconBgRect" presStyleLbl="bgShp" presStyleIdx="2" presStyleCnt="5"/>
      <dgm:spPr/>
    </dgm:pt>
    <dgm:pt modelId="{C3D83F3E-7590-4C8E-9EEA-CFD803000EEE}" type="pres">
      <dgm:prSet presAssocID="{EEAACD3B-8815-4DBC-B058-3DC601895871}" presName="iconRect" presStyleLbl="node1" presStyleIdx="2" presStyleCnt="5" custLinFactNeighborY="-704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35D5DF1-515B-433D-A502-F2DEE16CC201}" type="pres">
      <dgm:prSet presAssocID="{EEAACD3B-8815-4DBC-B058-3DC601895871}" presName="spaceRect" presStyleCnt="0"/>
      <dgm:spPr/>
    </dgm:pt>
    <dgm:pt modelId="{8FC2C4A3-0727-4BD3-9138-9C1AE0F2200A}" type="pres">
      <dgm:prSet presAssocID="{EEAACD3B-8815-4DBC-B058-3DC601895871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85372A-7185-4F8A-B831-479DE881C4A4}" type="pres">
      <dgm:prSet presAssocID="{AF414B22-AA47-4BF4-B78B-B36CD6BC3289}" presName="sibTrans" presStyleCnt="0"/>
      <dgm:spPr/>
    </dgm:pt>
    <dgm:pt modelId="{0457BCD7-4ED0-4C72-8E98-16D53B9EF646}" type="pres">
      <dgm:prSet presAssocID="{3CE6587C-046E-4D0C-A5F9-94F29CEC1F67}" presName="compNode" presStyleCnt="0"/>
      <dgm:spPr/>
    </dgm:pt>
    <dgm:pt modelId="{420B90ED-9079-4FAC-8234-C108B6EE9303}" type="pres">
      <dgm:prSet presAssocID="{3CE6587C-046E-4D0C-A5F9-94F29CEC1F67}" presName="iconBgRect" presStyleLbl="bgShp" presStyleIdx="3" presStyleCnt="5"/>
      <dgm:spPr/>
    </dgm:pt>
    <dgm:pt modelId="{16CCD379-525A-40B1-BD86-484FDA539C4F}" type="pres">
      <dgm:prSet presAssocID="{3CE6587C-046E-4D0C-A5F9-94F29CEC1F67}" presName="iconRect" presStyleLbl="node1" presStyleIdx="3" presStyleCnt="5" custLinFactNeighborY="-986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E89A7A4-7BCB-4476-A143-86E2379E3E4C}" type="pres">
      <dgm:prSet presAssocID="{3CE6587C-046E-4D0C-A5F9-94F29CEC1F67}" presName="spaceRect" presStyleCnt="0"/>
      <dgm:spPr/>
    </dgm:pt>
    <dgm:pt modelId="{78CA1D9A-97F9-4E70-86A4-C3656F10FD7A}" type="pres">
      <dgm:prSet presAssocID="{3CE6587C-046E-4D0C-A5F9-94F29CEC1F67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4378986-671F-44C7-ADD7-B1B30FBBD6A9}" type="pres">
      <dgm:prSet presAssocID="{FCC175C6-C9BA-4F64-97E1-4793ADDBA50A}" presName="sibTrans" presStyleCnt="0"/>
      <dgm:spPr/>
    </dgm:pt>
    <dgm:pt modelId="{9669B2A0-1197-4FF7-9D83-BFC168D88BD8}" type="pres">
      <dgm:prSet presAssocID="{20BA56A4-1322-474D-A5F8-940844351C81}" presName="compNode" presStyleCnt="0"/>
      <dgm:spPr/>
    </dgm:pt>
    <dgm:pt modelId="{529B5B70-B681-43D2-BCF7-2E7BB3479B45}" type="pres">
      <dgm:prSet presAssocID="{20BA56A4-1322-474D-A5F8-940844351C81}" presName="iconBgRect" presStyleLbl="bgShp" presStyleIdx="4" presStyleCnt="5"/>
      <dgm:spPr/>
    </dgm:pt>
    <dgm:pt modelId="{5DB8E3ED-DE81-4590-984C-666737F760F3}" type="pres">
      <dgm:prSet presAssocID="{20BA56A4-1322-474D-A5F8-940844351C81}" presName="iconRect" presStyleLbl="node1" presStyleIdx="4" presStyleCnt="5" custLinFactNeighborX="5636" custLinFactNeighborY="-422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A69D85D9-DD1F-401A-B232-A41D56ACB4C1}" type="pres">
      <dgm:prSet presAssocID="{20BA56A4-1322-474D-A5F8-940844351C81}" presName="spaceRect" presStyleCnt="0"/>
      <dgm:spPr/>
    </dgm:pt>
    <dgm:pt modelId="{13096498-0F39-40B7-9F6E-9628823135BE}" type="pres">
      <dgm:prSet presAssocID="{20BA56A4-1322-474D-A5F8-940844351C81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ABE52-7759-486C-877E-B0F581A42690}" type="presOf" srcId="{EA3534DA-5913-4C52-B762-AC8FE74314C0}" destId="{0136E648-6197-4027-8D3A-43A8166B65DD}" srcOrd="0" destOrd="0" presId="urn:microsoft.com/office/officeart/2018/5/layout/IconCircleLabelList"/>
    <dgm:cxn modelId="{91BB453E-4157-4B1F-B812-5D57694AF0DE}" srcId="{CC7094CF-083F-4790-A909-C89A6801178C}" destId="{EA3534DA-5913-4C52-B762-AC8FE74314C0}" srcOrd="0" destOrd="0" parTransId="{D6CCE752-AFE6-4FBD-A6D8-770E8216F2B3}" sibTransId="{BF88183F-EC76-44B0-92DE-D2B11CEA6053}"/>
    <dgm:cxn modelId="{5ACBF9DF-5174-4289-8183-082884E3D579}" type="presOf" srcId="{B69801F8-A0BB-4206-95F1-625445D13DE8}" destId="{11B6399B-7953-4F1C-B75F-DE3606492DCD}" srcOrd="0" destOrd="0" presId="urn:microsoft.com/office/officeart/2018/5/layout/IconCircleLabelList"/>
    <dgm:cxn modelId="{4BAB0F3E-BBEB-41D8-9259-8EB57AC87C78}" type="presOf" srcId="{3CE6587C-046E-4D0C-A5F9-94F29CEC1F67}" destId="{78CA1D9A-97F9-4E70-86A4-C3656F10FD7A}" srcOrd="0" destOrd="0" presId="urn:microsoft.com/office/officeart/2018/5/layout/IconCircleLabelList"/>
    <dgm:cxn modelId="{6CC59DD5-BEF2-4BD3-A5F5-6E86738233DB}" type="presOf" srcId="{20BA56A4-1322-474D-A5F8-940844351C81}" destId="{13096498-0F39-40B7-9F6E-9628823135BE}" srcOrd="0" destOrd="0" presId="urn:microsoft.com/office/officeart/2018/5/layout/IconCircleLabelList"/>
    <dgm:cxn modelId="{A21F1C9A-07CA-480E-A90F-36DE4AE767CD}" type="presOf" srcId="{CC7094CF-083F-4790-A909-C89A6801178C}" destId="{80524A45-A505-4AAD-A019-BBEBAF796965}" srcOrd="0" destOrd="0" presId="urn:microsoft.com/office/officeart/2018/5/layout/IconCircleLabelList"/>
    <dgm:cxn modelId="{0B830807-3875-4134-97ED-BFBCD0CE3169}" srcId="{CC7094CF-083F-4790-A909-C89A6801178C}" destId="{20BA56A4-1322-474D-A5F8-940844351C81}" srcOrd="4" destOrd="0" parTransId="{14C66812-28E2-4CB0-A233-9B4C730BBC6F}" sibTransId="{726F9B27-0EAF-47A1-AD9C-247C95428178}"/>
    <dgm:cxn modelId="{E99A677E-C0E2-4FC9-B539-23DF1D948CE0}" srcId="{CC7094CF-083F-4790-A909-C89A6801178C}" destId="{EEAACD3B-8815-4DBC-B058-3DC601895871}" srcOrd="2" destOrd="0" parTransId="{0DCC483C-25FA-41FA-ADEF-33BF50DE4F73}" sibTransId="{AF414B22-AA47-4BF4-B78B-B36CD6BC3289}"/>
    <dgm:cxn modelId="{8A111FFF-2ECA-4597-8F54-C2520A97CB73}" srcId="{CC7094CF-083F-4790-A909-C89A6801178C}" destId="{B69801F8-A0BB-4206-95F1-625445D13DE8}" srcOrd="1" destOrd="0" parTransId="{2188027A-5466-4D19-A5A3-B1883B0297F0}" sibTransId="{12D81E1B-5D17-44E2-83CB-78A3982F6ABA}"/>
    <dgm:cxn modelId="{BE7F2833-8EB0-4F81-BA8A-8A74AF4D22F7}" type="presOf" srcId="{EEAACD3B-8815-4DBC-B058-3DC601895871}" destId="{8FC2C4A3-0727-4BD3-9138-9C1AE0F2200A}" srcOrd="0" destOrd="0" presId="urn:microsoft.com/office/officeart/2018/5/layout/IconCircleLabelList"/>
    <dgm:cxn modelId="{E69126EE-6382-4E05-85EA-F0C44FDBAB21}" srcId="{CC7094CF-083F-4790-A909-C89A6801178C}" destId="{3CE6587C-046E-4D0C-A5F9-94F29CEC1F67}" srcOrd="3" destOrd="0" parTransId="{947DFBA2-DA25-4FE3-BCCC-618E5AFD1672}" sibTransId="{FCC175C6-C9BA-4F64-97E1-4793ADDBA50A}"/>
    <dgm:cxn modelId="{01C7F2FE-D10F-4173-96C4-749316184AE2}" type="presParOf" srcId="{80524A45-A505-4AAD-A019-BBEBAF796965}" destId="{8A03950C-6647-40BB-8DFD-99FE27307C0B}" srcOrd="0" destOrd="0" presId="urn:microsoft.com/office/officeart/2018/5/layout/IconCircleLabelList"/>
    <dgm:cxn modelId="{80AE41B0-C956-439F-ACD5-ABFA91777B77}" type="presParOf" srcId="{8A03950C-6647-40BB-8DFD-99FE27307C0B}" destId="{1EC37049-6DDE-4239-B260-176C07E66BD3}" srcOrd="0" destOrd="0" presId="urn:microsoft.com/office/officeart/2018/5/layout/IconCircleLabelList"/>
    <dgm:cxn modelId="{60F0D5E4-8BFF-4760-9B4E-7AFDDDA5ECAC}" type="presParOf" srcId="{8A03950C-6647-40BB-8DFD-99FE27307C0B}" destId="{0BE3FA4A-96D4-499C-B35A-1FA602B6D5CC}" srcOrd="1" destOrd="0" presId="urn:microsoft.com/office/officeart/2018/5/layout/IconCircleLabelList"/>
    <dgm:cxn modelId="{9F2FA0C4-B23D-4F52-AF32-C99259BA9C8F}" type="presParOf" srcId="{8A03950C-6647-40BB-8DFD-99FE27307C0B}" destId="{66E4A3BE-AAC7-430A-9E74-AD2483F5EF87}" srcOrd="2" destOrd="0" presId="urn:microsoft.com/office/officeart/2018/5/layout/IconCircleLabelList"/>
    <dgm:cxn modelId="{5C301301-45B3-4880-B9E4-0CD7E8FB3BFB}" type="presParOf" srcId="{8A03950C-6647-40BB-8DFD-99FE27307C0B}" destId="{0136E648-6197-4027-8D3A-43A8166B65DD}" srcOrd="3" destOrd="0" presId="urn:microsoft.com/office/officeart/2018/5/layout/IconCircleLabelList"/>
    <dgm:cxn modelId="{1452A437-A916-42F3-B301-F4D85F7CF50E}" type="presParOf" srcId="{80524A45-A505-4AAD-A019-BBEBAF796965}" destId="{02DC2301-11C1-4993-BBC9-0B17C8F9B227}" srcOrd="1" destOrd="0" presId="urn:microsoft.com/office/officeart/2018/5/layout/IconCircleLabelList"/>
    <dgm:cxn modelId="{9B70C496-C19C-4E23-AE1C-4209033BC734}" type="presParOf" srcId="{80524A45-A505-4AAD-A019-BBEBAF796965}" destId="{17B828B2-EC5A-4AFA-B92D-53E14A1E3E26}" srcOrd="2" destOrd="0" presId="urn:microsoft.com/office/officeart/2018/5/layout/IconCircleLabelList"/>
    <dgm:cxn modelId="{4097FE15-A396-48DE-84A1-61F30C4B87DC}" type="presParOf" srcId="{17B828B2-EC5A-4AFA-B92D-53E14A1E3E26}" destId="{4FE64969-4139-40ED-9CB9-D520D782C62E}" srcOrd="0" destOrd="0" presId="urn:microsoft.com/office/officeart/2018/5/layout/IconCircleLabelList"/>
    <dgm:cxn modelId="{4D893C0B-9E1E-491B-94CB-4AFD6332DC02}" type="presParOf" srcId="{17B828B2-EC5A-4AFA-B92D-53E14A1E3E26}" destId="{8095DA8E-CA3E-4286-BEDA-12CE407FF682}" srcOrd="1" destOrd="0" presId="urn:microsoft.com/office/officeart/2018/5/layout/IconCircleLabelList"/>
    <dgm:cxn modelId="{D23B7EA1-7FCF-4D85-8396-574CA5532F2B}" type="presParOf" srcId="{17B828B2-EC5A-4AFA-B92D-53E14A1E3E26}" destId="{B3FAA967-C6FE-4B45-BE52-E496366E6CCC}" srcOrd="2" destOrd="0" presId="urn:microsoft.com/office/officeart/2018/5/layout/IconCircleLabelList"/>
    <dgm:cxn modelId="{2975A9B3-DCFB-4176-B983-20BFDD5CD67A}" type="presParOf" srcId="{17B828B2-EC5A-4AFA-B92D-53E14A1E3E26}" destId="{11B6399B-7953-4F1C-B75F-DE3606492DCD}" srcOrd="3" destOrd="0" presId="urn:microsoft.com/office/officeart/2018/5/layout/IconCircleLabelList"/>
    <dgm:cxn modelId="{1D7B201D-DA34-472D-8B7D-897B43DEDD32}" type="presParOf" srcId="{80524A45-A505-4AAD-A019-BBEBAF796965}" destId="{77B4BE25-6397-48D5-9C20-349C837F8991}" srcOrd="3" destOrd="0" presId="urn:microsoft.com/office/officeart/2018/5/layout/IconCircleLabelList"/>
    <dgm:cxn modelId="{78CEAAB5-20F9-4985-BC14-FFB6663C1410}" type="presParOf" srcId="{80524A45-A505-4AAD-A019-BBEBAF796965}" destId="{34F2D1BD-B992-4EF7-B6B6-CA95F594766D}" srcOrd="4" destOrd="0" presId="urn:microsoft.com/office/officeart/2018/5/layout/IconCircleLabelList"/>
    <dgm:cxn modelId="{2A6B50B8-6CBA-4E6A-A674-194D259C7EA0}" type="presParOf" srcId="{34F2D1BD-B992-4EF7-B6B6-CA95F594766D}" destId="{40C67C19-38A5-4B91-B7E4-3268A0299920}" srcOrd="0" destOrd="0" presId="urn:microsoft.com/office/officeart/2018/5/layout/IconCircleLabelList"/>
    <dgm:cxn modelId="{7FBA2D8C-CA9F-45D7-9AD5-1A026B681CE4}" type="presParOf" srcId="{34F2D1BD-B992-4EF7-B6B6-CA95F594766D}" destId="{C3D83F3E-7590-4C8E-9EEA-CFD803000EEE}" srcOrd="1" destOrd="0" presId="urn:microsoft.com/office/officeart/2018/5/layout/IconCircleLabelList"/>
    <dgm:cxn modelId="{49544B56-18CC-4DCD-A06A-41799F4A7307}" type="presParOf" srcId="{34F2D1BD-B992-4EF7-B6B6-CA95F594766D}" destId="{235D5DF1-515B-433D-A502-F2DEE16CC201}" srcOrd="2" destOrd="0" presId="urn:microsoft.com/office/officeart/2018/5/layout/IconCircleLabelList"/>
    <dgm:cxn modelId="{2027CFD8-823E-4FDF-92FD-0760D34E1F57}" type="presParOf" srcId="{34F2D1BD-B992-4EF7-B6B6-CA95F594766D}" destId="{8FC2C4A3-0727-4BD3-9138-9C1AE0F2200A}" srcOrd="3" destOrd="0" presId="urn:microsoft.com/office/officeart/2018/5/layout/IconCircleLabelList"/>
    <dgm:cxn modelId="{D9E09F82-DF7D-43A3-A0AA-2ED269374147}" type="presParOf" srcId="{80524A45-A505-4AAD-A019-BBEBAF796965}" destId="{7785372A-7185-4F8A-B831-479DE881C4A4}" srcOrd="5" destOrd="0" presId="urn:microsoft.com/office/officeart/2018/5/layout/IconCircleLabelList"/>
    <dgm:cxn modelId="{4FF64DF3-17C3-475D-971A-352D0C467341}" type="presParOf" srcId="{80524A45-A505-4AAD-A019-BBEBAF796965}" destId="{0457BCD7-4ED0-4C72-8E98-16D53B9EF646}" srcOrd="6" destOrd="0" presId="urn:microsoft.com/office/officeart/2018/5/layout/IconCircleLabelList"/>
    <dgm:cxn modelId="{3A9E154F-C9B7-4EBA-938E-CEDE6F9A3F78}" type="presParOf" srcId="{0457BCD7-4ED0-4C72-8E98-16D53B9EF646}" destId="{420B90ED-9079-4FAC-8234-C108B6EE9303}" srcOrd="0" destOrd="0" presId="urn:microsoft.com/office/officeart/2018/5/layout/IconCircleLabelList"/>
    <dgm:cxn modelId="{DEED88F7-AD50-4D13-B113-3E6DF27B5228}" type="presParOf" srcId="{0457BCD7-4ED0-4C72-8E98-16D53B9EF646}" destId="{16CCD379-525A-40B1-BD86-484FDA539C4F}" srcOrd="1" destOrd="0" presId="urn:microsoft.com/office/officeart/2018/5/layout/IconCircleLabelList"/>
    <dgm:cxn modelId="{354E1EF2-B9C9-496C-ADB6-29DE4BFEB7E3}" type="presParOf" srcId="{0457BCD7-4ED0-4C72-8E98-16D53B9EF646}" destId="{4E89A7A4-7BCB-4476-A143-86E2379E3E4C}" srcOrd="2" destOrd="0" presId="urn:microsoft.com/office/officeart/2018/5/layout/IconCircleLabelList"/>
    <dgm:cxn modelId="{AF2A2993-B5DB-4A64-B49A-5928F09E009C}" type="presParOf" srcId="{0457BCD7-4ED0-4C72-8E98-16D53B9EF646}" destId="{78CA1D9A-97F9-4E70-86A4-C3656F10FD7A}" srcOrd="3" destOrd="0" presId="urn:microsoft.com/office/officeart/2018/5/layout/IconCircleLabelList"/>
    <dgm:cxn modelId="{0D078B90-7588-4AA8-B787-C615BBD75862}" type="presParOf" srcId="{80524A45-A505-4AAD-A019-BBEBAF796965}" destId="{84378986-671F-44C7-ADD7-B1B30FBBD6A9}" srcOrd="7" destOrd="0" presId="urn:microsoft.com/office/officeart/2018/5/layout/IconCircleLabelList"/>
    <dgm:cxn modelId="{CB36386D-C3D8-4D8B-8B08-69BE06E6813D}" type="presParOf" srcId="{80524A45-A505-4AAD-A019-BBEBAF796965}" destId="{9669B2A0-1197-4FF7-9D83-BFC168D88BD8}" srcOrd="8" destOrd="0" presId="urn:microsoft.com/office/officeart/2018/5/layout/IconCircleLabelList"/>
    <dgm:cxn modelId="{AF4EF697-25FB-4A21-93A1-506A57852BE3}" type="presParOf" srcId="{9669B2A0-1197-4FF7-9D83-BFC168D88BD8}" destId="{529B5B70-B681-43D2-BCF7-2E7BB3479B45}" srcOrd="0" destOrd="0" presId="urn:microsoft.com/office/officeart/2018/5/layout/IconCircleLabelList"/>
    <dgm:cxn modelId="{FBD60924-9FE7-4BC1-998E-CF9B82DE0D2B}" type="presParOf" srcId="{9669B2A0-1197-4FF7-9D83-BFC168D88BD8}" destId="{5DB8E3ED-DE81-4590-984C-666737F760F3}" srcOrd="1" destOrd="0" presId="urn:microsoft.com/office/officeart/2018/5/layout/IconCircleLabelList"/>
    <dgm:cxn modelId="{D8506B86-829F-44B9-8391-F30CC63A5009}" type="presParOf" srcId="{9669B2A0-1197-4FF7-9D83-BFC168D88BD8}" destId="{A69D85D9-DD1F-401A-B232-A41D56ACB4C1}" srcOrd="2" destOrd="0" presId="urn:microsoft.com/office/officeart/2018/5/layout/IconCircleLabelList"/>
    <dgm:cxn modelId="{4232F29C-7E1C-4925-B58C-8F3B40F182DC}" type="presParOf" srcId="{9669B2A0-1197-4FF7-9D83-BFC168D88BD8}" destId="{13096498-0F39-40B7-9F6E-9628823135BE}" srcOrd="3" destOrd="0" presId="urn:microsoft.com/office/officeart/2018/5/layout/IconCircleLabelList"/>
  </dgm:cxnLst>
  <dgm:bg>
    <a:blipFill>
      <a:blip xmlns:r="http://schemas.openxmlformats.org/officeDocument/2006/relationships" r:embed="rId1">
        <a:extLst>
          <a:ext uri="{96DAC541-7B7A-43D3-8B79-37D633B846F1}">
            <asvg:svgBlip xmlns="" xmlns:asvg="http://schemas.microsoft.com/office/drawing/2016/SVG/main" r:embed="rId11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7049-6DDE-4239-B260-176C07E66BD3}">
      <dsp:nvSpPr>
        <dsp:cNvPr id="0" name=""/>
        <dsp:cNvSpPr/>
      </dsp:nvSpPr>
      <dsp:spPr>
        <a:xfrm>
          <a:off x="1221750" y="91307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3FA4A-96D4-499C-B35A-1FA602B6D5CC}">
      <dsp:nvSpPr>
        <dsp:cNvPr id="0" name=""/>
        <dsp:cNvSpPr/>
      </dsp:nvSpPr>
      <dsp:spPr>
        <a:xfrm>
          <a:off x="1435564" y="1057743"/>
          <a:ext cx="637245" cy="70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6E648-6197-4027-8D3A-43A8166B65DD}">
      <dsp:nvSpPr>
        <dsp:cNvPr id="0" name=""/>
        <dsp:cNvSpPr/>
      </dsp:nvSpPr>
      <dsp:spPr>
        <a:xfrm>
          <a:off x="870750" y="2353071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he-IL" sz="1100" kern="1200"/>
            <a:t>קריאות- שפה קלה לקריאה ודומה מאוד לרוב השפות העליות הקיימות כיום.</a:t>
          </a:r>
          <a:endParaRPr lang="en-US" sz="1100" kern="1200"/>
        </a:p>
      </dsp:txBody>
      <dsp:txXfrm>
        <a:off x="870750" y="2353071"/>
        <a:ext cx="1800000" cy="1170000"/>
      </dsp:txXfrm>
    </dsp:sp>
    <dsp:sp modelId="{4FE64969-4139-40ED-9CB9-D520D782C62E}">
      <dsp:nvSpPr>
        <dsp:cNvPr id="0" name=""/>
        <dsp:cNvSpPr/>
      </dsp:nvSpPr>
      <dsp:spPr>
        <a:xfrm>
          <a:off x="3336750" y="91307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5DA8E-CA3E-4286-BEDA-12CE407FF682}">
      <dsp:nvSpPr>
        <dsp:cNvPr id="0" name=""/>
        <dsp:cNvSpPr/>
      </dsp:nvSpPr>
      <dsp:spPr>
        <a:xfrm>
          <a:off x="3564519" y="110368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6399B-7953-4F1C-B75F-DE3606492DCD}">
      <dsp:nvSpPr>
        <dsp:cNvPr id="0" name=""/>
        <dsp:cNvSpPr/>
      </dsp:nvSpPr>
      <dsp:spPr>
        <a:xfrm>
          <a:off x="2985750" y="2353071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he-IL" sz="1100" kern="1200" dirty="0"/>
            <a:t>כתיבות- השפה קלה לכתיבה, וישנן השלמות אוטומטיות.</a:t>
          </a:r>
          <a:endParaRPr lang="en-US" sz="1100" kern="1200" dirty="0"/>
        </a:p>
      </dsp:txBody>
      <dsp:txXfrm>
        <a:off x="2985750" y="2353071"/>
        <a:ext cx="1800000" cy="1170000"/>
      </dsp:txXfrm>
    </dsp:sp>
    <dsp:sp modelId="{40C67C19-38A5-4B91-B7E4-3268A0299920}">
      <dsp:nvSpPr>
        <dsp:cNvPr id="0" name=""/>
        <dsp:cNvSpPr/>
      </dsp:nvSpPr>
      <dsp:spPr>
        <a:xfrm>
          <a:off x="5451750" y="91307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83F3E-7590-4C8E-9EEA-CFD803000EEE}">
      <dsp:nvSpPr>
        <dsp:cNvPr id="0" name=""/>
        <dsp:cNvSpPr/>
      </dsp:nvSpPr>
      <dsp:spPr>
        <a:xfrm>
          <a:off x="5685750" y="110268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2C4A3-0727-4BD3-9138-9C1AE0F2200A}">
      <dsp:nvSpPr>
        <dsp:cNvPr id="0" name=""/>
        <dsp:cNvSpPr/>
      </dsp:nvSpPr>
      <dsp:spPr>
        <a:xfrm>
          <a:off x="5100750" y="2353071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he-IL" sz="1100" kern="1200" dirty="0"/>
            <a:t>אמינות - הקומפיילר אינו מאפשר שגיאות טיפוסים, השמות והמרות שאינן בטוחות, יגרמו לשגיאת קומפילציה. כמו"כ קיים מנגנון טיפול בחריגות המובנה בשפה, עם תמיכה בחריגות מערכת מסוגים שונים.</a:t>
          </a:r>
          <a:endParaRPr lang="en-US" sz="1100" kern="1200" dirty="0"/>
        </a:p>
      </dsp:txBody>
      <dsp:txXfrm>
        <a:off x="5100750" y="2353071"/>
        <a:ext cx="1800000" cy="1170000"/>
      </dsp:txXfrm>
    </dsp:sp>
    <dsp:sp modelId="{420B90ED-9079-4FAC-8234-C108B6EE9303}">
      <dsp:nvSpPr>
        <dsp:cNvPr id="0" name=""/>
        <dsp:cNvSpPr/>
      </dsp:nvSpPr>
      <dsp:spPr>
        <a:xfrm>
          <a:off x="7566750" y="91307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CD379-525A-40B1-BD86-484FDA539C4F}">
      <dsp:nvSpPr>
        <dsp:cNvPr id="0" name=""/>
        <dsp:cNvSpPr/>
      </dsp:nvSpPr>
      <dsp:spPr>
        <a:xfrm>
          <a:off x="7800750" y="108493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A1D9A-97F9-4E70-86A4-C3656F10FD7A}">
      <dsp:nvSpPr>
        <dsp:cNvPr id="0" name=""/>
        <dsp:cNvSpPr/>
      </dsp:nvSpPr>
      <dsp:spPr>
        <a:xfrm>
          <a:off x="7215750" y="2353071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he-IL" sz="1100" kern="1200" dirty="0"/>
            <a:t>עלות- עלות השימוש בבלרינה הינו חינמי. בנוסף, היא קלה לקריאה וכתיבה ואמינה, אי לכך עלויות הפיתוח באמצעות השפה יהיה זול יחסית.</a:t>
          </a:r>
          <a:endParaRPr lang="en-US" sz="1100" kern="1200" dirty="0"/>
        </a:p>
      </dsp:txBody>
      <dsp:txXfrm>
        <a:off x="7215750" y="2353071"/>
        <a:ext cx="1800000" cy="1170000"/>
      </dsp:txXfrm>
    </dsp:sp>
    <dsp:sp modelId="{529B5B70-B681-43D2-BCF7-2E7BB3479B45}">
      <dsp:nvSpPr>
        <dsp:cNvPr id="0" name=""/>
        <dsp:cNvSpPr/>
      </dsp:nvSpPr>
      <dsp:spPr>
        <a:xfrm>
          <a:off x="9681750" y="91307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8E3ED-DE81-4590-984C-666737F760F3}">
      <dsp:nvSpPr>
        <dsp:cNvPr id="0" name=""/>
        <dsp:cNvSpPr/>
      </dsp:nvSpPr>
      <dsp:spPr>
        <a:xfrm>
          <a:off x="9951256" y="11204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96498-0F39-40B7-9F6E-9628823135BE}">
      <dsp:nvSpPr>
        <dsp:cNvPr id="0" name=""/>
        <dsp:cNvSpPr/>
      </dsp:nvSpPr>
      <dsp:spPr>
        <a:xfrm>
          <a:off x="9330750" y="2353071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he-IL" sz="1100" kern="1200" dirty="0"/>
            <a:t>ניידות- ניידות גבוהה מאוד, מכיוון שבלרינה יכולה להתקמפל למספר פלטפורמות שונות, ביניהם </a:t>
          </a:r>
          <a:r>
            <a:rPr lang="en-US" sz="1100" kern="1200" dirty="0"/>
            <a:t/>
          </a:r>
          <a:br>
            <a:rPr lang="en-US" sz="1100" kern="1200" dirty="0"/>
          </a:br>
          <a:r>
            <a:rPr lang="en-US" sz="1100" kern="1200" dirty="0"/>
            <a:t>java</a:t>
          </a:r>
          <a:br>
            <a:rPr lang="en-US" sz="1100" kern="1200" dirty="0"/>
          </a:br>
          <a:endParaRPr lang="en-US" sz="1100" kern="1200" dirty="0"/>
        </a:p>
      </dsp:txBody>
      <dsp:txXfrm>
        <a:off x="9330750" y="2353071"/>
        <a:ext cx="1800000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67145B7-C935-4445-8FDF-69D2367AAED4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9E9E32-DB49-43EA-B11F-C5E6BB71BF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4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A2%D7%A8%D7%9A_(%D7%9E%D7%93%D7%A2%D7%99_%D7%94%D7%9E%D7%97%D7%A9%D7%91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A1%D7%A4%D7%A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מנגנות חזק= אמינה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E9E32-DB49-43EA-B11F-C5E6BB71BF6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09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כל</a:t>
            </a:r>
            <a:r>
              <a:rPr lang="he-IL" baseline="0" dirty="0" smtClean="0"/>
              <a:t> הסיפור של שרשרת סטטית- מה שנמצא בין ה {} הגדול ביותר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E9E32-DB49-43EA-B11F-C5E6BB71BF6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359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פונקציות בשפות פונקציונלית הן עצמים בעלי קיום בלתי תלוי משל עצמם, כלומר הן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ערך (מדעי המחשב)"/>
              </a:rPr>
              <a:t>ערכים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לכל דבר, כמו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מספר"/>
              </a:rPr>
              <a:t>מספרים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או מחרוזות. ניתן לשלוח אותן לפונקציות אחרות כפרמטרים, והן יכולות לשמש כערכי החזרה.</a:t>
            </a:r>
          </a:p>
          <a:p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E9E32-DB49-43EA-B11F-C5E6BB71BF6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878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48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0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45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26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37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90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630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178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466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39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816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575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8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1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40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1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225C-C110-4992-A4D0-5D949360B456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55971-40E1-4E2C-BB9C-313DFD24E1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67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BDAE9E3A-1D0D-4E97-A158-2E20A3CF129C}"/>
              </a:ext>
            </a:extLst>
          </p:cNvPr>
          <p:cNvSpPr/>
          <p:nvPr/>
        </p:nvSpPr>
        <p:spPr>
          <a:xfrm>
            <a:off x="3600450" y="2481610"/>
            <a:ext cx="5943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1C2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Ballerina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51C2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D1BBFD6-8CA6-4945-960D-96124B046491}"/>
              </a:ext>
            </a:extLst>
          </p:cNvPr>
          <p:cNvSpPr txBox="1"/>
          <p:nvPr/>
        </p:nvSpPr>
        <p:spPr>
          <a:xfrm>
            <a:off x="4305299" y="4533607"/>
            <a:ext cx="50768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By: Dvora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Riterman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Tordjman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16" y="782943"/>
            <a:ext cx="2437534" cy="24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r" rtl="1"/>
            <a:r>
              <a:rPr lang="he-IL" dirty="0"/>
              <a:t>בבלרינה, סגירה היא פונקציה אנונימית פנימית, בעלת נראות להיקף הסביבה הסגורה שלה. הוא יכול לגשת להיקף עצמו, להיקף הסביבה הסגורה שלו ולמשתנים המוגדרים בהיקף הגלובלי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r>
              <a:rPr lang="he-IL" dirty="0" smtClean="0"/>
              <a:t>בנוסף השפה הינה שפה פונקציונלית, ניתן לראות זאת כאן בכך שפונקציה נשלחת כערך לפונקציה אחרת.</a:t>
            </a:r>
            <a:endParaRPr lang="he-IL" dirty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83361"/>
            <a:ext cx="578167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971" y="5490501"/>
            <a:ext cx="5934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פונקציות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1286"/>
            <a:ext cx="8596668" cy="424892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מבנה כתיבת פונקציות בשפה: </a:t>
            </a:r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 smtClean="0"/>
              <a:t>השפה תומכת גם בכתיבת פונקציות רקורסיביות ופונקציות אנונימיות</a:t>
            </a:r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r>
              <a:rPr lang="he-IL" dirty="0" smtClean="0"/>
              <a:t>ניתן לשלוח לפונקציה מספר פרמטרים באורך לא מוגדר מסוג משתנה מוגדר, כמו מה </a:t>
            </a:r>
            <a:r>
              <a:rPr lang="he-IL" dirty="0" smtClean="0"/>
              <a:t>שאנחנו מכירים </a:t>
            </a:r>
            <a:r>
              <a:rPr lang="he-IL" dirty="0" smtClean="0"/>
              <a:t>מ</a:t>
            </a:r>
            <a:r>
              <a:rPr lang="en-US" dirty="0" smtClean="0"/>
              <a:t>C#</a:t>
            </a:r>
            <a:r>
              <a:rPr lang="he-IL" dirty="0" smtClean="0"/>
              <a:t> בתור </a:t>
            </a:r>
            <a:r>
              <a:rPr lang="en-US" dirty="0" err="1" smtClean="0"/>
              <a:t>params</a:t>
            </a:r>
            <a:r>
              <a:rPr lang="he-IL" dirty="0" smtClean="0"/>
              <a:t> שהוא אפשרי בשפה שלנו בעזרת השימוש בשלוש נקודות</a:t>
            </a:r>
            <a:endParaRPr lang="en-US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43" y="2380024"/>
            <a:ext cx="5581650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43" y="4258453"/>
            <a:ext cx="6419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A5A14B-9DF9-4B5A-A16E-5459530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622" y="609600"/>
            <a:ext cx="3256379" cy="1320800"/>
          </a:xfrm>
        </p:spPr>
        <p:txBody>
          <a:bodyPr/>
          <a:lstStyle/>
          <a:p>
            <a:pPr algn="r" rtl="1"/>
            <a:r>
              <a:rPr lang="he-IL" dirty="0"/>
              <a:t>מחלקות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941F94-2E75-4240-A29E-143B0945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373" y="1567057"/>
            <a:ext cx="4558393" cy="4351338"/>
          </a:xfrm>
        </p:spPr>
        <p:txBody>
          <a:bodyPr/>
          <a:lstStyle/>
          <a:p>
            <a:pPr algn="r" rtl="1"/>
            <a:r>
              <a:rPr lang="he-IL" dirty="0"/>
              <a:t>בלרינה היא שפת תכנות מונחית עצמים, היא תומכת בבניית </a:t>
            </a:r>
            <a:r>
              <a:rPr lang="he-IL" dirty="0" smtClean="0"/>
              <a:t>מחלקות. </a:t>
            </a:r>
            <a:endParaRPr lang="he-IL" dirty="0"/>
          </a:p>
          <a:p>
            <a:pPr algn="r" rtl="1"/>
            <a:r>
              <a:rPr lang="he-IL" dirty="0" smtClean="0"/>
              <a:t>מחלקה </a:t>
            </a:r>
            <a:r>
              <a:rPr lang="he-IL" dirty="0"/>
              <a:t>בבלרינה נקראת </a:t>
            </a:r>
            <a:r>
              <a:rPr lang="en-US" dirty="0"/>
              <a:t>object</a:t>
            </a:r>
            <a:r>
              <a:rPr lang="he-IL" dirty="0"/>
              <a:t> ופונקציית הבנאי נקראת </a:t>
            </a:r>
            <a:r>
              <a:rPr lang="en-US" dirty="0" err="1" smtClean="0"/>
              <a:t>init</a:t>
            </a:r>
            <a:r>
              <a:rPr lang="he-IL" dirty="0" smtClean="0"/>
              <a:t>__.</a:t>
            </a:r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ניתן לבנות מחלקות </a:t>
            </a:r>
            <a:r>
              <a:rPr lang="he-IL" dirty="0" smtClean="0"/>
              <a:t>אבסטרקטיות  היכולות להוות אילוצים על מחלקות אחרות בקוד.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5B65019-88FB-4DAB-A326-78E82D8AF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3440"/>
            <a:ext cx="3330782" cy="1671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5567"/>
            <a:ext cx="3329123" cy="39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554" y="365125"/>
            <a:ext cx="4796246" cy="1325563"/>
          </a:xfrm>
        </p:spPr>
        <p:txBody>
          <a:bodyPr/>
          <a:lstStyle/>
          <a:p>
            <a:r>
              <a:rPr lang="he-IL" dirty="0" smtClean="0"/>
              <a:t>הפנייה למחלקה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331" y="1476986"/>
            <a:ext cx="3835446" cy="4356872"/>
          </a:xfrm>
        </p:spPr>
        <p:txBody>
          <a:bodyPr/>
          <a:lstStyle/>
          <a:p>
            <a:pPr algn="r" rtl="1"/>
            <a:r>
              <a:rPr lang="he-IL" dirty="0" smtClean="0"/>
              <a:t>מחלקה רגילה יכולה להכיל מצביע למחלקה אבסטרקטית ובכך לקבל לגשת ולממש את המאפיינים שלה(בהתאם להרשאות הגישה).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6" y="793160"/>
            <a:ext cx="5114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DAAB58-4040-4F7B-86DD-D8C14861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412" y="592183"/>
            <a:ext cx="3151876" cy="1320800"/>
          </a:xfrm>
        </p:spPr>
        <p:txBody>
          <a:bodyPr/>
          <a:lstStyle/>
          <a:p>
            <a:pPr algn="r" rtl="1"/>
            <a:r>
              <a:rPr lang="he-IL" dirty="0"/>
              <a:t>מחלקה אנונימית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E85C8298-EE05-4922-915C-2637173E4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7" y="1341414"/>
            <a:ext cx="6114525" cy="4754586"/>
          </a:xfr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9113B3F-61C7-433B-ACA7-4168FE6DBB47}"/>
              </a:ext>
            </a:extLst>
          </p:cNvPr>
          <p:cNvSpPr txBox="1"/>
          <p:nvPr/>
        </p:nvSpPr>
        <p:spPr>
          <a:xfrm>
            <a:off x="6535511" y="2001066"/>
            <a:ext cx="322162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בבלרינה ניתן לכתוב מחלקות אנונימיות ולהשתמש בהן בצורה נוחה </a:t>
            </a:r>
            <a:r>
              <a:rPr lang="he-IL" dirty="0" smtClean="0"/>
              <a:t>ומקוצרת.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41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9DAAB58-4040-4F7B-86DD-D8C14861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39789"/>
            <a:ext cx="4662288" cy="1320800"/>
          </a:xfrm>
        </p:spPr>
        <p:txBody>
          <a:bodyPr>
            <a:normAutofit/>
          </a:bodyPr>
          <a:lstStyle/>
          <a:p>
            <a:pPr algn="ctr" rtl="1"/>
            <a:r>
              <a:rPr lang="he-IL" sz="4400" dirty="0" smtClean="0"/>
              <a:t>סיימנו!</a:t>
            </a:r>
            <a:endParaRPr lang="he-IL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3E9C84-74A2-4A70-A6C4-C4F38931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היסטוריה ורקע לשפה: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430F17-3251-4111-BAA9-30487AD2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החלה את הפיתוח בשנת </a:t>
            </a:r>
            <a:r>
              <a:rPr lang="he-IL" dirty="0" smtClean="0"/>
              <a:t>201</a:t>
            </a:r>
            <a:r>
              <a:rPr lang="he-IL" dirty="0"/>
              <a:t>5</a:t>
            </a:r>
            <a:r>
              <a:rPr lang="he-IL" dirty="0" smtClean="0"/>
              <a:t> ע"י החברה </a:t>
            </a:r>
            <a:r>
              <a:rPr lang="en-US" u="sng" dirty="0" smtClean="0"/>
              <a:t>WSO2</a:t>
            </a:r>
            <a:r>
              <a:rPr lang="he-IL" u="sng" dirty="0" smtClean="0"/>
              <a:t>.</a:t>
            </a:r>
            <a:endParaRPr lang="en-US" u="sng" dirty="0"/>
          </a:p>
          <a:p>
            <a:pPr algn="r" rtl="1"/>
            <a:r>
              <a:rPr lang="he-IL" dirty="0" smtClean="0"/>
              <a:t>מטרת פיתוח השפה היא </a:t>
            </a:r>
            <a:r>
              <a:rPr lang="he-IL" dirty="0"/>
              <a:t>לאפשר שפה נוחה וייעודית עבור אפליקציות ברשת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היא הושפעה מהשפות: </a:t>
            </a:r>
            <a:r>
              <a:rPr lang="en-US" dirty="0"/>
              <a:t> </a:t>
            </a:r>
            <a:r>
              <a:rPr lang="en-US" dirty="0" smtClean="0"/>
              <a:t>Java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Go, </a:t>
            </a:r>
            <a:r>
              <a:rPr lang="en-US" dirty="0" smtClean="0"/>
              <a:t>Rust, C</a:t>
            </a:r>
            <a:r>
              <a:rPr lang="en-US" dirty="0"/>
              <a:t>#</a:t>
            </a:r>
            <a:endParaRPr lang="he-IL" dirty="0" smtClean="0"/>
          </a:p>
          <a:p>
            <a:pPr algn="r" rtl="1"/>
            <a:r>
              <a:rPr lang="he-IL" dirty="0" smtClean="0"/>
              <a:t>בלרינה </a:t>
            </a:r>
            <a:r>
              <a:rPr lang="he-IL" dirty="0"/>
              <a:t>תומכת בסט גדול של שפות, סוגי נתונים וספריות מובנות שמטרתן להקל על בניית תוכנית רשת עמידה, לדוגמא: </a:t>
            </a:r>
            <a:r>
              <a:rPr lang="en-US" dirty="0"/>
              <a:t>JSON, XML, SQL</a:t>
            </a:r>
            <a:endParaRPr lang="he-IL" dirty="0"/>
          </a:p>
          <a:p>
            <a:pPr algn="r" rtl="1"/>
            <a:r>
              <a:rPr lang="he-IL" dirty="0"/>
              <a:t>בלרינה היא שפה </a:t>
            </a:r>
            <a:r>
              <a:rPr lang="he-IL" dirty="0" smtClean="0"/>
              <a:t>מונחית </a:t>
            </a:r>
            <a:r>
              <a:rPr lang="he-IL" dirty="0" smtClean="0"/>
              <a:t>עצמים</a:t>
            </a:r>
            <a:r>
              <a:rPr lang="en-US" dirty="0" smtClean="0"/>
              <a:t> </a:t>
            </a:r>
            <a:r>
              <a:rPr lang="he-IL" dirty="0" smtClean="0"/>
              <a:t>ובעלת </a:t>
            </a:r>
            <a:r>
              <a:rPr lang="he-IL" dirty="0"/>
              <a:t>יכולת תכנות מקבילי. </a:t>
            </a:r>
          </a:p>
          <a:p>
            <a:pPr algn="r" rtl="1"/>
            <a:r>
              <a:rPr lang="he-IL" dirty="0" smtClean="0"/>
              <a:t>בנוסף היא שפה בעלת קוד פתוח.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61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4AB878-EFEF-43B2-B900-B3AF0A86A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125" y="173249"/>
            <a:ext cx="4474018" cy="1646302"/>
          </a:xfrm>
        </p:spPr>
        <p:txBody>
          <a:bodyPr/>
          <a:lstStyle/>
          <a:p>
            <a:r>
              <a:rPr lang="he-IL" dirty="0"/>
              <a:t>סביבות העבודה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B80B427-D50E-4036-8D1A-D5581610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182069"/>
            <a:ext cx="7766936" cy="1304455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ניתן לעבוד עם בלרינה במספר סביבות עבודה שונות.</a:t>
            </a:r>
          </a:p>
          <a:p>
            <a:pPr rtl="1"/>
            <a:r>
              <a:rPr lang="he-IL" dirty="0"/>
              <a:t>אנחנו בחרנו לעבוד עם </a:t>
            </a:r>
            <a:r>
              <a:rPr lang="en-US" dirty="0"/>
              <a:t>VS code</a:t>
            </a:r>
            <a:r>
              <a:rPr lang="he-IL" dirty="0"/>
              <a:t>. </a:t>
            </a:r>
          </a:p>
          <a:p>
            <a:pPr rtl="1"/>
            <a:r>
              <a:rPr lang="he-IL" dirty="0"/>
              <a:t>את התוכנית </a:t>
            </a:r>
            <a:r>
              <a:rPr lang="he-IL" dirty="0" smtClean="0"/>
              <a:t>הרצנו </a:t>
            </a:r>
            <a:r>
              <a:rPr lang="he-IL" dirty="0"/>
              <a:t>בעזרת </a:t>
            </a:r>
            <a:r>
              <a:rPr lang="en-US" dirty="0" err="1"/>
              <a:t>powershell</a:t>
            </a:r>
            <a:r>
              <a:rPr lang="he-IL" dirty="0"/>
              <a:t>.</a:t>
            </a:r>
          </a:p>
        </p:txBody>
      </p:sp>
      <p:sp>
        <p:nvSpPr>
          <p:cNvPr id="4" name="AutoShape 2" descr="Visual Studio Code - Wikipedia">
            <a:extLst>
              <a:ext uri="{FF2B5EF4-FFF2-40B4-BE49-F238E27FC236}">
                <a16:creationId xmlns:a16="http://schemas.microsoft.com/office/drawing/2014/main" id="{CD5AFD50-7368-42BD-823B-69FCFC6296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300" y="1428985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7003D15-1FD7-466C-826B-87A6589BE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6" b="16264"/>
          <a:stretch/>
        </p:blipFill>
        <p:spPr>
          <a:xfrm>
            <a:off x="1507067" y="1992799"/>
            <a:ext cx="3810000" cy="2677650"/>
          </a:xfrm>
          <a:prstGeom prst="rect">
            <a:avLst/>
          </a:prstGeom>
        </p:spPr>
      </p:pic>
      <p:pic>
        <p:nvPicPr>
          <p:cNvPr id="2054" name="Picture 6" descr="IntelliJ IDEA Ultimate - Commercial annual subscription">
            <a:extLst>
              <a:ext uri="{FF2B5EF4-FFF2-40B4-BE49-F238E27FC236}">
                <a16:creationId xmlns:a16="http://schemas.microsoft.com/office/drawing/2014/main" id="{8BCD935A-7F2F-4169-B6A2-4EC0EBCA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16" y="1933612"/>
            <a:ext cx="3075209" cy="307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C9133F-9371-4A9C-A139-C49EDEE3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/>
              <a:t>הקומפיילר של בלרינה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8915BA16-2BFE-4DD1-B246-2C02FC75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37" t="32679" r="31009" b="13824"/>
          <a:stretch/>
        </p:blipFill>
        <p:spPr>
          <a:xfrm>
            <a:off x="572560" y="1554901"/>
            <a:ext cx="5609166" cy="4245825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C8281F-963E-4DD0-9B72-960A5577B683}"/>
              </a:ext>
            </a:extLst>
          </p:cNvPr>
          <p:cNvSpPr txBox="1"/>
          <p:nvPr/>
        </p:nvSpPr>
        <p:spPr>
          <a:xfrm>
            <a:off x="5981700" y="1930400"/>
            <a:ext cx="4886325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err="1"/>
              <a:t>הקומפייל</a:t>
            </a:r>
            <a:r>
              <a:rPr lang="he-IL" dirty="0"/>
              <a:t> של השפה בלרינה מחולק לשני חלקים: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קומפיילר </a:t>
            </a:r>
            <a:r>
              <a:rPr lang="en-US" dirty="0" err="1"/>
              <a:t>frontEnd</a:t>
            </a:r>
            <a:r>
              <a:rPr lang="he-IL" dirty="0"/>
              <a:t> – מקמפל קוד </a:t>
            </a:r>
            <a:r>
              <a:rPr lang="en-US" dirty="0" err="1"/>
              <a:t>bal</a:t>
            </a:r>
            <a:r>
              <a:rPr lang="he-IL" dirty="0"/>
              <a:t> (בלרינה)</a:t>
            </a:r>
            <a:r>
              <a:rPr lang="en-US" dirty="0"/>
              <a:t>   </a:t>
            </a:r>
            <a:r>
              <a:rPr lang="he-IL" dirty="0"/>
              <a:t>לפורמט </a:t>
            </a:r>
            <a:r>
              <a:rPr lang="en-US" dirty="0"/>
              <a:t>BIR</a:t>
            </a:r>
            <a:r>
              <a:rPr lang="he-IL" dirty="0"/>
              <a:t> (</a:t>
            </a:r>
            <a:r>
              <a:rPr lang="en-US" dirty="0"/>
              <a:t>Ballerina Intermediate Representation</a:t>
            </a:r>
            <a:r>
              <a:rPr lang="he-IL" dirty="0"/>
              <a:t>) אשר לאחר מכן מסודר ומוזן בחזרה לקומפיילר </a:t>
            </a:r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  <a:br>
              <a:rPr lang="en-US" dirty="0"/>
            </a:br>
            <a:endParaRPr lang="he-IL" dirty="0"/>
          </a:p>
          <a:p>
            <a:pPr marL="342900" indent="-342900" algn="r" rtl="1">
              <a:buAutoNum type="arabicPeriod"/>
            </a:pPr>
            <a:r>
              <a:rPr lang="he-IL" dirty="0"/>
              <a:t>קומפיילר </a:t>
            </a:r>
            <a:r>
              <a:rPr lang="en-US" dirty="0" err="1"/>
              <a:t>backEnd</a:t>
            </a:r>
            <a:r>
              <a:rPr lang="he-IL" dirty="0"/>
              <a:t> – קבצי ה </a:t>
            </a:r>
            <a:r>
              <a:rPr lang="en-US" dirty="0" err="1"/>
              <a:t>bir</a:t>
            </a:r>
            <a:r>
              <a:rPr lang="he-IL" dirty="0"/>
              <a:t> יכולים להתקמפל למספר פלטפורמות שונות בהתאם להחלטת המתכנת. </a:t>
            </a:r>
          </a:p>
        </p:txBody>
      </p:sp>
    </p:spTree>
    <p:extLst>
      <p:ext uri="{BB962C8B-B14F-4D97-AF65-F5344CB8AC3E}">
        <p14:creationId xmlns:p14="http://schemas.microsoft.com/office/powerpoint/2010/main" val="8197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894FF9-A3BE-4CE8-850A-5B822C50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קריטריונים להערכת השפה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02C54AF-2159-45E2-958E-26A642E9E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4008"/>
              </p:ext>
            </p:extLst>
          </p:nvPr>
        </p:nvGraphicFramePr>
        <p:xfrm>
          <a:off x="-539112" y="1135983"/>
          <a:ext cx="12001500" cy="443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תמונה 6">
            <a:extLst>
              <a:ext uri="{FF2B5EF4-FFF2-40B4-BE49-F238E27FC236}">
                <a16:creationId xmlns:a16="http://schemas.microsoft.com/office/drawing/2014/main" id="{3D49A297-1EB4-44CA-BB1E-34A08248CF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68" b="60569"/>
          <a:stretch/>
        </p:blipFill>
        <p:spPr>
          <a:xfrm>
            <a:off x="1100138" y="4895850"/>
            <a:ext cx="2452688" cy="923925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AF6D8956-F6D3-43B8-8E07-C9574FB024C1}"/>
              </a:ext>
            </a:extLst>
          </p:cNvPr>
          <p:cNvCxnSpPr/>
          <p:nvPr/>
        </p:nvCxnSpPr>
        <p:spPr>
          <a:xfrm flipH="1">
            <a:off x="2278857" y="3857625"/>
            <a:ext cx="1333500" cy="95250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4385375-FBE7-4F60-B85F-31C621764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4886325"/>
            <a:ext cx="6162675" cy="981075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22AD029F-E02F-4063-AF27-C71DECA22CB3}"/>
              </a:ext>
            </a:extLst>
          </p:cNvPr>
          <p:cNvCxnSpPr/>
          <p:nvPr/>
        </p:nvCxnSpPr>
        <p:spPr>
          <a:xfrm>
            <a:off x="7077075" y="4505325"/>
            <a:ext cx="352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1062" y="609600"/>
            <a:ext cx="2402939" cy="819469"/>
          </a:xfrm>
        </p:spPr>
        <p:txBody>
          <a:bodyPr/>
          <a:lstStyle/>
          <a:p>
            <a:pPr algn="r" rtl="1"/>
            <a:r>
              <a:rPr lang="he-IL" dirty="0" smtClean="0"/>
              <a:t>טיפוסים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2010817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לבלרינה מגוון רחב של טיפוסי נתונים:</a:t>
            </a:r>
          </a:p>
          <a:p>
            <a:pPr algn="r" rtl="1"/>
            <a:r>
              <a:rPr lang="en-US" dirty="0" err="1" smtClean="0"/>
              <a:t>פרימיטיבים</a:t>
            </a:r>
            <a:r>
              <a:rPr lang="en-US" dirty="0" smtClean="0"/>
              <a:t> - </a:t>
            </a:r>
            <a:r>
              <a:rPr lang="he-IL" dirty="0" smtClean="0"/>
              <a:t>שלמים</a:t>
            </a:r>
            <a:r>
              <a:rPr lang="en-US" dirty="0" smtClean="0"/>
              <a:t> </a:t>
            </a:r>
            <a:r>
              <a:rPr lang="he-IL" dirty="0" smtClean="0"/>
              <a:t>(</a:t>
            </a:r>
            <a:r>
              <a:rPr lang="en-US" dirty="0" err="1" smtClean="0"/>
              <a:t>int</a:t>
            </a:r>
            <a:r>
              <a:rPr lang="he-IL" dirty="0" smtClean="0"/>
              <a:t>), </a:t>
            </a:r>
            <a:r>
              <a:rPr lang="he-IL" dirty="0" err="1" smtClean="0"/>
              <a:t>בוליאנים</a:t>
            </a:r>
            <a:r>
              <a:rPr lang="he-IL" dirty="0" smtClean="0"/>
              <a:t>, תווים(</a:t>
            </a:r>
            <a:r>
              <a:rPr lang="en-US" dirty="0" smtClean="0"/>
              <a:t>string, char</a:t>
            </a:r>
            <a:r>
              <a:rPr lang="he-IL" dirty="0" smtClean="0"/>
              <a:t>).</a:t>
            </a:r>
          </a:p>
          <a:p>
            <a:pPr algn="r" rtl="1"/>
            <a:r>
              <a:rPr lang="en-US" dirty="0" err="1" smtClean="0"/>
              <a:t>מורכבים</a:t>
            </a:r>
            <a:r>
              <a:rPr lang="en-US" dirty="0" smtClean="0"/>
              <a:t> –</a:t>
            </a:r>
            <a:r>
              <a:rPr lang="he-IL" dirty="0" smtClean="0"/>
              <a:t>בלרינה מאפשרת ליצור טיפוסי נתונים מורכבים כגון </a:t>
            </a:r>
            <a:r>
              <a:rPr lang="en-US" dirty="0" smtClean="0"/>
              <a:t>Array</a:t>
            </a:r>
            <a:r>
              <a:rPr lang="he-IL" dirty="0" smtClean="0"/>
              <a:t>, </a:t>
            </a:r>
            <a:r>
              <a:rPr lang="en-US" dirty="0" smtClean="0"/>
              <a:t>Map</a:t>
            </a:r>
            <a:r>
              <a:rPr lang="he-IL" dirty="0" smtClean="0"/>
              <a:t>, </a:t>
            </a:r>
            <a:r>
              <a:rPr lang="en-US" dirty="0" smtClean="0"/>
              <a:t>Tuple</a:t>
            </a:r>
            <a:r>
              <a:rPr lang="he-IL" dirty="0" smtClean="0"/>
              <a:t> </a:t>
            </a:r>
            <a:r>
              <a:rPr lang="he-IL" dirty="0" err="1" smtClean="0"/>
              <a:t>וכו</a:t>
            </a:r>
            <a:r>
              <a:rPr lang="he-IL" dirty="0" smtClean="0"/>
              <a:t>'.</a:t>
            </a:r>
          </a:p>
          <a:p>
            <a:pPr algn="r" rtl="1"/>
            <a:r>
              <a:rPr lang="he-IL" dirty="0" smtClean="0"/>
              <a:t>בדומה לשפות </a:t>
            </a:r>
            <a:r>
              <a:rPr lang="en-US" dirty="0" smtClean="0"/>
              <a:t>java, C#</a:t>
            </a:r>
            <a:r>
              <a:rPr lang="he-IL" dirty="0" smtClean="0"/>
              <a:t> מהם השפה קיבלה השראה, גם לשפת בלרינה אין מצביעים.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7954" y="3439886"/>
            <a:ext cx="3326047" cy="8194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3" y="4072121"/>
            <a:ext cx="8596668" cy="201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 smtClean="0"/>
              <a:t> </a:t>
            </a:r>
            <a:r>
              <a:rPr lang="he-IL" dirty="0"/>
              <a:t>השפה משתמשת במנגנון איסוף הזבל המובנה של</a:t>
            </a:r>
            <a:r>
              <a:rPr lang="en-US" dirty="0"/>
              <a:t>JVM  </a:t>
            </a:r>
            <a:r>
              <a:rPr lang="he-IL" dirty="0" smtClean="0"/>
              <a:t>: </a:t>
            </a:r>
            <a:endParaRPr lang="he-IL" dirty="0"/>
          </a:p>
          <a:p>
            <a:pPr algn="r" rtl="1"/>
            <a:r>
              <a:rPr lang="he-IL" dirty="0" smtClean="0"/>
              <a:t>מנגנון איסוף הזבל בנוי בשיטת </a:t>
            </a:r>
            <a:r>
              <a:rPr lang="en-US" dirty="0"/>
              <a:t>mark &amp; sweep </a:t>
            </a:r>
            <a:r>
              <a:rPr lang="he-I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4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התנהלות הטיפוסים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סטטית- כבר בזמן הקומפילציה נקבע סוג טיפוס הנתונים כך שטעויות השמה נתפסות כבר בזמן </a:t>
            </a:r>
            <a:r>
              <a:rPr lang="he-IL" dirty="0" err="1" smtClean="0"/>
              <a:t>קמפול</a:t>
            </a:r>
            <a:endParaRPr lang="he-IL" dirty="0" smtClean="0"/>
          </a:p>
          <a:p>
            <a:pPr algn="r" rtl="1"/>
            <a:r>
              <a:rPr lang="he-IL" dirty="0" smtClean="0"/>
              <a:t>הסקת טיפוסים - קיים משתנה </a:t>
            </a:r>
            <a:r>
              <a:rPr lang="en-US" dirty="0" err="1" smtClean="0"/>
              <a:t>var</a:t>
            </a:r>
            <a:r>
              <a:rPr lang="he-IL" dirty="0" smtClean="0"/>
              <a:t> שבו </a:t>
            </a:r>
            <a:r>
              <a:rPr lang="he-IL" dirty="0" smtClean="0">
                <a:latin typeface="Segoe WP" panose="020B0502040204020203" pitchFamily="34" charset="0"/>
                <a:cs typeface="Segoe WP" panose="020B0502040204020203" pitchFamily="34" charset="0"/>
              </a:rPr>
              <a:t>אם </a:t>
            </a:r>
            <a:r>
              <a:rPr lang="he-IL" dirty="0">
                <a:latin typeface="Segoe WP" panose="020B0502040204020203" pitchFamily="34" charset="0"/>
                <a:cs typeface="Segoe WP" panose="020B0502040204020203" pitchFamily="34" charset="0"/>
              </a:rPr>
              <a:t>נותנים ערך למשתנה בעת ההצהרה, לא חייבים להכריז </a:t>
            </a:r>
            <a:r>
              <a:rPr lang="he-IL" dirty="0">
                <a:latin typeface="Segoe WP" panose="020B0502040204020203" pitchFamily="34" charset="0"/>
                <a:cs typeface="Segoe WP" panose="020B0502040204020203" pitchFamily="34" charset="0"/>
              </a:rPr>
              <a:t>על</a:t>
            </a:r>
            <a:r>
              <a:rPr lang="he-IL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he-IL" dirty="0" smtClean="0">
                <a:latin typeface="Segoe WP" panose="020B0502040204020203" pitchFamily="34" charset="0"/>
                <a:cs typeface="Segoe WP" panose="020B0502040204020203" pitchFamily="34" charset="0"/>
              </a:rPr>
              <a:t>סוג הטיפוס</a:t>
            </a:r>
            <a:r>
              <a:rPr lang="he-IL" dirty="0">
                <a:latin typeface="Segoe WP" panose="020B0502040204020203" pitchFamily="34" charset="0"/>
                <a:cs typeface="Segoe WP" panose="020B0502040204020203" pitchFamily="34" charset="0"/>
              </a:rPr>
              <a:t>, זה מוחלט לפי הערך המושם למשתנה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.</a:t>
            </a:r>
            <a:endParaRPr lang="he-IL" dirty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pPr algn="r" rtl="1"/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יש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המרה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מפורשת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בין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הטיפוסים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,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אי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אפשר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להציב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או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להשוות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משתנים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מסוגים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שונים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. </a:t>
            </a:r>
            <a:endParaRPr lang="he-IL" dirty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pPr algn="r" rtl="1"/>
            <a:r>
              <a:rPr lang="he-IL" dirty="0">
                <a:latin typeface="Segoe WP" panose="020B0502040204020203" pitchFamily="34" charset="0"/>
                <a:cs typeface="Segoe WP" panose="020B0502040204020203" pitchFamily="34" charset="0"/>
              </a:rPr>
              <a:t>ניתן לבצע המרות מפורשות בשפה בעזרת פונקציות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fromString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()</a:t>
            </a:r>
            <a:r>
              <a:rPr lang="he-IL" dirty="0">
                <a:latin typeface="Segoe WP" panose="020B0502040204020203" pitchFamily="34" charset="0"/>
                <a:cs typeface="Segoe WP" panose="020B0502040204020203" pitchFamily="34" charset="0"/>
              </a:rPr>
              <a:t> או 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toString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()</a:t>
            </a:r>
            <a:r>
              <a:rPr lang="he-IL" dirty="0">
                <a:latin typeface="Segoe WP" panose="020B0502040204020203" pitchFamily="34" charset="0"/>
                <a:cs typeface="Segoe WP" panose="020B0502040204020203" pitchFamily="34" charset="0"/>
              </a:rPr>
              <a:t> או המרה בעזרת סוגריים משולשות 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&lt;</a:t>
            </a:r>
            <a:r>
              <a:rPr lang="en-US" dirty="0" err="1">
                <a:latin typeface="Segoe WP" panose="020B0502040204020203" pitchFamily="34" charset="0"/>
                <a:cs typeface="Segoe WP" panose="020B0502040204020203" pitchFamily="34" charset="0"/>
              </a:rPr>
              <a:t>int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&gt;, &lt;float&gt;</a:t>
            </a:r>
          </a:p>
          <a:p>
            <a:pPr algn="r" rtl="1"/>
            <a:r>
              <a:rPr lang="he-IL" dirty="0">
                <a:latin typeface="Segoe WP" panose="020B0502040204020203" pitchFamily="34" charset="0"/>
                <a:cs typeface="Segoe WP" panose="020B0502040204020203" pitchFamily="34" charset="0"/>
              </a:rPr>
              <a:t>יש לה מנגנון חזק- לא מאפשרת המרה מרומזת של משתנים</a:t>
            </a:r>
            <a:r>
              <a:rPr lang="en-US" dirty="0">
                <a:latin typeface="Segoe WP" panose="020B0502040204020203" pitchFamily="34" charset="0"/>
                <a:cs typeface="Segoe WP" panose="020B0502040204020203" pitchFamily="34" charset="0"/>
              </a:rPr>
              <a:t>.</a:t>
            </a:r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8914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תחבירי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בשפה יש מספר מבני בקרה המוכרים לנו משפות ידועות: </a:t>
            </a:r>
            <a:r>
              <a:rPr lang="en-US" dirty="0"/>
              <a:t>while, </a:t>
            </a:r>
            <a:r>
              <a:rPr lang="en-US" dirty="0" err="1"/>
              <a:t>foreach</a:t>
            </a:r>
            <a:r>
              <a:rPr lang="en-US" dirty="0"/>
              <a:t>, if</a:t>
            </a:r>
          </a:p>
          <a:p>
            <a:pPr algn="r" rtl="1"/>
            <a:r>
              <a:rPr lang="en-US" dirty="0"/>
              <a:t>Match</a:t>
            </a:r>
            <a:r>
              <a:rPr lang="he-IL" dirty="0"/>
              <a:t> – מקבילה ל </a:t>
            </a:r>
            <a:r>
              <a:rPr lang="en-US" dirty="0"/>
              <a:t>switch</a:t>
            </a:r>
            <a:r>
              <a:rPr lang="he-IL" dirty="0"/>
              <a:t> </a:t>
            </a:r>
            <a:r>
              <a:rPr lang="he-IL" dirty="0"/>
              <a:t>המוכרת לנו</a:t>
            </a:r>
            <a:endParaRPr lang="en-US" dirty="0"/>
          </a:p>
          <a:p>
            <a:pPr algn="r" rtl="1"/>
            <a:r>
              <a:rPr lang="he-IL" dirty="0"/>
              <a:t>השפה תומכת במנגנון תפיסת תקלות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בעזרת מבנה </a:t>
            </a:r>
            <a:r>
              <a:rPr lang="he-IL" dirty="0" err="1"/>
              <a:t>error</a:t>
            </a:r>
            <a:r>
              <a:rPr lang="en-US" dirty="0"/>
              <a:t> המקביל ל</a:t>
            </a:r>
            <a:r>
              <a:rPr lang="he-IL" dirty="0"/>
              <a:t> </a:t>
            </a:r>
            <a:r>
              <a:rPr lang="he-IL" dirty="0" err="1"/>
              <a:t>exception</a:t>
            </a:r>
            <a:r>
              <a:rPr lang="en-US" dirty="0"/>
              <a:t> </a:t>
            </a:r>
            <a:r>
              <a:rPr lang="en-US" dirty="0" err="1"/>
              <a:t>בשפת</a:t>
            </a:r>
            <a:r>
              <a:rPr lang="en-US" dirty="0"/>
              <a:t> </a:t>
            </a:r>
            <a:r>
              <a:rPr lang="he-IL" dirty="0" err="1"/>
              <a:t>java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61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909"/>
            <a:ext cx="8596668" cy="3880773"/>
          </a:xfrm>
        </p:spPr>
        <p:txBody>
          <a:bodyPr/>
          <a:lstStyle/>
          <a:p>
            <a:pPr algn="r" rtl="1"/>
            <a:r>
              <a:rPr lang="he-IL" dirty="0" smtClean="0"/>
              <a:t>בשפת בלרינה ה</a:t>
            </a:r>
            <a:r>
              <a:rPr lang="en-US" dirty="0" smtClean="0"/>
              <a:t>Scope </a:t>
            </a:r>
            <a:r>
              <a:rPr lang="he-IL" dirty="0" smtClean="0"/>
              <a:t> הינו </a:t>
            </a:r>
            <a:r>
              <a:rPr lang="en-US" dirty="0" smtClean="0"/>
              <a:t>Static Scope</a:t>
            </a:r>
            <a:r>
              <a:rPr lang="he-IL" dirty="0" smtClean="0"/>
              <a:t> . כבר בזמן קומפילציה ניתן לדעת על איזה משתנה ספציפי מדובר, וזאת בגלל שהפונקציה מזהה את המשתנים הלוקאלים שלה ושל פונקציית האב שלה.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4" y="2547687"/>
            <a:ext cx="3352800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660" y="4340912"/>
            <a:ext cx="4295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</TotalTime>
  <Words>725</Words>
  <Application>Microsoft Office PowerPoint</Application>
  <PresentationFormat>Widescreen</PresentationFormat>
  <Paragraphs>74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Gisha</vt:lpstr>
      <vt:lpstr>Segoe WP</vt:lpstr>
      <vt:lpstr>Trebuchet MS</vt:lpstr>
      <vt:lpstr>Wingdings 3</vt:lpstr>
      <vt:lpstr>Facet</vt:lpstr>
      <vt:lpstr>PowerPoint Presentation</vt:lpstr>
      <vt:lpstr>היסטוריה ורקע לשפה:</vt:lpstr>
      <vt:lpstr>סביבות העבודה</vt:lpstr>
      <vt:lpstr>הקומפיילר של בלרינה</vt:lpstr>
      <vt:lpstr>קריטריונים להערכת השפה</vt:lpstr>
      <vt:lpstr>טיפוסים</vt:lpstr>
      <vt:lpstr>התנהלות הטיפוסים</vt:lpstr>
      <vt:lpstr>מבנה תחבירי</vt:lpstr>
      <vt:lpstr>Scope</vt:lpstr>
      <vt:lpstr>Closure</vt:lpstr>
      <vt:lpstr>פונקציות</vt:lpstr>
      <vt:lpstr>מחלקות</vt:lpstr>
      <vt:lpstr>הפנייה למחלקה</vt:lpstr>
      <vt:lpstr>מחלקה אנונימית</vt:lpstr>
      <vt:lpstr>סיימנו!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dvora sirota</dc:creator>
  <cp:lastModifiedBy>sarah</cp:lastModifiedBy>
  <cp:revision>44</cp:revision>
  <dcterms:created xsi:type="dcterms:W3CDTF">2020-07-19T17:32:36Z</dcterms:created>
  <dcterms:modified xsi:type="dcterms:W3CDTF">2020-07-23T09:52:01Z</dcterms:modified>
</cp:coreProperties>
</file>